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6" r:id="rId1"/>
  </p:sldMasterIdLst>
  <p:notesMasterIdLst>
    <p:notesMasterId r:id="rId3"/>
  </p:notesMasterIdLst>
  <p:handoutMasterIdLst>
    <p:handoutMasterId r:id="rId4"/>
  </p:handoutMasterIdLst>
  <p:sldIdLst>
    <p:sldId id="554" r:id="rId2"/>
  </p:sldIdLst>
  <p:sldSz cx="9144000" cy="6858000" type="screen4x3"/>
  <p:notesSz cx="6934200" cy="9232900"/>
  <p:custDataLst>
    <p:tags r:id="rId5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 Söderberg" initials="J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EAFF"/>
    <a:srgbClr val="99CCFF"/>
    <a:srgbClr val="CC0000"/>
    <a:srgbClr val="FF5050"/>
    <a:srgbClr val="FF99FF"/>
    <a:srgbClr val="FFD1FF"/>
    <a:srgbClr val="FFB7FF"/>
    <a:srgbClr val="00CC99"/>
    <a:srgbClr val="000000"/>
    <a:srgbClr val="E5F7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50" autoAdjust="0"/>
    <p:restoredTop sz="94289" autoAdjust="0"/>
  </p:normalViewPr>
  <p:slideViewPr>
    <p:cSldViewPr>
      <p:cViewPr varScale="1">
        <p:scale>
          <a:sx n="101" d="100"/>
          <a:sy n="101" d="100"/>
        </p:scale>
        <p:origin x="-96" y="-144"/>
      </p:cViewPr>
      <p:guideLst>
        <p:guide orient="horz" pos="432"/>
        <p:guide orient="horz" pos="16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46" y="-90"/>
      </p:cViewPr>
      <p:guideLst>
        <p:guide orient="horz" pos="2908"/>
        <p:guide pos="218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tags" Target="tags/tag1.xml"/><Relationship Id="rId10" Type="http://schemas.openxmlformats.org/officeDocument/2006/relationships/tableStyles" Target="tableStyles.xml"/><Relationship Id="rId4" Type="http://schemas.openxmlformats.org/officeDocument/2006/relationships/handoutMaster" Target="handoutMasters/handout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05305" cy="461572"/>
          </a:xfrm>
          <a:prstGeom prst="rect">
            <a:avLst/>
          </a:prstGeom>
        </p:spPr>
        <p:txBody>
          <a:bodyPr vert="horz" lIns="90856" tIns="45428" rIns="90856" bIns="4542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280" y="1"/>
            <a:ext cx="3005305" cy="461572"/>
          </a:xfrm>
          <a:prstGeom prst="rect">
            <a:avLst/>
          </a:prstGeom>
        </p:spPr>
        <p:txBody>
          <a:bodyPr vert="horz" lIns="90856" tIns="45428" rIns="90856" bIns="45428" rtlCol="0"/>
          <a:lstStyle>
            <a:lvl1pPr algn="r">
              <a:defRPr sz="1200"/>
            </a:lvl1pPr>
          </a:lstStyle>
          <a:p>
            <a:fld id="{99B6D782-77A2-45BC-8357-09FC3F742432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280" y="8769854"/>
            <a:ext cx="3005305" cy="461571"/>
          </a:xfrm>
          <a:prstGeom prst="rect">
            <a:avLst/>
          </a:prstGeom>
        </p:spPr>
        <p:txBody>
          <a:bodyPr vert="horz" lIns="90856" tIns="45428" rIns="90856" bIns="45428" rtlCol="0" anchor="b"/>
          <a:lstStyle>
            <a:lvl1pPr algn="r">
              <a:defRPr sz="1200"/>
            </a:lvl1pPr>
          </a:lstStyle>
          <a:p>
            <a:fld id="{EE797E5D-CC31-441A-A17A-46F64A3249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89390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04397" cy="461963"/>
          </a:xfrm>
          <a:prstGeom prst="rect">
            <a:avLst/>
          </a:prstGeom>
        </p:spPr>
        <p:txBody>
          <a:bodyPr vert="horz" lIns="91865" tIns="45931" rIns="91865" bIns="45931" rtlCol="0"/>
          <a:lstStyle>
            <a:lvl1pPr algn="l">
              <a:defRPr sz="1200">
                <a:latin typeface="Tahoma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8220" y="1"/>
            <a:ext cx="3004397" cy="461963"/>
          </a:xfrm>
          <a:prstGeom prst="rect">
            <a:avLst/>
          </a:prstGeom>
        </p:spPr>
        <p:txBody>
          <a:bodyPr vert="horz" lIns="91865" tIns="45931" rIns="91865" bIns="45931" rtlCol="0"/>
          <a:lstStyle>
            <a:lvl1pPr algn="r">
              <a:defRPr sz="1200">
                <a:latin typeface="Tahoma" charset="0"/>
              </a:defRPr>
            </a:lvl1pPr>
          </a:lstStyle>
          <a:p>
            <a:pPr>
              <a:defRPr/>
            </a:pPr>
            <a:fld id="{8092BE68-06B5-49EC-B098-61638F477215}" type="datetimeFigureOut">
              <a:rPr lang="en-US"/>
              <a:pPr>
                <a:defRPr/>
              </a:pPr>
              <a:t>8/29/2011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8875" y="692150"/>
            <a:ext cx="4616450" cy="3462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5" tIns="45931" rIns="91865" bIns="45931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4055" y="4386264"/>
            <a:ext cx="5546091" cy="4154487"/>
          </a:xfrm>
          <a:prstGeom prst="rect">
            <a:avLst/>
          </a:prstGeom>
        </p:spPr>
        <p:txBody>
          <a:bodyPr vert="horz" lIns="91865" tIns="45931" rIns="91865" bIns="459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9353"/>
            <a:ext cx="3004397" cy="461963"/>
          </a:xfrm>
          <a:prstGeom prst="rect">
            <a:avLst/>
          </a:prstGeom>
        </p:spPr>
        <p:txBody>
          <a:bodyPr vert="horz" lIns="91865" tIns="45931" rIns="91865" bIns="45931" rtlCol="0" anchor="b"/>
          <a:lstStyle>
            <a:lvl1pPr algn="l">
              <a:defRPr sz="1200">
                <a:latin typeface="Tahoma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8220" y="8769353"/>
            <a:ext cx="3004397" cy="461963"/>
          </a:xfrm>
          <a:prstGeom prst="rect">
            <a:avLst/>
          </a:prstGeom>
        </p:spPr>
        <p:txBody>
          <a:bodyPr vert="horz" lIns="91865" tIns="45931" rIns="91865" bIns="45931" rtlCol="0" anchor="b"/>
          <a:lstStyle>
            <a:lvl1pPr algn="r">
              <a:defRPr sz="1200">
                <a:latin typeface="Tahoma" charset="0"/>
              </a:defRPr>
            </a:lvl1pPr>
          </a:lstStyle>
          <a:p>
            <a:pPr>
              <a:defRPr/>
            </a:pPr>
            <a:fld id="{5FC924D0-60C9-4ACE-B2DF-69F94EAD4F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881737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C924D0-60C9-4ACE-B2DF-69F94EAD4F1B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C9F71-6303-4C9B-A385-FDDBA3641E8C}" type="datetimeFigureOut">
              <a:rPr lang="de-DE" smtClean="0"/>
              <a:t>29.08.2011</a:t>
            </a:fld>
            <a:endParaRPr lang="de-D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1E62E6-CE2A-40B6-85DB-790D9DF66F0A}" type="slidenum">
              <a:rPr lang="de-DE" smtClean="0"/>
              <a:t>‹#›</a:t>
            </a:fld>
            <a:endParaRPr lang="de-D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BC SLD Concept to X - Feb 2011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BC SLD Concept to X - Feb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C9F71-6303-4C9B-A385-FDDBA3641E8C}" type="datetimeFigureOut">
              <a:rPr lang="de-DE" smtClean="0"/>
              <a:t>29.08.2011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BC SLD Concept to X - Feb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E62E6-CE2A-40B6-85DB-790D9DF66F0A}" type="slidenum">
              <a:rPr lang="de-DE" smtClean="0"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7" r:id="rId2"/>
  </p:sldLayoutIdLst>
  <p:transition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18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err="1" smtClean="0"/>
              <a:t>Hurz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gböihliguilg</a:t>
            </a:r>
            <a:endParaRPr lang="en-US" dirty="0"/>
          </a:p>
        </p:txBody>
      </p:sp>
      <p:sp>
        <p:nvSpPr>
          <p:cNvPr id="4" name="Freeform 4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914400" y="1500187"/>
            <a:ext cx="7696200" cy="51292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344" y="3064"/>
              </a:cxn>
              <a:cxn ang="0">
                <a:pos x="4744" y="24"/>
              </a:cxn>
              <a:cxn ang="0">
                <a:pos x="2344" y="2592"/>
              </a:cxn>
              <a:cxn ang="0">
                <a:pos x="0" y="0"/>
              </a:cxn>
            </a:cxnLst>
            <a:rect l="0" t="0" r="r" b="b"/>
            <a:pathLst>
              <a:path w="4744" h="3064">
                <a:moveTo>
                  <a:pt x="0" y="0"/>
                </a:moveTo>
                <a:lnTo>
                  <a:pt x="2344" y="3064"/>
                </a:lnTo>
                <a:lnTo>
                  <a:pt x="4744" y="24"/>
                </a:lnTo>
                <a:lnTo>
                  <a:pt x="2344" y="259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34" charset="-128"/>
            </a:endParaRPr>
          </a:p>
        </p:txBody>
      </p:sp>
      <p:grpSp>
        <p:nvGrpSpPr>
          <p:cNvPr id="116" name="Group 5"/>
          <p:cNvGrpSpPr>
            <a:grpSpLocks/>
          </p:cNvGrpSpPr>
          <p:nvPr/>
        </p:nvGrpSpPr>
        <p:grpSpPr bwMode="auto">
          <a:xfrm>
            <a:off x="2695575" y="2292350"/>
            <a:ext cx="436563" cy="793750"/>
            <a:chOff x="1698" y="1418"/>
            <a:chExt cx="275" cy="500"/>
          </a:xfrm>
        </p:grpSpPr>
        <p:pic>
          <p:nvPicPr>
            <p:cNvPr id="117" name="Picture 6" descr="Use Case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77" y="1535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8" name="Picture 7" descr="functional requirement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877" y="1678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9" name="Picture 8" descr="performance requirement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877" y="1822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20" name="AutoShape 9"/>
            <p:cNvCxnSpPr>
              <a:cxnSpLocks noChangeShapeType="1"/>
            </p:cNvCxnSpPr>
            <p:nvPr/>
          </p:nvCxnSpPr>
          <p:spPr bwMode="auto">
            <a:xfrm rot="16200000" flipH="1">
              <a:off x="1705" y="1411"/>
              <a:ext cx="165" cy="179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cxnSp>
          <p:nvCxnSpPr>
            <p:cNvPr id="121" name="AutoShape 10"/>
            <p:cNvCxnSpPr>
              <a:cxnSpLocks noChangeShapeType="1"/>
            </p:cNvCxnSpPr>
            <p:nvPr/>
          </p:nvCxnSpPr>
          <p:spPr bwMode="auto">
            <a:xfrm rot="16200000" flipH="1">
              <a:off x="1634" y="1483"/>
              <a:ext cx="308" cy="179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cxnSp>
          <p:nvCxnSpPr>
            <p:cNvPr id="122" name="AutoShape 11"/>
            <p:cNvCxnSpPr>
              <a:cxnSpLocks noChangeShapeType="1"/>
            </p:cNvCxnSpPr>
            <p:nvPr/>
          </p:nvCxnSpPr>
          <p:spPr bwMode="auto">
            <a:xfrm rot="16200000" flipH="1">
              <a:off x="1592" y="1585"/>
              <a:ext cx="391" cy="179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</p:grpSp>
      <p:grpSp>
        <p:nvGrpSpPr>
          <p:cNvPr id="123" name="Group 21"/>
          <p:cNvGrpSpPr>
            <a:grpSpLocks/>
          </p:cNvGrpSpPr>
          <p:nvPr/>
        </p:nvGrpSpPr>
        <p:grpSpPr bwMode="auto">
          <a:xfrm>
            <a:off x="3967163" y="4087812"/>
            <a:ext cx="460375" cy="461963"/>
            <a:chOff x="2499" y="2632"/>
            <a:chExt cx="290" cy="291"/>
          </a:xfrm>
        </p:grpSpPr>
        <p:pic>
          <p:nvPicPr>
            <p:cNvPr id="124" name="Picture 22" descr="functional requirement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16" y="2714"/>
              <a:ext cx="73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5" name="Picture 23" descr="performance requirement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716" y="2850"/>
              <a:ext cx="73" cy="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26" name="AutoShape 24"/>
            <p:cNvCxnSpPr>
              <a:cxnSpLocks noChangeShapeType="1"/>
            </p:cNvCxnSpPr>
            <p:nvPr/>
          </p:nvCxnSpPr>
          <p:spPr bwMode="auto">
            <a:xfrm rot="16200000" flipH="1">
              <a:off x="2548" y="2583"/>
              <a:ext cx="120" cy="217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cxnSp>
          <p:nvCxnSpPr>
            <p:cNvPr id="127" name="AutoShape 25"/>
            <p:cNvCxnSpPr>
              <a:cxnSpLocks noChangeShapeType="1"/>
            </p:cNvCxnSpPr>
            <p:nvPr/>
          </p:nvCxnSpPr>
          <p:spPr bwMode="auto">
            <a:xfrm rot="16200000" flipH="1">
              <a:off x="2480" y="2651"/>
              <a:ext cx="256" cy="217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</p:grpSp>
      <p:cxnSp>
        <p:nvCxnSpPr>
          <p:cNvPr id="128" name="AutoShape 29"/>
          <p:cNvCxnSpPr>
            <a:cxnSpLocks noChangeShapeType="1"/>
          </p:cNvCxnSpPr>
          <p:nvPr/>
        </p:nvCxnSpPr>
        <p:spPr bwMode="auto">
          <a:xfrm rot="16200000" flipH="1">
            <a:off x="1153320" y="1813718"/>
            <a:ext cx="1903412" cy="115252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arrow" w="med" len="med"/>
          </a:ln>
        </p:spPr>
      </p:cxnSp>
      <p:cxnSp>
        <p:nvCxnSpPr>
          <p:cNvPr id="129" name="AutoShape 39"/>
          <p:cNvCxnSpPr>
            <a:cxnSpLocks noChangeShapeType="1"/>
          </p:cNvCxnSpPr>
          <p:nvPr/>
        </p:nvCxnSpPr>
        <p:spPr bwMode="auto">
          <a:xfrm rot="16200000" flipH="1">
            <a:off x="574675" y="2513013"/>
            <a:ext cx="3679825" cy="177165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arrow" w="med" len="med"/>
          </a:ln>
        </p:spPr>
      </p:cxnSp>
      <p:grpSp>
        <p:nvGrpSpPr>
          <p:cNvPr id="130" name="Group 43"/>
          <p:cNvGrpSpPr>
            <a:grpSpLocks/>
          </p:cNvGrpSpPr>
          <p:nvPr/>
        </p:nvGrpSpPr>
        <p:grpSpPr bwMode="auto">
          <a:xfrm>
            <a:off x="3417888" y="3565525"/>
            <a:ext cx="2733675" cy="152400"/>
            <a:chOff x="2153" y="2296"/>
            <a:chExt cx="1722" cy="96"/>
          </a:xfrm>
        </p:grpSpPr>
        <p:pic>
          <p:nvPicPr>
            <p:cNvPr id="131" name="Picture 44" descr="46 - report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779" y="2296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32" name="AutoShape 45"/>
            <p:cNvCxnSpPr>
              <a:cxnSpLocks noChangeShapeType="1"/>
            </p:cNvCxnSpPr>
            <p:nvPr/>
          </p:nvCxnSpPr>
          <p:spPr bwMode="auto">
            <a:xfrm rot="10800000">
              <a:off x="2153" y="2344"/>
              <a:ext cx="1626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arrow" w="med" len="med"/>
            </a:ln>
          </p:spPr>
        </p:cxnSp>
      </p:grpSp>
      <p:grpSp>
        <p:nvGrpSpPr>
          <p:cNvPr id="133" name="Group 46"/>
          <p:cNvGrpSpPr>
            <a:grpSpLocks/>
          </p:cNvGrpSpPr>
          <p:nvPr/>
        </p:nvGrpSpPr>
        <p:grpSpPr bwMode="auto">
          <a:xfrm>
            <a:off x="6153150" y="3205162"/>
            <a:ext cx="227013" cy="436563"/>
            <a:chOff x="4103" y="2069"/>
            <a:chExt cx="143" cy="275"/>
          </a:xfrm>
        </p:grpSpPr>
        <p:pic>
          <p:nvPicPr>
            <p:cNvPr id="134" name="Picture 47" descr="test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150" y="2069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35" name="AutoShape 48"/>
            <p:cNvCxnSpPr>
              <a:cxnSpLocks noChangeShapeType="1"/>
            </p:cNvCxnSpPr>
            <p:nvPr/>
          </p:nvCxnSpPr>
          <p:spPr bwMode="auto">
            <a:xfrm rot="5400000">
              <a:off x="4061" y="2207"/>
              <a:ext cx="179" cy="95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</p:grpSp>
      <p:grpSp>
        <p:nvGrpSpPr>
          <p:cNvPr id="136" name="Group 49"/>
          <p:cNvGrpSpPr>
            <a:grpSpLocks/>
          </p:cNvGrpSpPr>
          <p:nvPr/>
        </p:nvGrpSpPr>
        <p:grpSpPr bwMode="auto">
          <a:xfrm>
            <a:off x="4427538" y="3716337"/>
            <a:ext cx="1649412" cy="628650"/>
            <a:chOff x="2789" y="2391"/>
            <a:chExt cx="1039" cy="396"/>
          </a:xfrm>
        </p:grpSpPr>
        <p:pic>
          <p:nvPicPr>
            <p:cNvPr id="137" name="Picture 50" descr="testlista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517" y="2691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38" name="AutoShape 51"/>
            <p:cNvCxnSpPr>
              <a:cxnSpLocks noChangeShapeType="1"/>
            </p:cNvCxnSpPr>
            <p:nvPr/>
          </p:nvCxnSpPr>
          <p:spPr bwMode="auto">
            <a:xfrm rot="10800000" flipV="1">
              <a:off x="2789" y="2739"/>
              <a:ext cx="728" cy="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arrow" w="med" len="med"/>
            </a:ln>
          </p:spPr>
        </p:cxnSp>
        <p:cxnSp>
          <p:nvCxnSpPr>
            <p:cNvPr id="139" name="AutoShape 52"/>
            <p:cNvCxnSpPr>
              <a:cxnSpLocks noChangeShapeType="1"/>
            </p:cNvCxnSpPr>
            <p:nvPr/>
          </p:nvCxnSpPr>
          <p:spPr bwMode="auto">
            <a:xfrm rot="5400000">
              <a:off x="3547" y="2458"/>
              <a:ext cx="347" cy="214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</p:grpSp>
      <p:grpSp>
        <p:nvGrpSpPr>
          <p:cNvPr id="140" name="Group 60"/>
          <p:cNvGrpSpPr>
            <a:grpSpLocks/>
          </p:cNvGrpSpPr>
          <p:nvPr/>
        </p:nvGrpSpPr>
        <p:grpSpPr bwMode="auto">
          <a:xfrm>
            <a:off x="7310438" y="1933575"/>
            <a:ext cx="357187" cy="284162"/>
            <a:chOff x="4605" y="1192"/>
            <a:chExt cx="225" cy="179"/>
          </a:xfrm>
        </p:grpSpPr>
        <p:cxnSp>
          <p:nvCxnSpPr>
            <p:cNvPr id="141" name="AutoShape 61"/>
            <p:cNvCxnSpPr>
              <a:cxnSpLocks noChangeShapeType="1"/>
            </p:cNvCxnSpPr>
            <p:nvPr/>
          </p:nvCxnSpPr>
          <p:spPr bwMode="auto">
            <a:xfrm rot="5400000">
              <a:off x="4652" y="1241"/>
              <a:ext cx="83" cy="178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pic>
          <p:nvPicPr>
            <p:cNvPr id="142" name="Picture 62" descr="test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734" y="1192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3" name="Group 63"/>
          <p:cNvGrpSpPr>
            <a:grpSpLocks/>
          </p:cNvGrpSpPr>
          <p:nvPr/>
        </p:nvGrpSpPr>
        <p:grpSpPr bwMode="auto">
          <a:xfrm>
            <a:off x="6380163" y="2989262"/>
            <a:ext cx="492125" cy="292100"/>
            <a:chOff x="4246" y="1933"/>
            <a:chExt cx="310" cy="184"/>
          </a:xfrm>
        </p:grpSpPr>
        <p:pic>
          <p:nvPicPr>
            <p:cNvPr id="144" name="Picture 64" descr="complete test 4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460" y="1933"/>
              <a:ext cx="9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45" name="AutoShape 65"/>
            <p:cNvCxnSpPr>
              <a:cxnSpLocks noChangeShapeType="1"/>
            </p:cNvCxnSpPr>
            <p:nvPr/>
          </p:nvCxnSpPr>
          <p:spPr bwMode="auto">
            <a:xfrm rot="5400000">
              <a:off x="4333" y="1942"/>
              <a:ext cx="88" cy="261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</p:grpSp>
      <p:cxnSp>
        <p:nvCxnSpPr>
          <p:cNvPr id="146" name="AutoShape 75"/>
          <p:cNvCxnSpPr>
            <a:cxnSpLocks noChangeShapeType="1"/>
          </p:cNvCxnSpPr>
          <p:nvPr/>
        </p:nvCxnSpPr>
        <p:spPr bwMode="auto">
          <a:xfrm rot="5400000">
            <a:off x="4900612" y="4302125"/>
            <a:ext cx="620713" cy="2141538"/>
          </a:xfrm>
          <a:prstGeom prst="bentConnector2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 type="arrow" w="med" len="med"/>
          </a:ln>
        </p:spPr>
      </p:cxnSp>
      <p:grpSp>
        <p:nvGrpSpPr>
          <p:cNvPr id="147" name="Group 80"/>
          <p:cNvGrpSpPr>
            <a:grpSpLocks/>
          </p:cNvGrpSpPr>
          <p:nvPr/>
        </p:nvGrpSpPr>
        <p:grpSpPr bwMode="auto">
          <a:xfrm>
            <a:off x="2619375" y="1790700"/>
            <a:ext cx="846138" cy="501650"/>
            <a:chOff x="2619375" y="1541285"/>
            <a:chExt cx="845716" cy="502409"/>
          </a:xfrm>
        </p:grpSpPr>
        <p:pic>
          <p:nvPicPr>
            <p:cNvPr id="148" name="Picture 4" descr="re-engineered box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619375" y="1891294"/>
              <a:ext cx="152400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9" name="TextBox 148"/>
            <p:cNvSpPr txBox="1"/>
            <p:nvPr/>
          </p:nvSpPr>
          <p:spPr>
            <a:xfrm>
              <a:off x="2673323" y="1541285"/>
              <a:ext cx="791768" cy="2543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sv-SE" sz="1050" dirty="0" smtClean="0">
                  <a:solidFill>
                    <a:schemeClr val="tx1"/>
                  </a:solidFill>
                  <a:effectLst/>
                </a:rPr>
                <a:t>Bar </a:t>
              </a:r>
              <a:endParaRPr lang="en-US" sz="1050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150" name="Group 83"/>
          <p:cNvGrpSpPr>
            <a:grpSpLocks/>
          </p:cNvGrpSpPr>
          <p:nvPr/>
        </p:nvGrpSpPr>
        <p:grpSpPr bwMode="auto">
          <a:xfrm>
            <a:off x="2009775" y="1500187"/>
            <a:ext cx="1804988" cy="717550"/>
            <a:chOff x="2009273" y="1311442"/>
            <a:chExt cx="1804738" cy="717388"/>
          </a:xfrm>
        </p:grpSpPr>
        <p:grpSp>
          <p:nvGrpSpPr>
            <p:cNvPr id="151" name="Group 12"/>
            <p:cNvGrpSpPr>
              <a:grpSpLocks/>
            </p:cNvGrpSpPr>
            <p:nvPr/>
          </p:nvGrpSpPr>
          <p:grpSpPr bwMode="auto">
            <a:xfrm>
              <a:off x="2043115" y="1627192"/>
              <a:ext cx="574675" cy="401638"/>
              <a:chOff x="1287" y="1156"/>
              <a:chExt cx="362" cy="253"/>
            </a:xfrm>
          </p:grpSpPr>
          <p:pic>
            <p:nvPicPr>
              <p:cNvPr id="153" name="Picture 13" descr="63 - NOTE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1287" y="1156"/>
                <a:ext cx="96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54" name="AutoShape 14"/>
              <p:cNvCxnSpPr>
                <a:cxnSpLocks noChangeShapeType="1"/>
              </p:cNvCxnSpPr>
              <p:nvPr/>
            </p:nvCxnSpPr>
            <p:spPr bwMode="auto">
              <a:xfrm rot="16200000" flipH="1">
                <a:off x="1414" y="1173"/>
                <a:ext cx="156" cy="315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arrow" w="med" len="med"/>
              </a:ln>
            </p:spPr>
          </p:cxnSp>
        </p:grpSp>
        <p:sp>
          <p:nvSpPr>
            <p:cNvPr id="152" name="TextBox 151"/>
            <p:cNvSpPr txBox="1"/>
            <p:nvPr/>
          </p:nvSpPr>
          <p:spPr>
            <a:xfrm>
              <a:off x="2009273" y="1311442"/>
              <a:ext cx="1804738" cy="25394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sv-SE" sz="1050" dirty="0" smtClean="0">
                  <a:solidFill>
                    <a:schemeClr val="tx1"/>
                  </a:solidFill>
                  <a:effectLst/>
                </a:rPr>
                <a:t>foo</a:t>
              </a:r>
              <a:endParaRPr lang="en-US" sz="1050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155" name="Group 85"/>
          <p:cNvGrpSpPr>
            <a:grpSpLocks/>
          </p:cNvGrpSpPr>
          <p:nvPr/>
        </p:nvGrpSpPr>
        <p:grpSpPr bwMode="auto">
          <a:xfrm>
            <a:off x="1476375" y="1295400"/>
            <a:ext cx="1724025" cy="601662"/>
            <a:chOff x="1476374" y="1046748"/>
            <a:chExt cx="1724026" cy="601080"/>
          </a:xfrm>
        </p:grpSpPr>
        <p:grpSp>
          <p:nvGrpSpPr>
            <p:cNvPr id="156" name="Group 15"/>
            <p:cNvGrpSpPr>
              <a:grpSpLocks/>
            </p:cNvGrpSpPr>
            <p:nvPr/>
          </p:nvGrpSpPr>
          <p:grpSpPr bwMode="auto">
            <a:xfrm>
              <a:off x="1476374" y="1204915"/>
              <a:ext cx="533400" cy="442913"/>
              <a:chOff x="930" y="890"/>
              <a:chExt cx="336" cy="279"/>
            </a:xfrm>
          </p:grpSpPr>
          <p:pic>
            <p:nvPicPr>
              <p:cNvPr id="158" name="Picture 16" descr="23 - New-Project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930" y="890"/>
                <a:ext cx="66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59" name="AutoShape 17"/>
              <p:cNvCxnSpPr>
                <a:cxnSpLocks noChangeShapeType="1"/>
              </p:cNvCxnSpPr>
              <p:nvPr/>
            </p:nvCxnSpPr>
            <p:spPr bwMode="auto">
              <a:xfrm rot="16200000" flipH="1">
                <a:off x="1008" y="911"/>
                <a:ext cx="213" cy="303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arrow" w="med" len="med"/>
              </a:ln>
            </p:spPr>
          </p:cxnSp>
        </p:grpSp>
        <p:sp>
          <p:nvSpPr>
            <p:cNvPr id="157" name="TextBox 156"/>
            <p:cNvSpPr txBox="1"/>
            <p:nvPr/>
          </p:nvSpPr>
          <p:spPr>
            <a:xfrm>
              <a:off x="1587499" y="1046748"/>
              <a:ext cx="1612901" cy="26168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sv-SE" sz="1050" dirty="0" smtClean="0">
                  <a:solidFill>
                    <a:schemeClr val="tx1"/>
                  </a:solidFill>
                  <a:effectLst/>
                </a:rPr>
                <a:t>Blub</a:t>
              </a:r>
              <a:endParaRPr lang="en-US" sz="1050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160" name="Group 87"/>
          <p:cNvGrpSpPr>
            <a:grpSpLocks/>
          </p:cNvGrpSpPr>
          <p:nvPr/>
        </p:nvGrpSpPr>
        <p:grpSpPr bwMode="auto">
          <a:xfrm>
            <a:off x="2771775" y="1862137"/>
            <a:ext cx="4537075" cy="431800"/>
            <a:chOff x="2771775" y="1612232"/>
            <a:chExt cx="4537075" cy="432470"/>
          </a:xfrm>
        </p:grpSpPr>
        <p:grpSp>
          <p:nvGrpSpPr>
            <p:cNvPr id="161" name="Group 53"/>
            <p:cNvGrpSpPr>
              <a:grpSpLocks/>
            </p:cNvGrpSpPr>
            <p:nvPr/>
          </p:nvGrpSpPr>
          <p:grpSpPr bwMode="auto">
            <a:xfrm>
              <a:off x="2771775" y="1892302"/>
              <a:ext cx="4537075" cy="152400"/>
              <a:chOff x="1746" y="1323"/>
              <a:chExt cx="2858" cy="96"/>
            </a:xfrm>
          </p:grpSpPr>
          <p:pic>
            <p:nvPicPr>
              <p:cNvPr id="163" name="Picture 54" descr="46 - report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508" y="1323"/>
                <a:ext cx="96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64" name="AutoShape 55"/>
              <p:cNvCxnSpPr>
                <a:cxnSpLocks noChangeShapeType="1"/>
              </p:cNvCxnSpPr>
              <p:nvPr/>
            </p:nvCxnSpPr>
            <p:spPr bwMode="auto">
              <a:xfrm>
                <a:off x="1746" y="1370"/>
                <a:ext cx="2762" cy="1"/>
              </a:xfrm>
              <a:prstGeom prst="bentConnector3">
                <a:avLst>
                  <a:gd name="adj1" fmla="val 50000"/>
                </a:avLst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 type="arrow" w="med" len="med"/>
                <a:tailEnd/>
              </a:ln>
            </p:spPr>
          </p:cxnSp>
        </p:grpSp>
        <p:sp>
          <p:nvSpPr>
            <p:cNvPr id="162" name="TextBox 161"/>
            <p:cNvSpPr txBox="1"/>
            <p:nvPr/>
          </p:nvSpPr>
          <p:spPr>
            <a:xfrm>
              <a:off x="5930900" y="1612232"/>
              <a:ext cx="1179513" cy="2543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sv-SE" sz="1050" dirty="0" smtClean="0">
                  <a:solidFill>
                    <a:schemeClr val="tx1"/>
                  </a:solidFill>
                  <a:effectLst/>
                </a:rPr>
                <a:t>Hurz</a:t>
              </a:r>
              <a:endParaRPr lang="en-US" sz="1050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165" name="Group 89"/>
          <p:cNvGrpSpPr>
            <a:grpSpLocks/>
          </p:cNvGrpSpPr>
          <p:nvPr/>
        </p:nvGrpSpPr>
        <p:grpSpPr bwMode="auto">
          <a:xfrm>
            <a:off x="3132138" y="2293937"/>
            <a:ext cx="4100512" cy="563563"/>
            <a:chOff x="3132138" y="2044702"/>
            <a:chExt cx="4100512" cy="563563"/>
          </a:xfrm>
        </p:grpSpPr>
        <p:grpSp>
          <p:nvGrpSpPr>
            <p:cNvPr id="166" name="Group 56"/>
            <p:cNvGrpSpPr>
              <a:grpSpLocks/>
            </p:cNvGrpSpPr>
            <p:nvPr/>
          </p:nvGrpSpPr>
          <p:grpSpPr bwMode="auto">
            <a:xfrm>
              <a:off x="3132138" y="2044702"/>
              <a:ext cx="4100512" cy="563563"/>
              <a:chOff x="1973" y="1419"/>
              <a:chExt cx="2583" cy="355"/>
            </a:xfrm>
          </p:grpSpPr>
          <p:pic>
            <p:nvPicPr>
              <p:cNvPr id="168" name="Picture 57" descr="testlista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4241" y="1678"/>
                <a:ext cx="96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69" name="AutoShape 58"/>
              <p:cNvCxnSpPr>
                <a:cxnSpLocks noChangeShapeType="1"/>
              </p:cNvCxnSpPr>
              <p:nvPr/>
            </p:nvCxnSpPr>
            <p:spPr bwMode="auto">
              <a:xfrm rot="10800000">
                <a:off x="1973" y="1726"/>
                <a:ext cx="2268" cy="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 type="arrow" w="med" len="med"/>
              </a:ln>
            </p:spPr>
          </p:cxnSp>
          <p:cxnSp>
            <p:nvCxnSpPr>
              <p:cNvPr id="170" name="AutoShape 59"/>
              <p:cNvCxnSpPr>
                <a:cxnSpLocks noChangeShapeType="1"/>
              </p:cNvCxnSpPr>
              <p:nvPr/>
            </p:nvCxnSpPr>
            <p:spPr bwMode="auto">
              <a:xfrm rot="5400000">
                <a:off x="4293" y="1463"/>
                <a:ext cx="307" cy="219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arrow" w="med" len="med"/>
              </a:ln>
            </p:spPr>
          </p:cxnSp>
        </p:grpSp>
        <p:sp>
          <p:nvSpPr>
            <p:cNvPr id="167" name="TextBox 166"/>
            <p:cNvSpPr txBox="1"/>
            <p:nvPr/>
          </p:nvSpPr>
          <p:spPr>
            <a:xfrm>
              <a:off x="5883275" y="2249490"/>
              <a:ext cx="877888" cy="2524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sv-SE" sz="1050" dirty="0" smtClean="0">
                  <a:solidFill>
                    <a:schemeClr val="tx1"/>
                  </a:solidFill>
                  <a:effectLst/>
                </a:rPr>
                <a:t>Wiese</a:t>
              </a:r>
              <a:endParaRPr lang="en-US" sz="1050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171" name="Group 91"/>
          <p:cNvGrpSpPr>
            <a:grpSpLocks/>
          </p:cNvGrpSpPr>
          <p:nvPr/>
        </p:nvGrpSpPr>
        <p:grpSpPr bwMode="auto">
          <a:xfrm>
            <a:off x="6872288" y="1320800"/>
            <a:ext cx="1766887" cy="1744662"/>
            <a:chOff x="6872328" y="1070810"/>
            <a:chExt cx="1766345" cy="1745418"/>
          </a:xfrm>
        </p:grpSpPr>
        <p:grpSp>
          <p:nvGrpSpPr>
            <p:cNvPr id="172" name="Group 66"/>
            <p:cNvGrpSpPr>
              <a:grpSpLocks/>
            </p:cNvGrpSpPr>
            <p:nvPr/>
          </p:nvGrpSpPr>
          <p:grpSpPr bwMode="auto">
            <a:xfrm>
              <a:off x="6872328" y="1349377"/>
              <a:ext cx="1165230" cy="1466851"/>
              <a:chOff x="4329" y="981"/>
              <a:chExt cx="734" cy="924"/>
            </a:xfrm>
          </p:grpSpPr>
          <p:pic>
            <p:nvPicPr>
              <p:cNvPr id="174" name="Picture 67" descr="complete test 4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4967" y="981"/>
                <a:ext cx="96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75" name="AutoShape 68"/>
              <p:cNvCxnSpPr>
                <a:cxnSpLocks noChangeShapeType="1"/>
              </p:cNvCxnSpPr>
              <p:nvPr/>
            </p:nvCxnSpPr>
            <p:spPr bwMode="auto">
              <a:xfrm rot="5400000">
                <a:off x="4841" y="1066"/>
                <a:ext cx="163" cy="185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arrow" w="med" len="med"/>
              </a:ln>
            </p:spPr>
          </p:cxnSp>
          <p:cxnSp>
            <p:nvCxnSpPr>
              <p:cNvPr id="176" name="AutoShape 69"/>
              <p:cNvCxnSpPr>
                <a:cxnSpLocks noChangeShapeType="1"/>
              </p:cNvCxnSpPr>
              <p:nvPr/>
            </p:nvCxnSpPr>
            <p:spPr bwMode="auto">
              <a:xfrm rot="5400000">
                <a:off x="4258" y="1148"/>
                <a:ext cx="828" cy="686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arrow" w="med" len="med"/>
              </a:ln>
            </p:spPr>
          </p:cxnSp>
        </p:grpSp>
        <p:sp>
          <p:nvSpPr>
            <p:cNvPr id="173" name="TextBox 172"/>
            <p:cNvSpPr txBox="1"/>
            <p:nvPr/>
          </p:nvSpPr>
          <p:spPr>
            <a:xfrm>
              <a:off x="7808666" y="1070810"/>
              <a:ext cx="830007" cy="2525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sv-SE" sz="1050" dirty="0" smtClean="0">
                  <a:solidFill>
                    <a:schemeClr val="tx1"/>
                  </a:solidFill>
                  <a:effectLst/>
                </a:rPr>
                <a:t>Das Lamm</a:t>
              </a:r>
              <a:endParaRPr lang="en-US" sz="1050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177" name="Group 94"/>
          <p:cNvGrpSpPr>
            <a:grpSpLocks/>
          </p:cNvGrpSpPr>
          <p:nvPr/>
        </p:nvGrpSpPr>
        <p:grpSpPr bwMode="auto">
          <a:xfrm>
            <a:off x="2771775" y="2217737"/>
            <a:ext cx="1271588" cy="2249061"/>
            <a:chOff x="2771775" y="1968500"/>
            <a:chExt cx="1270841" cy="2249642"/>
          </a:xfrm>
        </p:grpSpPr>
        <p:grpSp>
          <p:nvGrpSpPr>
            <p:cNvPr id="178" name="Group 18"/>
            <p:cNvGrpSpPr>
              <a:grpSpLocks/>
            </p:cNvGrpSpPr>
            <p:nvPr/>
          </p:nvGrpSpPr>
          <p:grpSpPr bwMode="auto">
            <a:xfrm>
              <a:off x="2771775" y="1968500"/>
              <a:ext cx="1247775" cy="1868488"/>
              <a:chOff x="1746" y="1371"/>
              <a:chExt cx="786" cy="1177"/>
            </a:xfrm>
          </p:grpSpPr>
          <p:pic>
            <p:nvPicPr>
              <p:cNvPr id="180" name="Picture 19" descr="22 - Sub Function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2466" y="2482"/>
                <a:ext cx="66" cy="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81" name="AutoShape 20"/>
              <p:cNvCxnSpPr>
                <a:cxnSpLocks noChangeShapeType="1"/>
              </p:cNvCxnSpPr>
              <p:nvPr/>
            </p:nvCxnSpPr>
            <p:spPr bwMode="auto">
              <a:xfrm rot="16200000" flipV="1">
                <a:off x="1567" y="1550"/>
                <a:ext cx="1112" cy="753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 type="arrow" w="med" len="med"/>
              </a:ln>
            </p:spPr>
          </p:cxnSp>
        </p:grpSp>
        <p:sp>
          <p:nvSpPr>
            <p:cNvPr id="179" name="TextBox 178"/>
            <p:cNvSpPr txBox="1"/>
            <p:nvPr/>
          </p:nvSpPr>
          <p:spPr>
            <a:xfrm>
              <a:off x="2984375" y="3802537"/>
              <a:ext cx="1058241" cy="41560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sv-SE" sz="1050" dirty="0" smtClean="0">
                  <a:solidFill>
                    <a:schemeClr val="tx1"/>
                  </a:solidFill>
                  <a:effectLst/>
                </a:rPr>
                <a:t>Der Wolf auf der grünen</a:t>
              </a:r>
              <a:endParaRPr lang="en-US" sz="1050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182" name="Group 96"/>
          <p:cNvGrpSpPr>
            <a:grpSpLocks/>
          </p:cNvGrpSpPr>
          <p:nvPr/>
        </p:nvGrpSpPr>
        <p:grpSpPr bwMode="auto">
          <a:xfrm>
            <a:off x="2309813" y="3565525"/>
            <a:ext cx="1604962" cy="468312"/>
            <a:chOff x="2310064" y="3508379"/>
            <a:chExt cx="1604711" cy="468313"/>
          </a:xfrm>
        </p:grpSpPr>
        <p:grpSp>
          <p:nvGrpSpPr>
            <p:cNvPr id="183" name="Group 40"/>
            <p:cNvGrpSpPr>
              <a:grpSpLocks/>
            </p:cNvGrpSpPr>
            <p:nvPr/>
          </p:nvGrpSpPr>
          <p:grpSpPr bwMode="auto">
            <a:xfrm>
              <a:off x="3265488" y="3508379"/>
              <a:ext cx="649287" cy="468313"/>
              <a:chOff x="2057" y="2341"/>
              <a:chExt cx="409" cy="295"/>
            </a:xfrm>
          </p:grpSpPr>
          <p:cxnSp>
            <p:nvCxnSpPr>
              <p:cNvPr id="185" name="AutoShape 41"/>
              <p:cNvCxnSpPr>
                <a:cxnSpLocks noChangeShapeType="1"/>
              </p:cNvCxnSpPr>
              <p:nvPr/>
            </p:nvCxnSpPr>
            <p:spPr bwMode="auto">
              <a:xfrm rot="16200000" flipH="1">
                <a:off x="2186" y="2356"/>
                <a:ext cx="199" cy="361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arrow" w="med" len="med"/>
              </a:ln>
            </p:spPr>
          </p:cxnSp>
          <p:pic>
            <p:nvPicPr>
              <p:cNvPr id="186" name="Picture 42" descr="real allocation target 2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2057" y="2341"/>
                <a:ext cx="96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84" name="TextBox 183"/>
            <p:cNvSpPr txBox="1"/>
            <p:nvPr/>
          </p:nvSpPr>
          <p:spPr>
            <a:xfrm>
              <a:off x="2310064" y="3705229"/>
              <a:ext cx="1034888" cy="25400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sv-SE" sz="1050" dirty="0" smtClean="0">
                  <a:solidFill>
                    <a:schemeClr val="tx1"/>
                  </a:solidFill>
                  <a:effectLst/>
                </a:rPr>
                <a:t>Hurz</a:t>
              </a:r>
              <a:endParaRPr lang="en-US" sz="1050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187" name="Group 98"/>
          <p:cNvGrpSpPr>
            <a:grpSpLocks/>
          </p:cNvGrpSpPr>
          <p:nvPr/>
        </p:nvGrpSpPr>
        <p:grpSpPr bwMode="auto">
          <a:xfrm>
            <a:off x="2681288" y="3124200"/>
            <a:ext cx="1217612" cy="515937"/>
            <a:chOff x="2681290" y="3080084"/>
            <a:chExt cx="1216941" cy="515619"/>
          </a:xfrm>
        </p:grpSpPr>
        <p:grpSp>
          <p:nvGrpSpPr>
            <p:cNvPr id="188" name="Group 26"/>
            <p:cNvGrpSpPr>
              <a:grpSpLocks/>
            </p:cNvGrpSpPr>
            <p:nvPr/>
          </p:nvGrpSpPr>
          <p:grpSpPr bwMode="auto">
            <a:xfrm>
              <a:off x="2681290" y="3221052"/>
              <a:ext cx="585788" cy="374651"/>
              <a:chOff x="1689" y="2160"/>
              <a:chExt cx="369" cy="236"/>
            </a:xfrm>
          </p:grpSpPr>
          <p:pic>
            <p:nvPicPr>
              <p:cNvPr id="190" name="Picture 27" descr="58 - VAA1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1689" y="2160"/>
                <a:ext cx="96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91" name="AutoShape 28"/>
              <p:cNvCxnSpPr>
                <a:cxnSpLocks noChangeShapeType="1"/>
              </p:cNvCxnSpPr>
              <p:nvPr/>
            </p:nvCxnSpPr>
            <p:spPr bwMode="auto">
              <a:xfrm rot="16200000" flipH="1">
                <a:off x="1827" y="2166"/>
                <a:ext cx="141" cy="320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arrow" w="med" len="med"/>
              </a:ln>
            </p:spPr>
          </p:cxnSp>
        </p:grpSp>
        <p:sp>
          <p:nvSpPr>
            <p:cNvPr id="189" name="TextBox 188"/>
            <p:cNvSpPr txBox="1"/>
            <p:nvPr/>
          </p:nvSpPr>
          <p:spPr>
            <a:xfrm>
              <a:off x="2863751" y="3080084"/>
              <a:ext cx="1034480" cy="25375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sv-SE" sz="1050" dirty="0" smtClean="0">
                  <a:solidFill>
                    <a:schemeClr val="tx1"/>
                  </a:solidFill>
                  <a:effectLst/>
                </a:rPr>
                <a:t>Hurz</a:t>
              </a:r>
              <a:endParaRPr lang="en-US" sz="1050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192" name="Group 149"/>
          <p:cNvGrpSpPr>
            <a:grpSpLocks/>
          </p:cNvGrpSpPr>
          <p:nvPr/>
        </p:nvGrpSpPr>
        <p:grpSpPr bwMode="auto">
          <a:xfrm>
            <a:off x="5659438" y="4344987"/>
            <a:ext cx="1847850" cy="766763"/>
            <a:chOff x="5659453" y="4095756"/>
            <a:chExt cx="1848252" cy="766255"/>
          </a:xfrm>
        </p:grpSpPr>
        <p:grpSp>
          <p:nvGrpSpPr>
            <p:cNvPr id="193" name="Group 70"/>
            <p:cNvGrpSpPr>
              <a:grpSpLocks/>
            </p:cNvGrpSpPr>
            <p:nvPr/>
          </p:nvGrpSpPr>
          <p:grpSpPr bwMode="auto">
            <a:xfrm>
              <a:off x="5659453" y="4095756"/>
              <a:ext cx="698502" cy="717551"/>
              <a:chOff x="3565" y="2711"/>
              <a:chExt cx="440" cy="452"/>
            </a:xfrm>
          </p:grpSpPr>
          <p:pic>
            <p:nvPicPr>
              <p:cNvPr id="196" name="Picture 71" descr="test procedure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3727" y="2855"/>
                <a:ext cx="96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7" name="Picture 72" descr="labview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3909" y="3067"/>
                <a:ext cx="96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98" name="AutoShape 73"/>
              <p:cNvCxnSpPr>
                <a:cxnSpLocks noChangeShapeType="1"/>
              </p:cNvCxnSpPr>
              <p:nvPr/>
            </p:nvCxnSpPr>
            <p:spPr bwMode="auto">
              <a:xfrm rot="16200000" flipH="1">
                <a:off x="3550" y="2726"/>
                <a:ext cx="192" cy="162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arrow" w="med" len="med"/>
              </a:ln>
            </p:spPr>
          </p:cxnSp>
          <p:cxnSp>
            <p:nvCxnSpPr>
              <p:cNvPr id="199" name="AutoShape 74"/>
              <p:cNvCxnSpPr>
                <a:cxnSpLocks noChangeShapeType="1"/>
              </p:cNvCxnSpPr>
              <p:nvPr/>
            </p:nvCxnSpPr>
            <p:spPr bwMode="auto">
              <a:xfrm rot="16200000" flipH="1">
                <a:off x="3760" y="2966"/>
                <a:ext cx="164" cy="133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arrow" w="med" len="med"/>
              </a:ln>
            </p:spPr>
          </p:cxnSp>
        </p:grpSp>
        <p:sp>
          <p:nvSpPr>
            <p:cNvPr id="194" name="TextBox 193"/>
            <p:cNvSpPr txBox="1"/>
            <p:nvPr/>
          </p:nvSpPr>
          <p:spPr>
            <a:xfrm>
              <a:off x="6088171" y="4246469"/>
              <a:ext cx="1359196" cy="2617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sv-SE" sz="1050" dirty="0" smtClean="0">
                  <a:solidFill>
                    <a:schemeClr val="tx1"/>
                  </a:solidFill>
                  <a:effectLst/>
                </a:rPr>
                <a:t>Auf der grünen</a:t>
              </a:r>
              <a:endParaRPr lang="en-US" sz="1050" dirty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6377159" y="4608179"/>
              <a:ext cx="1130546" cy="2538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sv-SE" sz="1050" dirty="0" smtClean="0">
                  <a:solidFill>
                    <a:schemeClr val="tx1"/>
                  </a:solidFill>
                  <a:effectLst/>
                </a:rPr>
                <a:t>Das Lamm</a:t>
              </a:r>
              <a:endParaRPr lang="en-US" sz="1050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200" name="Group 151"/>
          <p:cNvGrpSpPr>
            <a:grpSpLocks/>
          </p:cNvGrpSpPr>
          <p:nvPr/>
        </p:nvGrpSpPr>
        <p:grpSpPr bwMode="auto">
          <a:xfrm>
            <a:off x="4548188" y="4841875"/>
            <a:ext cx="1900237" cy="1228725"/>
            <a:chOff x="4548193" y="4592644"/>
            <a:chExt cx="1900733" cy="1228727"/>
          </a:xfrm>
        </p:grpSpPr>
        <p:grpSp>
          <p:nvGrpSpPr>
            <p:cNvPr id="201" name="Group 30"/>
            <p:cNvGrpSpPr>
              <a:grpSpLocks/>
            </p:cNvGrpSpPr>
            <p:nvPr/>
          </p:nvGrpSpPr>
          <p:grpSpPr bwMode="auto">
            <a:xfrm>
              <a:off x="4548193" y="4592644"/>
              <a:ext cx="609601" cy="1228727"/>
              <a:chOff x="2865" y="3024"/>
              <a:chExt cx="384" cy="774"/>
            </a:xfrm>
          </p:grpSpPr>
          <p:pic>
            <p:nvPicPr>
              <p:cNvPr id="203" name="Picture 31" descr="source"/>
              <p:cNvPicPr>
                <a:picLocks noChangeAspect="1" noChangeArrowheads="1"/>
              </p:cNvPicPr>
              <p:nvPr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3153" y="3702"/>
                <a:ext cx="96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204" name="AutoShape 32"/>
              <p:cNvCxnSpPr>
                <a:cxnSpLocks noChangeShapeType="1"/>
              </p:cNvCxnSpPr>
              <p:nvPr/>
            </p:nvCxnSpPr>
            <p:spPr bwMode="auto">
              <a:xfrm rot="16200000" flipV="1">
                <a:off x="2694" y="3195"/>
                <a:ext cx="677" cy="336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 type="arrow" w="med" len="med"/>
              </a:ln>
            </p:spPr>
          </p:cxnSp>
        </p:grpSp>
        <p:sp>
          <p:nvSpPr>
            <p:cNvPr id="202" name="TextBox 201"/>
            <p:cNvSpPr txBox="1"/>
            <p:nvPr/>
          </p:nvSpPr>
          <p:spPr>
            <a:xfrm>
              <a:off x="5221469" y="5438782"/>
              <a:ext cx="1227457" cy="2603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sv-SE" sz="1050" dirty="0" smtClean="0">
                  <a:solidFill>
                    <a:schemeClr val="tx1"/>
                  </a:solidFill>
                  <a:effectLst/>
                </a:rPr>
                <a:t>Hurz</a:t>
              </a:r>
              <a:endParaRPr lang="en-US" sz="1050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205" name="Group 162"/>
          <p:cNvGrpSpPr>
            <a:grpSpLocks/>
          </p:cNvGrpSpPr>
          <p:nvPr/>
        </p:nvGrpSpPr>
        <p:grpSpPr bwMode="auto">
          <a:xfrm>
            <a:off x="3705225" y="4033837"/>
            <a:ext cx="842963" cy="1054100"/>
            <a:chOff x="3705726" y="3784601"/>
            <a:chExt cx="842212" cy="1053346"/>
          </a:xfrm>
        </p:grpSpPr>
        <p:grpSp>
          <p:nvGrpSpPr>
            <p:cNvPr id="206" name="Group 161"/>
            <p:cNvGrpSpPr>
              <a:grpSpLocks/>
            </p:cNvGrpSpPr>
            <p:nvPr/>
          </p:nvGrpSpPr>
          <p:grpSpPr bwMode="auto">
            <a:xfrm>
              <a:off x="4019551" y="3784601"/>
              <a:ext cx="528387" cy="857511"/>
              <a:chOff x="4019551" y="3784601"/>
              <a:chExt cx="528387" cy="857511"/>
            </a:xfrm>
          </p:grpSpPr>
          <p:pic>
            <p:nvPicPr>
              <p:cNvPr id="208" name="Picture 19" descr="22 - Sub Function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4452200" y="4546374"/>
                <a:ext cx="95738" cy="957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209" name="AutoShape 20"/>
              <p:cNvCxnSpPr>
                <a:cxnSpLocks noChangeShapeType="1"/>
              </p:cNvCxnSpPr>
              <p:nvPr/>
            </p:nvCxnSpPr>
            <p:spPr bwMode="auto">
              <a:xfrm rot="16200000" flipV="1">
                <a:off x="3878924" y="3925228"/>
                <a:ext cx="761773" cy="480519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 type="arrow" w="med" len="med"/>
              </a:ln>
            </p:spPr>
          </p:cxnSp>
        </p:grpSp>
        <p:sp>
          <p:nvSpPr>
            <p:cNvPr id="207" name="TextBox 206"/>
            <p:cNvSpPr txBox="1"/>
            <p:nvPr/>
          </p:nvSpPr>
          <p:spPr>
            <a:xfrm>
              <a:off x="3705726" y="4584129"/>
              <a:ext cx="674087" cy="25381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sv-SE" sz="1050" dirty="0">
                  <a:solidFill>
                    <a:schemeClr val="tx1"/>
                  </a:solidFill>
                  <a:effectLst/>
                </a:rPr>
                <a:t>SW-C</a:t>
              </a:r>
              <a:endParaRPr lang="en-US" sz="1050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210" name="Group 199"/>
          <p:cNvGrpSpPr>
            <a:grpSpLocks/>
          </p:cNvGrpSpPr>
          <p:nvPr/>
        </p:nvGrpSpPr>
        <p:grpSpPr bwMode="auto">
          <a:xfrm>
            <a:off x="3678238" y="4575175"/>
            <a:ext cx="1327150" cy="1419225"/>
            <a:chOff x="3678582" y="4326537"/>
            <a:chExt cx="1326012" cy="1419419"/>
          </a:xfrm>
        </p:grpSpPr>
        <p:cxnSp>
          <p:nvCxnSpPr>
            <p:cNvPr id="211" name="AutoShape 35"/>
            <p:cNvCxnSpPr>
              <a:cxnSpLocks noChangeShapeType="1"/>
            </p:cNvCxnSpPr>
            <p:nvPr/>
          </p:nvCxnSpPr>
          <p:spPr bwMode="auto">
            <a:xfrm rot="16200000" flipH="1">
              <a:off x="4409077" y="5150439"/>
              <a:ext cx="236153" cy="954881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  <p:grpSp>
          <p:nvGrpSpPr>
            <p:cNvPr id="212" name="Group 198"/>
            <p:cNvGrpSpPr>
              <a:grpSpLocks/>
            </p:cNvGrpSpPr>
            <p:nvPr/>
          </p:nvGrpSpPr>
          <p:grpSpPr bwMode="auto">
            <a:xfrm>
              <a:off x="3678582" y="4326537"/>
              <a:ext cx="461618" cy="1183267"/>
              <a:chOff x="3678582" y="4326537"/>
              <a:chExt cx="461618" cy="1183267"/>
            </a:xfrm>
          </p:grpSpPr>
          <p:pic>
            <p:nvPicPr>
              <p:cNvPr id="213" name="Picture 34" descr="ECU"/>
              <p:cNvPicPr>
                <a:picLocks noChangeAspect="1" noChangeArrowheads="1"/>
              </p:cNvPicPr>
              <p:nvPr/>
            </p:nvPicPr>
            <p:blipFill>
              <a:blip r:embed="rId20" cstate="print"/>
              <a:srcRect/>
              <a:stretch>
                <a:fillRect/>
              </a:stretch>
            </p:blipFill>
            <p:spPr bwMode="auto">
              <a:xfrm>
                <a:off x="3959225" y="5357404"/>
                <a:ext cx="180975" cy="152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214" name="AutoShape 32"/>
              <p:cNvCxnSpPr>
                <a:cxnSpLocks noChangeShapeType="1"/>
              </p:cNvCxnSpPr>
              <p:nvPr/>
            </p:nvCxnSpPr>
            <p:spPr bwMode="auto">
              <a:xfrm rot="16200000" flipV="1">
                <a:off x="3348714" y="4656405"/>
                <a:ext cx="1030867" cy="371132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prstDash val="dash"/>
                <a:miter lim="800000"/>
                <a:headEnd/>
                <a:tailEnd type="arrow" w="med" len="med"/>
              </a:ln>
            </p:spPr>
          </p:cxnSp>
        </p:grpSp>
      </p:grpSp>
      <p:cxnSp>
        <p:nvCxnSpPr>
          <p:cNvPr id="215" name="AutoShape 39"/>
          <p:cNvCxnSpPr>
            <a:cxnSpLocks noChangeShapeType="1"/>
          </p:cNvCxnSpPr>
          <p:nvPr/>
        </p:nvCxnSpPr>
        <p:spPr bwMode="auto">
          <a:xfrm rot="16200000" flipH="1">
            <a:off x="673100" y="2414588"/>
            <a:ext cx="2852737" cy="1141412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arrow" w="med" len="med"/>
          </a:ln>
        </p:spPr>
      </p:cxnSp>
      <p:grpSp>
        <p:nvGrpSpPr>
          <p:cNvPr id="216" name="Group 200"/>
          <p:cNvGrpSpPr>
            <a:grpSpLocks/>
          </p:cNvGrpSpPr>
          <p:nvPr/>
        </p:nvGrpSpPr>
        <p:grpSpPr bwMode="auto">
          <a:xfrm>
            <a:off x="2165350" y="4892675"/>
            <a:ext cx="1793875" cy="790575"/>
            <a:chOff x="2165685" y="4644190"/>
            <a:chExt cx="1793540" cy="790093"/>
          </a:xfrm>
        </p:grpSpPr>
        <p:grpSp>
          <p:nvGrpSpPr>
            <p:cNvPr id="217" name="Group 36"/>
            <p:cNvGrpSpPr>
              <a:grpSpLocks/>
            </p:cNvGrpSpPr>
            <p:nvPr/>
          </p:nvGrpSpPr>
          <p:grpSpPr bwMode="auto">
            <a:xfrm>
              <a:off x="3300413" y="4913582"/>
              <a:ext cx="658812" cy="520701"/>
              <a:chOff x="2079" y="3067"/>
              <a:chExt cx="415" cy="328"/>
            </a:xfrm>
          </p:grpSpPr>
          <p:cxnSp>
            <p:nvCxnSpPr>
              <p:cNvPr id="219" name="AutoShape 37"/>
              <p:cNvCxnSpPr>
                <a:cxnSpLocks noChangeShapeType="1"/>
              </p:cNvCxnSpPr>
              <p:nvPr/>
            </p:nvCxnSpPr>
            <p:spPr bwMode="auto">
              <a:xfrm rot="16200000" flipH="1">
                <a:off x="2195" y="3095"/>
                <a:ext cx="232" cy="367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arrow" w="med" len="med"/>
              </a:ln>
            </p:spPr>
          </p:cxnSp>
          <p:pic>
            <p:nvPicPr>
              <p:cNvPr id="220" name="Picture 38" descr="re-engineered topology"/>
              <p:cNvPicPr>
                <a:picLocks noChangeAspect="1"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2079" y="3067"/>
                <a:ext cx="96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18" name="TextBox 217"/>
            <p:cNvSpPr txBox="1"/>
            <p:nvPr/>
          </p:nvSpPr>
          <p:spPr>
            <a:xfrm>
              <a:off x="2165685" y="4644190"/>
              <a:ext cx="1563396" cy="2522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sv-SE" sz="1050" dirty="0" smtClean="0">
                  <a:solidFill>
                    <a:schemeClr val="tx1"/>
                  </a:solidFill>
                  <a:effectLst/>
                </a:rPr>
                <a:t>Wiese</a:t>
              </a:r>
              <a:endParaRPr lang="en-US" sz="1050" dirty="0"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221" name="Group 194"/>
          <p:cNvGrpSpPr>
            <a:grpSpLocks/>
          </p:cNvGrpSpPr>
          <p:nvPr/>
        </p:nvGrpSpPr>
        <p:grpSpPr bwMode="auto">
          <a:xfrm>
            <a:off x="1949450" y="4135437"/>
            <a:ext cx="2503488" cy="708025"/>
            <a:chOff x="1949116" y="3886200"/>
            <a:chExt cx="2503085" cy="708042"/>
          </a:xfrm>
        </p:grpSpPr>
        <p:grpSp>
          <p:nvGrpSpPr>
            <p:cNvPr id="222" name="Group 193"/>
            <p:cNvGrpSpPr>
              <a:grpSpLocks/>
            </p:cNvGrpSpPr>
            <p:nvPr/>
          </p:nvGrpSpPr>
          <p:grpSpPr bwMode="auto">
            <a:xfrm>
              <a:off x="1949116" y="3886200"/>
              <a:ext cx="2503085" cy="708042"/>
              <a:chOff x="1949116" y="3886200"/>
              <a:chExt cx="2503085" cy="708042"/>
            </a:xfrm>
          </p:grpSpPr>
          <p:grpSp>
            <p:nvGrpSpPr>
              <p:cNvPr id="224" name="Group 172"/>
              <p:cNvGrpSpPr>
                <a:grpSpLocks/>
              </p:cNvGrpSpPr>
              <p:nvPr/>
            </p:nvGrpSpPr>
            <p:grpSpPr bwMode="auto">
              <a:xfrm>
                <a:off x="1949116" y="3886200"/>
                <a:ext cx="1167063" cy="352952"/>
                <a:chOff x="1949116" y="3886200"/>
                <a:chExt cx="1167063" cy="352952"/>
              </a:xfrm>
            </p:grpSpPr>
            <p:pic>
              <p:nvPicPr>
                <p:cNvPr id="226" name="Picture 80"/>
                <p:cNvPicPr>
                  <a:picLocks noChangeAspect="1" noChangeArrowheads="1"/>
                </p:cNvPicPr>
                <p:nvPr/>
              </p:nvPicPr>
              <p:blipFill>
                <a:blip r:embed="rId22" cstate="print"/>
                <a:srcRect/>
                <a:stretch>
                  <a:fillRect/>
                </a:stretch>
              </p:blipFill>
              <p:spPr bwMode="auto">
                <a:xfrm>
                  <a:off x="2669443" y="4086752"/>
                  <a:ext cx="171450" cy="152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27" name="TextBox 226"/>
                <p:cNvSpPr txBox="1"/>
                <p:nvPr/>
              </p:nvSpPr>
              <p:spPr>
                <a:xfrm>
                  <a:off x="1949116" y="3886200"/>
                  <a:ext cx="1166625" cy="252419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sv-SE" sz="1050" dirty="0" smtClean="0">
                      <a:solidFill>
                        <a:schemeClr val="tx1"/>
                      </a:solidFill>
                      <a:effectLst/>
                    </a:rPr>
                    <a:t>Der Wolf</a:t>
                  </a:r>
                  <a:endParaRPr lang="en-US" sz="1050" dirty="0">
                    <a:solidFill>
                      <a:schemeClr val="tx1"/>
                    </a:solidFill>
                    <a:effectLst/>
                  </a:endParaRPr>
                </a:p>
              </p:txBody>
            </p:sp>
          </p:grpSp>
          <p:cxnSp>
            <p:nvCxnSpPr>
              <p:cNvPr id="225" name="AutoShape 28"/>
              <p:cNvCxnSpPr>
                <a:cxnSpLocks noChangeShapeType="1"/>
              </p:cNvCxnSpPr>
              <p:nvPr/>
            </p:nvCxnSpPr>
            <p:spPr bwMode="auto">
              <a:xfrm rot="16200000" flipH="1">
                <a:off x="3426139" y="3568181"/>
                <a:ext cx="355091" cy="1697032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arrow" w="med" len="med"/>
              </a:ln>
            </p:spPr>
          </p:cxnSp>
        </p:grpSp>
        <p:cxnSp>
          <p:nvCxnSpPr>
            <p:cNvPr id="223" name="AutoShape 28"/>
            <p:cNvCxnSpPr>
              <a:cxnSpLocks noChangeShapeType="1"/>
            </p:cNvCxnSpPr>
            <p:nvPr/>
          </p:nvCxnSpPr>
          <p:spPr bwMode="auto">
            <a:xfrm rot="16200000" flipH="1">
              <a:off x="3096982" y="3897337"/>
              <a:ext cx="87385" cy="771013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arrow" w="med" len="med"/>
            </a:ln>
          </p:spPr>
        </p:cxnSp>
      </p:grpSp>
      <p:grpSp>
        <p:nvGrpSpPr>
          <p:cNvPr id="228" name="Group 197"/>
          <p:cNvGrpSpPr>
            <a:grpSpLocks/>
          </p:cNvGrpSpPr>
          <p:nvPr/>
        </p:nvGrpSpPr>
        <p:grpSpPr bwMode="auto">
          <a:xfrm>
            <a:off x="3417888" y="3641725"/>
            <a:ext cx="260350" cy="1009650"/>
            <a:chOff x="3417888" y="3392063"/>
            <a:chExt cx="260693" cy="1010674"/>
          </a:xfrm>
        </p:grpSpPr>
        <p:pic>
          <p:nvPicPr>
            <p:cNvPr id="229" name="Picture 42" descr="real allocation target 2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3526181" y="4250337"/>
              <a:ext cx="152400" cy="15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30" name="AutoShape 58"/>
            <p:cNvCxnSpPr>
              <a:cxnSpLocks noChangeShapeType="1"/>
            </p:cNvCxnSpPr>
            <p:nvPr/>
          </p:nvCxnSpPr>
          <p:spPr bwMode="auto">
            <a:xfrm rot="16200000" flipV="1">
              <a:off x="3080998" y="3728953"/>
              <a:ext cx="858274" cy="184493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arrow" w="med" len="med"/>
            </a:ln>
          </p:spPr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Model Driven Development&amp;#x0D;&amp;#x0A;&amp;#x0D;&amp;#x0A;SystemVision / BridgePoint UML/SysML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The System Design Dilemma – automate&amp;quot;&quot;/&gt;&lt;property id=&quot;20307&quot; value=&quot;454&quot;/&gt;&lt;/object&gt;&lt;object type=&quot;3&quot; unique_id=&quot;10006&quot;&gt;&lt;property id=&quot;20148&quot; value=&quot;5&quot;/&gt;&lt;property id=&quot;20300&quot; value=&quot;Slide 3 - &amp;quot;Design Tasks&amp;quot;&quot;/&gt;&lt;property id=&quot;20307&quot; value=&quot;458&quot;/&gt;&lt;/object&gt;&lt;object type=&quot;3&quot; unique_id=&quot;10007&quot;&gt;&lt;property id=&quot;20148&quot; value=&quot;5&quot;/&gt;&lt;property id=&quot;20300&quot; value=&quot;Slide 4 - &amp;quot;SysML and UML&amp;quot;&quot;/&gt;&lt;property id=&quot;20307&quot; value=&quot;448&quot;/&gt;&lt;/object&gt;&lt;object type=&quot;3&quot; unique_id=&quot;10008&quot;&gt;&lt;property id=&quot;20148&quot; value=&quot;5&quot;/&gt;&lt;property id=&quot;20300&quot; value=&quot;Slide 5 - &amp;quot;SysML Diagrams&amp;quot;&quot;/&gt;&lt;property id=&quot;20307&quot; value=&quot;450&quot;/&gt;&lt;/object&gt;&lt;object type=&quot;3&quot; unique_id=&quot;10009&quot;&gt;&lt;property id=&quot;20148&quot; value=&quot;5&quot;/&gt;&lt;property id=&quot;20300&quot; value=&quot;Slide 6 - &amp;quot;Major SysML Features&amp;quot;&quot;/&gt;&lt;property id=&quot;20307&quot; value=&quot;451&quot;/&gt;&lt;/object&gt;&lt;object type=&quot;3&quot; unique_id=&quot;10010&quot;&gt;&lt;property id=&quot;20148&quot; value=&quot;5&quot;/&gt;&lt;property id=&quot;20300&quot; value=&quot;Slide 7 - &amp;quot;Task: Apply Requirements&amp;quot;&quot;/&gt;&lt;property id=&quot;20307&quot; value=&quot;455&quot;/&gt;&lt;/object&gt;&lt;object type=&quot;3&quot; unique_id=&quot;10011&quot;&gt;&lt;property id=&quot;20148&quot; value=&quot;5&quot;/&gt;&lt;property id=&quot;20300&quot; value=&quot;Slide 8 - &amp;quot;Specifying Structure and Interfaces&amp;quot;&quot;/&gt;&lt;property id=&quot;20307&quot; value=&quot;375&quot;/&gt;&lt;/object&gt;&lt;object type=&quot;3&quot; unique_id=&quot;10012&quot;&gt;&lt;property id=&quot;20148&quot; value=&quot;5&quot;/&gt;&lt;property id=&quot;20300&quot; value=&quot;Slide 9 - &amp;quot;Task: Functional Architecture&amp;quot;&quot;/&gt;&lt;property id=&quot;20307&quot; value=&quot;459&quot;/&gt;&lt;/object&gt;&lt;object type=&quot;3&quot; unique_id=&quot;10013&quot;&gt;&lt;property id=&quot;20148&quot; value=&quot;5&quot;/&gt;&lt;property id=&quot;20300&quot; value=&quot;Slide 10 - &amp;quot;Functional and Logical Modeling&amp;quot;&quot;/&gt;&lt;property id=&quot;20307&quot; value=&quot;376&quot;/&gt;&lt;/object&gt;&lt;object type=&quot;3&quot; unique_id=&quot;10014&quot;&gt;&lt;property id=&quot;20148&quot; value=&quot;5&quot;/&gt;&lt;property id=&quot;20300&quot; value=&quot;Slide 11 - &amp;quot;Library Driven Assembly&amp;quot;&quot;/&gt;&lt;property id=&quot;20307&quot; value=&quot;477&quot;/&gt;&lt;/object&gt;&lt;object type=&quot;3&quot; unique_id=&quot;10015&quot;&gt;&lt;property id=&quot;20148&quot; value=&quot;5&quot;/&gt;&lt;property id=&quot;20300&quot; value=&quot;Slide 12 - &amp;quot;Task: Exercise derived requirements&amp;quot;&quot;/&gt;&lt;property id=&quot;20307&quot; value=&quot;456&quot;/&gt;&lt;/object&gt;&lt;object type=&quot;3&quot; unique_id=&quot;10016&quot;&gt;&lt;property id=&quot;20148&quot; value=&quot;5&quot;/&gt;&lt;property id=&quot;20300&quot; value=&quot;Slide 13 - &amp;quot;Run the Model Interactively&amp;quot;&quot;/&gt;&lt;property id=&quot;20307&quot; value=&quot;354&quot;/&gt;&lt;/object&gt;&lt;object type=&quot;3&quot; unique_id=&quot;10017&quot;&gt;&lt;property id=&quot;20148&quot; value=&quot;5&quot;/&gt;&lt;property id=&quot;20300&quot; value=&quot;Slide 14 - &amp;quot;Automatic Test Sequence&amp;quot;&quot;/&gt;&lt;property id=&quot;20307&quot; value=&quot;355&quot;/&gt;&lt;/object&gt;&lt;object type=&quot;3&quot; unique_id=&quot;10018&quot;&gt;&lt;property id=&quot;20148&quot; value=&quot;5&quot;/&gt;&lt;property id=&quot;20300&quot; value=&quot;Slide 15 - &amp;quot;Task: Allocate&amp;quot;&quot;/&gt;&lt;property id=&quot;20307&quot; value=&quot;457&quot;/&gt;&lt;/object&gt;&lt;object type=&quot;3&quot; unique_id=&quot;10019&quot;&gt;&lt;property id=&quot;20148&quot; value=&quot;5&quot;/&gt;&lt;property id=&quot;20300&quot; value=&quot;Slide 16 - &amp;quot;Allocate based on Structure and Interfaces&amp;quot;&quot;/&gt;&lt;property id=&quot;20307&quot; value=&quot;476&quot;/&gt;&lt;/object&gt;&lt;object type=&quot;3&quot; unique_id=&quot;10020&quot;&gt;&lt;property id=&quot;20148&quot; value=&quot;5&quot;/&gt;&lt;property id=&quot;20300&quot; value=&quot;Slide 17 - &amp;quot;Translating Models: Multiple choices&amp;quot;&quot;/&gt;&lt;property id=&quot;20307&quot; value=&quot;416&quot;/&gt;&lt;/object&gt;&lt;object type=&quot;3&quot; unique_id=&quot;10021&quot;&gt;&lt;property id=&quot;20148&quot; value=&quot;5&quot;/&gt;&lt;property id=&quot;20300&quot; value=&quot;Slide 18 - &amp;quot;Example GPS Generated Code (embedded C)&amp;quot;&quot;/&gt;&lt;property id=&quot;20307&quot; value=&quot;444&quot;/&gt;&lt;/object&gt;&lt;object type=&quot;3&quot; unique_id=&quot;10022&quot;&gt;&lt;property id=&quot;20148&quot; value=&quot;5&quot;/&gt;&lt;property id=&quot;20300&quot; value=&quot;Slide 19 - &amp;quot;UML/SysML to SystemC to Digital Hardware&amp;quot;&quot;/&gt;&lt;property id=&quot;20307&quot; value=&quot;442&quot;/&gt;&lt;/object&gt;&lt;object type=&quot;3&quot; unique_id=&quot;10023&quot;&gt;&lt;property id=&quot;20148&quot; value=&quot;5&quot;/&gt;&lt;property id=&quot;20300&quot; value=&quot;Slide 20 - &amp;quot;GPS Generated Code (SystemC)&amp;quot;&quot;/&gt;&lt;property id=&quot;20307&quot; value=&quot;490&quot;/&gt;&lt;/object&gt;&lt;object type=&quot;3&quot; unique_id=&quot;10024&quot;&gt;&lt;property id=&quot;20148&quot; value=&quot;5&quot;/&gt;&lt;property id=&quot;20300&quot; value=&quot;Slide 21 - &amp;quot;UML/SysML to VHDL-AMS &amp;#x0D;&amp;#x0A;for Real-World modeling&amp;quot;&quot;/&gt;&lt;property id=&quot;20307&quot; value=&quot;464&quot;/&gt;&lt;/object&gt;&lt;object type=&quot;3&quot; unique_id=&quot;10025&quot;&gt;&lt;property id=&quot;20148&quot; value=&quot;5&quot;/&gt;&lt;property id=&quot;20300&quot; value=&quot;Slide 22 - &amp;quot;Remove Walls between Disciplines&amp;quot;&quot;/&gt;&lt;property id=&quot;20307&quot; value=&quot;474&quot;/&gt;&lt;/object&gt;&lt;object type=&quot;3&quot; unique_id=&quot;10026&quot;&gt;&lt;property id=&quot;20148&quot; value=&quot;5&quot;/&gt;&lt;property id=&quot;20300&quot; value=&quot;Slide 23 - &amp;quot;SystemVision Components&amp;quot;&quot;/&gt;&lt;property id=&quot;20307&quot; value=&quot;475&quot;/&gt;&lt;/object&gt;&lt;object type=&quot;3&quot; unique_id=&quot;10027&quot;&gt;&lt;property id=&quot;20148&quot; value=&quot;5&quot;/&gt;&lt;property id=&quot;20300&quot; value=&quot;Slide 24 - &amp;quot;SystemVision:  Key to Project Bid Win&amp;quot;&quot;/&gt;&lt;property id=&quot;20307&quot; value=&quot;479&quot;/&gt;&lt;/object&gt;&lt;object type=&quot;3&quot; unique_id=&quot;10028&quot;&gt;&lt;property id=&quot;20148&quot; value=&quot;5&quot;/&gt;&lt;property id=&quot;20300&quot; value=&quot;Slide 25 - &amp;quot;Connecting Tools &amp;amp; Disciplines – &amp;#x0D;&amp;#x0A;SVX Execution connects environments&amp;quot;&quot;/&gt;&lt;property id=&quot;20307&quot; value=&quot;465&quot;/&gt;&lt;/object&gt;&lt;object type=&quot;3&quot; unique_id=&quot;10029&quot;&gt;&lt;property id=&quot;20148&quot; value=&quot;5&quot;/&gt;&lt;property id=&quot;20300&quot; value=&quot;Slide 26 - &amp;quot;Integrating Domains – with automation &amp;quot;&quot;/&gt;&lt;property id=&quot;20307&quot; value=&quot;467&quot;/&gt;&lt;/object&gt;&lt;object type=&quot;3&quot; unique_id=&quot;10030&quot;&gt;&lt;property id=&quot;20148&quot; value=&quot;5&quot;/&gt;&lt;property id=&quot;20300&quot; value=&quot;Slide 27 - &amp;quot;Requirements in the System Level Flow&amp;quot;&quot;/&gt;&lt;property id=&quot;20307&quot; value=&quot;323&quot;/&gt;&lt;/object&gt;&lt;object type=&quot;3&quot; unique_id=&quot;10031&quot;&gt;&lt;property id=&quot;20148&quot; value=&quot;5&quot;/&gt;&lt;property id=&quot;20300&quot; value=&quot;Slide 28 - &amp;quot;Document Generation&amp;quot;&quot;/&gt;&lt;property id=&quot;20307&quot; value=&quot;478&quot;/&gt;&lt;/object&gt;&lt;object type=&quot;3&quot; unique_id=&quot;10032&quot;&gt;&lt;property id=&quot;20148&quot; value=&quot;5&quot;/&gt;&lt;property id=&quot;20300&quot; value=&quot;Slide 29 - &amp;quot;Summary of the Flow&amp;quot;&quot;/&gt;&lt;property id=&quot;20307&quot; value=&quot;453&quot;/&gt;&lt;/object&gt;&lt;object type=&quot;3&quot; unique_id=&quot;10033&quot;&gt;&lt;property id=&quot;20148&quot; value=&quot;5&quot;/&gt;&lt;property id=&quot;20300&quot; value=&quot;Slide 30 - &amp;quot;Summary of the Flow&amp;quot;&quot;/&gt;&lt;property id=&quot;20307&quot; value=&quot;461&quot;/&gt;&lt;/object&gt;&lt;object type=&quot;3&quot; unique_id=&quot;10034&quot;&gt;&lt;property id=&quot;20148&quot; value=&quot;5&quot;/&gt;&lt;property id=&quot;20300&quot; value=&quot;Slide 31 - &amp;quot;Summary of the Flow&amp;quot;&quot;/&gt;&lt;property id=&quot;20307&quot; value=&quot;462&quot;/&gt;&lt;/object&gt;&lt;object type=&quot;3&quot; unique_id=&quot;10035&quot;&gt;&lt;property id=&quot;20148&quot; value=&quot;5&quot;/&gt;&lt;property id=&quot;20300&quot; value=&quot;Slide 32 - &amp;quot;Summary of the Flow&amp;quot;&quot;/&gt;&lt;property id=&quot;20307&quot; value=&quot;463&quot;/&gt;&lt;/object&gt;&lt;object type=&quot;3&quot; unique_id=&quot;10036&quot;&gt;&lt;property id=&quot;20148&quot; value=&quot;5&quot;/&gt;&lt;property id=&quot;20300&quot; value=&quot;Slide 33 - &amp;quot;Roadmap Overview – SysML in BridgePoint &amp;quot;&quot;/&gt;&lt;property id=&quot;20307&quot; value=&quot;466&quot;/&gt;&lt;/object&gt;&lt;object type=&quot;3&quot; unique_id=&quot;10037&quot;&gt;&lt;property id=&quot;20148&quot; value=&quot;5&quot;/&gt;&lt;property id=&quot;20300&quot; value=&quot;Slide 34 - &amp;quot;Real Applications Show The Results&amp;quot;&quot;/&gt;&lt;property id=&quot;20307&quot; value=&quot;395&quot;/&gt;&lt;/object&gt;&lt;object type=&quot;3&quot; unique_id=&quot;10038&quot;&gt;&lt;property id=&quot;20148&quot; value=&quot;5&quot;/&gt;&lt;property id=&quot;20300&quot; value=&quot;Slide 35 - &amp;quot;Automation of Software Generation&amp;quot;&quot;/&gt;&lt;property id=&quot;20307&quot; value=&quot;443&quot;/&gt;&lt;/object&gt;&lt;object type=&quot;3&quot; unique_id=&quot;10039&quot;&gt;&lt;property id=&quot;20148&quot; value=&quot;5&quot;/&gt;&lt;property id=&quot;20300&quot; value=&quot;Slide 36 - &amp;quot;Summary&amp;quot;&quot;/&gt;&lt;property id=&quot;20307&quot; value=&quot;396&quot;/&gt;&lt;/object&gt;&lt;object type=&quot;3&quot; unique_id=&quot;10040&quot;&gt;&lt;property id=&quot;20148&quot; value=&quot;5&quot;/&gt;&lt;property id=&quot;20300&quot; value=&quot;Slide 37&quot;/&gt;&lt;property id=&quot;20307&quot; value=&quot;460&quot;/&gt;&lt;/object&gt;&lt;/object&gt;&lt;/object&gt;&lt;/database&gt;"/>
  <p:tag name="SECTOMILLISECCONVERT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94CBEDE2-A3E6-4DC7-AD03-C1EC7F899B8D}&quot;/&gt;&lt;filename val=&quot;C:\DOCUME~1\sleef\LOCALS~1\Temp\PR\data\asimages\{94CBEDE2-A3E6-4DC7-AD03-C1EC7F899B8D}.png&quot;/&gt;&lt;hasEffects val=&quot;1&quot;/&gt;&lt;left val=&quot;71.28&quot;/&gt;&lt;top val=&quot;113.28&quot;/&gt;&lt;width val=&quot;573.36&quot;/&gt;&lt;height val=&quot;361.8&quot;/&gt;&lt;/ThreeDShapeInfo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Hurz</vt:lpstr>
    </vt:vector>
  </TitlesOfParts>
  <Company>Mentor Graphics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 Driven Engineering</dc:title>
  <dc:creator>bchown</dc:creator>
  <cp:lastModifiedBy>cparg</cp:lastModifiedBy>
  <cp:revision>187</cp:revision>
  <dcterms:created xsi:type="dcterms:W3CDTF">2009-08-14T19:57:22Z</dcterms:created>
  <dcterms:modified xsi:type="dcterms:W3CDTF">2011-08-29T15:31:03Z</dcterms:modified>
</cp:coreProperties>
</file>