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activeX/activeX2.xml" ContentType="application/vnd.ms-office.activeX+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activeX/activeX4.bin" ContentType="application/vnd.ms-office.activeX"/>
  <Override PartName="/ppt/activeX/activeX2.bin" ContentType="application/vnd.ms-office.activeX"/>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activeX/activeX5.xml" ContentType="application/vnd.ms-office.activeX+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activeX/activeX5.bin" ContentType="application/vnd.ms-office.activeX"/>
  <Override PartName="/ppt/activeX/activeX3.bin" ContentType="application/vnd.ms-office.activeX"/>
  <Override PartName="/ppt/slides/slide8.xml" ContentType="application/vnd.openxmlformats-officedocument.presentationml.slide+xml"/>
  <Override PartName="/ppt/slides/slide49.xml" ContentType="application/vnd.openxmlformats-officedocument.presentationml.slide+xml"/>
  <Override PartName="/ppt/activeX/activeX1.bin" ContentType="application/vnd.ms-office.activeX"/>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activeX/activeX4.xml" ContentType="application/vnd.ms-office.activeX+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256" r:id="rId2"/>
    <p:sldId id="335" r:id="rId3"/>
    <p:sldId id="326" r:id="rId4"/>
    <p:sldId id="257" r:id="rId5"/>
    <p:sldId id="327" r:id="rId6"/>
    <p:sldId id="269" r:id="rId7"/>
    <p:sldId id="328" r:id="rId8"/>
    <p:sldId id="336" r:id="rId9"/>
    <p:sldId id="270" r:id="rId10"/>
    <p:sldId id="271" r:id="rId11"/>
    <p:sldId id="272" r:id="rId12"/>
    <p:sldId id="267" r:id="rId13"/>
    <p:sldId id="273" r:id="rId14"/>
    <p:sldId id="274" r:id="rId15"/>
    <p:sldId id="275" r:id="rId16"/>
    <p:sldId id="276" r:id="rId17"/>
    <p:sldId id="277" r:id="rId18"/>
    <p:sldId id="329" r:id="rId19"/>
    <p:sldId id="279" r:id="rId20"/>
    <p:sldId id="280" r:id="rId21"/>
    <p:sldId id="281" r:id="rId22"/>
    <p:sldId id="282" r:id="rId23"/>
    <p:sldId id="283" r:id="rId24"/>
    <p:sldId id="284" r:id="rId25"/>
    <p:sldId id="285" r:id="rId26"/>
    <p:sldId id="286" r:id="rId27"/>
    <p:sldId id="287" r:id="rId28"/>
    <p:sldId id="288" r:id="rId29"/>
    <p:sldId id="289" r:id="rId30"/>
    <p:sldId id="330" r:id="rId31"/>
    <p:sldId id="291" r:id="rId32"/>
    <p:sldId id="292" r:id="rId33"/>
    <p:sldId id="293"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33" r:id="rId47"/>
    <p:sldId id="313" r:id="rId48"/>
    <p:sldId id="314" r:id="rId49"/>
    <p:sldId id="315" r:id="rId50"/>
    <p:sldId id="317" r:id="rId51"/>
    <p:sldId id="334" r:id="rId52"/>
    <p:sldId id="318" r:id="rId53"/>
    <p:sldId id="320" r:id="rId54"/>
    <p:sldId id="321" r:id="rId55"/>
    <p:sldId id="322" r:id="rId56"/>
    <p:sldId id="323" r:id="rId57"/>
    <p:sldId id="324" r:id="rId58"/>
    <p:sldId id="325" r:id="rId59"/>
    <p:sldId id="337" r:id="rId60"/>
    <p:sldId id="338" r:id="rId61"/>
    <p:sldId id="339" r:id="rId62"/>
    <p:sldId id="340" r:id="rId63"/>
    <p:sldId id="341" r:id="rId64"/>
    <p:sldId id="342" r:id="rId65"/>
    <p:sldId id="343" r:id="rId66"/>
    <p:sldId id="344" r:id="rId67"/>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b="1"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b="1"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b="1"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b="1" kern="1200">
        <a:solidFill>
          <a:schemeClr val="tx1"/>
        </a:solidFill>
        <a:latin typeface="Times New Roman" pitchFamily="18" charset="0"/>
        <a:ea typeface="宋体" pitchFamily="2" charset="-122"/>
        <a:cs typeface="+mn-cs"/>
      </a:defRPr>
    </a:lvl5pPr>
    <a:lvl6pPr marL="2286000" algn="l" defTabSz="914400" rtl="0" eaLnBrk="1" latinLnBrk="0" hangingPunct="1">
      <a:defRPr sz="2400" b="1" kern="1200">
        <a:solidFill>
          <a:schemeClr val="tx1"/>
        </a:solidFill>
        <a:latin typeface="Times New Roman" pitchFamily="18" charset="0"/>
        <a:ea typeface="宋体" pitchFamily="2" charset="-122"/>
        <a:cs typeface="+mn-cs"/>
      </a:defRPr>
    </a:lvl6pPr>
    <a:lvl7pPr marL="2743200" algn="l" defTabSz="914400" rtl="0" eaLnBrk="1" latinLnBrk="0" hangingPunct="1">
      <a:defRPr sz="2400" b="1" kern="1200">
        <a:solidFill>
          <a:schemeClr val="tx1"/>
        </a:solidFill>
        <a:latin typeface="Times New Roman" pitchFamily="18" charset="0"/>
        <a:ea typeface="宋体" pitchFamily="2" charset="-122"/>
        <a:cs typeface="+mn-cs"/>
      </a:defRPr>
    </a:lvl7pPr>
    <a:lvl8pPr marL="3200400" algn="l" defTabSz="914400" rtl="0" eaLnBrk="1" latinLnBrk="0" hangingPunct="1">
      <a:defRPr sz="2400" b="1" kern="1200">
        <a:solidFill>
          <a:schemeClr val="tx1"/>
        </a:solidFill>
        <a:latin typeface="Times New Roman" pitchFamily="18" charset="0"/>
        <a:ea typeface="宋体" pitchFamily="2" charset="-122"/>
        <a:cs typeface="+mn-cs"/>
      </a:defRPr>
    </a:lvl8pPr>
    <a:lvl9pPr marL="3657600" algn="l" defTabSz="914400" rtl="0" eaLnBrk="1" latinLnBrk="0" hangingPunct="1">
      <a:defRPr sz="2400" b="1" kern="1200">
        <a:solidFill>
          <a:schemeClr val="tx1"/>
        </a:solidFill>
        <a:latin typeface="Times New Roman" pitchFamily="18" charset="0"/>
        <a:ea typeface="宋体"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sl"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33"/>
    <a:srgbClr val="808000"/>
    <a:srgbClr val="CC0066"/>
    <a:srgbClr val="00FFFF"/>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646" autoAdjust="0"/>
  </p:normalViewPr>
  <p:slideViewPr>
    <p:cSldViewPr>
      <p:cViewPr>
        <p:scale>
          <a:sx n="66" d="100"/>
          <a:sy n="66" d="100"/>
        </p:scale>
        <p:origin x="-1692" y="-7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 Id="rId4" Type="http://schemas.openxmlformats.org/officeDocument/2006/relationships/image" Target="../media/image5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image" Target="../media/image56.wmf"/><Relationship Id="rId1" Type="http://schemas.openxmlformats.org/officeDocument/2006/relationships/image" Target="../media/image55.wmf"/><Relationship Id="rId6" Type="http://schemas.openxmlformats.org/officeDocument/2006/relationships/image" Target="../media/image60.wmf"/><Relationship Id="rId5" Type="http://schemas.openxmlformats.org/officeDocument/2006/relationships/image" Target="../media/image59.wmf"/><Relationship Id="rId4" Type="http://schemas.openxmlformats.org/officeDocument/2006/relationships/image" Target="../media/image5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71.wmf"/><Relationship Id="rId2" Type="http://schemas.openxmlformats.org/officeDocument/2006/relationships/image" Target="../media/image70.wmf"/><Relationship Id="rId1" Type="http://schemas.openxmlformats.org/officeDocument/2006/relationships/image" Target="../media/image6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5.wmf"/><Relationship Id="rId7" Type="http://schemas.openxmlformats.org/officeDocument/2006/relationships/image" Target="../media/image79.wmf"/><Relationship Id="rId2" Type="http://schemas.openxmlformats.org/officeDocument/2006/relationships/image" Target="../media/image74.wmf"/><Relationship Id="rId1" Type="http://schemas.openxmlformats.org/officeDocument/2006/relationships/image" Target="../media/image73.wmf"/><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image" Target="../media/image76.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87.wmf"/><Relationship Id="rId3" Type="http://schemas.openxmlformats.org/officeDocument/2006/relationships/image" Target="../media/image82.wmf"/><Relationship Id="rId7" Type="http://schemas.openxmlformats.org/officeDocument/2006/relationships/image" Target="../media/image86.wmf"/><Relationship Id="rId2" Type="http://schemas.openxmlformats.org/officeDocument/2006/relationships/image" Target="../media/image81.wmf"/><Relationship Id="rId1" Type="http://schemas.openxmlformats.org/officeDocument/2006/relationships/image" Target="../media/image80.wmf"/><Relationship Id="rId6" Type="http://schemas.openxmlformats.org/officeDocument/2006/relationships/image" Target="../media/image85.wmf"/><Relationship Id="rId5" Type="http://schemas.openxmlformats.org/officeDocument/2006/relationships/image" Target="../media/image84.wmf"/><Relationship Id="rId4" Type="http://schemas.openxmlformats.org/officeDocument/2006/relationships/image" Target="../media/image83.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image" Target="../media/image89.wmf"/><Relationship Id="rId1" Type="http://schemas.openxmlformats.org/officeDocument/2006/relationships/image" Target="../media/image88.wmf"/><Relationship Id="rId4" Type="http://schemas.openxmlformats.org/officeDocument/2006/relationships/image" Target="../media/image9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image" Target="../media/image93.wmf"/><Relationship Id="rId1" Type="http://schemas.openxmlformats.org/officeDocument/2006/relationships/image" Target="../media/image9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9.wmf"/><Relationship Id="rId2" Type="http://schemas.openxmlformats.org/officeDocument/2006/relationships/image" Target="../media/image98.wmf"/><Relationship Id="rId1" Type="http://schemas.openxmlformats.org/officeDocument/2006/relationships/image" Target="../media/image9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00.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09.wmf"/><Relationship Id="rId3" Type="http://schemas.openxmlformats.org/officeDocument/2006/relationships/image" Target="../media/image104.wmf"/><Relationship Id="rId7" Type="http://schemas.openxmlformats.org/officeDocument/2006/relationships/image" Target="../media/image108.wmf"/><Relationship Id="rId2" Type="http://schemas.openxmlformats.org/officeDocument/2006/relationships/image" Target="../media/image103.wmf"/><Relationship Id="rId1" Type="http://schemas.openxmlformats.org/officeDocument/2006/relationships/image" Target="../media/image102.wmf"/><Relationship Id="rId6" Type="http://schemas.openxmlformats.org/officeDocument/2006/relationships/image" Target="../media/image107.wmf"/><Relationship Id="rId5" Type="http://schemas.openxmlformats.org/officeDocument/2006/relationships/image" Target="../media/image106.wmf"/><Relationship Id="rId4" Type="http://schemas.openxmlformats.org/officeDocument/2006/relationships/image" Target="../media/image105.wmf"/><Relationship Id="rId9" Type="http://schemas.openxmlformats.org/officeDocument/2006/relationships/image" Target="../media/image110.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 Id="rId4" Type="http://schemas.openxmlformats.org/officeDocument/2006/relationships/image" Target="../media/image11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17.wmf"/><Relationship Id="rId7" Type="http://schemas.openxmlformats.org/officeDocument/2006/relationships/image" Target="../media/image121.wmf"/><Relationship Id="rId2" Type="http://schemas.openxmlformats.org/officeDocument/2006/relationships/image" Target="../media/image116.wmf"/><Relationship Id="rId1" Type="http://schemas.openxmlformats.org/officeDocument/2006/relationships/image" Target="../media/image115.wmf"/><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22.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25.wmf"/><Relationship Id="rId2" Type="http://schemas.openxmlformats.org/officeDocument/2006/relationships/image" Target="../media/image124.wmf"/><Relationship Id="rId1" Type="http://schemas.openxmlformats.org/officeDocument/2006/relationships/image" Target="../media/image123.wmf"/><Relationship Id="rId4" Type="http://schemas.openxmlformats.org/officeDocument/2006/relationships/image" Target="../media/image126.wmf"/></Relationships>
</file>

<file path=ppt/drawings/_rels/vmlDrawing26.vml.rels><?xml version="1.0" encoding="UTF-8" standalone="yes"?>
<Relationships xmlns="http://schemas.openxmlformats.org/package/2006/relationships"><Relationship Id="rId8" Type="http://schemas.openxmlformats.org/officeDocument/2006/relationships/image" Target="../media/image134.wmf"/><Relationship Id="rId3" Type="http://schemas.openxmlformats.org/officeDocument/2006/relationships/image" Target="../media/image129.wmf"/><Relationship Id="rId7" Type="http://schemas.openxmlformats.org/officeDocument/2006/relationships/image" Target="../media/image133.wmf"/><Relationship Id="rId2" Type="http://schemas.openxmlformats.org/officeDocument/2006/relationships/image" Target="../media/image128.wmf"/><Relationship Id="rId1" Type="http://schemas.openxmlformats.org/officeDocument/2006/relationships/image" Target="../media/image127.wmf"/><Relationship Id="rId6" Type="http://schemas.openxmlformats.org/officeDocument/2006/relationships/image" Target="../media/image132.wmf"/><Relationship Id="rId5" Type="http://schemas.openxmlformats.org/officeDocument/2006/relationships/image" Target="../media/image131.wmf"/><Relationship Id="rId10" Type="http://schemas.openxmlformats.org/officeDocument/2006/relationships/image" Target="../media/image136.wmf"/><Relationship Id="rId4" Type="http://schemas.openxmlformats.org/officeDocument/2006/relationships/image" Target="../media/image130.wmf"/><Relationship Id="rId9" Type="http://schemas.openxmlformats.org/officeDocument/2006/relationships/image" Target="../media/image135.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7.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145.wmf"/><Relationship Id="rId13" Type="http://schemas.openxmlformats.org/officeDocument/2006/relationships/image" Target="../media/image149.wmf"/><Relationship Id="rId3" Type="http://schemas.openxmlformats.org/officeDocument/2006/relationships/image" Target="../media/image140.wmf"/><Relationship Id="rId7" Type="http://schemas.openxmlformats.org/officeDocument/2006/relationships/image" Target="../media/image144.wmf"/><Relationship Id="rId12" Type="http://schemas.openxmlformats.org/officeDocument/2006/relationships/image" Target="../media/image148.wmf"/><Relationship Id="rId2" Type="http://schemas.openxmlformats.org/officeDocument/2006/relationships/image" Target="../media/image139.wmf"/><Relationship Id="rId1" Type="http://schemas.openxmlformats.org/officeDocument/2006/relationships/image" Target="../media/image138.wmf"/><Relationship Id="rId6" Type="http://schemas.openxmlformats.org/officeDocument/2006/relationships/image" Target="../media/image143.wmf"/><Relationship Id="rId11" Type="http://schemas.openxmlformats.org/officeDocument/2006/relationships/image" Target="../media/image147.wmf"/><Relationship Id="rId5" Type="http://schemas.openxmlformats.org/officeDocument/2006/relationships/image" Target="../media/image142.wmf"/><Relationship Id="rId10" Type="http://schemas.openxmlformats.org/officeDocument/2006/relationships/image" Target="../media/image18.wmf"/><Relationship Id="rId4" Type="http://schemas.openxmlformats.org/officeDocument/2006/relationships/image" Target="../media/image141.wmf"/><Relationship Id="rId9" Type="http://schemas.openxmlformats.org/officeDocument/2006/relationships/image" Target="../media/image146.wmf"/><Relationship Id="rId14" Type="http://schemas.openxmlformats.org/officeDocument/2006/relationships/image" Target="../media/image150.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53.wmf"/><Relationship Id="rId2" Type="http://schemas.openxmlformats.org/officeDocument/2006/relationships/image" Target="../media/image152.wmf"/><Relationship Id="rId1" Type="http://schemas.openxmlformats.org/officeDocument/2006/relationships/image" Target="../media/image151.wmf"/><Relationship Id="rId6" Type="http://schemas.openxmlformats.org/officeDocument/2006/relationships/image" Target="../media/image156.wmf"/><Relationship Id="rId5" Type="http://schemas.openxmlformats.org/officeDocument/2006/relationships/image" Target="../media/image155.wmf"/><Relationship Id="rId4" Type="http://schemas.openxmlformats.org/officeDocument/2006/relationships/image" Target="../media/image15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image" Target="../media/image22.wmf"/><Relationship Id="rId3" Type="http://schemas.openxmlformats.org/officeDocument/2006/relationships/image" Target="../media/image12.wmf"/><Relationship Id="rId7" Type="http://schemas.openxmlformats.org/officeDocument/2006/relationships/image" Target="../media/image16.wmf"/><Relationship Id="rId12" Type="http://schemas.openxmlformats.org/officeDocument/2006/relationships/image" Target="../media/image21.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11" Type="http://schemas.openxmlformats.org/officeDocument/2006/relationships/image" Target="../media/image20.wmf"/><Relationship Id="rId5" Type="http://schemas.openxmlformats.org/officeDocument/2006/relationships/image" Target="../media/image14.wmf"/><Relationship Id="rId10" Type="http://schemas.openxmlformats.org/officeDocument/2006/relationships/image" Target="../media/image19.wmf"/><Relationship Id="rId4" Type="http://schemas.openxmlformats.org/officeDocument/2006/relationships/image" Target="../media/image13.wmf"/><Relationship Id="rId9" Type="http://schemas.openxmlformats.org/officeDocument/2006/relationships/image" Target="../media/image18.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59.wmf"/><Relationship Id="rId2" Type="http://schemas.openxmlformats.org/officeDocument/2006/relationships/image" Target="../media/image158.wmf"/><Relationship Id="rId1" Type="http://schemas.openxmlformats.org/officeDocument/2006/relationships/image" Target="../media/image157.wmf"/><Relationship Id="rId6" Type="http://schemas.openxmlformats.org/officeDocument/2006/relationships/image" Target="../media/image162.wmf"/><Relationship Id="rId5" Type="http://schemas.openxmlformats.org/officeDocument/2006/relationships/image" Target="../media/image161.wmf"/><Relationship Id="rId4" Type="http://schemas.openxmlformats.org/officeDocument/2006/relationships/image" Target="../media/image16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64.wmf"/><Relationship Id="rId2" Type="http://schemas.openxmlformats.org/officeDocument/2006/relationships/image" Target="../media/image6.wmf"/><Relationship Id="rId1" Type="http://schemas.openxmlformats.org/officeDocument/2006/relationships/image" Target="../media/image163.wmf"/><Relationship Id="rId4" Type="http://schemas.openxmlformats.org/officeDocument/2006/relationships/image" Target="../media/image165.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68.wmf"/><Relationship Id="rId7" Type="http://schemas.openxmlformats.org/officeDocument/2006/relationships/image" Target="../media/image171.wmf"/><Relationship Id="rId2" Type="http://schemas.openxmlformats.org/officeDocument/2006/relationships/image" Target="../media/image167.wmf"/><Relationship Id="rId1" Type="http://schemas.openxmlformats.org/officeDocument/2006/relationships/image" Target="../media/image166.wmf"/><Relationship Id="rId6" Type="http://schemas.openxmlformats.org/officeDocument/2006/relationships/image" Target="../media/image170.wmf"/><Relationship Id="rId5" Type="http://schemas.openxmlformats.org/officeDocument/2006/relationships/image" Target="../media/image169.wmf"/><Relationship Id="rId4" Type="http://schemas.openxmlformats.org/officeDocument/2006/relationships/image" Target="../media/image6.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69.wmf"/><Relationship Id="rId2" Type="http://schemas.openxmlformats.org/officeDocument/2006/relationships/image" Target="../media/image173.wmf"/><Relationship Id="rId1" Type="http://schemas.openxmlformats.org/officeDocument/2006/relationships/image" Target="../media/image172.wmf"/><Relationship Id="rId4" Type="http://schemas.openxmlformats.org/officeDocument/2006/relationships/image" Target="../media/image174.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77.wmf"/><Relationship Id="rId2" Type="http://schemas.openxmlformats.org/officeDocument/2006/relationships/image" Target="../media/image176.wmf"/><Relationship Id="rId1" Type="http://schemas.openxmlformats.org/officeDocument/2006/relationships/image" Target="../media/image175.wmf"/><Relationship Id="rId5" Type="http://schemas.openxmlformats.org/officeDocument/2006/relationships/image" Target="../media/image179.wmf"/><Relationship Id="rId4" Type="http://schemas.openxmlformats.org/officeDocument/2006/relationships/image" Target="../media/image178.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81.wmf"/><Relationship Id="rId2" Type="http://schemas.openxmlformats.org/officeDocument/2006/relationships/image" Target="../media/image163.wmf"/><Relationship Id="rId1" Type="http://schemas.openxmlformats.org/officeDocument/2006/relationships/image" Target="../media/image180.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84.wmf"/><Relationship Id="rId2" Type="http://schemas.openxmlformats.org/officeDocument/2006/relationships/image" Target="../media/image183.wmf"/><Relationship Id="rId1" Type="http://schemas.openxmlformats.org/officeDocument/2006/relationships/image" Target="../media/image182.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86.wmf"/><Relationship Id="rId2" Type="http://schemas.openxmlformats.org/officeDocument/2006/relationships/image" Target="../media/image125.wmf"/><Relationship Id="rId1" Type="http://schemas.openxmlformats.org/officeDocument/2006/relationships/image" Target="../media/image185.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89.wmf"/><Relationship Id="rId2" Type="http://schemas.openxmlformats.org/officeDocument/2006/relationships/image" Target="../media/image188.wmf"/><Relationship Id="rId1" Type="http://schemas.openxmlformats.org/officeDocument/2006/relationships/image" Target="../media/image187.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93.wmf"/><Relationship Id="rId2" Type="http://schemas.openxmlformats.org/officeDocument/2006/relationships/image" Target="../media/image192.wmf"/><Relationship Id="rId1" Type="http://schemas.openxmlformats.org/officeDocument/2006/relationships/image" Target="../media/image191.wmf"/><Relationship Id="rId5" Type="http://schemas.openxmlformats.org/officeDocument/2006/relationships/image" Target="../media/image195.wmf"/><Relationship Id="rId4" Type="http://schemas.openxmlformats.org/officeDocument/2006/relationships/image" Target="../media/image19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4" Type="http://schemas.openxmlformats.org/officeDocument/2006/relationships/image" Target="../media/image26.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26.wmf"/><Relationship Id="rId2" Type="http://schemas.openxmlformats.org/officeDocument/2006/relationships/image" Target="../media/image197.wmf"/><Relationship Id="rId1" Type="http://schemas.openxmlformats.org/officeDocument/2006/relationships/image" Target="../media/image196.wmf"/><Relationship Id="rId5" Type="http://schemas.openxmlformats.org/officeDocument/2006/relationships/image" Target="../media/image199.wmf"/><Relationship Id="rId4" Type="http://schemas.openxmlformats.org/officeDocument/2006/relationships/image" Target="../media/image198.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02.wmf"/><Relationship Id="rId2" Type="http://schemas.openxmlformats.org/officeDocument/2006/relationships/image" Target="../media/image201.wmf"/><Relationship Id="rId1" Type="http://schemas.openxmlformats.org/officeDocument/2006/relationships/image" Target="../media/image200.wmf"/><Relationship Id="rId6" Type="http://schemas.openxmlformats.org/officeDocument/2006/relationships/image" Target="../media/image205.wmf"/><Relationship Id="rId5" Type="http://schemas.openxmlformats.org/officeDocument/2006/relationships/image" Target="../media/image204.wmf"/><Relationship Id="rId4" Type="http://schemas.openxmlformats.org/officeDocument/2006/relationships/image" Target="../media/image203.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08.wmf"/><Relationship Id="rId2" Type="http://schemas.openxmlformats.org/officeDocument/2006/relationships/image" Target="../media/image207.wmf"/><Relationship Id="rId1" Type="http://schemas.openxmlformats.org/officeDocument/2006/relationships/image" Target="../media/image206.wmf"/><Relationship Id="rId5" Type="http://schemas.openxmlformats.org/officeDocument/2006/relationships/image" Target="../media/image210.wmf"/><Relationship Id="rId4" Type="http://schemas.openxmlformats.org/officeDocument/2006/relationships/image" Target="../media/image209.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213.wmf"/><Relationship Id="rId2" Type="http://schemas.openxmlformats.org/officeDocument/2006/relationships/image" Target="../media/image212.wmf"/><Relationship Id="rId1" Type="http://schemas.openxmlformats.org/officeDocument/2006/relationships/image" Target="../media/image211.wmf"/><Relationship Id="rId5" Type="http://schemas.openxmlformats.org/officeDocument/2006/relationships/image" Target="../media/image215.wmf"/><Relationship Id="rId4" Type="http://schemas.openxmlformats.org/officeDocument/2006/relationships/image" Target="../media/image214.wmf"/></Relationships>
</file>

<file path=ppt/drawings/_rels/vmlDrawing44.vml.rels><?xml version="1.0" encoding="UTF-8" standalone="yes"?>
<Relationships xmlns="http://schemas.openxmlformats.org/package/2006/relationships"><Relationship Id="rId8" Type="http://schemas.openxmlformats.org/officeDocument/2006/relationships/image" Target="../media/image223.wmf"/><Relationship Id="rId3" Type="http://schemas.openxmlformats.org/officeDocument/2006/relationships/image" Target="../media/image218.wmf"/><Relationship Id="rId7" Type="http://schemas.openxmlformats.org/officeDocument/2006/relationships/image" Target="../media/image222.wmf"/><Relationship Id="rId2" Type="http://schemas.openxmlformats.org/officeDocument/2006/relationships/image" Target="../media/image217.wmf"/><Relationship Id="rId1" Type="http://schemas.openxmlformats.org/officeDocument/2006/relationships/image" Target="../media/image216.wmf"/><Relationship Id="rId6" Type="http://schemas.openxmlformats.org/officeDocument/2006/relationships/image" Target="../media/image221.wmf"/><Relationship Id="rId5" Type="http://schemas.openxmlformats.org/officeDocument/2006/relationships/image" Target="../media/image220.wmf"/><Relationship Id="rId4" Type="http://schemas.openxmlformats.org/officeDocument/2006/relationships/image" Target="../media/image219.wmf"/><Relationship Id="rId9" Type="http://schemas.openxmlformats.org/officeDocument/2006/relationships/image" Target="../media/image198.wmf"/></Relationships>
</file>

<file path=ppt/drawings/_rels/vmlDrawing45.vml.rels><?xml version="1.0" encoding="UTF-8" standalone="yes"?>
<Relationships xmlns="http://schemas.openxmlformats.org/package/2006/relationships"><Relationship Id="rId8" Type="http://schemas.openxmlformats.org/officeDocument/2006/relationships/image" Target="../media/image229.wmf"/><Relationship Id="rId3" Type="http://schemas.openxmlformats.org/officeDocument/2006/relationships/image" Target="../media/image226.wmf"/><Relationship Id="rId7" Type="http://schemas.openxmlformats.org/officeDocument/2006/relationships/image" Target="../media/image228.wmf"/><Relationship Id="rId2" Type="http://schemas.openxmlformats.org/officeDocument/2006/relationships/image" Target="../media/image225.wmf"/><Relationship Id="rId1" Type="http://schemas.openxmlformats.org/officeDocument/2006/relationships/image" Target="../media/image224.wmf"/><Relationship Id="rId6" Type="http://schemas.openxmlformats.org/officeDocument/2006/relationships/image" Target="../media/image227.wmf"/><Relationship Id="rId5" Type="http://schemas.openxmlformats.org/officeDocument/2006/relationships/image" Target="../media/image204.wmf"/><Relationship Id="rId4" Type="http://schemas.openxmlformats.org/officeDocument/2006/relationships/image" Target="../media/image198.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231.wmf"/><Relationship Id="rId2" Type="http://schemas.openxmlformats.org/officeDocument/2006/relationships/image" Target="../media/image230.wmf"/><Relationship Id="rId1" Type="http://schemas.openxmlformats.org/officeDocument/2006/relationships/image" Target="../media/image180.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34.wmf"/><Relationship Id="rId2" Type="http://schemas.openxmlformats.org/officeDocument/2006/relationships/image" Target="../media/image233.wmf"/><Relationship Id="rId1" Type="http://schemas.openxmlformats.org/officeDocument/2006/relationships/image" Target="../media/image232.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236.wmf"/><Relationship Id="rId2" Type="http://schemas.openxmlformats.org/officeDocument/2006/relationships/image" Target="../media/image184.wmf"/><Relationship Id="rId1" Type="http://schemas.openxmlformats.org/officeDocument/2006/relationships/image" Target="../media/image235.wmf"/><Relationship Id="rId4" Type="http://schemas.openxmlformats.org/officeDocument/2006/relationships/image" Target="../media/image237.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40.wmf"/><Relationship Id="rId2" Type="http://schemas.openxmlformats.org/officeDocument/2006/relationships/image" Target="../media/image239.wmf"/><Relationship Id="rId1" Type="http://schemas.openxmlformats.org/officeDocument/2006/relationships/image" Target="../media/image238.wmf"/><Relationship Id="rId5" Type="http://schemas.openxmlformats.org/officeDocument/2006/relationships/image" Target="../media/image35.wmf"/><Relationship Id="rId4" Type="http://schemas.openxmlformats.org/officeDocument/2006/relationships/image" Target="../media/image24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199.wmf"/><Relationship Id="rId1" Type="http://schemas.openxmlformats.org/officeDocument/2006/relationships/image" Target="../media/image126.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245.wmf"/><Relationship Id="rId2" Type="http://schemas.openxmlformats.org/officeDocument/2006/relationships/image" Target="../media/image244.wmf"/><Relationship Id="rId1" Type="http://schemas.openxmlformats.org/officeDocument/2006/relationships/image" Target="../media/image243.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48.wmf"/><Relationship Id="rId2" Type="http://schemas.openxmlformats.org/officeDocument/2006/relationships/image" Target="../media/image247.wmf"/><Relationship Id="rId1" Type="http://schemas.openxmlformats.org/officeDocument/2006/relationships/image" Target="../media/image246.wmf"/><Relationship Id="rId6" Type="http://schemas.openxmlformats.org/officeDocument/2006/relationships/image" Target="../media/image251.wmf"/><Relationship Id="rId5" Type="http://schemas.openxmlformats.org/officeDocument/2006/relationships/image" Target="../media/image250.wmf"/><Relationship Id="rId4" Type="http://schemas.openxmlformats.org/officeDocument/2006/relationships/image" Target="../media/image249.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254.wmf"/><Relationship Id="rId7" Type="http://schemas.openxmlformats.org/officeDocument/2006/relationships/image" Target="../media/image258.wmf"/><Relationship Id="rId2" Type="http://schemas.openxmlformats.org/officeDocument/2006/relationships/image" Target="../media/image253.wmf"/><Relationship Id="rId1" Type="http://schemas.openxmlformats.org/officeDocument/2006/relationships/image" Target="../media/image252.wmf"/><Relationship Id="rId6" Type="http://schemas.openxmlformats.org/officeDocument/2006/relationships/image" Target="../media/image257.wmf"/><Relationship Id="rId5" Type="http://schemas.openxmlformats.org/officeDocument/2006/relationships/image" Target="../media/image256.wmf"/><Relationship Id="rId4" Type="http://schemas.openxmlformats.org/officeDocument/2006/relationships/image" Target="../media/image255.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260.wmf"/><Relationship Id="rId1" Type="http://schemas.openxmlformats.org/officeDocument/2006/relationships/image" Target="../media/image259.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262.wmf"/><Relationship Id="rId2" Type="http://schemas.openxmlformats.org/officeDocument/2006/relationships/image" Target="../media/image261.wmf"/><Relationship Id="rId1" Type="http://schemas.openxmlformats.org/officeDocument/2006/relationships/image" Target="../media/image4.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265.wmf"/><Relationship Id="rId2" Type="http://schemas.openxmlformats.org/officeDocument/2006/relationships/image" Target="../media/image264.wmf"/><Relationship Id="rId1" Type="http://schemas.openxmlformats.org/officeDocument/2006/relationships/image" Target="../media/image263.wmf"/><Relationship Id="rId6" Type="http://schemas.openxmlformats.org/officeDocument/2006/relationships/image" Target="../media/image268.wmf"/><Relationship Id="rId5" Type="http://schemas.openxmlformats.org/officeDocument/2006/relationships/image" Target="../media/image267.wmf"/><Relationship Id="rId4" Type="http://schemas.openxmlformats.org/officeDocument/2006/relationships/image" Target="../media/image266.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270.wmf"/><Relationship Id="rId2" Type="http://schemas.openxmlformats.org/officeDocument/2006/relationships/image" Target="../media/image4.wmf"/><Relationship Id="rId1" Type="http://schemas.openxmlformats.org/officeDocument/2006/relationships/image" Target="../media/image269.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126.wmf"/><Relationship Id="rId2" Type="http://schemas.openxmlformats.org/officeDocument/2006/relationships/image" Target="../media/image197.wmf"/><Relationship Id="rId1" Type="http://schemas.openxmlformats.org/officeDocument/2006/relationships/image" Target="../media/image271.wmf"/><Relationship Id="rId5" Type="http://schemas.openxmlformats.org/officeDocument/2006/relationships/image" Target="../media/image199.wmf"/><Relationship Id="rId4" Type="http://schemas.openxmlformats.org/officeDocument/2006/relationships/image" Target="../media/image198.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273.wmf"/><Relationship Id="rId7" Type="http://schemas.openxmlformats.org/officeDocument/2006/relationships/image" Target="../media/image276.wmf"/><Relationship Id="rId2" Type="http://schemas.openxmlformats.org/officeDocument/2006/relationships/image" Target="../media/image272.wmf"/><Relationship Id="rId1" Type="http://schemas.openxmlformats.org/officeDocument/2006/relationships/image" Target="../media/image262.wmf"/><Relationship Id="rId6" Type="http://schemas.openxmlformats.org/officeDocument/2006/relationships/image" Target="../media/image275.wmf"/><Relationship Id="rId5" Type="http://schemas.openxmlformats.org/officeDocument/2006/relationships/image" Target="../media/image274.wmf"/><Relationship Id="rId4" Type="http://schemas.openxmlformats.org/officeDocument/2006/relationships/image" Target="../media/image19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 Id="rId5" Type="http://schemas.openxmlformats.org/officeDocument/2006/relationships/image" Target="../media/image35.wmf"/><Relationship Id="rId4" Type="http://schemas.openxmlformats.org/officeDocument/2006/relationships/image" Target="../media/image34.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279.wmf"/><Relationship Id="rId2" Type="http://schemas.openxmlformats.org/officeDocument/2006/relationships/image" Target="../media/image278.wmf"/><Relationship Id="rId1" Type="http://schemas.openxmlformats.org/officeDocument/2006/relationships/image" Target="../media/image269.wmf"/></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281.wmf"/><Relationship Id="rId2" Type="http://schemas.openxmlformats.org/officeDocument/2006/relationships/image" Target="../media/image280.wmf"/><Relationship Id="rId1" Type="http://schemas.openxmlformats.org/officeDocument/2006/relationships/image" Target="../media/image273.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284.wmf"/><Relationship Id="rId2" Type="http://schemas.openxmlformats.org/officeDocument/2006/relationships/image" Target="../media/image283.wmf"/><Relationship Id="rId1" Type="http://schemas.openxmlformats.org/officeDocument/2006/relationships/image" Target="../media/image282.wmf"/><Relationship Id="rId6" Type="http://schemas.openxmlformats.org/officeDocument/2006/relationships/image" Target="../media/image287.wmf"/><Relationship Id="rId5" Type="http://schemas.openxmlformats.org/officeDocument/2006/relationships/image" Target="../media/image286.wmf"/><Relationship Id="rId4" Type="http://schemas.openxmlformats.org/officeDocument/2006/relationships/image" Target="../media/image285.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8.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5" Type="http://schemas.openxmlformats.org/officeDocument/2006/relationships/image" Target="../media/image43.wmf"/><Relationship Id="rId4" Type="http://schemas.openxmlformats.org/officeDocument/2006/relationships/image" Target="../media/image4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3.wmf"/><Relationship Id="rId7" Type="http://schemas.openxmlformats.org/officeDocument/2006/relationships/image" Target="../media/image50.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zh-CN" altLang="en-US"/>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2048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6408DD50-0D63-484B-B176-87952AF2AA42}"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fontAlgn="base">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fontAlgn="base">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fontAlgn="base">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fontAlgn="base">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9A80949-0877-41EC-A6FB-2A1C26F2E6C5}" type="slidenum">
              <a:rPr lang="zh-CN" altLang="en-US"/>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EC5D5ED-F3B8-4170-BC5D-F59039E59CF6}"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A5AA457-A22F-41F3-BEEA-FF575359F8BF}"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685800" y="6248400"/>
            <a:ext cx="1905000" cy="45720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8400"/>
            <a:ext cx="2895600" cy="45720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8400"/>
            <a:ext cx="1905000" cy="457200"/>
          </a:xfrm>
        </p:spPr>
        <p:txBody>
          <a:bodyPr/>
          <a:lstStyle>
            <a:lvl1pPr>
              <a:defRPr/>
            </a:lvl1pPr>
          </a:lstStyle>
          <a:p>
            <a:fld id="{6393EF84-9F35-40BD-9479-7832B97BCD15}"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7A88E51-A94A-4868-B5CE-0E85DD67C9F0}" type="slidenum">
              <a:rPr lang="zh-CN" altLang="en-US"/>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C1B4C59-6FE6-4AFB-88D3-4BF5E11A800F}"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B85CB93-F60F-4AB1-9A3C-F4CAF3310F68}" type="slidenum">
              <a:rPr lang="zh-CN" altLang="en-US"/>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CB8C6724-CB02-4885-A60D-EADDFB363DA8}"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7FFDDBA8-35E9-473E-90F6-B74FEC2F5FC0}"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791B965-C241-4C4C-AC2E-10E2FF8BD0CF}"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0566156-6DB9-4CB7-8975-F4B4CF4CC12E}" type="slidenum">
              <a:rPr lang="zh-CN" altLang="en-US"/>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4779458-8A61-40EE-BAD8-93E01A82F550}"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endParaRPr lang="en-US" altLang="zh-CN"/>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endParaRPr lang="en-US" altLang="zh-CN"/>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fld id="{2683C90D-47E0-4BB8-9D6D-090CA6F51F8C}" type="slidenum">
              <a:rPr lang="zh-CN" altLang="en-US"/>
              <a:pPr/>
              <a:t>‹#›</a:t>
            </a:fld>
            <a:endParaRPr lang="en-US" altLang="zh-CN"/>
          </a:p>
        </p:txBody>
      </p:sp>
      <p:pic>
        <p:nvPicPr>
          <p:cNvPr id="1032" name="Picture 8" descr="sb 拷贝"/>
          <p:cNvPicPr>
            <a:picLocks noChangeAspect="1" noChangeArrowheads="1"/>
          </p:cNvPicPr>
          <p:nvPr userDrawn="1"/>
        </p:nvPicPr>
        <p:blipFill>
          <a:blip r:embed="rId14" cstate="print"/>
          <a:srcRect/>
          <a:stretch>
            <a:fillRect/>
          </a:stretch>
        </p:blipFill>
        <p:spPr bwMode="auto">
          <a:xfrm>
            <a:off x="6804025" y="6480175"/>
            <a:ext cx="338138" cy="33337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9.bin"/><Relationship Id="rId7" Type="http://schemas.openxmlformats.org/officeDocument/2006/relationships/oleObject" Target="../embeddings/oleObject3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32.bin"/><Relationship Id="rId5" Type="http://schemas.openxmlformats.org/officeDocument/2006/relationships/oleObject" Target="../embeddings/oleObject31.bin"/><Relationship Id="rId4" Type="http://schemas.openxmlformats.org/officeDocument/2006/relationships/oleObject" Target="../embeddings/oleObject30.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37.bin"/><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43.bin"/><Relationship Id="rId3" Type="http://schemas.openxmlformats.org/officeDocument/2006/relationships/oleObject" Target="../embeddings/oleObject38.bin"/><Relationship Id="rId7"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41.bin"/><Relationship Id="rId5" Type="http://schemas.openxmlformats.org/officeDocument/2006/relationships/oleObject" Target="../embeddings/oleObject40.bin"/><Relationship Id="rId10" Type="http://schemas.openxmlformats.org/officeDocument/2006/relationships/image" Target="../media/image44.png"/><Relationship Id="rId4" Type="http://schemas.openxmlformats.org/officeDocument/2006/relationships/oleObject" Target="../embeddings/oleObject39.bin"/><Relationship Id="rId9" Type="http://schemas.openxmlformats.org/officeDocument/2006/relationships/oleObject" Target="../embeddings/oleObject44.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oleObject" Target="../embeddings/oleObject45.bin"/><Relationship Id="rId7" Type="http://schemas.openxmlformats.org/officeDocument/2006/relationships/oleObject" Target="../embeddings/oleObject49.bin"/><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oleObject" Target="../embeddings/oleObject48.bin"/><Relationship Id="rId5" Type="http://schemas.openxmlformats.org/officeDocument/2006/relationships/oleObject" Target="../embeddings/oleObject47.bin"/><Relationship Id="rId10" Type="http://schemas.openxmlformats.org/officeDocument/2006/relationships/image" Target="../media/image44.png"/><Relationship Id="rId4" Type="http://schemas.openxmlformats.org/officeDocument/2006/relationships/oleObject" Target="../embeddings/oleObject46.bin"/><Relationship Id="rId9" Type="http://schemas.openxmlformats.org/officeDocument/2006/relationships/oleObject" Target="../embeddings/oleObject51.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55.bin"/><Relationship Id="rId5" Type="http://schemas.openxmlformats.org/officeDocument/2006/relationships/oleObject" Target="../embeddings/oleObject54.bin"/><Relationship Id="rId4" Type="http://schemas.openxmlformats.org/officeDocument/2006/relationships/oleObject" Target="../embeddings/oleObject53.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61.bin"/><Relationship Id="rId3" Type="http://schemas.openxmlformats.org/officeDocument/2006/relationships/oleObject" Target="../embeddings/oleObject56.bin"/><Relationship Id="rId7" Type="http://schemas.openxmlformats.org/officeDocument/2006/relationships/oleObject" Target="../embeddings/oleObject60.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59.bin"/><Relationship Id="rId5" Type="http://schemas.openxmlformats.org/officeDocument/2006/relationships/oleObject" Target="../embeddings/oleObject58.bin"/><Relationship Id="rId4" Type="http://schemas.openxmlformats.org/officeDocument/2006/relationships/oleObject" Target="../embeddings/oleObject57.bin"/><Relationship Id="rId9" Type="http://schemas.openxmlformats.org/officeDocument/2006/relationships/image" Target="../media/image61.png"/></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67.bin"/><Relationship Id="rId3" Type="http://schemas.openxmlformats.org/officeDocument/2006/relationships/oleObject" Target="../embeddings/oleObject62.bin"/><Relationship Id="rId7"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65.bin"/><Relationship Id="rId5" Type="http://schemas.openxmlformats.org/officeDocument/2006/relationships/oleObject" Target="../embeddings/oleObject64.bin"/><Relationship Id="rId4" Type="http://schemas.openxmlformats.org/officeDocument/2006/relationships/oleObject" Target="../embeddings/oleObject63.bin"/><Relationship Id="rId9" Type="http://schemas.openxmlformats.org/officeDocument/2006/relationships/image" Target="../media/image68.pn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8.bin"/><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72.png"/><Relationship Id="rId5" Type="http://schemas.openxmlformats.org/officeDocument/2006/relationships/oleObject" Target="../embeddings/oleObject70.bin"/><Relationship Id="rId4" Type="http://schemas.openxmlformats.org/officeDocument/2006/relationships/oleObject" Target="../embeddings/oleObject69.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76.bin"/><Relationship Id="rId3" Type="http://schemas.openxmlformats.org/officeDocument/2006/relationships/oleObject" Target="../embeddings/oleObject71.bin"/><Relationship Id="rId7"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74.bin"/><Relationship Id="rId5" Type="http://schemas.openxmlformats.org/officeDocument/2006/relationships/oleObject" Target="../embeddings/oleObject73.bin"/><Relationship Id="rId10" Type="http://schemas.openxmlformats.org/officeDocument/2006/relationships/image" Target="../media/image72.png"/><Relationship Id="rId4" Type="http://schemas.openxmlformats.org/officeDocument/2006/relationships/oleObject" Target="../embeddings/oleObject72.bin"/><Relationship Id="rId9" Type="http://schemas.openxmlformats.org/officeDocument/2006/relationships/oleObject" Target="../embeddings/oleObject77.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83.bin"/><Relationship Id="rId3" Type="http://schemas.openxmlformats.org/officeDocument/2006/relationships/oleObject" Target="../embeddings/oleObject78.bin"/><Relationship Id="rId7" Type="http://schemas.openxmlformats.org/officeDocument/2006/relationships/oleObject" Target="../embeddings/oleObject82.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81.bin"/><Relationship Id="rId11" Type="http://schemas.openxmlformats.org/officeDocument/2006/relationships/image" Target="../media/image72.png"/><Relationship Id="rId5" Type="http://schemas.openxmlformats.org/officeDocument/2006/relationships/oleObject" Target="../embeddings/oleObject80.bin"/><Relationship Id="rId10" Type="http://schemas.openxmlformats.org/officeDocument/2006/relationships/oleObject" Target="../embeddings/oleObject85.bin"/><Relationship Id="rId4" Type="http://schemas.openxmlformats.org/officeDocument/2006/relationships/oleObject" Target="../embeddings/oleObject79.bin"/><Relationship Id="rId9" Type="http://schemas.openxmlformats.org/officeDocument/2006/relationships/oleObject" Target="../embeddings/oleObject84.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89.bin"/><Relationship Id="rId5" Type="http://schemas.openxmlformats.org/officeDocument/2006/relationships/oleObject" Target="../embeddings/oleObject88.bin"/><Relationship Id="rId4" Type="http://schemas.openxmlformats.org/officeDocument/2006/relationships/oleObject" Target="../embeddings/oleObject87.bin"/></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90.bin"/><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oleObject" Target="../embeddings/oleObject92.bin"/><Relationship Id="rId4" Type="http://schemas.openxmlformats.org/officeDocument/2006/relationships/oleObject" Target="../embeddings/oleObject91.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93.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96.pn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94.bin"/><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oleObject" Target="../embeddings/oleObject96.bin"/><Relationship Id="rId4" Type="http://schemas.openxmlformats.org/officeDocument/2006/relationships/oleObject" Target="../embeddings/oleObject95.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97.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101.png"/></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03.bin"/><Relationship Id="rId3" Type="http://schemas.openxmlformats.org/officeDocument/2006/relationships/oleObject" Target="../embeddings/oleObject98.bin"/><Relationship Id="rId7" Type="http://schemas.openxmlformats.org/officeDocument/2006/relationships/oleObject" Target="../embeddings/oleObject102.bin"/><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101.bin"/><Relationship Id="rId11" Type="http://schemas.openxmlformats.org/officeDocument/2006/relationships/oleObject" Target="../embeddings/oleObject106.bin"/><Relationship Id="rId5" Type="http://schemas.openxmlformats.org/officeDocument/2006/relationships/oleObject" Target="../embeddings/oleObject100.bin"/><Relationship Id="rId10" Type="http://schemas.openxmlformats.org/officeDocument/2006/relationships/oleObject" Target="../embeddings/oleObject105.bin"/><Relationship Id="rId4" Type="http://schemas.openxmlformats.org/officeDocument/2006/relationships/oleObject" Target="../embeddings/oleObject99.bin"/><Relationship Id="rId9" Type="http://schemas.openxmlformats.org/officeDocument/2006/relationships/oleObject" Target="../embeddings/oleObject104.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oleObject" Target="../embeddings/oleObject110.bin"/><Relationship Id="rId5" Type="http://schemas.openxmlformats.org/officeDocument/2006/relationships/oleObject" Target="../embeddings/oleObject109.bin"/><Relationship Id="rId4" Type="http://schemas.openxmlformats.org/officeDocument/2006/relationships/oleObject" Target="../embeddings/oleObject108.bin"/></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16.bin"/><Relationship Id="rId3" Type="http://schemas.openxmlformats.org/officeDocument/2006/relationships/oleObject" Target="../embeddings/oleObject111.bin"/><Relationship Id="rId7" Type="http://schemas.openxmlformats.org/officeDocument/2006/relationships/oleObject" Target="../embeddings/oleObject115.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oleObject" Target="../embeddings/oleObject114.bin"/><Relationship Id="rId5" Type="http://schemas.openxmlformats.org/officeDocument/2006/relationships/oleObject" Target="../embeddings/oleObject113.bin"/><Relationship Id="rId4" Type="http://schemas.openxmlformats.org/officeDocument/2006/relationships/oleObject" Target="../embeddings/oleObject112.bin"/><Relationship Id="rId9" Type="http://schemas.openxmlformats.org/officeDocument/2006/relationships/oleObject" Target="../embeddings/oleObject117.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2.xml"/><Relationship Id="rId1" Type="http://schemas.openxmlformats.org/officeDocument/2006/relationships/vmlDrawing" Target="../drawings/vmlDrawing24.v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19.bin"/><Relationship Id="rId7" Type="http://schemas.openxmlformats.org/officeDocument/2006/relationships/oleObject" Target="../embeddings/oleObject123.bin"/><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oleObject" Target="../embeddings/oleObject122.bin"/><Relationship Id="rId5" Type="http://schemas.openxmlformats.org/officeDocument/2006/relationships/oleObject" Target="../embeddings/oleObject121.bin"/><Relationship Id="rId4" Type="http://schemas.openxmlformats.org/officeDocument/2006/relationships/oleObject" Target="../embeddings/oleObject120.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129.bin"/><Relationship Id="rId3" Type="http://schemas.openxmlformats.org/officeDocument/2006/relationships/oleObject" Target="../embeddings/oleObject124.bin"/><Relationship Id="rId7" Type="http://schemas.openxmlformats.org/officeDocument/2006/relationships/oleObject" Target="../embeddings/oleObject128.bin"/><Relationship Id="rId12" Type="http://schemas.openxmlformats.org/officeDocument/2006/relationships/oleObject" Target="../embeddings/oleObject133.bin"/><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127.bin"/><Relationship Id="rId11" Type="http://schemas.openxmlformats.org/officeDocument/2006/relationships/oleObject" Target="../embeddings/oleObject132.bin"/><Relationship Id="rId5" Type="http://schemas.openxmlformats.org/officeDocument/2006/relationships/oleObject" Target="../embeddings/oleObject126.bin"/><Relationship Id="rId10" Type="http://schemas.openxmlformats.org/officeDocument/2006/relationships/oleObject" Target="../embeddings/oleObject131.bin"/><Relationship Id="rId4" Type="http://schemas.openxmlformats.org/officeDocument/2006/relationships/oleObject" Target="../embeddings/oleObject125.bin"/><Relationship Id="rId9" Type="http://schemas.openxmlformats.org/officeDocument/2006/relationships/oleObject" Target="../embeddings/oleObject130.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27.v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39.bin"/><Relationship Id="rId13" Type="http://schemas.openxmlformats.org/officeDocument/2006/relationships/oleObject" Target="../embeddings/oleObject144.bin"/><Relationship Id="rId3" Type="http://schemas.openxmlformats.org/officeDocument/2006/relationships/oleObject" Target="../embeddings/oleObject134.bin"/><Relationship Id="rId7" Type="http://schemas.openxmlformats.org/officeDocument/2006/relationships/oleObject" Target="../embeddings/oleObject138.bin"/><Relationship Id="rId12" Type="http://schemas.openxmlformats.org/officeDocument/2006/relationships/oleObject" Target="../embeddings/oleObject143.bin"/><Relationship Id="rId2" Type="http://schemas.openxmlformats.org/officeDocument/2006/relationships/slideLayout" Target="../slideLayouts/slideLayout2.xml"/><Relationship Id="rId16" Type="http://schemas.openxmlformats.org/officeDocument/2006/relationships/oleObject" Target="../embeddings/oleObject147.bin"/><Relationship Id="rId1" Type="http://schemas.openxmlformats.org/officeDocument/2006/relationships/vmlDrawing" Target="../drawings/vmlDrawing28.vml"/><Relationship Id="rId6" Type="http://schemas.openxmlformats.org/officeDocument/2006/relationships/oleObject" Target="../embeddings/oleObject137.bin"/><Relationship Id="rId11" Type="http://schemas.openxmlformats.org/officeDocument/2006/relationships/oleObject" Target="../embeddings/oleObject142.bin"/><Relationship Id="rId5" Type="http://schemas.openxmlformats.org/officeDocument/2006/relationships/oleObject" Target="../embeddings/oleObject136.bin"/><Relationship Id="rId15" Type="http://schemas.openxmlformats.org/officeDocument/2006/relationships/oleObject" Target="../embeddings/oleObject146.bin"/><Relationship Id="rId10" Type="http://schemas.openxmlformats.org/officeDocument/2006/relationships/oleObject" Target="../embeddings/oleObject141.bin"/><Relationship Id="rId4" Type="http://schemas.openxmlformats.org/officeDocument/2006/relationships/oleObject" Target="../embeddings/oleObject135.bin"/><Relationship Id="rId9" Type="http://schemas.openxmlformats.org/officeDocument/2006/relationships/oleObject" Target="../embeddings/oleObject140.bin"/><Relationship Id="rId14" Type="http://schemas.openxmlformats.org/officeDocument/2006/relationships/oleObject" Target="../embeddings/oleObject145.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53.bin"/><Relationship Id="rId3" Type="http://schemas.openxmlformats.org/officeDocument/2006/relationships/oleObject" Target="../embeddings/oleObject148.bin"/><Relationship Id="rId7" Type="http://schemas.openxmlformats.org/officeDocument/2006/relationships/oleObject" Target="../embeddings/oleObject152.bin"/><Relationship Id="rId2" Type="http://schemas.openxmlformats.org/officeDocument/2006/relationships/slideLayout" Target="../slideLayouts/slideLayout2.xml"/><Relationship Id="rId1" Type="http://schemas.openxmlformats.org/officeDocument/2006/relationships/vmlDrawing" Target="../drawings/vmlDrawing29.vml"/><Relationship Id="rId6" Type="http://schemas.openxmlformats.org/officeDocument/2006/relationships/oleObject" Target="../embeddings/oleObject151.bin"/><Relationship Id="rId5" Type="http://schemas.openxmlformats.org/officeDocument/2006/relationships/oleObject" Target="../embeddings/oleObject150.bin"/><Relationship Id="rId4" Type="http://schemas.openxmlformats.org/officeDocument/2006/relationships/oleObject" Target="../embeddings/oleObject149.bin"/></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159.bin"/><Relationship Id="rId3" Type="http://schemas.openxmlformats.org/officeDocument/2006/relationships/oleObject" Target="../embeddings/oleObject154.bin"/><Relationship Id="rId7" Type="http://schemas.openxmlformats.org/officeDocument/2006/relationships/oleObject" Target="../embeddings/oleObject158.bin"/><Relationship Id="rId2" Type="http://schemas.openxmlformats.org/officeDocument/2006/relationships/slideLayout" Target="../slideLayouts/slideLayout2.xml"/><Relationship Id="rId1" Type="http://schemas.openxmlformats.org/officeDocument/2006/relationships/vmlDrawing" Target="../drawings/vmlDrawing30.vml"/><Relationship Id="rId6" Type="http://schemas.openxmlformats.org/officeDocument/2006/relationships/oleObject" Target="../embeddings/oleObject157.bin"/><Relationship Id="rId5" Type="http://schemas.openxmlformats.org/officeDocument/2006/relationships/oleObject" Target="../embeddings/oleObject156.bin"/><Relationship Id="rId4" Type="http://schemas.openxmlformats.org/officeDocument/2006/relationships/oleObject" Target="../embeddings/oleObject155.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60.bin"/><Relationship Id="rId2" Type="http://schemas.openxmlformats.org/officeDocument/2006/relationships/slideLayout" Target="../slideLayouts/slideLayout2.xml"/><Relationship Id="rId1" Type="http://schemas.openxmlformats.org/officeDocument/2006/relationships/vmlDrawing" Target="../drawings/vmlDrawing31.vml"/><Relationship Id="rId6" Type="http://schemas.openxmlformats.org/officeDocument/2006/relationships/oleObject" Target="../embeddings/oleObject163.bin"/><Relationship Id="rId5" Type="http://schemas.openxmlformats.org/officeDocument/2006/relationships/oleObject" Target="../embeddings/oleObject162.bin"/><Relationship Id="rId4" Type="http://schemas.openxmlformats.org/officeDocument/2006/relationships/oleObject" Target="../embeddings/oleObject161.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69.bin"/><Relationship Id="rId3" Type="http://schemas.openxmlformats.org/officeDocument/2006/relationships/oleObject" Target="../embeddings/oleObject164.bin"/><Relationship Id="rId7" Type="http://schemas.openxmlformats.org/officeDocument/2006/relationships/oleObject" Target="../embeddings/oleObject168.bin"/><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oleObject" Target="../embeddings/oleObject167.bin"/><Relationship Id="rId5" Type="http://schemas.openxmlformats.org/officeDocument/2006/relationships/oleObject" Target="../embeddings/oleObject166.bin"/><Relationship Id="rId4" Type="http://schemas.openxmlformats.org/officeDocument/2006/relationships/oleObject" Target="../embeddings/oleObject165.bin"/><Relationship Id="rId9" Type="http://schemas.openxmlformats.org/officeDocument/2006/relationships/oleObject" Target="../embeddings/oleObject170.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71.bin"/><Relationship Id="rId2" Type="http://schemas.openxmlformats.org/officeDocument/2006/relationships/slideLayout" Target="../slideLayouts/slideLayout2.xml"/><Relationship Id="rId1" Type="http://schemas.openxmlformats.org/officeDocument/2006/relationships/vmlDrawing" Target="../drawings/vmlDrawing33.vml"/><Relationship Id="rId6" Type="http://schemas.openxmlformats.org/officeDocument/2006/relationships/oleObject" Target="../embeddings/oleObject174.bin"/><Relationship Id="rId5" Type="http://schemas.openxmlformats.org/officeDocument/2006/relationships/oleObject" Target="../embeddings/oleObject173.bin"/><Relationship Id="rId4" Type="http://schemas.openxmlformats.org/officeDocument/2006/relationships/oleObject" Target="../embeddings/oleObject172.bin"/></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75.bin"/><Relationship Id="rId7" Type="http://schemas.openxmlformats.org/officeDocument/2006/relationships/oleObject" Target="../embeddings/oleObject179.bin"/><Relationship Id="rId2" Type="http://schemas.openxmlformats.org/officeDocument/2006/relationships/slideLayout" Target="../slideLayouts/slideLayout2.xml"/><Relationship Id="rId1" Type="http://schemas.openxmlformats.org/officeDocument/2006/relationships/vmlDrawing" Target="../drawings/vmlDrawing34.vml"/><Relationship Id="rId6" Type="http://schemas.openxmlformats.org/officeDocument/2006/relationships/oleObject" Target="../embeddings/oleObject178.bin"/><Relationship Id="rId5" Type="http://schemas.openxmlformats.org/officeDocument/2006/relationships/oleObject" Target="../embeddings/oleObject177.bin"/><Relationship Id="rId4" Type="http://schemas.openxmlformats.org/officeDocument/2006/relationships/oleObject" Target="../embeddings/oleObject176.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80.bin"/><Relationship Id="rId2" Type="http://schemas.openxmlformats.org/officeDocument/2006/relationships/slideLayout" Target="../slideLayouts/slideLayout2.xml"/><Relationship Id="rId1" Type="http://schemas.openxmlformats.org/officeDocument/2006/relationships/vmlDrawing" Target="../drawings/vmlDrawing35.vml"/><Relationship Id="rId5" Type="http://schemas.openxmlformats.org/officeDocument/2006/relationships/oleObject" Target="../embeddings/oleObject182.bin"/><Relationship Id="rId4" Type="http://schemas.openxmlformats.org/officeDocument/2006/relationships/oleObject" Target="../embeddings/oleObject181.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83.bin"/><Relationship Id="rId2" Type="http://schemas.openxmlformats.org/officeDocument/2006/relationships/slideLayout" Target="../slideLayouts/slideLayout2.xml"/><Relationship Id="rId1" Type="http://schemas.openxmlformats.org/officeDocument/2006/relationships/vmlDrawing" Target="../drawings/vmlDrawing36.vml"/><Relationship Id="rId5" Type="http://schemas.openxmlformats.org/officeDocument/2006/relationships/oleObject" Target="../embeddings/oleObject185.bin"/><Relationship Id="rId4" Type="http://schemas.openxmlformats.org/officeDocument/2006/relationships/oleObject" Target="../embeddings/oleObject184.bin"/></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37.vml"/><Relationship Id="rId5" Type="http://schemas.openxmlformats.org/officeDocument/2006/relationships/oleObject" Target="../embeddings/oleObject187.bin"/><Relationship Id="rId4" Type="http://schemas.openxmlformats.org/officeDocument/2006/relationships/oleObject" Target="../embeddings/oleObject186.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88.bin"/><Relationship Id="rId2" Type="http://schemas.openxmlformats.org/officeDocument/2006/relationships/slideLayout" Target="../slideLayouts/slideLayout2.xml"/><Relationship Id="rId1" Type="http://schemas.openxmlformats.org/officeDocument/2006/relationships/vmlDrawing" Target="../drawings/vmlDrawing38.vml"/><Relationship Id="rId6" Type="http://schemas.openxmlformats.org/officeDocument/2006/relationships/image" Target="../media/image190.png"/><Relationship Id="rId5" Type="http://schemas.openxmlformats.org/officeDocument/2006/relationships/oleObject" Target="../embeddings/oleObject190.bin"/><Relationship Id="rId4" Type="http://schemas.openxmlformats.org/officeDocument/2006/relationships/oleObject" Target="../embeddings/oleObject189.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91.bin"/><Relationship Id="rId7" Type="http://schemas.openxmlformats.org/officeDocument/2006/relationships/oleObject" Target="../embeddings/oleObject195.bin"/><Relationship Id="rId2" Type="http://schemas.openxmlformats.org/officeDocument/2006/relationships/slideLayout" Target="../slideLayouts/slideLayout2.xml"/><Relationship Id="rId1" Type="http://schemas.openxmlformats.org/officeDocument/2006/relationships/vmlDrawing" Target="../drawings/vmlDrawing39.vml"/><Relationship Id="rId6" Type="http://schemas.openxmlformats.org/officeDocument/2006/relationships/oleObject" Target="../embeddings/oleObject194.bin"/><Relationship Id="rId5" Type="http://schemas.openxmlformats.org/officeDocument/2006/relationships/oleObject" Target="../embeddings/oleObject193.bin"/><Relationship Id="rId4" Type="http://schemas.openxmlformats.org/officeDocument/2006/relationships/oleObject" Target="../embeddings/oleObject192.bin"/></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oleObject" Target="../embeddings/oleObject199.bin"/><Relationship Id="rId2" Type="http://schemas.openxmlformats.org/officeDocument/2006/relationships/control" Target="../activeX/activeX3.xml"/><Relationship Id="rId1" Type="http://schemas.openxmlformats.org/officeDocument/2006/relationships/vmlDrawing" Target="../drawings/vmlDrawing40.vml"/><Relationship Id="rId6" Type="http://schemas.openxmlformats.org/officeDocument/2006/relationships/oleObject" Target="../embeddings/oleObject198.bin"/><Relationship Id="rId5" Type="http://schemas.openxmlformats.org/officeDocument/2006/relationships/oleObject" Target="../embeddings/oleObject197.bin"/><Relationship Id="rId4" Type="http://schemas.openxmlformats.org/officeDocument/2006/relationships/oleObject" Target="../embeddings/oleObject196.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204.bin"/><Relationship Id="rId3" Type="http://schemas.openxmlformats.org/officeDocument/2006/relationships/slideLayout" Target="../slideLayouts/slideLayout2.xml"/><Relationship Id="rId7" Type="http://schemas.openxmlformats.org/officeDocument/2006/relationships/oleObject" Target="../embeddings/oleObject203.bin"/><Relationship Id="rId2" Type="http://schemas.openxmlformats.org/officeDocument/2006/relationships/control" Target="../activeX/activeX4.xml"/><Relationship Id="rId1" Type="http://schemas.openxmlformats.org/officeDocument/2006/relationships/vmlDrawing" Target="../drawings/vmlDrawing41.vml"/><Relationship Id="rId6" Type="http://schemas.openxmlformats.org/officeDocument/2006/relationships/oleObject" Target="../embeddings/oleObject202.bin"/><Relationship Id="rId5" Type="http://schemas.openxmlformats.org/officeDocument/2006/relationships/oleObject" Target="../embeddings/oleObject201.bin"/><Relationship Id="rId4" Type="http://schemas.openxmlformats.org/officeDocument/2006/relationships/oleObject" Target="../embeddings/oleObject200.bin"/></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205.bin"/><Relationship Id="rId7" Type="http://schemas.openxmlformats.org/officeDocument/2006/relationships/oleObject" Target="../embeddings/oleObject209.bin"/><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oleObject" Target="../embeddings/oleObject208.bin"/><Relationship Id="rId5" Type="http://schemas.openxmlformats.org/officeDocument/2006/relationships/oleObject" Target="../embeddings/oleObject207.bin"/><Relationship Id="rId4" Type="http://schemas.openxmlformats.org/officeDocument/2006/relationships/oleObject" Target="../embeddings/oleObject206.bin"/></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10.bin"/><Relationship Id="rId7" Type="http://schemas.openxmlformats.org/officeDocument/2006/relationships/oleObject" Target="../embeddings/oleObject214.bin"/><Relationship Id="rId2" Type="http://schemas.openxmlformats.org/officeDocument/2006/relationships/slideLayout" Target="../slideLayouts/slideLayout2.xml"/><Relationship Id="rId1" Type="http://schemas.openxmlformats.org/officeDocument/2006/relationships/vmlDrawing" Target="../drawings/vmlDrawing43.vml"/><Relationship Id="rId6" Type="http://schemas.openxmlformats.org/officeDocument/2006/relationships/oleObject" Target="../embeddings/oleObject213.bin"/><Relationship Id="rId5" Type="http://schemas.openxmlformats.org/officeDocument/2006/relationships/oleObject" Target="../embeddings/oleObject212.bin"/><Relationship Id="rId4" Type="http://schemas.openxmlformats.org/officeDocument/2006/relationships/oleObject" Target="../embeddings/oleObject211.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220.bin"/><Relationship Id="rId3" Type="http://schemas.openxmlformats.org/officeDocument/2006/relationships/oleObject" Target="../embeddings/oleObject215.bin"/><Relationship Id="rId7" Type="http://schemas.openxmlformats.org/officeDocument/2006/relationships/oleObject" Target="../embeddings/oleObject219.bin"/><Relationship Id="rId2" Type="http://schemas.openxmlformats.org/officeDocument/2006/relationships/slideLayout" Target="../slideLayouts/slideLayout2.xml"/><Relationship Id="rId1" Type="http://schemas.openxmlformats.org/officeDocument/2006/relationships/vmlDrawing" Target="../drawings/vmlDrawing44.vml"/><Relationship Id="rId6" Type="http://schemas.openxmlformats.org/officeDocument/2006/relationships/oleObject" Target="../embeddings/oleObject218.bin"/><Relationship Id="rId11" Type="http://schemas.openxmlformats.org/officeDocument/2006/relationships/oleObject" Target="../embeddings/oleObject223.bin"/><Relationship Id="rId5" Type="http://schemas.openxmlformats.org/officeDocument/2006/relationships/oleObject" Target="../embeddings/oleObject217.bin"/><Relationship Id="rId10" Type="http://schemas.openxmlformats.org/officeDocument/2006/relationships/oleObject" Target="../embeddings/oleObject222.bin"/><Relationship Id="rId4" Type="http://schemas.openxmlformats.org/officeDocument/2006/relationships/oleObject" Target="../embeddings/oleObject216.bin"/><Relationship Id="rId9" Type="http://schemas.openxmlformats.org/officeDocument/2006/relationships/oleObject" Target="../embeddings/oleObject221.bin"/></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29.bin"/><Relationship Id="rId3" Type="http://schemas.openxmlformats.org/officeDocument/2006/relationships/oleObject" Target="../embeddings/oleObject224.bin"/><Relationship Id="rId7" Type="http://schemas.openxmlformats.org/officeDocument/2006/relationships/oleObject" Target="../embeddings/oleObject228.bin"/><Relationship Id="rId2" Type="http://schemas.openxmlformats.org/officeDocument/2006/relationships/slideLayout" Target="../slideLayouts/slideLayout2.xml"/><Relationship Id="rId1" Type="http://schemas.openxmlformats.org/officeDocument/2006/relationships/vmlDrawing" Target="../drawings/vmlDrawing45.vml"/><Relationship Id="rId6" Type="http://schemas.openxmlformats.org/officeDocument/2006/relationships/oleObject" Target="../embeddings/oleObject227.bin"/><Relationship Id="rId11" Type="http://schemas.openxmlformats.org/officeDocument/2006/relationships/oleObject" Target="../embeddings/oleObject232.bin"/><Relationship Id="rId5" Type="http://schemas.openxmlformats.org/officeDocument/2006/relationships/oleObject" Target="../embeddings/oleObject226.bin"/><Relationship Id="rId10" Type="http://schemas.openxmlformats.org/officeDocument/2006/relationships/oleObject" Target="../embeddings/oleObject231.bin"/><Relationship Id="rId4" Type="http://schemas.openxmlformats.org/officeDocument/2006/relationships/oleObject" Target="../embeddings/oleObject225.bin"/><Relationship Id="rId9" Type="http://schemas.openxmlformats.org/officeDocument/2006/relationships/oleObject" Target="../embeddings/oleObject230.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33.bin"/><Relationship Id="rId2" Type="http://schemas.openxmlformats.org/officeDocument/2006/relationships/slideLayout" Target="../slideLayouts/slideLayout4.xml"/><Relationship Id="rId1" Type="http://schemas.openxmlformats.org/officeDocument/2006/relationships/vmlDrawing" Target="../drawings/vmlDrawing46.vml"/><Relationship Id="rId5" Type="http://schemas.openxmlformats.org/officeDocument/2006/relationships/oleObject" Target="../embeddings/oleObject235.bin"/><Relationship Id="rId4" Type="http://schemas.openxmlformats.org/officeDocument/2006/relationships/oleObject" Target="../embeddings/oleObject234.bin"/></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236.bin"/><Relationship Id="rId2" Type="http://schemas.openxmlformats.org/officeDocument/2006/relationships/slideLayout" Target="../slideLayouts/slideLayout7.xml"/><Relationship Id="rId1" Type="http://schemas.openxmlformats.org/officeDocument/2006/relationships/vmlDrawing" Target="../drawings/vmlDrawing47.vml"/><Relationship Id="rId5" Type="http://schemas.openxmlformats.org/officeDocument/2006/relationships/oleObject" Target="../embeddings/oleObject238.bin"/><Relationship Id="rId4" Type="http://schemas.openxmlformats.org/officeDocument/2006/relationships/oleObject" Target="../embeddings/oleObject237.bin"/></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239.bin"/><Relationship Id="rId2" Type="http://schemas.openxmlformats.org/officeDocument/2006/relationships/slideLayout" Target="../slideLayouts/slideLayout2.xml"/><Relationship Id="rId1" Type="http://schemas.openxmlformats.org/officeDocument/2006/relationships/vmlDrawing" Target="../drawings/vmlDrawing48.vml"/><Relationship Id="rId6" Type="http://schemas.openxmlformats.org/officeDocument/2006/relationships/oleObject" Target="../embeddings/oleObject242.bin"/><Relationship Id="rId5" Type="http://schemas.openxmlformats.org/officeDocument/2006/relationships/oleObject" Target="../embeddings/oleObject241.bin"/><Relationship Id="rId4" Type="http://schemas.openxmlformats.org/officeDocument/2006/relationships/oleObject" Target="../embeddings/oleObject240.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43.bin"/><Relationship Id="rId7" Type="http://schemas.openxmlformats.org/officeDocument/2006/relationships/oleObject" Target="../embeddings/oleObject247.bin"/><Relationship Id="rId2" Type="http://schemas.openxmlformats.org/officeDocument/2006/relationships/slideLayout" Target="../slideLayouts/slideLayout2.xml"/><Relationship Id="rId1" Type="http://schemas.openxmlformats.org/officeDocument/2006/relationships/vmlDrawing" Target="../drawings/vmlDrawing49.vml"/><Relationship Id="rId6" Type="http://schemas.openxmlformats.org/officeDocument/2006/relationships/oleObject" Target="../embeddings/oleObject246.bin"/><Relationship Id="rId5" Type="http://schemas.openxmlformats.org/officeDocument/2006/relationships/oleObject" Target="../embeddings/oleObject245.bin"/><Relationship Id="rId4" Type="http://schemas.openxmlformats.org/officeDocument/2006/relationships/oleObject" Target="../embeddings/oleObject244.bin"/></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48.bin"/><Relationship Id="rId2" Type="http://schemas.openxmlformats.org/officeDocument/2006/relationships/slideLayout" Target="../slideLayouts/slideLayout2.xml"/><Relationship Id="rId1" Type="http://schemas.openxmlformats.org/officeDocument/2006/relationships/vmlDrawing" Target="../drawings/vmlDrawing50.vml"/><Relationship Id="rId5" Type="http://schemas.openxmlformats.org/officeDocument/2006/relationships/image" Target="../media/image242.png"/><Relationship Id="rId4" Type="http://schemas.openxmlformats.org/officeDocument/2006/relationships/oleObject" Target="../embeddings/oleObject249.bin"/></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50.bin"/><Relationship Id="rId2" Type="http://schemas.openxmlformats.org/officeDocument/2006/relationships/slideLayout" Target="../slideLayouts/slideLayout2.xml"/><Relationship Id="rId1" Type="http://schemas.openxmlformats.org/officeDocument/2006/relationships/vmlDrawing" Target="../drawings/vmlDrawing51.vml"/><Relationship Id="rId6" Type="http://schemas.openxmlformats.org/officeDocument/2006/relationships/oleObject" Target="../embeddings/oleObject252.bin"/><Relationship Id="rId5" Type="http://schemas.openxmlformats.org/officeDocument/2006/relationships/image" Target="../media/image242.png"/><Relationship Id="rId4" Type="http://schemas.openxmlformats.org/officeDocument/2006/relationships/oleObject" Target="../embeddings/oleObject251.bin"/></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258.bin"/><Relationship Id="rId3" Type="http://schemas.openxmlformats.org/officeDocument/2006/relationships/oleObject" Target="../embeddings/oleObject253.bin"/><Relationship Id="rId7" Type="http://schemas.openxmlformats.org/officeDocument/2006/relationships/oleObject" Target="../embeddings/oleObject257.bin"/><Relationship Id="rId2" Type="http://schemas.openxmlformats.org/officeDocument/2006/relationships/slideLayout" Target="../slideLayouts/slideLayout2.xml"/><Relationship Id="rId1" Type="http://schemas.openxmlformats.org/officeDocument/2006/relationships/vmlDrawing" Target="../drawings/vmlDrawing52.vml"/><Relationship Id="rId6" Type="http://schemas.openxmlformats.org/officeDocument/2006/relationships/oleObject" Target="../embeddings/oleObject256.bin"/><Relationship Id="rId5" Type="http://schemas.openxmlformats.org/officeDocument/2006/relationships/oleObject" Target="../embeddings/oleObject255.bin"/><Relationship Id="rId4" Type="http://schemas.openxmlformats.org/officeDocument/2006/relationships/oleObject" Target="../embeddings/oleObject254.bin"/></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264.bin"/><Relationship Id="rId3" Type="http://schemas.openxmlformats.org/officeDocument/2006/relationships/oleObject" Target="../embeddings/oleObject259.bin"/><Relationship Id="rId7" Type="http://schemas.openxmlformats.org/officeDocument/2006/relationships/oleObject" Target="../embeddings/oleObject263.bin"/><Relationship Id="rId2" Type="http://schemas.openxmlformats.org/officeDocument/2006/relationships/slideLayout" Target="../slideLayouts/slideLayout2.xml"/><Relationship Id="rId1" Type="http://schemas.openxmlformats.org/officeDocument/2006/relationships/vmlDrawing" Target="../drawings/vmlDrawing53.vml"/><Relationship Id="rId6" Type="http://schemas.openxmlformats.org/officeDocument/2006/relationships/oleObject" Target="../embeddings/oleObject262.bin"/><Relationship Id="rId5" Type="http://schemas.openxmlformats.org/officeDocument/2006/relationships/oleObject" Target="../embeddings/oleObject261.bin"/><Relationship Id="rId4" Type="http://schemas.openxmlformats.org/officeDocument/2006/relationships/oleObject" Target="../embeddings/oleObject260.bin"/><Relationship Id="rId9" Type="http://schemas.openxmlformats.org/officeDocument/2006/relationships/oleObject" Target="../embeddings/oleObject265.bin"/></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266.bin"/><Relationship Id="rId2" Type="http://schemas.openxmlformats.org/officeDocument/2006/relationships/slideLayout" Target="../slideLayouts/slideLayout2.xml"/><Relationship Id="rId1" Type="http://schemas.openxmlformats.org/officeDocument/2006/relationships/vmlDrawing" Target="../drawings/vmlDrawing54.vml"/><Relationship Id="rId4" Type="http://schemas.openxmlformats.org/officeDocument/2006/relationships/oleObject" Target="../embeddings/oleObject267.bin"/></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268.bin"/><Relationship Id="rId2" Type="http://schemas.openxmlformats.org/officeDocument/2006/relationships/slideLayout" Target="../slideLayouts/slideLayout7.xml"/><Relationship Id="rId1" Type="http://schemas.openxmlformats.org/officeDocument/2006/relationships/vmlDrawing" Target="../drawings/vmlDrawing55.vml"/><Relationship Id="rId5" Type="http://schemas.openxmlformats.org/officeDocument/2006/relationships/oleObject" Target="../embeddings/oleObject270.bin"/><Relationship Id="rId4" Type="http://schemas.openxmlformats.org/officeDocument/2006/relationships/oleObject" Target="../embeddings/oleObject269.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276.bin"/><Relationship Id="rId3" Type="http://schemas.openxmlformats.org/officeDocument/2006/relationships/oleObject" Target="../embeddings/oleObject271.bin"/><Relationship Id="rId7" Type="http://schemas.openxmlformats.org/officeDocument/2006/relationships/oleObject" Target="../embeddings/oleObject275.bin"/><Relationship Id="rId2" Type="http://schemas.openxmlformats.org/officeDocument/2006/relationships/slideLayout" Target="../slideLayouts/slideLayout7.xml"/><Relationship Id="rId1" Type="http://schemas.openxmlformats.org/officeDocument/2006/relationships/vmlDrawing" Target="../drawings/vmlDrawing56.vml"/><Relationship Id="rId6" Type="http://schemas.openxmlformats.org/officeDocument/2006/relationships/oleObject" Target="../embeddings/oleObject274.bin"/><Relationship Id="rId5" Type="http://schemas.openxmlformats.org/officeDocument/2006/relationships/oleObject" Target="../embeddings/oleObject273.bin"/><Relationship Id="rId4" Type="http://schemas.openxmlformats.org/officeDocument/2006/relationships/oleObject" Target="../embeddings/oleObject272.bin"/></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77.bin"/><Relationship Id="rId2" Type="http://schemas.openxmlformats.org/officeDocument/2006/relationships/slideLayout" Target="../slideLayouts/slideLayout7.xml"/><Relationship Id="rId1" Type="http://schemas.openxmlformats.org/officeDocument/2006/relationships/vmlDrawing" Target="../drawings/vmlDrawing57.vml"/><Relationship Id="rId5" Type="http://schemas.openxmlformats.org/officeDocument/2006/relationships/oleObject" Target="../embeddings/oleObject279.bin"/><Relationship Id="rId4" Type="http://schemas.openxmlformats.org/officeDocument/2006/relationships/oleObject" Target="../embeddings/oleObject278.bin"/></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oleObject" Target="../embeddings/oleObject283.bin"/><Relationship Id="rId2" Type="http://schemas.openxmlformats.org/officeDocument/2006/relationships/control" Target="../activeX/activeX5.xml"/><Relationship Id="rId1" Type="http://schemas.openxmlformats.org/officeDocument/2006/relationships/vmlDrawing" Target="../drawings/vmlDrawing58.vml"/><Relationship Id="rId6" Type="http://schemas.openxmlformats.org/officeDocument/2006/relationships/oleObject" Target="../embeddings/oleObject282.bin"/><Relationship Id="rId5" Type="http://schemas.openxmlformats.org/officeDocument/2006/relationships/oleObject" Target="../embeddings/oleObject281.bin"/><Relationship Id="rId4" Type="http://schemas.openxmlformats.org/officeDocument/2006/relationships/oleObject" Target="../embeddings/oleObject280.bin"/></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289.bin"/><Relationship Id="rId3" Type="http://schemas.openxmlformats.org/officeDocument/2006/relationships/oleObject" Target="../embeddings/oleObject284.bin"/><Relationship Id="rId7" Type="http://schemas.openxmlformats.org/officeDocument/2006/relationships/oleObject" Target="../embeddings/oleObject288.bin"/><Relationship Id="rId2" Type="http://schemas.openxmlformats.org/officeDocument/2006/relationships/slideLayout" Target="../slideLayouts/slideLayout7.xml"/><Relationship Id="rId1" Type="http://schemas.openxmlformats.org/officeDocument/2006/relationships/vmlDrawing" Target="../drawings/vmlDrawing59.vml"/><Relationship Id="rId6" Type="http://schemas.openxmlformats.org/officeDocument/2006/relationships/oleObject" Target="../embeddings/oleObject287.bin"/><Relationship Id="rId5" Type="http://schemas.openxmlformats.org/officeDocument/2006/relationships/oleObject" Target="../embeddings/oleObject286.bin"/><Relationship Id="rId10" Type="http://schemas.openxmlformats.org/officeDocument/2006/relationships/image" Target="../media/image277.png"/><Relationship Id="rId4" Type="http://schemas.openxmlformats.org/officeDocument/2006/relationships/oleObject" Target="../embeddings/oleObject285.bin"/><Relationship Id="rId9" Type="http://schemas.openxmlformats.org/officeDocument/2006/relationships/oleObject" Target="../embeddings/oleObject290.bin"/></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91.bin"/><Relationship Id="rId2" Type="http://schemas.openxmlformats.org/officeDocument/2006/relationships/slideLayout" Target="../slideLayouts/slideLayout7.xml"/><Relationship Id="rId1" Type="http://schemas.openxmlformats.org/officeDocument/2006/relationships/vmlDrawing" Target="../drawings/vmlDrawing60.vml"/><Relationship Id="rId5" Type="http://schemas.openxmlformats.org/officeDocument/2006/relationships/oleObject" Target="../embeddings/oleObject293.bin"/><Relationship Id="rId4" Type="http://schemas.openxmlformats.org/officeDocument/2006/relationships/oleObject" Target="../embeddings/oleObject292.bin"/></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94.bin"/><Relationship Id="rId2" Type="http://schemas.openxmlformats.org/officeDocument/2006/relationships/slideLayout" Target="../slideLayouts/slideLayout7.xml"/><Relationship Id="rId1" Type="http://schemas.openxmlformats.org/officeDocument/2006/relationships/vmlDrawing" Target="../drawings/vmlDrawing61.vml"/><Relationship Id="rId5" Type="http://schemas.openxmlformats.org/officeDocument/2006/relationships/oleObject" Target="../embeddings/oleObject296.bin"/><Relationship Id="rId4" Type="http://schemas.openxmlformats.org/officeDocument/2006/relationships/oleObject" Target="../embeddings/oleObject295.bin"/></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302.bin"/><Relationship Id="rId3" Type="http://schemas.openxmlformats.org/officeDocument/2006/relationships/oleObject" Target="../embeddings/oleObject297.bin"/><Relationship Id="rId7" Type="http://schemas.openxmlformats.org/officeDocument/2006/relationships/oleObject" Target="../embeddings/oleObject301.bin"/><Relationship Id="rId2" Type="http://schemas.openxmlformats.org/officeDocument/2006/relationships/slideLayout" Target="../slideLayouts/slideLayout7.xml"/><Relationship Id="rId1" Type="http://schemas.openxmlformats.org/officeDocument/2006/relationships/vmlDrawing" Target="../drawings/vmlDrawing62.vml"/><Relationship Id="rId6" Type="http://schemas.openxmlformats.org/officeDocument/2006/relationships/oleObject" Target="../embeddings/oleObject300.bin"/><Relationship Id="rId5" Type="http://schemas.openxmlformats.org/officeDocument/2006/relationships/oleObject" Target="../embeddings/oleObject299.bin"/><Relationship Id="rId4" Type="http://schemas.openxmlformats.org/officeDocument/2006/relationships/oleObject" Target="../embeddings/oleObject298.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oleObject" Target="../embeddings/oleObject19.bin"/><Relationship Id="rId3" Type="http://schemas.openxmlformats.org/officeDocument/2006/relationships/oleObject" Target="../embeddings/oleObject9.bin"/><Relationship Id="rId7" Type="http://schemas.openxmlformats.org/officeDocument/2006/relationships/oleObject" Target="../embeddings/oleObject13.bin"/><Relationship Id="rId12"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2.bin"/><Relationship Id="rId11" Type="http://schemas.openxmlformats.org/officeDocument/2006/relationships/oleObject" Target="../embeddings/oleObject17.bin"/><Relationship Id="rId5" Type="http://schemas.openxmlformats.org/officeDocument/2006/relationships/oleObject" Target="../embeddings/oleObject11.bin"/><Relationship Id="rId15" Type="http://schemas.openxmlformats.org/officeDocument/2006/relationships/oleObject" Target="../embeddings/oleObject21.bin"/><Relationship Id="rId10" Type="http://schemas.openxmlformats.org/officeDocument/2006/relationships/oleObject" Target="../embeddings/oleObject16.bin"/><Relationship Id="rId4" Type="http://schemas.openxmlformats.org/officeDocument/2006/relationships/oleObject" Target="../embeddings/oleObject10.bin"/><Relationship Id="rId9" Type="http://schemas.openxmlformats.org/officeDocument/2006/relationships/oleObject" Target="../embeddings/oleObject15.bin"/><Relationship Id="rId14" Type="http://schemas.openxmlformats.org/officeDocument/2006/relationships/oleObject" Target="../embeddings/oleObject20.bin"/></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7.xml"/><Relationship Id="rId7" Type="http://schemas.openxmlformats.org/officeDocument/2006/relationships/oleObject" Target="../embeddings/oleObject25.bin"/><Relationship Id="rId2" Type="http://schemas.openxmlformats.org/officeDocument/2006/relationships/video" Target="file:///C:\Documents%20and%20Settings\abc\&#26700;&#38754;\&#26032;&#24314;&#25991;&#20214;&#22841;%20(3)\MT1xg0381002.avi" TargetMode="External"/><Relationship Id="rId1" Type="http://schemas.openxmlformats.org/officeDocument/2006/relationships/vmlDrawing" Target="../drawings/vmlDrawing4.vml"/><Relationship Id="rId6" Type="http://schemas.openxmlformats.org/officeDocument/2006/relationships/oleObject" Target="../embeddings/oleObject24.bin"/><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762000" y="1752600"/>
            <a:ext cx="7696200" cy="1847850"/>
          </a:xfrm>
        </p:spPr>
        <p:txBody>
          <a:bodyPr/>
          <a:lstStyle/>
          <a:p>
            <a:r>
              <a:rPr lang="zh-CN" altLang="en-US" b="1">
                <a:solidFill>
                  <a:srgbClr val="0000FF"/>
                </a:solidFill>
                <a:ea typeface="黑体" pitchFamily="2" charset="-122"/>
              </a:rPr>
              <a:t>第一章</a:t>
            </a:r>
            <a:br>
              <a:rPr lang="zh-CN" altLang="en-US" b="1">
                <a:solidFill>
                  <a:srgbClr val="0000FF"/>
                </a:solidFill>
                <a:ea typeface="黑体" pitchFamily="2" charset="-122"/>
              </a:rPr>
            </a:br>
            <a:r>
              <a:rPr lang="zh-CN" altLang="en-US" b="1">
                <a:solidFill>
                  <a:srgbClr val="0000FF"/>
                </a:solidFill>
                <a:ea typeface="黑体" pitchFamily="2" charset="-122"/>
              </a:rPr>
              <a:t/>
            </a:r>
            <a:br>
              <a:rPr lang="zh-CN" altLang="en-US" b="1">
                <a:solidFill>
                  <a:srgbClr val="0000FF"/>
                </a:solidFill>
                <a:ea typeface="黑体" pitchFamily="2" charset="-122"/>
              </a:rPr>
            </a:br>
            <a:r>
              <a:rPr lang="zh-CN" altLang="en-US" b="1">
                <a:solidFill>
                  <a:srgbClr val="0000FF"/>
                </a:solidFill>
                <a:ea typeface="黑体" pitchFamily="2" charset="-122"/>
              </a:rPr>
              <a:t>分析力学基础</a:t>
            </a:r>
          </a:p>
        </p:txBody>
      </p:sp>
      <p:sp>
        <p:nvSpPr>
          <p:cNvPr id="4102" name="AutoShape 6">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4103" name="AutoShape 7">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4104" name="AutoShape 8">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4105" name="AutoShape 9">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5654" name="Object 6"/>
          <p:cNvGraphicFramePr>
            <a:graphicFrameLocks noChangeAspect="1"/>
          </p:cNvGraphicFramePr>
          <p:nvPr/>
        </p:nvGraphicFramePr>
        <p:xfrm>
          <a:off x="2332038" y="2617788"/>
          <a:ext cx="2955925" cy="952500"/>
        </p:xfrm>
        <a:graphic>
          <a:graphicData uri="http://schemas.openxmlformats.org/presentationml/2006/ole">
            <p:oleObj spid="_x0000_s155654" name="Equation" r:id="rId3" imgW="1231560" imgH="431640" progId="Equation.DSMT4">
              <p:embed/>
            </p:oleObj>
          </a:graphicData>
        </a:graphic>
      </p:graphicFrame>
      <p:grpSp>
        <p:nvGrpSpPr>
          <p:cNvPr id="155691" name="Group 43"/>
          <p:cNvGrpSpPr>
            <a:grpSpLocks/>
          </p:cNvGrpSpPr>
          <p:nvPr/>
        </p:nvGrpSpPr>
        <p:grpSpPr bwMode="auto">
          <a:xfrm>
            <a:off x="762000" y="2133600"/>
            <a:ext cx="6842125" cy="504825"/>
            <a:chOff x="384" y="1296"/>
            <a:chExt cx="4310" cy="318"/>
          </a:xfrm>
        </p:grpSpPr>
        <p:sp>
          <p:nvSpPr>
            <p:cNvPr id="155661" name="Text Box 13"/>
            <p:cNvSpPr txBox="1">
              <a:spLocks noChangeArrowheads="1"/>
            </p:cNvSpPr>
            <p:nvPr/>
          </p:nvSpPr>
          <p:spPr bwMode="auto">
            <a:xfrm>
              <a:off x="384" y="1297"/>
              <a:ext cx="2243"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称为与广义坐标        </a:t>
              </a:r>
            </a:p>
          </p:txBody>
        </p:sp>
        <p:graphicFrame>
          <p:nvGraphicFramePr>
            <p:cNvPr id="155665" name="Object 17"/>
            <p:cNvGraphicFramePr>
              <a:graphicFrameLocks noChangeAspect="1"/>
            </p:cNvGraphicFramePr>
            <p:nvPr/>
          </p:nvGraphicFramePr>
          <p:xfrm>
            <a:off x="1824" y="1296"/>
            <a:ext cx="268" cy="318"/>
          </p:xfrm>
          <a:graphic>
            <a:graphicData uri="http://schemas.openxmlformats.org/presentationml/2006/ole">
              <p:oleObj spid="_x0000_s155665" name="公式" r:id="rId4" imgW="190440" imgH="228600" progId="Equation.3">
                <p:embed/>
              </p:oleObj>
            </a:graphicData>
          </a:graphic>
        </p:graphicFrame>
        <p:sp>
          <p:nvSpPr>
            <p:cNvPr id="155667" name="Text Box 19"/>
            <p:cNvSpPr txBox="1">
              <a:spLocks noChangeArrowheads="1"/>
            </p:cNvSpPr>
            <p:nvPr/>
          </p:nvSpPr>
          <p:spPr bwMode="auto">
            <a:xfrm>
              <a:off x="2064" y="1296"/>
              <a:ext cx="2630"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相对应的</a:t>
              </a:r>
              <a:r>
                <a:rPr lang="zh-CN" altLang="en-US">
                  <a:solidFill>
                    <a:srgbClr val="CC0066"/>
                  </a:solidFill>
                  <a:latin typeface="楷体_GB2312" pitchFamily="49" charset="-122"/>
                  <a:ea typeface="楷体_GB2312" pitchFamily="49" charset="-122"/>
                </a:rPr>
                <a:t>广义力 </a:t>
              </a:r>
              <a:r>
                <a:rPr lang="zh-CN" altLang="en-US">
                  <a:latin typeface="楷体_GB2312" pitchFamily="49" charset="-122"/>
                  <a:ea typeface="楷体_GB2312" pitchFamily="49" charset="-122"/>
                </a:rPr>
                <a:t>。         </a:t>
              </a:r>
            </a:p>
          </p:txBody>
        </p:sp>
      </p:grpSp>
      <p:sp>
        <p:nvSpPr>
          <p:cNvPr id="155669" name="Text Box 21"/>
          <p:cNvSpPr txBox="1">
            <a:spLocks noChangeArrowheads="1"/>
          </p:cNvSpPr>
          <p:nvPr/>
        </p:nvSpPr>
        <p:spPr bwMode="auto">
          <a:xfrm>
            <a:off x="762000" y="3716338"/>
            <a:ext cx="7405688"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由于广义坐标的独立性                           </a:t>
            </a:r>
          </a:p>
        </p:txBody>
      </p:sp>
      <p:grpSp>
        <p:nvGrpSpPr>
          <p:cNvPr id="155674" name="Group 26"/>
          <p:cNvGrpSpPr>
            <a:grpSpLocks/>
          </p:cNvGrpSpPr>
          <p:nvPr/>
        </p:nvGrpSpPr>
        <p:grpSpPr bwMode="auto">
          <a:xfrm>
            <a:off x="4948238" y="3716338"/>
            <a:ext cx="4403725" cy="504825"/>
            <a:chOff x="2441" y="1797"/>
            <a:chExt cx="2774" cy="318"/>
          </a:xfrm>
        </p:grpSpPr>
        <p:graphicFrame>
          <p:nvGraphicFramePr>
            <p:cNvPr id="155672" name="Object 24"/>
            <p:cNvGraphicFramePr>
              <a:graphicFrameLocks noChangeAspect="1"/>
            </p:cNvGraphicFramePr>
            <p:nvPr/>
          </p:nvGraphicFramePr>
          <p:xfrm>
            <a:off x="2441" y="1797"/>
            <a:ext cx="383" cy="318"/>
          </p:xfrm>
          <a:graphic>
            <a:graphicData uri="http://schemas.openxmlformats.org/presentationml/2006/ole">
              <p:oleObj spid="_x0000_s155672" name="Equation" r:id="rId5" imgW="241200" imgH="228600" progId="Equation.DSMT4">
                <p:embed/>
              </p:oleObj>
            </a:graphicData>
          </a:graphic>
        </p:graphicFrame>
        <p:sp>
          <p:nvSpPr>
            <p:cNvPr id="155673" name="Text Box 25"/>
            <p:cNvSpPr txBox="1">
              <a:spLocks noChangeArrowheads="1"/>
            </p:cNvSpPr>
            <p:nvPr/>
          </p:nvSpPr>
          <p:spPr bwMode="auto">
            <a:xfrm>
              <a:off x="2699" y="1797"/>
              <a:ext cx="2516"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可以为任一值             </a:t>
              </a:r>
            </a:p>
          </p:txBody>
        </p:sp>
      </p:grpSp>
      <p:graphicFrame>
        <p:nvGraphicFramePr>
          <p:cNvPr id="155678" name="Object 30"/>
          <p:cNvGraphicFramePr>
            <a:graphicFrameLocks noChangeAspect="1"/>
          </p:cNvGraphicFramePr>
          <p:nvPr/>
        </p:nvGraphicFramePr>
        <p:xfrm>
          <a:off x="2438400" y="4343400"/>
          <a:ext cx="3276600" cy="504825"/>
        </p:xfrm>
        <a:graphic>
          <a:graphicData uri="http://schemas.openxmlformats.org/presentationml/2006/ole">
            <p:oleObj spid="_x0000_s155678" name="公式" r:id="rId6" imgW="1460160" imgH="228600" progId="Equation.3">
              <p:embed/>
            </p:oleObj>
          </a:graphicData>
        </a:graphic>
      </p:graphicFrame>
      <p:sp>
        <p:nvSpPr>
          <p:cNvPr id="155683" name="AutoShape 3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5684" name="AutoShape 3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5685" name="AutoShape 3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5686" name="AutoShape 3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5687" name="Text Box 39"/>
          <p:cNvSpPr txBox="1">
            <a:spLocks noChangeArrowheads="1"/>
          </p:cNvSpPr>
          <p:nvPr/>
        </p:nvSpPr>
        <p:spPr bwMode="auto">
          <a:xfrm>
            <a:off x="800100" y="533400"/>
            <a:ext cx="331470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如令      </a:t>
            </a:r>
          </a:p>
        </p:txBody>
      </p:sp>
      <p:graphicFrame>
        <p:nvGraphicFramePr>
          <p:cNvPr id="155689" name="Object 41"/>
          <p:cNvGraphicFramePr>
            <a:graphicFrameLocks noChangeAspect="1"/>
          </p:cNvGraphicFramePr>
          <p:nvPr/>
        </p:nvGraphicFramePr>
        <p:xfrm>
          <a:off x="838200" y="990600"/>
          <a:ext cx="7010400" cy="914400"/>
        </p:xfrm>
        <a:graphic>
          <a:graphicData uri="http://schemas.openxmlformats.org/presentationml/2006/ole">
            <p:oleObj spid="_x0000_s155689" name="公式" r:id="rId7" imgW="3504960" imgH="457200" progId="Equation.3">
              <p:embed/>
            </p:oleObj>
          </a:graphicData>
        </a:graphic>
      </p:graphicFrame>
      <p:sp>
        <p:nvSpPr>
          <p:cNvPr id="155692" name="AutoShape 44"/>
          <p:cNvSpPr>
            <a:spLocks noChangeArrowheads="1"/>
          </p:cNvSpPr>
          <p:nvPr/>
        </p:nvSpPr>
        <p:spPr bwMode="auto">
          <a:xfrm>
            <a:off x="4191000" y="3886200"/>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155693" name="AutoShape 45"/>
          <p:cNvSpPr>
            <a:spLocks noChangeArrowheads="1"/>
          </p:cNvSpPr>
          <p:nvPr/>
        </p:nvSpPr>
        <p:spPr bwMode="auto">
          <a:xfrm>
            <a:off x="914400" y="4495800"/>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155694" name="Text Box 46"/>
          <p:cNvSpPr txBox="1">
            <a:spLocks noChangeArrowheads="1"/>
          </p:cNvSpPr>
          <p:nvPr/>
        </p:nvSpPr>
        <p:spPr bwMode="auto">
          <a:xfrm>
            <a:off x="695325" y="4889500"/>
            <a:ext cx="822007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质点系的平衡条件是系统所有的广义力都等于零。                      </a:t>
            </a:r>
          </a:p>
        </p:txBody>
      </p:sp>
      <p:sp>
        <p:nvSpPr>
          <p:cNvPr id="155695" name="Text Box 47"/>
          <p:cNvSpPr txBox="1">
            <a:spLocks noChangeArrowheads="1"/>
          </p:cNvSpPr>
          <p:nvPr/>
        </p:nvSpPr>
        <p:spPr bwMode="auto">
          <a:xfrm>
            <a:off x="1763713" y="5516563"/>
            <a:ext cx="6389687" cy="457200"/>
          </a:xfrm>
          <a:prstGeom prst="rect">
            <a:avLst/>
          </a:prstGeom>
          <a:noFill/>
          <a:ln w="9525">
            <a:noFill/>
            <a:miter lim="800000"/>
            <a:headEnd/>
            <a:tailEnd/>
          </a:ln>
          <a:effectLst/>
        </p:spPr>
        <p:txBody>
          <a:bodyPr>
            <a:spAutoFit/>
          </a:bodyPr>
          <a:lstStyle/>
          <a:p>
            <a:r>
              <a:rPr lang="zh-CN" altLang="en-US" b="0">
                <a:latin typeface="Times New Roman"/>
                <a:ea typeface="楷体_GB2312" pitchFamily="49" charset="-122"/>
              </a:rPr>
              <a:t>——</a:t>
            </a:r>
            <a:r>
              <a:rPr lang="zh-CN" altLang="en-US">
                <a:solidFill>
                  <a:srgbClr val="CC0000"/>
                </a:solidFill>
                <a:latin typeface="楷体_GB2312" pitchFamily="49" charset="-122"/>
                <a:ea typeface="楷体_GB2312" pitchFamily="49" charset="-122"/>
              </a:rPr>
              <a:t>用广义坐标表示的质点系的平衡条件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56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56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56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56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566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569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567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569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567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569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56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69" grpId="0" autoUpdateAnimBg="0"/>
      <p:bldP spid="155687" grpId="0" autoUpdateAnimBg="0"/>
      <p:bldP spid="155692" grpId="0" animBg="1"/>
      <p:bldP spid="155693" grpId="0" animBg="1"/>
      <p:bldP spid="155694" grpId="0" autoUpdateAnimBg="0"/>
      <p:bldP spid="15569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6" name="Text Box 4"/>
          <p:cNvSpPr txBox="1">
            <a:spLocks noChangeArrowheads="1"/>
          </p:cNvSpPr>
          <p:nvPr/>
        </p:nvSpPr>
        <p:spPr bwMode="auto">
          <a:xfrm>
            <a:off x="762000" y="609600"/>
            <a:ext cx="38147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求广义力的两种方法    </a:t>
            </a:r>
          </a:p>
        </p:txBody>
      </p:sp>
      <p:sp>
        <p:nvSpPr>
          <p:cNvPr id="156677" name="Text Box 5"/>
          <p:cNvSpPr txBox="1">
            <a:spLocks noChangeArrowheads="1"/>
          </p:cNvSpPr>
          <p:nvPr/>
        </p:nvSpPr>
        <p:spPr bwMode="auto">
          <a:xfrm>
            <a:off x="762000" y="1295400"/>
            <a:ext cx="5033963" cy="457200"/>
          </a:xfrm>
          <a:prstGeom prst="rect">
            <a:avLst/>
          </a:prstGeom>
          <a:noFill/>
          <a:ln w="9525">
            <a:noFill/>
            <a:miter lim="800000"/>
            <a:headEnd/>
            <a:tailEnd/>
          </a:ln>
          <a:effectLst/>
        </p:spPr>
        <p:txBody>
          <a:bodyPr>
            <a:spAutoFit/>
          </a:bodyPr>
          <a:lstStyle/>
          <a:p>
            <a:r>
              <a:rPr lang="zh-CN" altLang="en-US">
                <a:solidFill>
                  <a:srgbClr val="CC0066"/>
                </a:solidFill>
                <a:latin typeface="楷体_GB2312" pitchFamily="49" charset="-122"/>
                <a:ea typeface="楷体_GB2312" pitchFamily="49" charset="-122"/>
              </a:rPr>
              <a:t>1.直接计算法（解析法）     </a:t>
            </a:r>
          </a:p>
        </p:txBody>
      </p:sp>
      <p:sp>
        <p:nvSpPr>
          <p:cNvPr id="156678" name="Text Box 6"/>
          <p:cNvSpPr txBox="1">
            <a:spLocks noChangeArrowheads="1"/>
          </p:cNvSpPr>
          <p:nvPr/>
        </p:nvSpPr>
        <p:spPr bwMode="auto">
          <a:xfrm>
            <a:off x="838200" y="2895600"/>
            <a:ext cx="3225800" cy="457200"/>
          </a:xfrm>
          <a:prstGeom prst="rect">
            <a:avLst/>
          </a:prstGeom>
          <a:noFill/>
          <a:ln w="9525">
            <a:noFill/>
            <a:miter lim="800000"/>
            <a:headEnd/>
            <a:tailEnd/>
          </a:ln>
          <a:effectLst/>
        </p:spPr>
        <p:txBody>
          <a:bodyPr>
            <a:spAutoFit/>
          </a:bodyPr>
          <a:lstStyle/>
          <a:p>
            <a:r>
              <a:rPr lang="zh-CN" altLang="en-US">
                <a:solidFill>
                  <a:srgbClr val="CC0066"/>
                </a:solidFill>
                <a:latin typeface="楷体_GB2312" pitchFamily="49" charset="-122"/>
                <a:ea typeface="楷体_GB2312" pitchFamily="49" charset="-122"/>
              </a:rPr>
              <a:t>2.几何法      </a:t>
            </a:r>
          </a:p>
        </p:txBody>
      </p:sp>
      <p:grpSp>
        <p:nvGrpSpPr>
          <p:cNvPr id="156681" name="Group 9"/>
          <p:cNvGrpSpPr>
            <a:grpSpLocks/>
          </p:cNvGrpSpPr>
          <p:nvPr/>
        </p:nvGrpSpPr>
        <p:grpSpPr bwMode="auto">
          <a:xfrm>
            <a:off x="5076825" y="3429000"/>
            <a:ext cx="3935413" cy="484188"/>
            <a:chOff x="3424" y="812"/>
            <a:chExt cx="2479" cy="305"/>
          </a:xfrm>
        </p:grpSpPr>
        <p:sp>
          <p:nvSpPr>
            <p:cNvPr id="156679" name="Text Box 7"/>
            <p:cNvSpPr txBox="1">
              <a:spLocks noChangeArrowheads="1"/>
            </p:cNvSpPr>
            <p:nvPr/>
          </p:nvSpPr>
          <p:spPr bwMode="auto">
            <a:xfrm>
              <a:off x="3424" y="812"/>
              <a:ext cx="247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令某一个   不等于零</a:t>
              </a:r>
              <a:r>
                <a:rPr lang="zh-CN" altLang="en-US"/>
                <a:t>           </a:t>
              </a:r>
            </a:p>
          </p:txBody>
        </p:sp>
        <p:graphicFrame>
          <p:nvGraphicFramePr>
            <p:cNvPr id="156680" name="Object 8"/>
            <p:cNvGraphicFramePr>
              <a:graphicFrameLocks noChangeAspect="1"/>
            </p:cNvGraphicFramePr>
            <p:nvPr/>
          </p:nvGraphicFramePr>
          <p:xfrm>
            <a:off x="4241" y="841"/>
            <a:ext cx="307" cy="276"/>
          </p:xfrm>
          <a:graphic>
            <a:graphicData uri="http://schemas.openxmlformats.org/presentationml/2006/ole">
              <p:oleObj spid="_x0000_s156680" name="公式" r:id="rId3" imgW="253800" imgH="228600" progId="Equation.3">
                <p:embed/>
              </p:oleObj>
            </a:graphicData>
          </a:graphic>
        </p:graphicFrame>
      </p:grpSp>
      <p:sp>
        <p:nvSpPr>
          <p:cNvPr id="156682" name="Text Box 10"/>
          <p:cNvSpPr txBox="1">
            <a:spLocks noChangeArrowheads="1"/>
          </p:cNvSpPr>
          <p:nvPr/>
        </p:nvSpPr>
        <p:spPr bwMode="auto">
          <a:xfrm>
            <a:off x="685800" y="3886200"/>
            <a:ext cx="5399088" cy="457200"/>
          </a:xfrm>
          <a:prstGeom prst="rect">
            <a:avLst/>
          </a:prstGeom>
          <a:noFill/>
          <a:ln w="9525">
            <a:noFill/>
            <a:miter lim="800000"/>
            <a:headEnd/>
            <a:tailEnd/>
          </a:ln>
          <a:effectLst/>
        </p:spPr>
        <p:txBody>
          <a:bodyPr>
            <a:spAutoFit/>
          </a:bodyPr>
          <a:lstStyle/>
          <a:p>
            <a:r>
              <a:rPr lang="zh-CN" altLang="en-US">
                <a:ea typeface="楷体_GB2312" pitchFamily="49" charset="-122"/>
              </a:rPr>
              <a:t>而其他</a:t>
            </a:r>
            <a:r>
              <a:rPr lang="en-US" altLang="zh-CN" i="1"/>
              <a:t>N</a:t>
            </a:r>
            <a:r>
              <a:rPr lang="en-US" altLang="zh-CN"/>
              <a:t>-1</a:t>
            </a:r>
            <a:r>
              <a:rPr lang="zh-CN" altLang="en-US">
                <a:ea typeface="楷体_GB2312" pitchFamily="49" charset="-122"/>
              </a:rPr>
              <a:t>个广义虚位移都等于零</a:t>
            </a:r>
            <a:r>
              <a:rPr lang="zh-CN" altLang="en-US"/>
              <a:t>                 </a:t>
            </a:r>
          </a:p>
        </p:txBody>
      </p:sp>
      <p:graphicFrame>
        <p:nvGraphicFramePr>
          <p:cNvPr id="156685" name="Object 13"/>
          <p:cNvGraphicFramePr>
            <a:graphicFrameLocks noChangeAspect="1"/>
          </p:cNvGraphicFramePr>
          <p:nvPr/>
        </p:nvGraphicFramePr>
        <p:xfrm>
          <a:off x="3263900" y="4572000"/>
          <a:ext cx="2081213" cy="504825"/>
        </p:xfrm>
        <a:graphic>
          <a:graphicData uri="http://schemas.openxmlformats.org/presentationml/2006/ole">
            <p:oleObj spid="_x0000_s156685" name="Equation" r:id="rId4" imgW="825480" imgH="228600" progId="Equation.DSMT4">
              <p:embed/>
            </p:oleObj>
          </a:graphicData>
        </a:graphic>
      </p:graphicFrame>
      <p:graphicFrame>
        <p:nvGraphicFramePr>
          <p:cNvPr id="156688" name="Object 16"/>
          <p:cNvGraphicFramePr>
            <a:graphicFrameLocks noChangeAspect="1"/>
          </p:cNvGraphicFramePr>
          <p:nvPr/>
        </p:nvGraphicFramePr>
        <p:xfrm>
          <a:off x="3497263" y="5195888"/>
          <a:ext cx="1768475" cy="952500"/>
        </p:xfrm>
        <a:graphic>
          <a:graphicData uri="http://schemas.openxmlformats.org/presentationml/2006/ole">
            <p:oleObj spid="_x0000_s156688" name="Equation" r:id="rId5" imgW="660240" imgH="431640" progId="Equation.DSMT4">
              <p:embed/>
            </p:oleObj>
          </a:graphicData>
        </a:graphic>
      </p:graphicFrame>
      <p:sp>
        <p:nvSpPr>
          <p:cNvPr id="156693" name="AutoShape 2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6694" name="AutoShape 2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6695" name="AutoShape 2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6696" name="AutoShape 2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156700" name="Object 28"/>
          <p:cNvGraphicFramePr>
            <a:graphicFrameLocks noChangeAspect="1"/>
          </p:cNvGraphicFramePr>
          <p:nvPr/>
        </p:nvGraphicFramePr>
        <p:xfrm>
          <a:off x="838200" y="1828800"/>
          <a:ext cx="7010400" cy="914400"/>
        </p:xfrm>
        <a:graphic>
          <a:graphicData uri="http://schemas.openxmlformats.org/presentationml/2006/ole">
            <p:oleObj spid="_x0000_s156700" name="公式" r:id="rId6" imgW="3504960" imgH="457200" progId="Equation.3">
              <p:embed/>
            </p:oleObj>
          </a:graphicData>
        </a:graphic>
      </p:graphicFrame>
      <p:sp>
        <p:nvSpPr>
          <p:cNvPr id="156701" name="Rectangle 29"/>
          <p:cNvSpPr>
            <a:spLocks noChangeArrowheads="1"/>
          </p:cNvSpPr>
          <p:nvPr/>
        </p:nvSpPr>
        <p:spPr bwMode="auto">
          <a:xfrm>
            <a:off x="1295400" y="3429000"/>
            <a:ext cx="40687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利用广义虚位移的任意性，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66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66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67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66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67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668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668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66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6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autoUpdateAnimBg="0"/>
      <p:bldP spid="156677" grpId="0" autoUpdateAnimBg="0"/>
      <p:bldP spid="156678" grpId="0" autoUpdateAnimBg="0"/>
      <p:bldP spid="156682" grpId="0" autoUpdateAnimBg="0"/>
      <p:bldP spid="15670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6" name="Rectangle 6"/>
          <p:cNvSpPr>
            <a:spLocks noGrp="1" noChangeArrowheads="1"/>
          </p:cNvSpPr>
          <p:nvPr>
            <p:ph type="title"/>
          </p:nvPr>
        </p:nvSpPr>
        <p:spPr>
          <a:xfrm>
            <a:off x="685800" y="304800"/>
            <a:ext cx="1447800" cy="360363"/>
          </a:xfrm>
          <a:solidFill>
            <a:srgbClr val="00FFFF"/>
          </a:solidFill>
        </p:spPr>
        <p:txBody>
          <a:bodyPr/>
          <a:lstStyle/>
          <a:p>
            <a:r>
              <a:rPr lang="zh-CN" altLang="en-US" sz="2400" b="1">
                <a:solidFill>
                  <a:schemeClr val="tx1"/>
                </a:solidFill>
                <a:latin typeface="楷体_GB2312" pitchFamily="49" charset="-122"/>
                <a:ea typeface="楷体_GB2312" pitchFamily="49" charset="-122"/>
              </a:rPr>
              <a:t>例</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1</a:t>
            </a:r>
          </a:p>
        </p:txBody>
      </p:sp>
      <p:grpSp>
        <p:nvGrpSpPr>
          <p:cNvPr id="30763" name="Group 43"/>
          <p:cNvGrpSpPr>
            <a:grpSpLocks/>
          </p:cNvGrpSpPr>
          <p:nvPr/>
        </p:nvGrpSpPr>
        <p:grpSpPr bwMode="auto">
          <a:xfrm>
            <a:off x="684213" y="908050"/>
            <a:ext cx="8004175" cy="1905000"/>
            <a:chOff x="432" y="528"/>
            <a:chExt cx="4966" cy="1200"/>
          </a:xfrm>
        </p:grpSpPr>
        <p:sp>
          <p:nvSpPr>
            <p:cNvPr id="30728" name="Rectangle 8"/>
            <p:cNvSpPr>
              <a:spLocks noChangeArrowheads="1"/>
            </p:cNvSpPr>
            <p:nvPr/>
          </p:nvSpPr>
          <p:spPr bwMode="auto">
            <a:xfrm>
              <a:off x="432" y="528"/>
              <a:ext cx="4966" cy="748"/>
            </a:xfrm>
            <a:prstGeom prst="rect">
              <a:avLst/>
            </a:prstGeom>
            <a:noFill/>
            <a:ln w="9525">
              <a:noFill/>
              <a:miter lim="800000"/>
              <a:headEnd/>
              <a:tailEnd/>
            </a:ln>
            <a:effectLst/>
          </p:spPr>
          <p:txBody>
            <a:bodyPr wrap="none" anchor="ctr">
              <a:spAutoFit/>
            </a:bodyPr>
            <a:lstStyle/>
            <a:p>
              <a:pPr eaLnBrk="0" hangingPunct="0"/>
              <a:r>
                <a:rPr lang="zh-CN" altLang="en-US">
                  <a:ea typeface="楷体_GB2312" pitchFamily="49" charset="-122"/>
                </a:rPr>
                <a:t>已知：杆</a:t>
              </a:r>
              <a:r>
                <a:rPr lang="en-US" altLang="zh-CN" b="0" i="1"/>
                <a:t>OA</a:t>
              </a:r>
              <a:r>
                <a:rPr lang="zh-CN" altLang="en-US">
                  <a:ea typeface="楷体_GB2312" pitchFamily="49" charset="-122"/>
                </a:rPr>
                <a:t>和</a:t>
              </a:r>
              <a:r>
                <a:rPr lang="en-US" altLang="zh-CN" i="1"/>
                <a:t>AB</a:t>
              </a:r>
              <a:r>
                <a:rPr lang="zh-CN" altLang="en-US">
                  <a:ea typeface="楷体_GB2312" pitchFamily="49" charset="-122"/>
                </a:rPr>
                <a:t>以铰链相连，</a:t>
              </a:r>
              <a:r>
                <a:rPr lang="zh-CN" altLang="en-US"/>
                <a:t> </a:t>
              </a:r>
              <a:r>
                <a:rPr lang="en-US" altLang="zh-CN" b="0" i="1"/>
                <a:t>O</a:t>
              </a:r>
              <a:r>
                <a:rPr lang="zh-CN" altLang="en-US">
                  <a:ea typeface="楷体_GB2312" pitchFamily="49" charset="-122"/>
                </a:rPr>
                <a:t>端悬挂于圆柱铰链上，</a:t>
              </a:r>
            </a:p>
            <a:p>
              <a:pPr eaLnBrk="0" hangingPunct="0"/>
              <a:r>
                <a:rPr lang="zh-CN" altLang="en-US">
                  <a:ea typeface="楷体_GB2312" pitchFamily="49" charset="-122"/>
                </a:rPr>
                <a:t>            杆长</a:t>
              </a:r>
              <a:r>
                <a:rPr lang="en-US" altLang="zh-CN" b="0" i="1"/>
                <a:t>OA=a   AB=b</a:t>
              </a:r>
              <a:r>
                <a:rPr lang="en-US" altLang="zh-CN"/>
                <a:t>，</a:t>
              </a:r>
              <a:r>
                <a:rPr lang="zh-CN" altLang="en-US">
                  <a:ea typeface="楷体_GB2312" pitchFamily="49" charset="-122"/>
                </a:rPr>
                <a:t>杆重和铰链的摩擦都忽略不计。</a:t>
              </a:r>
            </a:p>
            <a:p>
              <a:pPr eaLnBrk="0" hangingPunct="0"/>
              <a:endParaRPr lang="zh-CN" altLang="en-US"/>
            </a:p>
          </p:txBody>
        </p:sp>
        <p:grpSp>
          <p:nvGrpSpPr>
            <p:cNvPr id="30746" name="Group 26"/>
            <p:cNvGrpSpPr>
              <a:grpSpLocks/>
            </p:cNvGrpSpPr>
            <p:nvPr/>
          </p:nvGrpSpPr>
          <p:grpSpPr bwMode="auto">
            <a:xfrm>
              <a:off x="1008" y="1104"/>
              <a:ext cx="3720" cy="299"/>
              <a:chOff x="612" y="1434"/>
              <a:chExt cx="3720" cy="299"/>
            </a:xfrm>
          </p:grpSpPr>
          <p:sp>
            <p:nvSpPr>
              <p:cNvPr id="30737" name="Text Box 17"/>
              <p:cNvSpPr txBox="1">
                <a:spLocks noChangeArrowheads="1"/>
              </p:cNvSpPr>
              <p:nvPr/>
            </p:nvSpPr>
            <p:spPr bwMode="auto">
              <a:xfrm>
                <a:off x="612" y="1434"/>
                <a:ext cx="3507" cy="288"/>
              </a:xfrm>
              <a:prstGeom prst="rect">
                <a:avLst/>
              </a:prstGeom>
              <a:noFill/>
              <a:ln w="9525">
                <a:noFill/>
                <a:miter lim="800000"/>
                <a:headEnd/>
                <a:tailEnd/>
              </a:ln>
              <a:effectLst/>
            </p:spPr>
            <p:txBody>
              <a:bodyPr>
                <a:spAutoFit/>
              </a:bodyPr>
              <a:lstStyle/>
              <a:p>
                <a:r>
                  <a:rPr lang="zh-CN" altLang="en-US">
                    <a:ea typeface="楷体_GB2312" pitchFamily="49" charset="-122"/>
                  </a:rPr>
                  <a:t>今在点</a:t>
                </a:r>
                <a:r>
                  <a:rPr lang="en-US" altLang="zh-CN" i="1"/>
                  <a:t>A</a:t>
                </a:r>
                <a:r>
                  <a:rPr lang="zh-CN" altLang="en-US">
                    <a:ea typeface="楷体_GB2312" pitchFamily="49" charset="-122"/>
                  </a:rPr>
                  <a:t>和</a:t>
                </a:r>
                <a:r>
                  <a:rPr lang="en-US" altLang="zh-CN" i="1"/>
                  <a:t>B</a:t>
                </a:r>
                <a:r>
                  <a:rPr lang="zh-CN" altLang="en-US">
                    <a:ea typeface="楷体_GB2312" pitchFamily="49" charset="-122"/>
                  </a:rPr>
                  <a:t>分别作用向下的铅锤力     和</a:t>
                </a:r>
              </a:p>
            </p:txBody>
          </p:sp>
          <p:graphicFrame>
            <p:nvGraphicFramePr>
              <p:cNvPr id="30744" name="Object 24"/>
              <p:cNvGraphicFramePr>
                <a:graphicFrameLocks noChangeAspect="1"/>
              </p:cNvGraphicFramePr>
              <p:nvPr/>
            </p:nvGraphicFramePr>
            <p:xfrm>
              <a:off x="3596" y="1434"/>
              <a:ext cx="282" cy="299"/>
            </p:xfrm>
            <a:graphic>
              <a:graphicData uri="http://schemas.openxmlformats.org/presentationml/2006/ole">
                <p:oleObj spid="_x0000_s30744" name="公式" r:id="rId3" imgW="215640" imgH="228600" progId="Equation.3">
                  <p:embed/>
                </p:oleObj>
              </a:graphicData>
            </a:graphic>
          </p:graphicFrame>
          <p:graphicFrame>
            <p:nvGraphicFramePr>
              <p:cNvPr id="30745" name="Object 25"/>
              <p:cNvGraphicFramePr>
                <a:graphicFrameLocks noChangeAspect="1"/>
              </p:cNvGraphicFramePr>
              <p:nvPr/>
            </p:nvGraphicFramePr>
            <p:xfrm>
              <a:off x="4050" y="1434"/>
              <a:ext cx="282" cy="299"/>
            </p:xfrm>
            <a:graphic>
              <a:graphicData uri="http://schemas.openxmlformats.org/presentationml/2006/ole">
                <p:oleObj spid="_x0000_s30745" name="公式" r:id="rId4" imgW="215640" imgH="228600" progId="Equation.3">
                  <p:embed/>
                </p:oleObj>
              </a:graphicData>
            </a:graphic>
          </p:graphicFrame>
        </p:grpSp>
        <p:grpSp>
          <p:nvGrpSpPr>
            <p:cNvPr id="30748" name="Group 28"/>
            <p:cNvGrpSpPr>
              <a:grpSpLocks/>
            </p:cNvGrpSpPr>
            <p:nvPr/>
          </p:nvGrpSpPr>
          <p:grpSpPr bwMode="auto">
            <a:xfrm>
              <a:off x="1008" y="1440"/>
              <a:ext cx="2114" cy="288"/>
              <a:chOff x="567" y="1719"/>
              <a:chExt cx="2114" cy="288"/>
            </a:xfrm>
          </p:grpSpPr>
          <p:sp>
            <p:nvSpPr>
              <p:cNvPr id="30738" name="Text Box 18"/>
              <p:cNvSpPr txBox="1">
                <a:spLocks noChangeArrowheads="1"/>
              </p:cNvSpPr>
              <p:nvPr/>
            </p:nvSpPr>
            <p:spPr bwMode="auto">
              <a:xfrm>
                <a:off x="567" y="1719"/>
                <a:ext cx="1951" cy="288"/>
              </a:xfrm>
              <a:prstGeom prst="rect">
                <a:avLst/>
              </a:prstGeom>
              <a:noFill/>
              <a:ln w="9525">
                <a:noFill/>
                <a:miter lim="800000"/>
                <a:headEnd/>
                <a:tailEnd/>
              </a:ln>
              <a:effectLst/>
            </p:spPr>
            <p:txBody>
              <a:bodyPr wrap="none">
                <a:spAutoFit/>
              </a:bodyPr>
              <a:lstStyle/>
              <a:p>
                <a:r>
                  <a:rPr lang="zh-CN" altLang="en-US">
                    <a:ea typeface="楷体_GB2312" pitchFamily="49" charset="-122"/>
                  </a:rPr>
                  <a:t>又在点</a:t>
                </a:r>
                <a:r>
                  <a:rPr lang="en-US" altLang="zh-CN" i="1"/>
                  <a:t>B</a:t>
                </a:r>
                <a:r>
                  <a:rPr lang="zh-CN" altLang="en-US">
                    <a:ea typeface="楷体_GB2312" pitchFamily="49" charset="-122"/>
                  </a:rPr>
                  <a:t>作用一水平力</a:t>
                </a:r>
              </a:p>
            </p:txBody>
          </p:sp>
          <p:graphicFrame>
            <p:nvGraphicFramePr>
              <p:cNvPr id="30747" name="Object 27"/>
              <p:cNvGraphicFramePr>
                <a:graphicFrameLocks noChangeAspect="1"/>
              </p:cNvGraphicFramePr>
              <p:nvPr/>
            </p:nvGraphicFramePr>
            <p:xfrm>
              <a:off x="2472" y="1738"/>
              <a:ext cx="209" cy="241"/>
            </p:xfrm>
            <a:graphic>
              <a:graphicData uri="http://schemas.openxmlformats.org/presentationml/2006/ole">
                <p:oleObj spid="_x0000_s30747" name="公式" r:id="rId5" imgW="164880" imgH="190440" progId="Equation.3">
                  <p:embed/>
                </p:oleObj>
              </a:graphicData>
            </a:graphic>
          </p:graphicFrame>
        </p:grpSp>
      </p:grpSp>
      <p:grpSp>
        <p:nvGrpSpPr>
          <p:cNvPr id="30764" name="Group 44"/>
          <p:cNvGrpSpPr>
            <a:grpSpLocks/>
          </p:cNvGrpSpPr>
          <p:nvPr/>
        </p:nvGrpSpPr>
        <p:grpSpPr bwMode="auto">
          <a:xfrm>
            <a:off x="684213" y="2852738"/>
            <a:ext cx="6913562" cy="474662"/>
            <a:chOff x="384" y="1776"/>
            <a:chExt cx="4355" cy="299"/>
          </a:xfrm>
        </p:grpSpPr>
        <p:sp>
          <p:nvSpPr>
            <p:cNvPr id="30749" name="Text Box 29"/>
            <p:cNvSpPr txBox="1">
              <a:spLocks noChangeArrowheads="1"/>
            </p:cNvSpPr>
            <p:nvPr/>
          </p:nvSpPr>
          <p:spPr bwMode="auto">
            <a:xfrm>
              <a:off x="384" y="1776"/>
              <a:ext cx="4355" cy="288"/>
            </a:xfrm>
            <a:prstGeom prst="rect">
              <a:avLst/>
            </a:prstGeom>
            <a:noFill/>
            <a:ln w="9525">
              <a:noFill/>
              <a:miter lim="800000"/>
              <a:headEnd/>
              <a:tailEnd/>
            </a:ln>
            <a:effectLst/>
          </p:spPr>
          <p:txBody>
            <a:bodyPr wrap="none">
              <a:spAutoFit/>
            </a:bodyPr>
            <a:lstStyle/>
            <a:p>
              <a:r>
                <a:rPr lang="zh-CN" altLang="en-US">
                  <a:ea typeface="楷体_GB2312" pitchFamily="49" charset="-122"/>
                </a:rPr>
                <a:t>试求：平衡时</a:t>
              </a:r>
              <a:r>
                <a:rPr lang="zh-CN" altLang="en-US"/>
                <a:t>           </a:t>
              </a:r>
              <a:r>
                <a:rPr lang="zh-CN" altLang="en-US">
                  <a:ea typeface="楷体_GB2312" pitchFamily="49" charset="-122"/>
                </a:rPr>
                <a:t>与      ，   ，   之间的关系。</a:t>
              </a:r>
              <a:r>
                <a:rPr lang="zh-CN" altLang="en-US"/>
                <a:t>     </a:t>
              </a:r>
            </a:p>
          </p:txBody>
        </p:sp>
        <p:graphicFrame>
          <p:nvGraphicFramePr>
            <p:cNvPr id="30750" name="Object 30"/>
            <p:cNvGraphicFramePr>
              <a:graphicFrameLocks noChangeAspect="1"/>
            </p:cNvGraphicFramePr>
            <p:nvPr/>
          </p:nvGraphicFramePr>
          <p:xfrm>
            <a:off x="1632" y="1824"/>
            <a:ext cx="511" cy="235"/>
          </p:xfrm>
          <a:graphic>
            <a:graphicData uri="http://schemas.openxmlformats.org/presentationml/2006/ole">
              <p:oleObj spid="_x0000_s30750" name="公式" r:id="rId6" imgW="469800" imgH="215640" progId="Equation.3">
                <p:embed/>
              </p:oleObj>
            </a:graphicData>
          </a:graphic>
        </p:graphicFrame>
        <p:graphicFrame>
          <p:nvGraphicFramePr>
            <p:cNvPr id="30753" name="Object 33"/>
            <p:cNvGraphicFramePr>
              <a:graphicFrameLocks noChangeAspect="1"/>
            </p:cNvGraphicFramePr>
            <p:nvPr/>
          </p:nvGraphicFramePr>
          <p:xfrm>
            <a:off x="2352" y="1776"/>
            <a:ext cx="282" cy="299"/>
          </p:xfrm>
          <a:graphic>
            <a:graphicData uri="http://schemas.openxmlformats.org/presentationml/2006/ole">
              <p:oleObj spid="_x0000_s30753" name="公式" r:id="rId7" imgW="215640" imgH="228600" progId="Equation.3">
                <p:embed/>
              </p:oleObj>
            </a:graphicData>
          </a:graphic>
        </p:graphicFrame>
        <p:graphicFrame>
          <p:nvGraphicFramePr>
            <p:cNvPr id="30754" name="Object 34"/>
            <p:cNvGraphicFramePr>
              <a:graphicFrameLocks noChangeAspect="1"/>
            </p:cNvGraphicFramePr>
            <p:nvPr/>
          </p:nvGraphicFramePr>
          <p:xfrm>
            <a:off x="2688" y="1776"/>
            <a:ext cx="282" cy="299"/>
          </p:xfrm>
          <a:graphic>
            <a:graphicData uri="http://schemas.openxmlformats.org/presentationml/2006/ole">
              <p:oleObj spid="_x0000_s30754" name="公式" r:id="rId8" imgW="215640" imgH="228600" progId="Equation.3">
                <p:embed/>
              </p:oleObj>
            </a:graphicData>
          </a:graphic>
        </p:graphicFrame>
        <p:graphicFrame>
          <p:nvGraphicFramePr>
            <p:cNvPr id="30755" name="Object 35"/>
            <p:cNvGraphicFramePr>
              <a:graphicFrameLocks noChangeAspect="1"/>
            </p:cNvGraphicFramePr>
            <p:nvPr/>
          </p:nvGraphicFramePr>
          <p:xfrm>
            <a:off x="3072" y="1776"/>
            <a:ext cx="216" cy="249"/>
          </p:xfrm>
          <a:graphic>
            <a:graphicData uri="http://schemas.openxmlformats.org/presentationml/2006/ole">
              <p:oleObj spid="_x0000_s30755" name="公式" r:id="rId9" imgW="164880" imgH="190440" progId="Equation.3">
                <p:embed/>
              </p:oleObj>
            </a:graphicData>
          </a:graphic>
        </p:graphicFrame>
      </p:grpSp>
      <p:sp>
        <p:nvSpPr>
          <p:cNvPr id="30758" name="AutoShape 38">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30759" name="AutoShape 39">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30760" name="AutoShape 40">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30761" name="AutoShape 41">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30765" name="Picture 45"/>
          <p:cNvPicPr>
            <a:picLocks noChangeAspect="1" noChangeArrowheads="1"/>
          </p:cNvPicPr>
          <p:nvPr/>
        </p:nvPicPr>
        <p:blipFill>
          <a:blip r:embed="rId10"/>
          <a:srcRect/>
          <a:stretch>
            <a:fillRect/>
          </a:stretch>
        </p:blipFill>
        <p:spPr bwMode="auto">
          <a:xfrm>
            <a:off x="3203575" y="3429000"/>
            <a:ext cx="2286000" cy="324008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700" name="Rectangle 4"/>
          <p:cNvSpPr>
            <a:spLocks noChangeArrowheads="1"/>
          </p:cNvSpPr>
          <p:nvPr/>
        </p:nvSpPr>
        <p:spPr bwMode="auto">
          <a:xfrm>
            <a:off x="900113" y="476250"/>
            <a:ext cx="3690937" cy="457200"/>
          </a:xfrm>
          <a:prstGeom prst="rect">
            <a:avLst/>
          </a:prstGeom>
          <a:noFill/>
          <a:ln w="9525">
            <a:noFill/>
            <a:miter lim="800000"/>
            <a:headEnd/>
            <a:tailEnd/>
          </a:ln>
          <a:effectLst/>
        </p:spPr>
        <p:txBody>
          <a:bodyPr anchor="ctr">
            <a:spAutoFit/>
          </a:bodyPr>
          <a:lstStyle/>
          <a:p>
            <a:pPr eaLnBrk="0" hangingPunct="0"/>
            <a:endParaRPr lang="zh-CN" altLang="en-US">
              <a:ea typeface="楷体_GB2312" pitchFamily="49" charset="-122"/>
            </a:endParaRPr>
          </a:p>
        </p:txBody>
      </p:sp>
      <p:sp>
        <p:nvSpPr>
          <p:cNvPr id="157701" name="Text Box 5"/>
          <p:cNvSpPr txBox="1">
            <a:spLocks noChangeArrowheads="1"/>
          </p:cNvSpPr>
          <p:nvPr/>
        </p:nvSpPr>
        <p:spPr bwMode="auto">
          <a:xfrm>
            <a:off x="1066800" y="457200"/>
            <a:ext cx="42973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系统有两个自由度。  </a:t>
            </a:r>
          </a:p>
        </p:txBody>
      </p:sp>
      <p:grpSp>
        <p:nvGrpSpPr>
          <p:cNvPr id="157737" name="Group 41"/>
          <p:cNvGrpSpPr>
            <a:grpSpLocks/>
          </p:cNvGrpSpPr>
          <p:nvPr/>
        </p:nvGrpSpPr>
        <p:grpSpPr bwMode="auto">
          <a:xfrm>
            <a:off x="1066800" y="908050"/>
            <a:ext cx="5470525" cy="457200"/>
            <a:chOff x="672" y="572"/>
            <a:chExt cx="3446" cy="288"/>
          </a:xfrm>
        </p:grpSpPr>
        <p:sp>
          <p:nvSpPr>
            <p:cNvPr id="157702" name="Text Box 6"/>
            <p:cNvSpPr txBox="1">
              <a:spLocks noChangeArrowheads="1"/>
            </p:cNvSpPr>
            <p:nvPr/>
          </p:nvSpPr>
          <p:spPr bwMode="auto">
            <a:xfrm>
              <a:off x="672" y="572"/>
              <a:ext cx="3446"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现选择  和  为系统的两个广义坐标</a:t>
              </a:r>
              <a:r>
                <a:rPr lang="zh-CN" altLang="en-US"/>
                <a:t>     </a:t>
              </a:r>
            </a:p>
          </p:txBody>
        </p:sp>
        <p:graphicFrame>
          <p:nvGraphicFramePr>
            <p:cNvPr id="157705" name="Object 9"/>
            <p:cNvGraphicFramePr>
              <a:graphicFrameLocks noChangeAspect="1"/>
            </p:cNvGraphicFramePr>
            <p:nvPr/>
          </p:nvGraphicFramePr>
          <p:xfrm>
            <a:off x="1340" y="572"/>
            <a:ext cx="194" cy="235"/>
          </p:xfrm>
          <a:graphic>
            <a:graphicData uri="http://schemas.openxmlformats.org/presentationml/2006/ole">
              <p:oleObj spid="_x0000_s157705" name="公式" r:id="rId3" imgW="177480" imgH="215640" progId="Equation.3">
                <p:embed/>
              </p:oleObj>
            </a:graphicData>
          </a:graphic>
        </p:graphicFrame>
        <p:graphicFrame>
          <p:nvGraphicFramePr>
            <p:cNvPr id="157709" name="Object 13"/>
            <p:cNvGraphicFramePr>
              <a:graphicFrameLocks noChangeAspect="1"/>
            </p:cNvGraphicFramePr>
            <p:nvPr/>
          </p:nvGraphicFramePr>
          <p:xfrm>
            <a:off x="1728" y="572"/>
            <a:ext cx="208" cy="235"/>
          </p:xfrm>
          <a:graphic>
            <a:graphicData uri="http://schemas.openxmlformats.org/presentationml/2006/ole">
              <p:oleObj spid="_x0000_s157709" name="公式" r:id="rId4" imgW="190440" imgH="215640" progId="Equation.3">
                <p:embed/>
              </p:oleObj>
            </a:graphicData>
          </a:graphic>
        </p:graphicFrame>
      </p:grpSp>
      <p:grpSp>
        <p:nvGrpSpPr>
          <p:cNvPr id="157714" name="Group 18"/>
          <p:cNvGrpSpPr>
            <a:grpSpLocks/>
          </p:cNvGrpSpPr>
          <p:nvPr/>
        </p:nvGrpSpPr>
        <p:grpSpPr bwMode="auto">
          <a:xfrm>
            <a:off x="1047750" y="1341438"/>
            <a:ext cx="3829050" cy="457200"/>
            <a:chOff x="521" y="890"/>
            <a:chExt cx="2412" cy="288"/>
          </a:xfrm>
        </p:grpSpPr>
        <p:sp>
          <p:nvSpPr>
            <p:cNvPr id="157711" name="Text Box 15"/>
            <p:cNvSpPr txBox="1">
              <a:spLocks noChangeArrowheads="1"/>
            </p:cNvSpPr>
            <p:nvPr/>
          </p:nvSpPr>
          <p:spPr bwMode="auto">
            <a:xfrm>
              <a:off x="521" y="890"/>
              <a:ext cx="2240"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计算其对应的广义力  和</a:t>
              </a:r>
            </a:p>
          </p:txBody>
        </p:sp>
        <p:graphicFrame>
          <p:nvGraphicFramePr>
            <p:cNvPr id="157712" name="Object 16"/>
            <p:cNvGraphicFramePr>
              <a:graphicFrameLocks noChangeAspect="1"/>
            </p:cNvGraphicFramePr>
            <p:nvPr/>
          </p:nvGraphicFramePr>
          <p:xfrm>
            <a:off x="2298" y="890"/>
            <a:ext cx="219" cy="249"/>
          </p:xfrm>
          <a:graphic>
            <a:graphicData uri="http://schemas.openxmlformats.org/presentationml/2006/ole">
              <p:oleObj spid="_x0000_s157712" name="公式" r:id="rId5" imgW="190440" imgH="215640" progId="Equation.3">
                <p:embed/>
              </p:oleObj>
            </a:graphicData>
          </a:graphic>
        </p:graphicFrame>
        <p:graphicFrame>
          <p:nvGraphicFramePr>
            <p:cNvPr id="157713" name="Object 17"/>
            <p:cNvGraphicFramePr>
              <a:graphicFrameLocks noChangeAspect="1"/>
            </p:cNvGraphicFramePr>
            <p:nvPr/>
          </p:nvGraphicFramePr>
          <p:xfrm>
            <a:off x="2699" y="890"/>
            <a:ext cx="234" cy="249"/>
          </p:xfrm>
          <a:graphic>
            <a:graphicData uri="http://schemas.openxmlformats.org/presentationml/2006/ole">
              <p:oleObj spid="_x0000_s157713" name="公式" r:id="rId6" imgW="203040" imgH="215640" progId="Equation.3">
                <p:embed/>
              </p:oleObj>
            </a:graphicData>
          </a:graphic>
        </p:graphicFrame>
      </p:grpSp>
      <p:sp>
        <p:nvSpPr>
          <p:cNvPr id="157715" name="Text Box 19"/>
          <p:cNvSpPr txBox="1">
            <a:spLocks noChangeArrowheads="1"/>
          </p:cNvSpPr>
          <p:nvPr/>
        </p:nvSpPr>
        <p:spPr bwMode="auto">
          <a:xfrm>
            <a:off x="1084263" y="1819275"/>
            <a:ext cx="4249737" cy="457200"/>
          </a:xfrm>
          <a:prstGeom prst="rect">
            <a:avLst/>
          </a:prstGeom>
          <a:noFill/>
          <a:ln w="9525">
            <a:noFill/>
            <a:miter lim="800000"/>
            <a:headEnd/>
            <a:tailEnd/>
          </a:ln>
          <a:effectLst/>
        </p:spPr>
        <p:txBody>
          <a:bodyPr>
            <a:spAutoFit/>
          </a:bodyPr>
          <a:lstStyle/>
          <a:p>
            <a:r>
              <a:rPr lang="zh-CN" altLang="en-US">
                <a:ea typeface="楷体_GB2312" pitchFamily="49" charset="-122"/>
              </a:rPr>
              <a:t>用第一种方法计算广义力：</a:t>
            </a:r>
          </a:p>
        </p:txBody>
      </p:sp>
      <p:graphicFrame>
        <p:nvGraphicFramePr>
          <p:cNvPr id="157716" name="Object 20"/>
          <p:cNvGraphicFramePr>
            <a:graphicFrameLocks noChangeAspect="1"/>
          </p:cNvGraphicFramePr>
          <p:nvPr/>
        </p:nvGraphicFramePr>
        <p:xfrm>
          <a:off x="900113" y="3357563"/>
          <a:ext cx="3862387" cy="1674812"/>
        </p:xfrm>
        <a:graphic>
          <a:graphicData uri="http://schemas.openxmlformats.org/presentationml/2006/ole">
            <p:oleObj spid="_x0000_s157716" name="公式" r:id="rId7" imgW="2108160" imgH="914400" progId="Equation.3">
              <p:embed/>
            </p:oleObj>
          </a:graphicData>
        </a:graphic>
      </p:graphicFrame>
      <p:graphicFrame>
        <p:nvGraphicFramePr>
          <p:cNvPr id="157721" name="Object 25"/>
          <p:cNvGraphicFramePr>
            <a:graphicFrameLocks noChangeAspect="1"/>
          </p:cNvGraphicFramePr>
          <p:nvPr/>
        </p:nvGraphicFramePr>
        <p:xfrm>
          <a:off x="900113" y="5157788"/>
          <a:ext cx="6677025" cy="1049337"/>
        </p:xfrm>
        <a:graphic>
          <a:graphicData uri="http://schemas.openxmlformats.org/presentationml/2006/ole">
            <p:oleObj spid="_x0000_s157721" name="Equation" r:id="rId8" imgW="2908080" imgH="457200" progId="Equation.DSMT4">
              <p:embed/>
            </p:oleObj>
          </a:graphicData>
        </a:graphic>
      </p:graphicFrame>
      <p:sp>
        <p:nvSpPr>
          <p:cNvPr id="157728" name="AutoShape 3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7729" name="AutoShape 3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7730" name="AutoShape 3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7731" name="AutoShape 3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157734" name="Object 38"/>
          <p:cNvGraphicFramePr>
            <a:graphicFrameLocks noChangeAspect="1"/>
          </p:cNvGraphicFramePr>
          <p:nvPr>
            <p:ph/>
          </p:nvPr>
        </p:nvGraphicFramePr>
        <p:xfrm>
          <a:off x="179388" y="2349500"/>
          <a:ext cx="6019800" cy="838200"/>
        </p:xfrm>
        <a:graphic>
          <a:graphicData uri="http://schemas.openxmlformats.org/presentationml/2006/ole">
            <p:oleObj spid="_x0000_s157734" name="公式" r:id="rId9" imgW="3504960" imgH="457200" progId="Equation.3">
              <p:embed/>
            </p:oleObj>
          </a:graphicData>
        </a:graphic>
      </p:graphicFrame>
      <p:pic>
        <p:nvPicPr>
          <p:cNvPr id="157736" name="Picture 40"/>
          <p:cNvPicPr>
            <a:picLocks noChangeAspect="1" noChangeArrowheads="1"/>
          </p:cNvPicPr>
          <p:nvPr/>
        </p:nvPicPr>
        <p:blipFill>
          <a:blip r:embed="rId10"/>
          <a:srcRect/>
          <a:stretch>
            <a:fillRect/>
          </a:stretch>
        </p:blipFill>
        <p:spPr bwMode="auto">
          <a:xfrm>
            <a:off x="6443663" y="549275"/>
            <a:ext cx="2349500" cy="3330575"/>
          </a:xfrm>
          <a:prstGeom prst="rect">
            <a:avLst/>
          </a:prstGeom>
          <a:noFill/>
        </p:spPr>
      </p:pic>
      <p:sp>
        <p:nvSpPr>
          <p:cNvPr id="157738" name="Rectangle 42"/>
          <p:cNvSpPr>
            <a:spLocks noChangeArrowheads="1"/>
          </p:cNvSpPr>
          <p:nvPr/>
        </p:nvSpPr>
        <p:spPr bwMode="auto">
          <a:xfrm>
            <a:off x="323850" y="476250"/>
            <a:ext cx="796925" cy="457200"/>
          </a:xfrm>
          <a:prstGeom prst="rect">
            <a:avLst/>
          </a:prstGeom>
          <a:solidFill>
            <a:srgbClr val="00FFFF"/>
          </a:solidFill>
          <a:ln w="9525">
            <a:noFill/>
            <a:miter lim="800000"/>
            <a:headEnd/>
            <a:tailEnd/>
          </a:ln>
          <a:effectLst/>
        </p:spPr>
        <p:txBody>
          <a:bodyPr wrap="none">
            <a:spAutoFit/>
          </a:bodyPr>
          <a:lstStyle/>
          <a:p>
            <a:r>
              <a:rPr lang="zh-CN" altLang="en-US">
                <a:ea typeface="楷体_GB2312" pitchFamily="49" charset="-122"/>
              </a:rPr>
              <a:t>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577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77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77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77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77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77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77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77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77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0" grpId="0"/>
      <p:bldP spid="157701" grpId="0"/>
      <p:bldP spid="1577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4" name="Text Box 4"/>
          <p:cNvSpPr txBox="1">
            <a:spLocks noChangeArrowheads="1"/>
          </p:cNvSpPr>
          <p:nvPr/>
        </p:nvSpPr>
        <p:spPr bwMode="auto">
          <a:xfrm>
            <a:off x="755650" y="644525"/>
            <a:ext cx="10080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故</a:t>
            </a:r>
          </a:p>
        </p:txBody>
      </p:sp>
      <p:graphicFrame>
        <p:nvGraphicFramePr>
          <p:cNvPr id="158725" name="Object 5"/>
          <p:cNvGraphicFramePr>
            <a:graphicFrameLocks noChangeAspect="1"/>
          </p:cNvGraphicFramePr>
          <p:nvPr/>
        </p:nvGraphicFramePr>
        <p:xfrm>
          <a:off x="1219200" y="914400"/>
          <a:ext cx="6858000" cy="1000125"/>
        </p:xfrm>
        <a:graphic>
          <a:graphicData uri="http://schemas.openxmlformats.org/presentationml/2006/ole">
            <p:oleObj spid="_x0000_s158725" name="公式" r:id="rId3" imgW="3047760" imgH="444240" progId="Equation.3">
              <p:embed/>
            </p:oleObj>
          </a:graphicData>
        </a:graphic>
      </p:graphicFrame>
      <p:graphicFrame>
        <p:nvGraphicFramePr>
          <p:cNvPr id="158726" name="Object 6"/>
          <p:cNvGraphicFramePr>
            <a:graphicFrameLocks noChangeAspect="1"/>
          </p:cNvGraphicFramePr>
          <p:nvPr/>
        </p:nvGraphicFramePr>
        <p:xfrm>
          <a:off x="1600200" y="1905000"/>
          <a:ext cx="5715000" cy="930275"/>
        </p:xfrm>
        <a:graphic>
          <a:graphicData uri="http://schemas.openxmlformats.org/presentationml/2006/ole">
            <p:oleObj spid="_x0000_s158726" name="公式" r:id="rId4" imgW="2730240" imgH="444240" progId="Equation.3">
              <p:embed/>
            </p:oleObj>
          </a:graphicData>
        </a:graphic>
      </p:graphicFrame>
      <p:sp>
        <p:nvSpPr>
          <p:cNvPr id="158728" name="Text Box 8"/>
          <p:cNvSpPr txBox="1">
            <a:spLocks noChangeArrowheads="1"/>
          </p:cNvSpPr>
          <p:nvPr/>
        </p:nvSpPr>
        <p:spPr bwMode="auto">
          <a:xfrm>
            <a:off x="990600" y="3048000"/>
            <a:ext cx="251460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系统平衡时应有   </a:t>
            </a:r>
          </a:p>
        </p:txBody>
      </p:sp>
      <p:graphicFrame>
        <p:nvGraphicFramePr>
          <p:cNvPr id="158729" name="Object 9"/>
          <p:cNvGraphicFramePr>
            <a:graphicFrameLocks noChangeAspect="1"/>
          </p:cNvGraphicFramePr>
          <p:nvPr/>
        </p:nvGraphicFramePr>
        <p:xfrm>
          <a:off x="1905000" y="3657600"/>
          <a:ext cx="5786438" cy="1100138"/>
        </p:xfrm>
        <a:graphic>
          <a:graphicData uri="http://schemas.openxmlformats.org/presentationml/2006/ole">
            <p:oleObj spid="_x0000_s158729" name="公式" r:id="rId5" imgW="2539800" imgH="482400" progId="Equation.3">
              <p:embed/>
            </p:oleObj>
          </a:graphicData>
        </a:graphic>
      </p:graphicFrame>
      <p:graphicFrame>
        <p:nvGraphicFramePr>
          <p:cNvPr id="158733" name="Object 13"/>
          <p:cNvGraphicFramePr>
            <a:graphicFrameLocks noChangeAspect="1"/>
          </p:cNvGraphicFramePr>
          <p:nvPr/>
        </p:nvGraphicFramePr>
        <p:xfrm>
          <a:off x="2514600" y="5105400"/>
          <a:ext cx="3887788" cy="863600"/>
        </p:xfrm>
        <a:graphic>
          <a:graphicData uri="http://schemas.openxmlformats.org/presentationml/2006/ole">
            <p:oleObj spid="_x0000_s158733" name="公式" r:id="rId6" imgW="1942920" imgH="431640" progId="Equation.3">
              <p:embed/>
            </p:oleObj>
          </a:graphicData>
        </a:graphic>
      </p:graphicFrame>
      <p:sp>
        <p:nvSpPr>
          <p:cNvPr id="158736" name="AutoShape 16">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8737" name="AutoShape 17">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8738" name="AutoShape 18">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8739" name="AutoShape 19">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87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87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87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87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87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87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4" grpId="0" autoUpdateAnimBg="0"/>
      <p:bldP spid="15872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Text Box 4"/>
          <p:cNvSpPr txBox="1">
            <a:spLocks noChangeArrowheads="1"/>
          </p:cNvSpPr>
          <p:nvPr/>
        </p:nvSpPr>
        <p:spPr bwMode="auto">
          <a:xfrm>
            <a:off x="685800" y="609600"/>
            <a:ext cx="370205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用第二种方法计算：       </a:t>
            </a:r>
          </a:p>
        </p:txBody>
      </p:sp>
      <p:grpSp>
        <p:nvGrpSpPr>
          <p:cNvPr id="159771" name="Group 27"/>
          <p:cNvGrpSpPr>
            <a:grpSpLocks/>
          </p:cNvGrpSpPr>
          <p:nvPr/>
        </p:nvGrpSpPr>
        <p:grpSpPr bwMode="auto">
          <a:xfrm>
            <a:off x="685800" y="1125538"/>
            <a:ext cx="3313113" cy="482600"/>
            <a:chOff x="432" y="709"/>
            <a:chExt cx="2087" cy="304"/>
          </a:xfrm>
        </p:grpSpPr>
        <p:grpSp>
          <p:nvGrpSpPr>
            <p:cNvPr id="159751" name="Group 7"/>
            <p:cNvGrpSpPr>
              <a:grpSpLocks/>
            </p:cNvGrpSpPr>
            <p:nvPr/>
          </p:nvGrpSpPr>
          <p:grpSpPr bwMode="auto">
            <a:xfrm>
              <a:off x="432" y="709"/>
              <a:ext cx="1467" cy="300"/>
              <a:chOff x="1053" y="2478"/>
              <a:chExt cx="1467" cy="300"/>
            </a:xfrm>
          </p:grpSpPr>
          <p:sp>
            <p:nvSpPr>
              <p:cNvPr id="159749" name="Text Box 5"/>
              <p:cNvSpPr txBox="1">
                <a:spLocks noChangeArrowheads="1"/>
              </p:cNvSpPr>
              <p:nvPr/>
            </p:nvSpPr>
            <p:spPr bwMode="auto">
              <a:xfrm>
                <a:off x="1053" y="2490"/>
                <a:ext cx="1467"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保持  不变，</a:t>
                </a:r>
                <a:r>
                  <a:rPr lang="zh-CN" altLang="en-US"/>
                  <a:t>    </a:t>
                </a:r>
              </a:p>
            </p:txBody>
          </p:sp>
          <p:graphicFrame>
            <p:nvGraphicFramePr>
              <p:cNvPr id="159750" name="Object 6"/>
              <p:cNvGraphicFramePr>
                <a:graphicFrameLocks noChangeAspect="1"/>
              </p:cNvGraphicFramePr>
              <p:nvPr/>
            </p:nvGraphicFramePr>
            <p:xfrm>
              <a:off x="1474" y="2478"/>
              <a:ext cx="260" cy="295"/>
            </p:xfrm>
            <a:graphic>
              <a:graphicData uri="http://schemas.openxmlformats.org/presentationml/2006/ole">
                <p:oleObj spid="_x0000_s159750" name="公式" r:id="rId3" imgW="190440" imgH="215640" progId="Equation.3">
                  <p:embed/>
                </p:oleObj>
              </a:graphicData>
            </a:graphic>
          </p:graphicFrame>
        </p:grpSp>
        <p:grpSp>
          <p:nvGrpSpPr>
            <p:cNvPr id="159754" name="Group 10"/>
            <p:cNvGrpSpPr>
              <a:grpSpLocks/>
            </p:cNvGrpSpPr>
            <p:nvPr/>
          </p:nvGrpSpPr>
          <p:grpSpPr bwMode="auto">
            <a:xfrm>
              <a:off x="1584" y="720"/>
              <a:ext cx="935" cy="293"/>
              <a:chOff x="1733" y="2173"/>
              <a:chExt cx="935" cy="293"/>
            </a:xfrm>
          </p:grpSpPr>
          <p:sp>
            <p:nvSpPr>
              <p:cNvPr id="159752" name="Text Box 8"/>
              <p:cNvSpPr txBox="1">
                <a:spLocks noChangeArrowheads="1"/>
              </p:cNvSpPr>
              <p:nvPr/>
            </p:nvSpPr>
            <p:spPr bwMode="auto">
              <a:xfrm>
                <a:off x="1733" y="2173"/>
                <a:ext cx="935" cy="288"/>
              </a:xfrm>
              <a:prstGeom prst="rect">
                <a:avLst/>
              </a:prstGeom>
              <a:noFill/>
              <a:ln w="9525">
                <a:noFill/>
                <a:miter lim="800000"/>
                <a:headEnd/>
                <a:tailEnd/>
              </a:ln>
              <a:effectLst/>
            </p:spPr>
            <p:txBody>
              <a:bodyPr wrap="none">
                <a:spAutoFit/>
              </a:bodyPr>
              <a:lstStyle/>
              <a:p>
                <a:r>
                  <a:rPr lang="zh-CN" altLang="en-US">
                    <a:ea typeface="楷体_GB2312" pitchFamily="49" charset="-122"/>
                  </a:rPr>
                  <a:t>只有</a:t>
                </a:r>
                <a:r>
                  <a:rPr lang="zh-CN" altLang="en-US"/>
                  <a:t>     </a:t>
                </a:r>
                <a:r>
                  <a:rPr lang="zh-CN" altLang="en-US">
                    <a:ea typeface="楷体_GB2312" pitchFamily="49" charset="-122"/>
                  </a:rPr>
                  <a:t>时</a:t>
                </a:r>
              </a:p>
            </p:txBody>
          </p:sp>
          <p:graphicFrame>
            <p:nvGraphicFramePr>
              <p:cNvPr id="159753" name="Object 9"/>
              <p:cNvGraphicFramePr>
                <a:graphicFrameLocks noChangeAspect="1"/>
              </p:cNvGraphicFramePr>
              <p:nvPr/>
            </p:nvGraphicFramePr>
            <p:xfrm>
              <a:off x="2154" y="2205"/>
              <a:ext cx="307" cy="261"/>
            </p:xfrm>
            <a:graphic>
              <a:graphicData uri="http://schemas.openxmlformats.org/presentationml/2006/ole">
                <p:oleObj spid="_x0000_s159753" name="公式" r:id="rId4" imgW="253800" imgH="215640" progId="Equation.3">
                  <p:embed/>
                </p:oleObj>
              </a:graphicData>
            </a:graphic>
          </p:graphicFrame>
        </p:grpSp>
      </p:grpSp>
      <p:graphicFrame>
        <p:nvGraphicFramePr>
          <p:cNvPr id="159757" name="Object 13"/>
          <p:cNvGraphicFramePr>
            <a:graphicFrameLocks noChangeAspect="1"/>
          </p:cNvGraphicFramePr>
          <p:nvPr/>
        </p:nvGraphicFramePr>
        <p:xfrm>
          <a:off x="844550" y="2362200"/>
          <a:ext cx="4025900" cy="1190625"/>
        </p:xfrm>
        <a:graphic>
          <a:graphicData uri="http://schemas.openxmlformats.org/presentationml/2006/ole">
            <p:oleObj spid="_x0000_s159757" name="Equation" r:id="rId5" imgW="1549080" imgH="457200" progId="Equation.DSMT4">
              <p:embed/>
            </p:oleObj>
          </a:graphicData>
        </a:graphic>
      </p:graphicFrame>
      <p:grpSp>
        <p:nvGrpSpPr>
          <p:cNvPr id="159762" name="Group 18"/>
          <p:cNvGrpSpPr>
            <a:grpSpLocks/>
          </p:cNvGrpSpPr>
          <p:nvPr/>
        </p:nvGrpSpPr>
        <p:grpSpPr bwMode="auto">
          <a:xfrm>
            <a:off x="684213" y="3716338"/>
            <a:ext cx="3706812" cy="477837"/>
            <a:chOff x="509" y="2160"/>
            <a:chExt cx="2335" cy="301"/>
          </a:xfrm>
        </p:grpSpPr>
        <p:sp>
          <p:nvSpPr>
            <p:cNvPr id="159760" name="Text Box 16"/>
            <p:cNvSpPr txBox="1">
              <a:spLocks noChangeArrowheads="1"/>
            </p:cNvSpPr>
            <p:nvPr/>
          </p:nvSpPr>
          <p:spPr bwMode="auto">
            <a:xfrm>
              <a:off x="509" y="2173"/>
              <a:ext cx="2335"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则对应于  的广义力为</a:t>
              </a:r>
              <a:r>
                <a:rPr lang="zh-CN" altLang="en-US"/>
                <a:t>      </a:t>
              </a:r>
            </a:p>
          </p:txBody>
        </p:sp>
        <p:graphicFrame>
          <p:nvGraphicFramePr>
            <p:cNvPr id="159761" name="Object 17"/>
            <p:cNvGraphicFramePr>
              <a:graphicFrameLocks noChangeAspect="1"/>
            </p:cNvGraphicFramePr>
            <p:nvPr/>
          </p:nvGraphicFramePr>
          <p:xfrm>
            <a:off x="1338" y="2160"/>
            <a:ext cx="243" cy="295"/>
          </p:xfrm>
          <a:graphic>
            <a:graphicData uri="http://schemas.openxmlformats.org/presentationml/2006/ole">
              <p:oleObj spid="_x0000_s159761" name="公式" r:id="rId6" imgW="177480" imgH="215640" progId="Equation.3">
                <p:embed/>
              </p:oleObj>
            </a:graphicData>
          </a:graphic>
        </p:graphicFrame>
      </p:grpSp>
      <p:graphicFrame>
        <p:nvGraphicFramePr>
          <p:cNvPr id="159763" name="Object 19"/>
          <p:cNvGraphicFramePr>
            <a:graphicFrameLocks noChangeAspect="1"/>
          </p:cNvGraphicFramePr>
          <p:nvPr/>
        </p:nvGraphicFramePr>
        <p:xfrm>
          <a:off x="1498600" y="4343400"/>
          <a:ext cx="5614988" cy="1104900"/>
        </p:xfrm>
        <a:graphic>
          <a:graphicData uri="http://schemas.openxmlformats.org/presentationml/2006/ole">
            <p:oleObj spid="_x0000_s159763" name="Equation" r:id="rId7" imgW="2273040" imgH="469800" progId="Equation.DSMT4">
              <p:embed/>
            </p:oleObj>
          </a:graphicData>
        </a:graphic>
      </p:graphicFrame>
      <p:sp>
        <p:nvSpPr>
          <p:cNvPr id="159764" name="Rectangle 20"/>
          <p:cNvSpPr>
            <a:spLocks noChangeArrowheads="1"/>
          </p:cNvSpPr>
          <p:nvPr/>
        </p:nvSpPr>
        <p:spPr bwMode="auto">
          <a:xfrm>
            <a:off x="709613" y="1824038"/>
            <a:ext cx="3252787"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可得一组虚位移      </a:t>
            </a:r>
          </a:p>
        </p:txBody>
      </p:sp>
      <p:sp>
        <p:nvSpPr>
          <p:cNvPr id="159766" name="AutoShape 2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9767" name="AutoShape 2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9768" name="AutoShape 2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9769" name="AutoShape 2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159770" name="Object 26"/>
          <p:cNvGraphicFramePr>
            <a:graphicFrameLocks noChangeAspect="1"/>
          </p:cNvGraphicFramePr>
          <p:nvPr/>
        </p:nvGraphicFramePr>
        <p:xfrm>
          <a:off x="1295400" y="5410200"/>
          <a:ext cx="5791200" cy="538163"/>
        </p:xfrm>
        <a:graphic>
          <a:graphicData uri="http://schemas.openxmlformats.org/presentationml/2006/ole">
            <p:oleObj spid="_x0000_s159770" name="公式" r:id="rId8" imgW="2209680" imgH="215640" progId="Equation.3">
              <p:embed/>
            </p:oleObj>
          </a:graphicData>
        </a:graphic>
      </p:graphicFrame>
      <p:pic>
        <p:nvPicPr>
          <p:cNvPr id="159772" name="Picture 28"/>
          <p:cNvPicPr>
            <a:picLocks noChangeAspect="1" noChangeArrowheads="1"/>
          </p:cNvPicPr>
          <p:nvPr/>
        </p:nvPicPr>
        <p:blipFill>
          <a:blip r:embed="rId9"/>
          <a:srcRect/>
          <a:stretch>
            <a:fillRect/>
          </a:stretch>
        </p:blipFill>
        <p:spPr bwMode="auto">
          <a:xfrm>
            <a:off x="5435600" y="260350"/>
            <a:ext cx="3038475" cy="40322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97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97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977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976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97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976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97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97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autoUpdateAnimBg="0"/>
      <p:bldP spid="15976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777" name="Group 9"/>
          <p:cNvGrpSpPr>
            <a:grpSpLocks/>
          </p:cNvGrpSpPr>
          <p:nvPr/>
        </p:nvGrpSpPr>
        <p:grpSpPr bwMode="auto">
          <a:xfrm>
            <a:off x="755650" y="549275"/>
            <a:ext cx="2486025" cy="468313"/>
            <a:chOff x="463" y="1026"/>
            <a:chExt cx="1566" cy="295"/>
          </a:xfrm>
        </p:grpSpPr>
        <p:sp>
          <p:nvSpPr>
            <p:cNvPr id="160775" name="Text Box 7"/>
            <p:cNvSpPr txBox="1">
              <a:spLocks noChangeArrowheads="1"/>
            </p:cNvSpPr>
            <p:nvPr/>
          </p:nvSpPr>
          <p:spPr bwMode="auto">
            <a:xfrm>
              <a:off x="463" y="1026"/>
              <a:ext cx="1566"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保持  不变，   </a:t>
              </a:r>
            </a:p>
          </p:txBody>
        </p:sp>
        <p:graphicFrame>
          <p:nvGraphicFramePr>
            <p:cNvPr id="160776" name="Object 8"/>
            <p:cNvGraphicFramePr>
              <a:graphicFrameLocks noChangeAspect="1"/>
            </p:cNvGraphicFramePr>
            <p:nvPr/>
          </p:nvGraphicFramePr>
          <p:xfrm>
            <a:off x="913" y="1026"/>
            <a:ext cx="243" cy="295"/>
          </p:xfrm>
          <a:graphic>
            <a:graphicData uri="http://schemas.openxmlformats.org/presentationml/2006/ole">
              <p:oleObj spid="_x0000_s160776" name="公式" r:id="rId3" imgW="177480" imgH="215640" progId="Equation.3">
                <p:embed/>
              </p:oleObj>
            </a:graphicData>
          </a:graphic>
        </p:graphicFrame>
      </p:grpSp>
      <p:grpSp>
        <p:nvGrpSpPr>
          <p:cNvPr id="160780" name="Group 12"/>
          <p:cNvGrpSpPr>
            <a:grpSpLocks/>
          </p:cNvGrpSpPr>
          <p:nvPr/>
        </p:nvGrpSpPr>
        <p:grpSpPr bwMode="auto">
          <a:xfrm>
            <a:off x="2667000" y="531813"/>
            <a:ext cx="1719263" cy="458787"/>
            <a:chOff x="1507" y="2749"/>
            <a:chExt cx="1008" cy="289"/>
          </a:xfrm>
        </p:grpSpPr>
        <p:sp>
          <p:nvSpPr>
            <p:cNvPr id="160778" name="Text Box 10"/>
            <p:cNvSpPr txBox="1">
              <a:spLocks noChangeArrowheads="1"/>
            </p:cNvSpPr>
            <p:nvPr/>
          </p:nvSpPr>
          <p:spPr bwMode="auto">
            <a:xfrm>
              <a:off x="1507" y="2749"/>
              <a:ext cx="100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只有    时</a:t>
              </a:r>
            </a:p>
          </p:txBody>
        </p:sp>
        <p:graphicFrame>
          <p:nvGraphicFramePr>
            <p:cNvPr id="160779" name="Object 11"/>
            <p:cNvGraphicFramePr>
              <a:graphicFrameLocks noChangeAspect="1"/>
            </p:cNvGraphicFramePr>
            <p:nvPr/>
          </p:nvGraphicFramePr>
          <p:xfrm>
            <a:off x="1934" y="2750"/>
            <a:ext cx="356" cy="288"/>
          </p:xfrm>
          <a:graphic>
            <a:graphicData uri="http://schemas.openxmlformats.org/presentationml/2006/ole">
              <p:oleObj spid="_x0000_s160779" name="公式" r:id="rId4" imgW="266400" imgH="215640" progId="Equation.3">
                <p:embed/>
              </p:oleObj>
            </a:graphicData>
          </a:graphic>
        </p:graphicFrame>
      </p:grpSp>
      <p:sp>
        <p:nvSpPr>
          <p:cNvPr id="160783" name="Rectangle 15"/>
          <p:cNvSpPr>
            <a:spLocks noChangeArrowheads="1"/>
          </p:cNvSpPr>
          <p:nvPr/>
        </p:nvSpPr>
        <p:spPr bwMode="auto">
          <a:xfrm>
            <a:off x="762000" y="1219200"/>
            <a:ext cx="3157538"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可得另一组虚位移       </a:t>
            </a:r>
          </a:p>
        </p:txBody>
      </p:sp>
      <p:graphicFrame>
        <p:nvGraphicFramePr>
          <p:cNvPr id="160785" name="Object 17"/>
          <p:cNvGraphicFramePr>
            <a:graphicFrameLocks noChangeAspect="1"/>
          </p:cNvGraphicFramePr>
          <p:nvPr/>
        </p:nvGraphicFramePr>
        <p:xfrm>
          <a:off x="869950" y="1752600"/>
          <a:ext cx="3135313" cy="1784350"/>
        </p:xfrm>
        <a:graphic>
          <a:graphicData uri="http://schemas.openxmlformats.org/presentationml/2006/ole">
            <p:oleObj spid="_x0000_s160785" name="Equation" r:id="rId5" imgW="1206360" imgH="685800" progId="Equation.DSMT4">
              <p:embed/>
            </p:oleObj>
          </a:graphicData>
        </a:graphic>
      </p:graphicFrame>
      <p:grpSp>
        <p:nvGrpSpPr>
          <p:cNvPr id="160798" name="Group 30"/>
          <p:cNvGrpSpPr>
            <a:grpSpLocks/>
          </p:cNvGrpSpPr>
          <p:nvPr/>
        </p:nvGrpSpPr>
        <p:grpSpPr bwMode="auto">
          <a:xfrm>
            <a:off x="795338" y="3573463"/>
            <a:ext cx="3406775" cy="503237"/>
            <a:chOff x="463" y="2640"/>
            <a:chExt cx="2146" cy="317"/>
          </a:xfrm>
        </p:grpSpPr>
        <p:sp>
          <p:nvSpPr>
            <p:cNvPr id="160787" name="Text Box 19"/>
            <p:cNvSpPr txBox="1">
              <a:spLocks noChangeArrowheads="1"/>
            </p:cNvSpPr>
            <p:nvPr/>
          </p:nvSpPr>
          <p:spPr bwMode="auto">
            <a:xfrm>
              <a:off x="463" y="2668"/>
              <a:ext cx="2146"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对应于   的广义力    </a:t>
              </a:r>
            </a:p>
          </p:txBody>
        </p:sp>
        <p:graphicFrame>
          <p:nvGraphicFramePr>
            <p:cNvPr id="160788" name="Object 20"/>
            <p:cNvGraphicFramePr>
              <a:graphicFrameLocks noChangeAspect="1"/>
            </p:cNvGraphicFramePr>
            <p:nvPr/>
          </p:nvGraphicFramePr>
          <p:xfrm>
            <a:off x="1104" y="2640"/>
            <a:ext cx="280" cy="317"/>
          </p:xfrm>
          <a:graphic>
            <a:graphicData uri="http://schemas.openxmlformats.org/presentationml/2006/ole">
              <p:oleObj spid="_x0000_s160788" name="公式" r:id="rId6" imgW="190440" imgH="215640" progId="Equation.3">
                <p:embed/>
              </p:oleObj>
            </a:graphicData>
          </a:graphic>
        </p:graphicFrame>
      </p:grpSp>
      <p:graphicFrame>
        <p:nvGraphicFramePr>
          <p:cNvPr id="160791" name="Object 23"/>
          <p:cNvGraphicFramePr>
            <a:graphicFrameLocks noChangeAspect="1"/>
          </p:cNvGraphicFramePr>
          <p:nvPr/>
        </p:nvGraphicFramePr>
        <p:xfrm>
          <a:off x="1660525" y="4114800"/>
          <a:ext cx="5973763" cy="1747838"/>
        </p:xfrm>
        <a:graphic>
          <a:graphicData uri="http://schemas.openxmlformats.org/presentationml/2006/ole">
            <p:oleObj spid="_x0000_s160791" name="Equation" r:id="rId7" imgW="2311200" imgH="711000" progId="Equation.DSMT4">
              <p:embed/>
            </p:oleObj>
          </a:graphicData>
        </a:graphic>
      </p:graphicFrame>
      <p:sp>
        <p:nvSpPr>
          <p:cNvPr id="160793" name="AutoShape 2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0794" name="AutoShape 2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0795" name="AutoShape 2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0796" name="AutoShape 2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160799" name="Object 31"/>
          <p:cNvGraphicFramePr>
            <a:graphicFrameLocks noChangeAspect="1"/>
          </p:cNvGraphicFramePr>
          <p:nvPr/>
        </p:nvGraphicFramePr>
        <p:xfrm>
          <a:off x="1447800" y="5943600"/>
          <a:ext cx="1600200" cy="495300"/>
        </p:xfrm>
        <a:graphic>
          <a:graphicData uri="http://schemas.openxmlformats.org/presentationml/2006/ole">
            <p:oleObj spid="_x0000_s160799" name="Equation" r:id="rId8" imgW="736560" imgH="228600" progId="Equation.DSMT4">
              <p:embed/>
            </p:oleObj>
          </a:graphicData>
        </a:graphic>
      </p:graphicFrame>
      <p:sp>
        <p:nvSpPr>
          <p:cNvPr id="160800" name="AutoShape 32"/>
          <p:cNvSpPr>
            <a:spLocks noChangeArrowheads="1"/>
          </p:cNvSpPr>
          <p:nvPr/>
        </p:nvSpPr>
        <p:spPr bwMode="auto">
          <a:xfrm>
            <a:off x="3505200" y="6096000"/>
            <a:ext cx="1143000" cy="228600"/>
          </a:xfrm>
          <a:prstGeom prst="rightArrow">
            <a:avLst>
              <a:gd name="adj1" fmla="val 50000"/>
              <a:gd name="adj2" fmla="val 125000"/>
            </a:avLst>
          </a:prstGeom>
          <a:solidFill>
            <a:schemeClr val="accent1"/>
          </a:solidFill>
          <a:ln w="9525">
            <a:solidFill>
              <a:schemeClr val="tx1"/>
            </a:solidFill>
            <a:miter lim="800000"/>
            <a:headEnd/>
            <a:tailEnd/>
          </a:ln>
          <a:effectLst/>
        </p:spPr>
        <p:txBody>
          <a:bodyPr wrap="none" anchor="ctr"/>
          <a:lstStyle/>
          <a:p>
            <a:endParaRPr lang="zh-CN" altLang="en-US"/>
          </a:p>
        </p:txBody>
      </p:sp>
      <p:pic>
        <p:nvPicPr>
          <p:cNvPr id="160801" name="Picture 33"/>
          <p:cNvPicPr>
            <a:picLocks noChangeAspect="1" noChangeArrowheads="1"/>
          </p:cNvPicPr>
          <p:nvPr/>
        </p:nvPicPr>
        <p:blipFill>
          <a:blip r:embed="rId9"/>
          <a:srcRect/>
          <a:stretch>
            <a:fillRect/>
          </a:stretch>
        </p:blipFill>
        <p:spPr bwMode="auto">
          <a:xfrm>
            <a:off x="5651500" y="188913"/>
            <a:ext cx="3173413" cy="37893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07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07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08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078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078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079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079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079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08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83" grpId="0" autoUpdateAnimBg="0"/>
      <p:bldP spid="160800"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1815" name="Rectangle 23"/>
          <p:cNvSpPr>
            <a:spLocks noGrp="1" noChangeArrowheads="1"/>
          </p:cNvSpPr>
          <p:nvPr>
            <p:ph type="title"/>
          </p:nvPr>
        </p:nvSpPr>
        <p:spPr>
          <a:xfrm>
            <a:off x="914400" y="304800"/>
            <a:ext cx="1447800" cy="360363"/>
          </a:xfrm>
          <a:solidFill>
            <a:srgbClr val="00FFFF"/>
          </a:solidFill>
          <a:ln/>
        </p:spPr>
        <p:txBody>
          <a:bodyPr/>
          <a:lstStyle/>
          <a:p>
            <a:r>
              <a:rPr lang="zh-CN" altLang="en-US" sz="2400" b="1">
                <a:solidFill>
                  <a:schemeClr val="tx1"/>
                </a:solidFill>
                <a:latin typeface="楷体_GB2312" pitchFamily="49" charset="-122"/>
                <a:ea typeface="楷体_GB2312" pitchFamily="49" charset="-122"/>
              </a:rPr>
              <a:t>例 </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2</a:t>
            </a:r>
          </a:p>
        </p:txBody>
      </p:sp>
      <p:grpSp>
        <p:nvGrpSpPr>
          <p:cNvPr id="161852" name="Group 60"/>
          <p:cNvGrpSpPr>
            <a:grpSpLocks/>
          </p:cNvGrpSpPr>
          <p:nvPr/>
        </p:nvGrpSpPr>
        <p:grpSpPr bwMode="auto">
          <a:xfrm>
            <a:off x="685800" y="793750"/>
            <a:ext cx="8134350" cy="1587500"/>
            <a:chOff x="432" y="500"/>
            <a:chExt cx="5033" cy="1000"/>
          </a:xfrm>
        </p:grpSpPr>
        <p:sp>
          <p:nvSpPr>
            <p:cNvPr id="161817" name="Text Box 25"/>
            <p:cNvSpPr txBox="1">
              <a:spLocks noChangeArrowheads="1"/>
            </p:cNvSpPr>
            <p:nvPr/>
          </p:nvSpPr>
          <p:spPr bwMode="auto">
            <a:xfrm>
              <a:off x="432" y="500"/>
              <a:ext cx="4791" cy="748"/>
            </a:xfrm>
            <a:prstGeom prst="rect">
              <a:avLst/>
            </a:prstGeom>
            <a:noFill/>
            <a:ln w="9525">
              <a:noFill/>
              <a:miter lim="800000"/>
              <a:headEnd/>
              <a:tailEnd/>
            </a:ln>
            <a:effectLst/>
          </p:spPr>
          <p:txBody>
            <a:bodyPr>
              <a:spAutoFit/>
            </a:bodyPr>
            <a:lstStyle/>
            <a:p>
              <a:r>
                <a:rPr lang="zh-CN" altLang="en-US">
                  <a:ea typeface="楷体_GB2312" pitchFamily="49" charset="-122"/>
                </a:rPr>
                <a:t>已知：重物</a:t>
              </a:r>
              <a:r>
                <a:rPr lang="en-US" altLang="zh-CN" i="1"/>
                <a:t>A</a:t>
              </a:r>
              <a:r>
                <a:rPr lang="zh-CN" altLang="en-US">
                  <a:ea typeface="楷体_GB2312" pitchFamily="49" charset="-122"/>
                </a:rPr>
                <a:t>和</a:t>
              </a:r>
              <a:r>
                <a:rPr lang="en-US" altLang="zh-CN" i="1"/>
                <a:t>B</a:t>
              </a:r>
              <a:r>
                <a:rPr lang="zh-CN" altLang="en-US">
                  <a:ea typeface="楷体_GB2312" pitchFamily="49" charset="-122"/>
                </a:rPr>
                <a:t>分别连接在细绳两端，重物</a:t>
              </a:r>
              <a:r>
                <a:rPr lang="en-US" altLang="zh-CN" i="1"/>
                <a:t>A</a:t>
              </a:r>
              <a:r>
                <a:rPr lang="zh-CN" altLang="en-US">
                  <a:ea typeface="楷体_GB2312" pitchFamily="49" charset="-122"/>
                </a:rPr>
                <a:t>放置在粗   </a:t>
              </a:r>
            </a:p>
            <a:p>
              <a:r>
                <a:rPr lang="zh-CN" altLang="en-US">
                  <a:ea typeface="楷体_GB2312" pitchFamily="49" charset="-122"/>
                </a:rPr>
                <a:t>            糙的水平面上。重物</a:t>
              </a:r>
              <a:r>
                <a:rPr lang="en-US" altLang="zh-CN" i="1"/>
                <a:t>B</a:t>
              </a:r>
              <a:r>
                <a:rPr lang="zh-CN" altLang="en-US">
                  <a:ea typeface="楷体_GB2312" pitchFamily="49" charset="-122"/>
                </a:rPr>
                <a:t>绕过定滑轮</a:t>
              </a:r>
              <a:r>
                <a:rPr lang="en-US" altLang="zh-CN" i="1"/>
                <a:t>E</a:t>
              </a:r>
              <a:r>
                <a:rPr lang="zh-CN" altLang="en-US">
                  <a:ea typeface="楷体_GB2312" pitchFamily="49" charset="-122"/>
                </a:rPr>
                <a:t>铅直悬挂。  </a:t>
              </a:r>
            </a:p>
            <a:p>
              <a:r>
                <a:rPr lang="zh-CN" altLang="en-US">
                  <a:ea typeface="楷体_GB2312" pitchFamily="49" charset="-122"/>
                </a:rPr>
                <a:t>            在动滑轮</a:t>
              </a:r>
              <a:r>
                <a:rPr lang="en-US" altLang="zh-CN" i="1"/>
                <a:t>H</a:t>
              </a:r>
              <a:r>
                <a:rPr lang="zh-CN" altLang="en-US">
                  <a:ea typeface="楷体_GB2312" pitchFamily="49" charset="-122"/>
                </a:rPr>
                <a:t>的轴心上挂一重物</a:t>
              </a:r>
              <a:r>
                <a:rPr lang="en-US" altLang="zh-CN" i="1"/>
                <a:t>C</a:t>
              </a:r>
              <a:r>
                <a:rPr lang="en-US" altLang="zh-CN"/>
                <a:t>。    </a:t>
              </a:r>
              <a:endParaRPr lang="zh-CN" altLang="en-US"/>
            </a:p>
          </p:txBody>
        </p:sp>
        <p:sp>
          <p:nvSpPr>
            <p:cNvPr id="161834" name="Text Box 42"/>
            <p:cNvSpPr txBox="1">
              <a:spLocks noChangeArrowheads="1"/>
            </p:cNvSpPr>
            <p:nvPr/>
          </p:nvSpPr>
          <p:spPr bwMode="auto">
            <a:xfrm>
              <a:off x="3823" y="960"/>
              <a:ext cx="1377" cy="288"/>
            </a:xfrm>
            <a:prstGeom prst="rect">
              <a:avLst/>
            </a:prstGeom>
            <a:noFill/>
            <a:ln w="9525">
              <a:noFill/>
              <a:miter lim="800000"/>
              <a:headEnd/>
              <a:tailEnd/>
            </a:ln>
            <a:effectLst/>
          </p:spPr>
          <p:txBody>
            <a:bodyPr wrap="none">
              <a:spAutoFit/>
            </a:bodyPr>
            <a:lstStyle/>
            <a:p>
              <a:r>
                <a:rPr lang="zh-CN" altLang="en-US">
                  <a:ea typeface="楷体_GB2312" pitchFamily="49" charset="-122"/>
                </a:rPr>
                <a:t>设重物</a:t>
              </a:r>
              <a:r>
                <a:rPr lang="en-US" altLang="zh-CN" i="1"/>
                <a:t>A</a:t>
              </a:r>
              <a:r>
                <a:rPr lang="zh-CN" altLang="en-US">
                  <a:ea typeface="楷体_GB2312" pitchFamily="49" charset="-122"/>
                </a:rPr>
                <a:t>重量为</a:t>
              </a:r>
              <a:endParaRPr lang="en-US" altLang="zh-CN">
                <a:ea typeface="楷体_GB2312" pitchFamily="49" charset="-122"/>
              </a:endParaRPr>
            </a:p>
          </p:txBody>
        </p:sp>
        <p:graphicFrame>
          <p:nvGraphicFramePr>
            <p:cNvPr id="161835" name="Object 43"/>
            <p:cNvGraphicFramePr>
              <a:graphicFrameLocks noChangeAspect="1"/>
            </p:cNvGraphicFramePr>
            <p:nvPr/>
          </p:nvGraphicFramePr>
          <p:xfrm>
            <a:off x="5163" y="987"/>
            <a:ext cx="302" cy="215"/>
          </p:xfrm>
          <a:graphic>
            <a:graphicData uri="http://schemas.openxmlformats.org/presentationml/2006/ole">
              <p:oleObj spid="_x0000_s161835" name="Equation" r:id="rId3" imgW="228600" imgH="164880" progId="Equation.3">
                <p:embed/>
              </p:oleObj>
            </a:graphicData>
          </a:graphic>
        </p:graphicFrame>
        <p:sp>
          <p:nvSpPr>
            <p:cNvPr id="161837" name="Text Box 45"/>
            <p:cNvSpPr txBox="1">
              <a:spLocks noChangeArrowheads="1"/>
            </p:cNvSpPr>
            <p:nvPr/>
          </p:nvSpPr>
          <p:spPr bwMode="auto">
            <a:xfrm>
              <a:off x="1008" y="1212"/>
              <a:ext cx="1187" cy="288"/>
            </a:xfrm>
            <a:prstGeom prst="rect">
              <a:avLst/>
            </a:prstGeom>
            <a:noFill/>
            <a:ln w="9525">
              <a:noFill/>
              <a:miter lim="800000"/>
              <a:headEnd/>
              <a:tailEnd/>
            </a:ln>
            <a:effectLst/>
          </p:spPr>
          <p:txBody>
            <a:bodyPr wrap="none">
              <a:spAutoFit/>
            </a:bodyPr>
            <a:lstStyle/>
            <a:p>
              <a:r>
                <a:rPr lang="zh-CN" altLang="en-US">
                  <a:ea typeface="楷体_GB2312" pitchFamily="49" charset="-122"/>
                </a:rPr>
                <a:t>重物</a:t>
              </a:r>
              <a:r>
                <a:rPr lang="en-US" altLang="zh-CN" i="1"/>
                <a:t>B</a:t>
              </a:r>
              <a:r>
                <a:rPr lang="zh-CN" altLang="en-US">
                  <a:ea typeface="楷体_GB2312" pitchFamily="49" charset="-122"/>
                </a:rPr>
                <a:t>重量为</a:t>
              </a:r>
            </a:p>
          </p:txBody>
        </p:sp>
        <p:graphicFrame>
          <p:nvGraphicFramePr>
            <p:cNvPr id="161838" name="Object 46"/>
            <p:cNvGraphicFramePr>
              <a:graphicFrameLocks noChangeAspect="1"/>
            </p:cNvGraphicFramePr>
            <p:nvPr/>
          </p:nvGraphicFramePr>
          <p:xfrm>
            <a:off x="2120" y="1248"/>
            <a:ext cx="205" cy="220"/>
          </p:xfrm>
          <a:graphic>
            <a:graphicData uri="http://schemas.openxmlformats.org/presentationml/2006/ole">
              <p:oleObj spid="_x0000_s161838" name="Equation" r:id="rId4" imgW="152280" imgH="164880" progId="Equation.3">
                <p:embed/>
              </p:oleObj>
            </a:graphicData>
          </a:graphic>
        </p:graphicFrame>
        <p:sp>
          <p:nvSpPr>
            <p:cNvPr id="161840" name="Text Box 48"/>
            <p:cNvSpPr txBox="1">
              <a:spLocks noChangeArrowheads="1"/>
            </p:cNvSpPr>
            <p:nvPr/>
          </p:nvSpPr>
          <p:spPr bwMode="auto">
            <a:xfrm>
              <a:off x="2256" y="1200"/>
              <a:ext cx="2155" cy="288"/>
            </a:xfrm>
            <a:prstGeom prst="rect">
              <a:avLst/>
            </a:prstGeom>
            <a:noFill/>
            <a:ln w="9525">
              <a:noFill/>
              <a:miter lim="800000"/>
              <a:headEnd/>
              <a:tailEnd/>
            </a:ln>
            <a:effectLst/>
          </p:spPr>
          <p:txBody>
            <a:bodyPr wrap="none">
              <a:spAutoFit/>
            </a:bodyPr>
            <a:lstStyle/>
            <a:p>
              <a:r>
                <a:rPr lang="zh-CN" altLang="en-US" b="0"/>
                <a:t>，</a:t>
              </a:r>
              <a:r>
                <a:rPr lang="zh-CN" altLang="en-US">
                  <a:ea typeface="楷体_GB2312" pitchFamily="49" charset="-122"/>
                </a:rPr>
                <a:t>不计动滑轮</a:t>
              </a:r>
              <a:r>
                <a:rPr lang="en-US" altLang="zh-CN" i="1"/>
                <a:t>H</a:t>
              </a:r>
              <a:r>
                <a:rPr lang="zh-CN" altLang="en-US">
                  <a:ea typeface="楷体_GB2312" pitchFamily="49" charset="-122"/>
                </a:rPr>
                <a:t>的重量。</a:t>
              </a:r>
            </a:p>
          </p:txBody>
        </p:sp>
      </p:grpSp>
      <p:grpSp>
        <p:nvGrpSpPr>
          <p:cNvPr id="161853" name="Group 61"/>
          <p:cNvGrpSpPr>
            <a:grpSpLocks/>
          </p:cNvGrpSpPr>
          <p:nvPr/>
        </p:nvGrpSpPr>
        <p:grpSpPr bwMode="auto">
          <a:xfrm>
            <a:off x="755650" y="2420938"/>
            <a:ext cx="7121525" cy="990600"/>
            <a:chOff x="432" y="1525"/>
            <a:chExt cx="4486" cy="624"/>
          </a:xfrm>
        </p:grpSpPr>
        <p:sp>
          <p:nvSpPr>
            <p:cNvPr id="161841" name="Text Box 49"/>
            <p:cNvSpPr txBox="1">
              <a:spLocks noChangeArrowheads="1"/>
            </p:cNvSpPr>
            <p:nvPr/>
          </p:nvSpPr>
          <p:spPr bwMode="auto">
            <a:xfrm>
              <a:off x="432" y="1525"/>
              <a:ext cx="2847" cy="288"/>
            </a:xfrm>
            <a:prstGeom prst="rect">
              <a:avLst/>
            </a:prstGeom>
            <a:noFill/>
            <a:ln w="9525">
              <a:noFill/>
              <a:miter lim="800000"/>
              <a:headEnd/>
              <a:tailEnd/>
            </a:ln>
            <a:effectLst/>
          </p:spPr>
          <p:txBody>
            <a:bodyPr wrap="none">
              <a:spAutoFit/>
            </a:bodyPr>
            <a:lstStyle/>
            <a:p>
              <a:r>
                <a:rPr lang="zh-CN" altLang="en-US">
                  <a:ea typeface="楷体_GB2312" pitchFamily="49" charset="-122"/>
                </a:rPr>
                <a:t>试求：平衡时重物</a:t>
              </a:r>
              <a:r>
                <a:rPr lang="en-US" altLang="zh-CN" i="1"/>
                <a:t>C</a:t>
              </a:r>
              <a:r>
                <a:rPr lang="zh-CN" altLang="en-US">
                  <a:ea typeface="楷体_GB2312" pitchFamily="49" charset="-122"/>
                </a:rPr>
                <a:t>的重量</a:t>
              </a:r>
              <a:r>
                <a:rPr lang="zh-CN" altLang="en-US"/>
                <a:t>  </a:t>
              </a:r>
              <a:r>
                <a:rPr lang="zh-CN" altLang="en-US" b="0"/>
                <a:t>    ；</a:t>
              </a:r>
            </a:p>
          </p:txBody>
        </p:sp>
        <p:graphicFrame>
          <p:nvGraphicFramePr>
            <p:cNvPr id="161842" name="Object 50"/>
            <p:cNvGraphicFramePr>
              <a:graphicFrameLocks noChangeAspect="1"/>
            </p:cNvGraphicFramePr>
            <p:nvPr/>
          </p:nvGraphicFramePr>
          <p:xfrm>
            <a:off x="2784" y="1536"/>
            <a:ext cx="223" cy="287"/>
          </p:xfrm>
          <a:graphic>
            <a:graphicData uri="http://schemas.openxmlformats.org/presentationml/2006/ole">
              <p:oleObj spid="_x0000_s161842" name="Equation" r:id="rId5" imgW="177480" imgH="228600" progId="Equation.3">
                <p:embed/>
              </p:oleObj>
            </a:graphicData>
          </a:graphic>
        </p:graphicFrame>
        <p:sp>
          <p:nvSpPr>
            <p:cNvPr id="161844" name="Text Box 52"/>
            <p:cNvSpPr txBox="1">
              <a:spLocks noChangeArrowheads="1"/>
            </p:cNvSpPr>
            <p:nvPr/>
          </p:nvSpPr>
          <p:spPr bwMode="auto">
            <a:xfrm>
              <a:off x="1008" y="1861"/>
              <a:ext cx="3910" cy="288"/>
            </a:xfrm>
            <a:prstGeom prst="rect">
              <a:avLst/>
            </a:prstGeom>
            <a:noFill/>
            <a:ln w="9525">
              <a:noFill/>
              <a:miter lim="800000"/>
              <a:headEnd/>
              <a:tailEnd/>
            </a:ln>
            <a:effectLst/>
          </p:spPr>
          <p:txBody>
            <a:bodyPr wrap="none">
              <a:spAutoFit/>
            </a:bodyPr>
            <a:lstStyle/>
            <a:p>
              <a:r>
                <a:rPr lang="zh-CN" altLang="en-US">
                  <a:ea typeface="楷体_GB2312" pitchFamily="49" charset="-122"/>
                </a:rPr>
                <a:t>以及重物</a:t>
              </a:r>
              <a:r>
                <a:rPr lang="en-US" altLang="zh-CN" i="1"/>
                <a:t>A</a:t>
              </a:r>
              <a:r>
                <a:rPr lang="zh-CN" altLang="en-US">
                  <a:ea typeface="楷体_GB2312" pitchFamily="49" charset="-122"/>
                </a:rPr>
                <a:t>与水平面间的静滑动摩擦因数。</a:t>
              </a:r>
              <a:r>
                <a:rPr lang="zh-CN" altLang="en-US"/>
                <a:t>    </a:t>
              </a:r>
            </a:p>
          </p:txBody>
        </p:sp>
      </p:grpSp>
      <p:sp>
        <p:nvSpPr>
          <p:cNvPr id="161846" name="AutoShape 54">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1847" name="AutoShape 55">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1848" name="AutoShape 56">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1849" name="AutoShape 57">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161854" name="Picture 62"/>
          <p:cNvPicPr>
            <a:picLocks noChangeAspect="1" noChangeArrowheads="1"/>
          </p:cNvPicPr>
          <p:nvPr/>
        </p:nvPicPr>
        <p:blipFill>
          <a:blip r:embed="rId6"/>
          <a:srcRect/>
          <a:stretch>
            <a:fillRect/>
          </a:stretch>
        </p:blipFill>
        <p:spPr bwMode="auto">
          <a:xfrm>
            <a:off x="2987675" y="3500438"/>
            <a:ext cx="3627438" cy="29352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8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18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8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9" name="Rectangle 3"/>
          <p:cNvSpPr>
            <a:spLocks noChangeArrowheads="1"/>
          </p:cNvSpPr>
          <p:nvPr/>
        </p:nvSpPr>
        <p:spPr bwMode="auto">
          <a:xfrm>
            <a:off x="1258888" y="476250"/>
            <a:ext cx="3976687" cy="457200"/>
          </a:xfrm>
          <a:prstGeom prst="rect">
            <a:avLst/>
          </a:prstGeom>
          <a:noFill/>
          <a:ln w="9525">
            <a:noFill/>
            <a:miter lim="800000"/>
            <a:headEnd/>
            <a:tailEnd/>
          </a:ln>
          <a:effectLst/>
        </p:spPr>
        <p:txBody>
          <a:bodyPr anchor="ctr">
            <a:spAutoFit/>
          </a:bodyPr>
          <a:lstStyle/>
          <a:p>
            <a:pPr eaLnBrk="0" hangingPunct="0"/>
            <a:r>
              <a:rPr lang="zh-CN" altLang="en-US">
                <a:ea typeface="楷体_GB2312" pitchFamily="49" charset="-122"/>
              </a:rPr>
              <a:t>系统具有两个自由度。</a:t>
            </a:r>
          </a:p>
        </p:txBody>
      </p:sp>
      <p:grpSp>
        <p:nvGrpSpPr>
          <p:cNvPr id="219146" name="Group 10"/>
          <p:cNvGrpSpPr>
            <a:grpSpLocks/>
          </p:cNvGrpSpPr>
          <p:nvPr/>
        </p:nvGrpSpPr>
        <p:grpSpPr bwMode="auto">
          <a:xfrm>
            <a:off x="4500563" y="476250"/>
            <a:ext cx="2533650" cy="495300"/>
            <a:chOff x="768" y="616"/>
            <a:chExt cx="1574" cy="312"/>
          </a:xfrm>
        </p:grpSpPr>
        <p:graphicFrame>
          <p:nvGraphicFramePr>
            <p:cNvPr id="219142" name="Object 6"/>
            <p:cNvGraphicFramePr>
              <a:graphicFrameLocks noChangeAspect="1"/>
            </p:cNvGraphicFramePr>
            <p:nvPr/>
          </p:nvGraphicFramePr>
          <p:xfrm>
            <a:off x="1685" y="616"/>
            <a:ext cx="364" cy="312"/>
          </p:xfrm>
          <a:graphic>
            <a:graphicData uri="http://schemas.openxmlformats.org/presentationml/2006/ole">
              <p:oleObj spid="_x0000_s219142" name="Equation" r:id="rId3" imgW="266400" imgH="228600" progId="Equation.DSMT4">
                <p:embed/>
              </p:oleObj>
            </a:graphicData>
          </a:graphic>
        </p:graphicFrame>
        <p:sp>
          <p:nvSpPr>
            <p:cNvPr id="219144" name="Text Box 8"/>
            <p:cNvSpPr txBox="1">
              <a:spLocks noChangeArrowheads="1"/>
            </p:cNvSpPr>
            <p:nvPr/>
          </p:nvSpPr>
          <p:spPr bwMode="auto">
            <a:xfrm>
              <a:off x="768" y="624"/>
              <a:ext cx="1081" cy="288"/>
            </a:xfrm>
            <a:prstGeom prst="rect">
              <a:avLst/>
            </a:prstGeom>
            <a:noFill/>
            <a:ln w="9525">
              <a:noFill/>
              <a:miter lim="800000"/>
              <a:headEnd/>
              <a:tailEnd/>
            </a:ln>
            <a:effectLst/>
          </p:spPr>
          <p:txBody>
            <a:bodyPr>
              <a:spAutoFit/>
            </a:bodyPr>
            <a:lstStyle/>
            <a:p>
              <a:r>
                <a:rPr lang="zh-CN" altLang="en-US">
                  <a:ea typeface="楷体_GB2312" pitchFamily="49" charset="-122"/>
                </a:rPr>
                <a:t>广义坐标</a:t>
              </a:r>
              <a:r>
                <a:rPr lang="zh-CN" altLang="en-US"/>
                <a:t>：        </a:t>
              </a:r>
            </a:p>
          </p:txBody>
        </p:sp>
        <p:graphicFrame>
          <p:nvGraphicFramePr>
            <p:cNvPr id="219145" name="Object 9"/>
            <p:cNvGraphicFramePr>
              <a:graphicFrameLocks noChangeAspect="1"/>
            </p:cNvGraphicFramePr>
            <p:nvPr/>
          </p:nvGraphicFramePr>
          <p:xfrm>
            <a:off x="2064" y="624"/>
            <a:ext cx="278" cy="295"/>
          </p:xfrm>
          <a:graphic>
            <a:graphicData uri="http://schemas.openxmlformats.org/presentationml/2006/ole">
              <p:oleObj spid="_x0000_s219145" name="公式" r:id="rId4" imgW="203040" imgH="215640" progId="Equation.3">
                <p:embed/>
              </p:oleObj>
            </a:graphicData>
          </a:graphic>
        </p:graphicFrame>
      </p:grpSp>
      <p:grpSp>
        <p:nvGrpSpPr>
          <p:cNvPr id="219151" name="Group 15"/>
          <p:cNvGrpSpPr>
            <a:grpSpLocks/>
          </p:cNvGrpSpPr>
          <p:nvPr/>
        </p:nvGrpSpPr>
        <p:grpSpPr bwMode="auto">
          <a:xfrm>
            <a:off x="1331913" y="966788"/>
            <a:ext cx="3389312" cy="503237"/>
            <a:chOff x="816" y="615"/>
            <a:chExt cx="2135" cy="317"/>
          </a:xfrm>
        </p:grpSpPr>
        <p:grpSp>
          <p:nvGrpSpPr>
            <p:cNvPr id="219147" name="Group 11"/>
            <p:cNvGrpSpPr>
              <a:grpSpLocks/>
            </p:cNvGrpSpPr>
            <p:nvPr/>
          </p:nvGrpSpPr>
          <p:grpSpPr bwMode="auto">
            <a:xfrm>
              <a:off x="816" y="615"/>
              <a:ext cx="1940" cy="317"/>
              <a:chOff x="554" y="1788"/>
              <a:chExt cx="1940" cy="317"/>
            </a:xfrm>
          </p:grpSpPr>
          <p:sp>
            <p:nvSpPr>
              <p:cNvPr id="219148" name="Text Box 12"/>
              <p:cNvSpPr txBox="1">
                <a:spLocks noChangeArrowheads="1"/>
              </p:cNvSpPr>
              <p:nvPr/>
            </p:nvSpPr>
            <p:spPr bwMode="auto">
              <a:xfrm>
                <a:off x="554" y="1810"/>
                <a:ext cx="1940"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首先令    向右</a:t>
                </a:r>
                <a:r>
                  <a:rPr lang="zh-CN" altLang="en-US"/>
                  <a:t>，      </a:t>
                </a:r>
              </a:p>
            </p:txBody>
          </p:sp>
          <p:graphicFrame>
            <p:nvGraphicFramePr>
              <p:cNvPr id="219149" name="Object 13"/>
              <p:cNvGraphicFramePr>
                <a:graphicFrameLocks noChangeAspect="1"/>
              </p:cNvGraphicFramePr>
              <p:nvPr/>
            </p:nvGraphicFramePr>
            <p:xfrm>
              <a:off x="1211" y="1788"/>
              <a:ext cx="334" cy="317"/>
            </p:xfrm>
            <a:graphic>
              <a:graphicData uri="http://schemas.openxmlformats.org/presentationml/2006/ole">
                <p:oleObj spid="_x0000_s219149" name="Equation" r:id="rId5" imgW="241200" imgH="228600" progId="Equation.DSMT4">
                  <p:embed/>
                </p:oleObj>
              </a:graphicData>
            </a:graphic>
          </p:graphicFrame>
        </p:grpSp>
        <p:graphicFrame>
          <p:nvGraphicFramePr>
            <p:cNvPr id="219150" name="Object 14"/>
            <p:cNvGraphicFramePr>
              <a:graphicFrameLocks noChangeAspect="1"/>
            </p:cNvGraphicFramePr>
            <p:nvPr/>
          </p:nvGraphicFramePr>
          <p:xfrm>
            <a:off x="2367" y="616"/>
            <a:ext cx="584" cy="277"/>
          </p:xfrm>
          <a:graphic>
            <a:graphicData uri="http://schemas.openxmlformats.org/presentationml/2006/ole">
              <p:oleObj spid="_x0000_s219150" name="Equation" r:id="rId6" imgW="482400" imgH="228600" progId="Equation.DSMT4">
                <p:embed/>
              </p:oleObj>
            </a:graphicData>
          </a:graphic>
        </p:graphicFrame>
      </p:grpSp>
      <p:sp>
        <p:nvSpPr>
          <p:cNvPr id="219152" name="Text Box 16"/>
          <p:cNvSpPr txBox="1">
            <a:spLocks noChangeArrowheads="1"/>
          </p:cNvSpPr>
          <p:nvPr/>
        </p:nvSpPr>
        <p:spPr bwMode="auto">
          <a:xfrm>
            <a:off x="1295400" y="1600200"/>
            <a:ext cx="40687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主动力所做虚功的和为         </a:t>
            </a:r>
          </a:p>
        </p:txBody>
      </p:sp>
      <p:graphicFrame>
        <p:nvGraphicFramePr>
          <p:cNvPr id="219153" name="Object 17"/>
          <p:cNvGraphicFramePr>
            <a:graphicFrameLocks noChangeAspect="1"/>
          </p:cNvGraphicFramePr>
          <p:nvPr/>
        </p:nvGraphicFramePr>
        <p:xfrm>
          <a:off x="1576388" y="2057400"/>
          <a:ext cx="5837237" cy="819150"/>
        </p:xfrm>
        <a:graphic>
          <a:graphicData uri="http://schemas.openxmlformats.org/presentationml/2006/ole">
            <p:oleObj spid="_x0000_s219153" name="Equation" r:id="rId7" imgW="2705040" imgH="393480" progId="Equation.DSMT4">
              <p:embed/>
            </p:oleObj>
          </a:graphicData>
        </a:graphic>
      </p:graphicFrame>
      <p:grpSp>
        <p:nvGrpSpPr>
          <p:cNvPr id="219154" name="Group 18"/>
          <p:cNvGrpSpPr>
            <a:grpSpLocks/>
          </p:cNvGrpSpPr>
          <p:nvPr/>
        </p:nvGrpSpPr>
        <p:grpSpPr bwMode="auto">
          <a:xfrm>
            <a:off x="1258888" y="2997200"/>
            <a:ext cx="4319587" cy="476250"/>
            <a:chOff x="599" y="3113"/>
            <a:chExt cx="2721" cy="300"/>
          </a:xfrm>
        </p:grpSpPr>
        <p:sp>
          <p:nvSpPr>
            <p:cNvPr id="219155" name="Text Box 19"/>
            <p:cNvSpPr txBox="1">
              <a:spLocks noChangeArrowheads="1"/>
            </p:cNvSpPr>
            <p:nvPr/>
          </p:nvSpPr>
          <p:spPr bwMode="auto">
            <a:xfrm>
              <a:off x="599" y="3125"/>
              <a:ext cx="2721"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对应广义坐标  的广义力为</a:t>
              </a:r>
              <a:r>
                <a:rPr lang="zh-CN" altLang="en-US"/>
                <a:t>      </a:t>
              </a:r>
            </a:p>
          </p:txBody>
        </p:sp>
        <p:graphicFrame>
          <p:nvGraphicFramePr>
            <p:cNvPr id="219156" name="Object 20"/>
            <p:cNvGraphicFramePr>
              <a:graphicFrameLocks noChangeAspect="1"/>
            </p:cNvGraphicFramePr>
            <p:nvPr/>
          </p:nvGraphicFramePr>
          <p:xfrm>
            <a:off x="1791" y="3113"/>
            <a:ext cx="256" cy="272"/>
          </p:xfrm>
          <a:graphic>
            <a:graphicData uri="http://schemas.openxmlformats.org/presentationml/2006/ole">
              <p:oleObj spid="_x0000_s219156" name="公式" r:id="rId8" imgW="203040" imgH="215640" progId="Equation.3">
                <p:embed/>
              </p:oleObj>
            </a:graphicData>
          </a:graphic>
        </p:graphicFrame>
      </p:grpSp>
      <p:graphicFrame>
        <p:nvGraphicFramePr>
          <p:cNvPr id="219157" name="Object 21"/>
          <p:cNvGraphicFramePr>
            <a:graphicFrameLocks noChangeAspect="1"/>
          </p:cNvGraphicFramePr>
          <p:nvPr/>
        </p:nvGraphicFramePr>
        <p:xfrm>
          <a:off x="1371600" y="3951288"/>
          <a:ext cx="3198813" cy="947737"/>
        </p:xfrm>
        <a:graphic>
          <a:graphicData uri="http://schemas.openxmlformats.org/presentationml/2006/ole">
            <p:oleObj spid="_x0000_s219157" name="Equation" r:id="rId9" imgW="1587240" imgH="469800" progId="Equation.DSMT4">
              <p:embed/>
            </p:oleObj>
          </a:graphicData>
        </a:graphic>
      </p:graphicFrame>
      <p:sp>
        <p:nvSpPr>
          <p:cNvPr id="219159" name="AutoShape 23">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9160" name="AutoShape 24">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9161" name="AutoShape 25">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9162" name="AutoShape 26">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219163" name="Picture 27"/>
          <p:cNvPicPr>
            <a:picLocks noChangeAspect="1" noChangeArrowheads="1"/>
          </p:cNvPicPr>
          <p:nvPr/>
        </p:nvPicPr>
        <p:blipFill>
          <a:blip r:embed="rId10"/>
          <a:srcRect/>
          <a:stretch>
            <a:fillRect/>
          </a:stretch>
        </p:blipFill>
        <p:spPr bwMode="auto">
          <a:xfrm>
            <a:off x="4940300" y="3213100"/>
            <a:ext cx="4203700" cy="3402013"/>
          </a:xfrm>
          <a:prstGeom prst="rect">
            <a:avLst/>
          </a:prstGeom>
          <a:noFill/>
        </p:spPr>
      </p:pic>
      <p:sp>
        <p:nvSpPr>
          <p:cNvPr id="219164" name="Rectangle 28"/>
          <p:cNvSpPr>
            <a:spLocks noChangeArrowheads="1"/>
          </p:cNvSpPr>
          <p:nvPr/>
        </p:nvSpPr>
        <p:spPr bwMode="auto">
          <a:xfrm>
            <a:off x="323850" y="476250"/>
            <a:ext cx="796925" cy="457200"/>
          </a:xfrm>
          <a:prstGeom prst="rect">
            <a:avLst/>
          </a:prstGeom>
          <a:solidFill>
            <a:srgbClr val="00FFFF"/>
          </a:solidFill>
          <a:ln w="9525">
            <a:noFill/>
            <a:miter lim="800000"/>
            <a:headEnd/>
            <a:tailEnd/>
          </a:ln>
          <a:effectLst/>
        </p:spPr>
        <p:txBody>
          <a:bodyPr wrap="none">
            <a:spAutoFit/>
          </a:bodyPr>
          <a:lstStyle/>
          <a:p>
            <a:r>
              <a:rPr lang="zh-CN" altLang="en-US">
                <a:ea typeface="楷体_GB2312" pitchFamily="49" charset="-122"/>
              </a:rPr>
              <a:t>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91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91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91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91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915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91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91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9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139" grpId="0" autoUpdateAnimBg="0"/>
      <p:bldP spid="21915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50" name="Object 10"/>
          <p:cNvGraphicFramePr>
            <a:graphicFrameLocks noChangeAspect="1"/>
          </p:cNvGraphicFramePr>
          <p:nvPr/>
        </p:nvGraphicFramePr>
        <p:xfrm>
          <a:off x="1927225" y="1828800"/>
          <a:ext cx="3168650" cy="895350"/>
        </p:xfrm>
        <a:graphic>
          <a:graphicData uri="http://schemas.openxmlformats.org/presentationml/2006/ole">
            <p:oleObj spid="_x0000_s163850" name="Equation" r:id="rId3" imgW="1663560" imgH="469800" progId="Equation.DSMT4">
              <p:embed/>
            </p:oleObj>
          </a:graphicData>
        </a:graphic>
      </p:graphicFrame>
      <p:grpSp>
        <p:nvGrpSpPr>
          <p:cNvPr id="163854" name="Group 14"/>
          <p:cNvGrpSpPr>
            <a:grpSpLocks/>
          </p:cNvGrpSpPr>
          <p:nvPr/>
        </p:nvGrpSpPr>
        <p:grpSpPr bwMode="auto">
          <a:xfrm>
            <a:off x="381000" y="2971800"/>
            <a:ext cx="4902200" cy="482600"/>
            <a:chOff x="463" y="1328"/>
            <a:chExt cx="2935" cy="304"/>
          </a:xfrm>
        </p:grpSpPr>
        <p:sp>
          <p:nvSpPr>
            <p:cNvPr id="163852" name="Text Box 12"/>
            <p:cNvSpPr txBox="1">
              <a:spLocks noChangeArrowheads="1"/>
            </p:cNvSpPr>
            <p:nvPr/>
          </p:nvSpPr>
          <p:spPr bwMode="auto">
            <a:xfrm>
              <a:off x="463" y="1328"/>
              <a:ext cx="1853"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因为系统平衡时应有        </a:t>
              </a:r>
            </a:p>
          </p:txBody>
        </p:sp>
        <p:graphicFrame>
          <p:nvGraphicFramePr>
            <p:cNvPr id="163853" name="Object 13"/>
            <p:cNvGraphicFramePr>
              <a:graphicFrameLocks noChangeAspect="1"/>
            </p:cNvGraphicFramePr>
            <p:nvPr/>
          </p:nvGraphicFramePr>
          <p:xfrm>
            <a:off x="2290" y="1344"/>
            <a:ext cx="1108" cy="288"/>
          </p:xfrm>
          <a:graphic>
            <a:graphicData uri="http://schemas.openxmlformats.org/presentationml/2006/ole">
              <p:oleObj spid="_x0000_s163853" name="公式" r:id="rId4" imgW="927000" imgH="241200" progId="Equation.3">
                <p:embed/>
              </p:oleObj>
            </a:graphicData>
          </a:graphic>
        </p:graphicFrame>
      </p:grpSp>
      <p:graphicFrame>
        <p:nvGraphicFramePr>
          <p:cNvPr id="163856" name="Object 16"/>
          <p:cNvGraphicFramePr>
            <a:graphicFrameLocks noChangeAspect="1"/>
          </p:cNvGraphicFramePr>
          <p:nvPr/>
        </p:nvGraphicFramePr>
        <p:xfrm>
          <a:off x="1981200" y="3505200"/>
          <a:ext cx="3333750" cy="808038"/>
        </p:xfrm>
        <a:graphic>
          <a:graphicData uri="http://schemas.openxmlformats.org/presentationml/2006/ole">
            <p:oleObj spid="_x0000_s163856" name="公式" r:id="rId5" imgW="1625400" imgH="393480" progId="Equation.3">
              <p:embed/>
            </p:oleObj>
          </a:graphicData>
        </a:graphic>
      </p:graphicFrame>
      <p:grpSp>
        <p:nvGrpSpPr>
          <p:cNvPr id="163874" name="Group 34"/>
          <p:cNvGrpSpPr>
            <a:grpSpLocks/>
          </p:cNvGrpSpPr>
          <p:nvPr/>
        </p:nvGrpSpPr>
        <p:grpSpPr bwMode="auto">
          <a:xfrm>
            <a:off x="381000" y="4344988"/>
            <a:ext cx="7229475" cy="457200"/>
            <a:chOff x="432" y="2736"/>
            <a:chExt cx="4554" cy="288"/>
          </a:xfrm>
        </p:grpSpPr>
        <p:sp>
          <p:nvSpPr>
            <p:cNvPr id="163857" name="Text Box 17"/>
            <p:cNvSpPr txBox="1">
              <a:spLocks noChangeArrowheads="1"/>
            </p:cNvSpPr>
            <p:nvPr/>
          </p:nvSpPr>
          <p:spPr bwMode="auto">
            <a:xfrm>
              <a:off x="432" y="2736"/>
              <a:ext cx="117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因此平衡时,</a:t>
              </a:r>
            </a:p>
          </p:txBody>
        </p:sp>
        <p:sp>
          <p:nvSpPr>
            <p:cNvPr id="163858" name="Text Box 18"/>
            <p:cNvSpPr txBox="1">
              <a:spLocks noChangeArrowheads="1"/>
            </p:cNvSpPr>
            <p:nvPr/>
          </p:nvSpPr>
          <p:spPr bwMode="auto">
            <a:xfrm>
              <a:off x="1488" y="2736"/>
              <a:ext cx="349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要求物块与台面间静摩擦因数         </a:t>
              </a:r>
            </a:p>
          </p:txBody>
        </p:sp>
      </p:grpSp>
      <p:graphicFrame>
        <p:nvGraphicFramePr>
          <p:cNvPr id="163859" name="Object 19"/>
          <p:cNvGraphicFramePr>
            <a:graphicFrameLocks noChangeAspect="1"/>
          </p:cNvGraphicFramePr>
          <p:nvPr/>
        </p:nvGraphicFramePr>
        <p:xfrm>
          <a:off x="3530600" y="5029200"/>
          <a:ext cx="1727200" cy="812800"/>
        </p:xfrm>
        <a:graphic>
          <a:graphicData uri="http://schemas.openxmlformats.org/presentationml/2006/ole">
            <p:oleObj spid="_x0000_s163859" name="公式" r:id="rId6" imgW="863280" imgH="406080" progId="Equation.3">
              <p:embed/>
            </p:oleObj>
          </a:graphicData>
        </a:graphic>
      </p:graphicFrame>
      <p:sp>
        <p:nvSpPr>
          <p:cNvPr id="163866" name="AutoShape 26">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3867" name="AutoShape 27">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3868" name="AutoShape 28">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3869" name="AutoShape 29">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163876" name="Group 36"/>
          <p:cNvGrpSpPr>
            <a:grpSpLocks/>
          </p:cNvGrpSpPr>
          <p:nvPr/>
        </p:nvGrpSpPr>
        <p:grpSpPr bwMode="auto">
          <a:xfrm>
            <a:off x="381000" y="273050"/>
            <a:ext cx="4868863" cy="869950"/>
            <a:chOff x="240" y="172"/>
            <a:chExt cx="3067" cy="548"/>
          </a:xfrm>
        </p:grpSpPr>
        <p:grpSp>
          <p:nvGrpSpPr>
            <p:cNvPr id="163870" name="Group 30"/>
            <p:cNvGrpSpPr>
              <a:grpSpLocks/>
            </p:cNvGrpSpPr>
            <p:nvPr/>
          </p:nvGrpSpPr>
          <p:grpSpPr bwMode="auto">
            <a:xfrm>
              <a:off x="240" y="279"/>
              <a:ext cx="1986" cy="317"/>
              <a:chOff x="432" y="327"/>
              <a:chExt cx="1886" cy="317"/>
            </a:xfrm>
          </p:grpSpPr>
          <p:grpSp>
            <p:nvGrpSpPr>
              <p:cNvPr id="163846" name="Group 6"/>
              <p:cNvGrpSpPr>
                <a:grpSpLocks/>
              </p:cNvGrpSpPr>
              <p:nvPr/>
            </p:nvGrpSpPr>
            <p:grpSpPr bwMode="auto">
              <a:xfrm>
                <a:off x="432" y="329"/>
                <a:ext cx="1523" cy="297"/>
                <a:chOff x="418" y="1756"/>
                <a:chExt cx="1523" cy="297"/>
              </a:xfrm>
            </p:grpSpPr>
            <p:sp>
              <p:nvSpPr>
                <p:cNvPr id="163844" name="Text Box 4"/>
                <p:cNvSpPr txBox="1">
                  <a:spLocks noChangeArrowheads="1"/>
                </p:cNvSpPr>
                <p:nvPr/>
              </p:nvSpPr>
              <p:spPr bwMode="auto">
                <a:xfrm>
                  <a:off x="418" y="1765"/>
                  <a:ext cx="1523"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再令   向下，</a:t>
                  </a:r>
                  <a:r>
                    <a:rPr lang="zh-CN" altLang="en-US"/>
                    <a:t>     </a:t>
                  </a:r>
                </a:p>
              </p:txBody>
            </p:sp>
            <p:graphicFrame>
              <p:nvGraphicFramePr>
                <p:cNvPr id="163845" name="Object 5"/>
                <p:cNvGraphicFramePr>
                  <a:graphicFrameLocks noChangeAspect="1"/>
                </p:cNvGraphicFramePr>
                <p:nvPr/>
              </p:nvGraphicFramePr>
              <p:xfrm>
                <a:off x="846" y="1756"/>
                <a:ext cx="293" cy="276"/>
              </p:xfrm>
              <a:graphic>
                <a:graphicData uri="http://schemas.openxmlformats.org/presentationml/2006/ole">
                  <p:oleObj spid="_x0000_s163845" name="Equation" r:id="rId7" imgW="241200" imgH="228600" progId="Equation.DSMT4">
                    <p:embed/>
                  </p:oleObj>
                </a:graphicData>
              </a:graphic>
            </p:graphicFrame>
          </p:grpSp>
          <p:graphicFrame>
            <p:nvGraphicFramePr>
              <p:cNvPr id="163847" name="Object 7"/>
              <p:cNvGraphicFramePr>
                <a:graphicFrameLocks noChangeAspect="1"/>
              </p:cNvGraphicFramePr>
              <p:nvPr/>
            </p:nvGraphicFramePr>
            <p:xfrm>
              <a:off x="1649" y="327"/>
              <a:ext cx="669" cy="317"/>
            </p:xfrm>
            <a:graphic>
              <a:graphicData uri="http://schemas.openxmlformats.org/presentationml/2006/ole">
                <p:oleObj spid="_x0000_s163847" name="Equation" r:id="rId8" imgW="482400" imgH="228600" progId="Equation.DSMT4">
                  <p:embed/>
                </p:oleObj>
              </a:graphicData>
            </a:graphic>
          </p:graphicFrame>
        </p:grpSp>
        <p:graphicFrame>
          <p:nvGraphicFramePr>
            <p:cNvPr id="163871" name="Object 31"/>
            <p:cNvGraphicFramePr>
              <a:graphicFrameLocks noChangeAspect="1"/>
            </p:cNvGraphicFramePr>
            <p:nvPr/>
          </p:nvGraphicFramePr>
          <p:xfrm>
            <a:off x="2405" y="172"/>
            <a:ext cx="902" cy="548"/>
          </p:xfrm>
          <a:graphic>
            <a:graphicData uri="http://schemas.openxmlformats.org/presentationml/2006/ole">
              <p:oleObj spid="_x0000_s163871" name="Equation" r:id="rId9" imgW="647640" imgH="393480" progId="Equation.DSMT4">
                <p:embed/>
              </p:oleObj>
            </a:graphicData>
          </a:graphic>
        </p:graphicFrame>
      </p:grpSp>
      <p:graphicFrame>
        <p:nvGraphicFramePr>
          <p:cNvPr id="163872" name="Object 32"/>
          <p:cNvGraphicFramePr>
            <a:graphicFrameLocks noChangeAspect="1"/>
          </p:cNvGraphicFramePr>
          <p:nvPr/>
        </p:nvGraphicFramePr>
        <p:xfrm>
          <a:off x="555625" y="1066800"/>
          <a:ext cx="4513263" cy="768350"/>
        </p:xfrm>
        <a:graphic>
          <a:graphicData uri="http://schemas.openxmlformats.org/presentationml/2006/ole">
            <p:oleObj spid="_x0000_s163872" name="Equation" r:id="rId10" imgW="2311200" imgH="393480" progId="Equation.DSMT4">
              <p:embed/>
            </p:oleObj>
          </a:graphicData>
        </a:graphic>
      </p:graphicFrame>
      <p:pic>
        <p:nvPicPr>
          <p:cNvPr id="163875" name="Picture 35"/>
          <p:cNvPicPr>
            <a:picLocks noChangeAspect="1" noChangeArrowheads="1"/>
          </p:cNvPicPr>
          <p:nvPr/>
        </p:nvPicPr>
        <p:blipFill>
          <a:blip r:embed="rId11"/>
          <a:srcRect/>
          <a:stretch>
            <a:fillRect/>
          </a:stretch>
        </p:blipFill>
        <p:spPr bwMode="auto">
          <a:xfrm>
            <a:off x="5445125" y="333375"/>
            <a:ext cx="3698875" cy="29940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8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38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387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38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4" name="Text Box 4"/>
          <p:cNvSpPr txBox="1">
            <a:spLocks noChangeArrowheads="1"/>
          </p:cNvSpPr>
          <p:nvPr/>
        </p:nvSpPr>
        <p:spPr bwMode="auto">
          <a:xfrm>
            <a:off x="663575" y="620713"/>
            <a:ext cx="184150" cy="457200"/>
          </a:xfrm>
          <a:prstGeom prst="rect">
            <a:avLst/>
          </a:prstGeom>
          <a:noFill/>
          <a:ln w="9525">
            <a:noFill/>
            <a:miter lim="800000"/>
            <a:headEnd/>
            <a:tailEnd/>
          </a:ln>
          <a:effectLst/>
        </p:spPr>
        <p:txBody>
          <a:bodyPr wrap="none">
            <a:spAutoFit/>
          </a:bodyPr>
          <a:lstStyle/>
          <a:p>
            <a:endParaRPr lang="zh-CN" altLang="en-US">
              <a:latin typeface="楷体_GB2312" pitchFamily="49" charset="-122"/>
              <a:ea typeface="楷体_GB2312" pitchFamily="49" charset="-122"/>
            </a:endParaRPr>
          </a:p>
        </p:txBody>
      </p:sp>
      <p:sp>
        <p:nvSpPr>
          <p:cNvPr id="235525" name="Text Box 5"/>
          <p:cNvSpPr txBox="1">
            <a:spLocks noChangeArrowheads="1"/>
          </p:cNvSpPr>
          <p:nvPr/>
        </p:nvSpPr>
        <p:spPr bwMode="auto">
          <a:xfrm>
            <a:off x="663575" y="565150"/>
            <a:ext cx="8251825" cy="1187450"/>
          </a:xfrm>
          <a:prstGeom prst="rect">
            <a:avLst/>
          </a:prstGeom>
          <a:noFill/>
          <a:ln w="9525">
            <a:noFill/>
            <a:miter lim="800000"/>
            <a:headEnd/>
            <a:tailEnd/>
          </a:ln>
          <a:effectLst/>
        </p:spPr>
        <p:txBody>
          <a:bodyPr>
            <a:spAutoFit/>
          </a:bodyPr>
          <a:lstStyle/>
          <a:p>
            <a:pPr>
              <a:lnSpc>
                <a:spcPct val="150000"/>
              </a:lnSpc>
            </a:pPr>
            <a:r>
              <a:rPr lang="en-US" altLang="zh-CN">
                <a:latin typeface="楷体_GB2312" pitchFamily="49" charset="-122"/>
                <a:ea typeface="楷体_GB2312" pitchFamily="49" charset="-122"/>
              </a:rPr>
              <a:t>    18</a:t>
            </a:r>
            <a:r>
              <a:rPr lang="zh-CN" altLang="en-US">
                <a:latin typeface="楷体_GB2312" pitchFamily="49" charset="-122"/>
                <a:ea typeface="楷体_GB2312" pitchFamily="49" charset="-122"/>
              </a:rPr>
              <a:t>世纪提出了处理多个约束的刚体系统动力学问题。     </a:t>
            </a:r>
          </a:p>
          <a:p>
            <a:pPr>
              <a:lnSpc>
                <a:spcPct val="150000"/>
              </a:lnSpc>
            </a:pPr>
            <a:r>
              <a:rPr lang="zh-CN" altLang="en-US">
                <a:latin typeface="楷体_GB2312" pitchFamily="49" charset="-122"/>
                <a:ea typeface="楷体_GB2312" pitchFamily="49" charset="-122"/>
              </a:rPr>
              <a:t>利用</a:t>
            </a:r>
            <a:r>
              <a:rPr lang="zh-CN" altLang="en-US">
                <a:solidFill>
                  <a:srgbClr val="CC0000"/>
                </a:solidFill>
                <a:latin typeface="楷体_GB2312" pitchFamily="49" charset="-122"/>
                <a:ea typeface="楷体_GB2312" pitchFamily="49" charset="-122"/>
              </a:rPr>
              <a:t>矢量力学</a:t>
            </a:r>
            <a:r>
              <a:rPr lang="zh-CN" altLang="en-US">
                <a:latin typeface="楷体_GB2312" pitchFamily="49" charset="-122"/>
                <a:ea typeface="楷体_GB2312" pitchFamily="49" charset="-122"/>
              </a:rPr>
              <a:t>分析出现以下问题：</a:t>
            </a:r>
          </a:p>
        </p:txBody>
      </p:sp>
      <p:sp>
        <p:nvSpPr>
          <p:cNvPr id="235527" name="Rectangle 7"/>
          <p:cNvSpPr>
            <a:spLocks noChangeArrowheads="1"/>
          </p:cNvSpPr>
          <p:nvPr/>
        </p:nvSpPr>
        <p:spPr bwMode="auto">
          <a:xfrm>
            <a:off x="755650" y="1916113"/>
            <a:ext cx="8027988" cy="1735137"/>
          </a:xfrm>
          <a:prstGeom prst="rect">
            <a:avLst/>
          </a:prstGeom>
          <a:noFill/>
          <a:ln w="9525">
            <a:noFill/>
            <a:miter lim="800000"/>
            <a:headEnd/>
            <a:tailEnd/>
          </a:ln>
          <a:effectLst/>
        </p:spPr>
        <p:txBody>
          <a:bodyPr>
            <a:spAutoFit/>
          </a:bodyPr>
          <a:lstStyle/>
          <a:p>
            <a:pPr>
              <a:lnSpc>
                <a:spcPct val="150000"/>
              </a:lnSpc>
              <a:buFont typeface="Wingdings" pitchFamily="2" charset="2"/>
              <a:buChar char="Ø"/>
            </a:pPr>
            <a:r>
              <a:rPr lang="zh-CN" altLang="en-US">
                <a:latin typeface="楷体_GB2312" pitchFamily="49" charset="-122"/>
                <a:ea typeface="楷体_GB2312" pitchFamily="49" charset="-122"/>
              </a:rPr>
              <a:t> 对于复杂约束系统约束力的性质和分布是未知的；</a:t>
            </a:r>
          </a:p>
          <a:p>
            <a:pPr>
              <a:lnSpc>
                <a:spcPct val="150000"/>
              </a:lnSpc>
              <a:buFont typeface="Wingdings" pitchFamily="2" charset="2"/>
              <a:buChar char="Ø"/>
            </a:pPr>
            <a:r>
              <a:rPr lang="zh-CN" altLang="en-US">
                <a:latin typeface="楷体_GB2312" pitchFamily="49" charset="-122"/>
                <a:ea typeface="楷体_GB2312" pitchFamily="49" charset="-122"/>
              </a:rPr>
              <a:t> 表述形式复杂。如球坐标系下的运动方程。</a:t>
            </a:r>
          </a:p>
          <a:p>
            <a:pPr>
              <a:lnSpc>
                <a:spcPct val="150000"/>
              </a:lnSpc>
              <a:buFont typeface="Wingdings" pitchFamily="2" charset="2"/>
              <a:buChar char="Ø"/>
            </a:pPr>
            <a:r>
              <a:rPr lang="zh-CN" altLang="en-US">
                <a:latin typeface="楷体_GB2312" pitchFamily="49" charset="-122"/>
                <a:ea typeface="楷体_GB2312" pitchFamily="49" charset="-122"/>
              </a:rPr>
              <a:t> 质点系问题为大量方程的微分方程组。            </a:t>
            </a:r>
          </a:p>
        </p:txBody>
      </p:sp>
      <p:sp>
        <p:nvSpPr>
          <p:cNvPr id="235528" name="Text Box 8"/>
          <p:cNvSpPr txBox="1">
            <a:spLocks noChangeArrowheads="1"/>
          </p:cNvSpPr>
          <p:nvPr/>
        </p:nvSpPr>
        <p:spPr bwMode="auto">
          <a:xfrm>
            <a:off x="684213" y="3789363"/>
            <a:ext cx="7575550" cy="1735137"/>
          </a:xfrm>
          <a:prstGeom prst="rect">
            <a:avLst/>
          </a:prstGeom>
          <a:noFill/>
          <a:ln w="9525">
            <a:noFill/>
            <a:miter lim="800000"/>
            <a:headEnd/>
            <a:tailEnd/>
          </a:ln>
          <a:effectLst/>
        </p:spPr>
        <p:txBody>
          <a:bodyPr>
            <a:spAutoFit/>
          </a:bodyPr>
          <a:lstStyle/>
          <a:p>
            <a:pPr>
              <a:lnSpc>
                <a:spcPct val="150000"/>
              </a:lnSpc>
            </a:pPr>
            <a:r>
              <a:rPr lang="en-US" altLang="zh-CN">
                <a:latin typeface="楷体_GB2312" pitchFamily="49" charset="-122"/>
                <a:ea typeface="楷体_GB2312" pitchFamily="49" charset="-122"/>
              </a:rPr>
              <a:t>    1788</a:t>
            </a:r>
            <a:r>
              <a:rPr lang="zh-CN" altLang="en-US">
                <a:latin typeface="楷体_GB2312" pitchFamily="49" charset="-122"/>
                <a:ea typeface="楷体_GB2312" pitchFamily="49" charset="-122"/>
              </a:rPr>
              <a:t>年拉格朗日发表了</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分析力学</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一书，提出了解决动力学问题的新观点和新方法：</a:t>
            </a:r>
            <a:r>
              <a:rPr lang="zh-CN" altLang="en-US">
                <a:solidFill>
                  <a:srgbClr val="CC0000"/>
                </a:solidFill>
                <a:latin typeface="楷体_GB2312" pitchFamily="49" charset="-122"/>
                <a:ea typeface="楷体_GB2312" pitchFamily="49" charset="-122"/>
              </a:rPr>
              <a:t>采用功和能量来描述物体的运动和相互作用力之间的关系。</a:t>
            </a:r>
            <a:endParaRPr lang="zh-CN" altLang="en-US">
              <a:latin typeface="楷体_GB2312" pitchFamily="49" charset="-122"/>
              <a:ea typeface="楷体_GB2312" pitchFamily="49" charset="-122"/>
            </a:endParaRPr>
          </a:p>
        </p:txBody>
      </p:sp>
      <p:sp>
        <p:nvSpPr>
          <p:cNvPr id="235531" name="AutoShape 1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5532" name="AutoShape 1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5533" name="AutoShape 1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5534" name="AutoShape 1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5" grpId="0"/>
      <p:bldP spid="235527" grpId="0"/>
      <p:bldP spid="2355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89" name="Text Box 25"/>
          <p:cNvSpPr txBox="1">
            <a:spLocks noChangeArrowheads="1"/>
          </p:cNvSpPr>
          <p:nvPr/>
        </p:nvSpPr>
        <p:spPr bwMode="auto">
          <a:xfrm>
            <a:off x="669925" y="401638"/>
            <a:ext cx="8474075" cy="457200"/>
          </a:xfrm>
          <a:prstGeom prst="rect">
            <a:avLst/>
          </a:prstGeom>
          <a:noFill/>
          <a:ln w="9525">
            <a:noFill/>
            <a:miter lim="800000"/>
            <a:headEnd/>
            <a:tailEnd/>
          </a:ln>
          <a:effectLst/>
        </p:spPr>
        <p:txBody>
          <a:bodyPr>
            <a:spAutoFit/>
          </a:bodyPr>
          <a:lstStyle/>
          <a:p>
            <a:r>
              <a:rPr lang="en-US" altLang="zh-CN">
                <a:solidFill>
                  <a:srgbClr val="CC0000"/>
                </a:solidFill>
                <a:latin typeface="楷体_GB2312" pitchFamily="49" charset="-122"/>
                <a:ea typeface="楷体_GB2312" pitchFamily="49" charset="-122"/>
              </a:rPr>
              <a:t>2.</a:t>
            </a:r>
            <a:r>
              <a:rPr lang="zh-CN" altLang="en-US">
                <a:solidFill>
                  <a:srgbClr val="CC0000"/>
                </a:solidFill>
                <a:latin typeface="楷体_GB2312" pitchFamily="49" charset="-122"/>
                <a:ea typeface="楷体_GB2312" pitchFamily="49" charset="-122"/>
              </a:rPr>
              <a:t>以广义坐标表示的保守系统的平衡条件及系统的稳定性      </a:t>
            </a:r>
          </a:p>
        </p:txBody>
      </p:sp>
      <p:sp>
        <p:nvSpPr>
          <p:cNvPr id="164890" name="Text Box 26"/>
          <p:cNvSpPr txBox="1">
            <a:spLocks noChangeArrowheads="1"/>
          </p:cNvSpPr>
          <p:nvPr/>
        </p:nvSpPr>
        <p:spPr bwMode="auto">
          <a:xfrm>
            <a:off x="990600" y="990600"/>
            <a:ext cx="847725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如果作用在质点系上的主动力都是有势力，势能为</a:t>
            </a:r>
          </a:p>
        </p:txBody>
      </p:sp>
      <p:graphicFrame>
        <p:nvGraphicFramePr>
          <p:cNvPr id="164892" name="Object 28"/>
          <p:cNvGraphicFramePr>
            <a:graphicFrameLocks noChangeAspect="1"/>
          </p:cNvGraphicFramePr>
          <p:nvPr/>
        </p:nvGraphicFramePr>
        <p:xfrm>
          <a:off x="1828800" y="1524000"/>
          <a:ext cx="4706938" cy="520700"/>
        </p:xfrm>
        <a:graphic>
          <a:graphicData uri="http://schemas.openxmlformats.org/presentationml/2006/ole">
            <p:oleObj spid="_x0000_s164892" name="Equation" r:id="rId3" imgW="2070000" imgH="228600" progId="Equation.DSMT4">
              <p:embed/>
            </p:oleObj>
          </a:graphicData>
        </a:graphic>
      </p:graphicFrame>
      <p:sp>
        <p:nvSpPr>
          <p:cNvPr id="164894" name="Text Box 30"/>
          <p:cNvSpPr txBox="1">
            <a:spLocks noChangeArrowheads="1"/>
          </p:cNvSpPr>
          <p:nvPr/>
        </p:nvSpPr>
        <p:spPr bwMode="auto">
          <a:xfrm>
            <a:off x="990600" y="2036763"/>
            <a:ext cx="401320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各力的投影为    </a:t>
            </a:r>
          </a:p>
        </p:txBody>
      </p:sp>
      <p:graphicFrame>
        <p:nvGraphicFramePr>
          <p:cNvPr id="164895" name="Object 31"/>
          <p:cNvGraphicFramePr>
            <a:graphicFrameLocks noChangeAspect="1"/>
          </p:cNvGraphicFramePr>
          <p:nvPr/>
        </p:nvGraphicFramePr>
        <p:xfrm>
          <a:off x="1828800" y="2590800"/>
          <a:ext cx="4800600" cy="822325"/>
        </p:xfrm>
        <a:graphic>
          <a:graphicData uri="http://schemas.openxmlformats.org/presentationml/2006/ole">
            <p:oleObj spid="_x0000_s164895" name="公式" r:id="rId4" imgW="2412720" imgH="431640" progId="Equation.3">
              <p:embed/>
            </p:oleObj>
          </a:graphicData>
        </a:graphic>
      </p:graphicFrame>
      <p:graphicFrame>
        <p:nvGraphicFramePr>
          <p:cNvPr id="164896" name="Object 32"/>
          <p:cNvGraphicFramePr>
            <a:graphicFrameLocks noChangeAspect="1"/>
          </p:cNvGraphicFramePr>
          <p:nvPr/>
        </p:nvGraphicFramePr>
        <p:xfrm>
          <a:off x="1697038" y="3810000"/>
          <a:ext cx="5519737" cy="1411288"/>
        </p:xfrm>
        <a:graphic>
          <a:graphicData uri="http://schemas.openxmlformats.org/presentationml/2006/ole">
            <p:oleObj spid="_x0000_s164896" name="Equation" r:id="rId5" imgW="2501640" imgH="711000" progId="Equation.DSMT4">
              <p:embed/>
            </p:oleObj>
          </a:graphicData>
        </a:graphic>
      </p:graphicFrame>
      <p:sp>
        <p:nvSpPr>
          <p:cNvPr id="164897" name="Text Box 33"/>
          <p:cNvSpPr txBox="1">
            <a:spLocks noChangeArrowheads="1"/>
          </p:cNvSpPr>
          <p:nvPr/>
        </p:nvSpPr>
        <p:spPr bwMode="auto">
          <a:xfrm>
            <a:off x="1066800" y="3276600"/>
            <a:ext cx="39338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虚功为    </a:t>
            </a:r>
          </a:p>
        </p:txBody>
      </p:sp>
      <p:sp>
        <p:nvSpPr>
          <p:cNvPr id="164898" name="Text Box 34"/>
          <p:cNvSpPr txBox="1">
            <a:spLocks noChangeArrowheads="1"/>
          </p:cNvSpPr>
          <p:nvPr/>
        </p:nvSpPr>
        <p:spPr bwMode="auto">
          <a:xfrm>
            <a:off x="1066800" y="5334000"/>
            <a:ext cx="58769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虚位移原理的表达式成为        </a:t>
            </a:r>
          </a:p>
        </p:txBody>
      </p:sp>
      <p:graphicFrame>
        <p:nvGraphicFramePr>
          <p:cNvPr id="164899" name="Object 35"/>
          <p:cNvGraphicFramePr>
            <a:graphicFrameLocks noChangeAspect="1"/>
          </p:cNvGraphicFramePr>
          <p:nvPr/>
        </p:nvGraphicFramePr>
        <p:xfrm>
          <a:off x="3598863" y="5867400"/>
          <a:ext cx="1260475" cy="488950"/>
        </p:xfrm>
        <a:graphic>
          <a:graphicData uri="http://schemas.openxmlformats.org/presentationml/2006/ole">
            <p:oleObj spid="_x0000_s164899" name="Equation" r:id="rId6" imgW="457200" imgH="177480" progId="Equation.DSMT4">
              <p:embed/>
            </p:oleObj>
          </a:graphicData>
        </a:graphic>
      </p:graphicFrame>
      <p:sp>
        <p:nvSpPr>
          <p:cNvPr id="164900" name="AutoShape 36">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4901" name="AutoShape 37">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4902" name="AutoShape 38">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4903" name="AutoShape 39">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8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48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489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48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489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489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489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489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4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89" grpId="0" autoUpdateAnimBg="0"/>
      <p:bldP spid="164890" grpId="0" autoUpdateAnimBg="0"/>
      <p:bldP spid="164894" grpId="0" autoUpdateAnimBg="0"/>
      <p:bldP spid="164897" grpId="0" autoUpdateAnimBg="0"/>
      <p:bldP spid="16489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3" name="Text Box 5"/>
          <p:cNvSpPr txBox="1">
            <a:spLocks noChangeArrowheads="1"/>
          </p:cNvSpPr>
          <p:nvPr/>
        </p:nvSpPr>
        <p:spPr bwMode="auto">
          <a:xfrm>
            <a:off x="609600" y="554038"/>
            <a:ext cx="8534400" cy="822325"/>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    </a:t>
            </a:r>
            <a:r>
              <a:rPr lang="zh-CN" altLang="en-US">
                <a:solidFill>
                  <a:srgbClr val="CC0000"/>
                </a:solidFill>
                <a:latin typeface="楷体_GB2312" pitchFamily="49" charset="-122"/>
                <a:ea typeface="楷体_GB2312" pitchFamily="49" charset="-122"/>
              </a:rPr>
              <a:t>在势力场中，具有理想约束的质点系的平衡条件为质点    </a:t>
            </a:r>
          </a:p>
          <a:p>
            <a:r>
              <a:rPr lang="zh-CN" altLang="en-US">
                <a:solidFill>
                  <a:srgbClr val="CC0000"/>
                </a:solidFill>
                <a:latin typeface="楷体_GB2312" pitchFamily="49" charset="-122"/>
                <a:ea typeface="楷体_GB2312" pitchFamily="49" charset="-122"/>
              </a:rPr>
              <a:t>系的势能在平衡位置处一阶变分为零。</a:t>
            </a:r>
          </a:p>
        </p:txBody>
      </p:sp>
      <p:grpSp>
        <p:nvGrpSpPr>
          <p:cNvPr id="165898" name="Group 10"/>
          <p:cNvGrpSpPr>
            <a:grpSpLocks/>
          </p:cNvGrpSpPr>
          <p:nvPr/>
        </p:nvGrpSpPr>
        <p:grpSpPr bwMode="auto">
          <a:xfrm>
            <a:off x="685800" y="1412875"/>
            <a:ext cx="7242175" cy="498475"/>
            <a:chOff x="554" y="1408"/>
            <a:chExt cx="4562" cy="314"/>
          </a:xfrm>
        </p:grpSpPr>
        <p:sp>
          <p:nvSpPr>
            <p:cNvPr id="165896" name="Text Box 8"/>
            <p:cNvSpPr txBox="1">
              <a:spLocks noChangeArrowheads="1"/>
            </p:cNvSpPr>
            <p:nvPr/>
          </p:nvSpPr>
          <p:spPr bwMode="auto">
            <a:xfrm>
              <a:off x="554" y="1434"/>
              <a:ext cx="456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如果用广义坐标            表示质点系的位置。  </a:t>
              </a:r>
            </a:p>
          </p:txBody>
        </p:sp>
        <p:graphicFrame>
          <p:nvGraphicFramePr>
            <p:cNvPr id="165897" name="Object 9"/>
            <p:cNvGraphicFramePr>
              <a:graphicFrameLocks noChangeAspect="1"/>
            </p:cNvGraphicFramePr>
            <p:nvPr/>
          </p:nvGraphicFramePr>
          <p:xfrm>
            <a:off x="1927" y="1408"/>
            <a:ext cx="1225" cy="298"/>
          </p:xfrm>
          <a:graphic>
            <a:graphicData uri="http://schemas.openxmlformats.org/presentationml/2006/ole">
              <p:oleObj spid="_x0000_s165897" name="公式" r:id="rId3" imgW="939600" imgH="228600" progId="Equation.3">
                <p:embed/>
              </p:oleObj>
            </a:graphicData>
          </a:graphic>
        </p:graphicFrame>
      </p:grpSp>
      <p:sp>
        <p:nvSpPr>
          <p:cNvPr id="165899" name="Text Box 11"/>
          <p:cNvSpPr txBox="1">
            <a:spLocks noChangeArrowheads="1"/>
          </p:cNvSpPr>
          <p:nvPr/>
        </p:nvSpPr>
        <p:spPr bwMode="auto">
          <a:xfrm>
            <a:off x="685800" y="2060575"/>
            <a:ext cx="72739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则质点系的势能可以写成广义坐标的函数    </a:t>
            </a:r>
          </a:p>
        </p:txBody>
      </p:sp>
      <p:graphicFrame>
        <p:nvGraphicFramePr>
          <p:cNvPr id="165901" name="Object 13"/>
          <p:cNvGraphicFramePr>
            <a:graphicFrameLocks noChangeAspect="1"/>
          </p:cNvGraphicFramePr>
          <p:nvPr/>
        </p:nvGraphicFramePr>
        <p:xfrm>
          <a:off x="2919413" y="2563813"/>
          <a:ext cx="2805112" cy="446087"/>
        </p:xfrm>
        <a:graphic>
          <a:graphicData uri="http://schemas.openxmlformats.org/presentationml/2006/ole">
            <p:oleObj spid="_x0000_s165901" name="公式" r:id="rId4" imgW="1434960" imgH="228600" progId="Equation.3">
              <p:embed/>
            </p:oleObj>
          </a:graphicData>
        </a:graphic>
      </p:graphicFrame>
      <p:graphicFrame>
        <p:nvGraphicFramePr>
          <p:cNvPr id="165906" name="Object 18"/>
          <p:cNvGraphicFramePr>
            <a:graphicFrameLocks noChangeAspect="1"/>
          </p:cNvGraphicFramePr>
          <p:nvPr/>
        </p:nvGraphicFramePr>
        <p:xfrm>
          <a:off x="2209800" y="3200400"/>
          <a:ext cx="4876800" cy="2908300"/>
        </p:xfrm>
        <a:graphic>
          <a:graphicData uri="http://schemas.openxmlformats.org/presentationml/2006/ole">
            <p:oleObj spid="_x0000_s165906" name="Equation" r:id="rId5" imgW="2234880" imgH="1333440" progId="Equation.DSMT4">
              <p:embed/>
            </p:oleObj>
          </a:graphicData>
        </a:graphic>
      </p:graphicFrame>
      <p:sp>
        <p:nvSpPr>
          <p:cNvPr id="165909" name="AutoShape 2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5910" name="AutoShape 2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5911" name="AutoShape 2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5912" name="AutoShape 2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58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58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58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59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59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3" grpId="0" autoUpdateAnimBg="0"/>
      <p:bldP spid="165899"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7" name="Rectangle 5"/>
          <p:cNvSpPr>
            <a:spLocks noChangeArrowheads="1"/>
          </p:cNvSpPr>
          <p:nvPr/>
        </p:nvSpPr>
        <p:spPr bwMode="auto">
          <a:xfrm>
            <a:off x="609600" y="533400"/>
            <a:ext cx="7405688"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由广义坐标表示的平衡条件可写成如下形式      </a:t>
            </a:r>
          </a:p>
        </p:txBody>
      </p:sp>
      <p:graphicFrame>
        <p:nvGraphicFramePr>
          <p:cNvPr id="166918" name="Object 6"/>
          <p:cNvGraphicFramePr>
            <a:graphicFrameLocks noChangeAspect="1"/>
          </p:cNvGraphicFramePr>
          <p:nvPr/>
        </p:nvGraphicFramePr>
        <p:xfrm>
          <a:off x="2057400" y="1066800"/>
          <a:ext cx="4751388" cy="917575"/>
        </p:xfrm>
        <a:graphic>
          <a:graphicData uri="http://schemas.openxmlformats.org/presentationml/2006/ole">
            <p:oleObj spid="_x0000_s166918" name="Equation" r:id="rId3" imgW="2234880" imgH="431640" progId="Equation.DSMT4">
              <p:embed/>
            </p:oleObj>
          </a:graphicData>
        </a:graphic>
      </p:graphicFrame>
      <p:sp>
        <p:nvSpPr>
          <p:cNvPr id="166922" name="Text Box 10"/>
          <p:cNvSpPr txBox="1">
            <a:spLocks noChangeArrowheads="1"/>
          </p:cNvSpPr>
          <p:nvPr/>
        </p:nvSpPr>
        <p:spPr bwMode="auto">
          <a:xfrm>
            <a:off x="609600" y="1981200"/>
            <a:ext cx="8305800" cy="822325"/>
          </a:xfrm>
          <a:prstGeom prst="rect">
            <a:avLst/>
          </a:prstGeom>
          <a:noFill/>
          <a:ln w="9525">
            <a:noFill/>
            <a:miter lim="800000"/>
            <a:headEnd/>
            <a:tailEnd/>
          </a:ln>
          <a:effectLst/>
        </p:spPr>
        <p:txBody>
          <a:bodyPr>
            <a:spAutoFit/>
          </a:bodyPr>
          <a:lstStyle/>
          <a:p>
            <a:r>
              <a:rPr lang="zh-CN" altLang="en-US" b="0">
                <a:latin typeface="楷体_GB2312" pitchFamily="49" charset="-122"/>
                <a:ea typeface="楷体_GB2312" pitchFamily="49" charset="-122"/>
              </a:rPr>
              <a:t>    </a:t>
            </a:r>
            <a:r>
              <a:rPr lang="zh-CN" altLang="en-US">
                <a:solidFill>
                  <a:srgbClr val="CC0000"/>
                </a:solidFill>
                <a:latin typeface="楷体_GB2312" pitchFamily="49" charset="-122"/>
                <a:ea typeface="楷体_GB2312" pitchFamily="49" charset="-122"/>
              </a:rPr>
              <a:t>在势力场中具有理想约束的质点系的平衡条件是势能   对于每个广义坐标的偏导数分别等于零。</a:t>
            </a:r>
          </a:p>
        </p:txBody>
      </p:sp>
      <p:sp>
        <p:nvSpPr>
          <p:cNvPr id="166925" name="Text Box 13"/>
          <p:cNvSpPr txBox="1">
            <a:spLocks noChangeArrowheads="1"/>
          </p:cNvSpPr>
          <p:nvPr/>
        </p:nvSpPr>
        <p:spPr bwMode="auto">
          <a:xfrm>
            <a:off x="609600" y="3352800"/>
            <a:ext cx="8229600" cy="457200"/>
          </a:xfrm>
          <a:prstGeom prst="rect">
            <a:avLst/>
          </a:prstGeom>
          <a:noFill/>
          <a:ln w="9525">
            <a:noFill/>
            <a:miter lim="800000"/>
            <a:headEnd/>
            <a:tailEnd/>
          </a:ln>
          <a:effectLst/>
        </p:spPr>
        <p:txBody>
          <a:bodyPr>
            <a:spAutoFit/>
          </a:bodyPr>
          <a:lstStyle/>
          <a:p>
            <a:r>
              <a:rPr lang="zh-CN" altLang="en-US">
                <a:solidFill>
                  <a:schemeClr val="accent2"/>
                </a:solidFill>
                <a:latin typeface="楷体_GB2312" pitchFamily="49" charset="-122"/>
                <a:ea typeface="楷体_GB2312" pitchFamily="49" charset="-122"/>
              </a:rPr>
              <a:t>不稳定平衡：</a:t>
            </a:r>
            <a:r>
              <a:rPr lang="zh-CN" altLang="en-US">
                <a:latin typeface="楷体_GB2312" pitchFamily="49" charset="-122"/>
                <a:ea typeface="楷体_GB2312" pitchFamily="49" charset="-122"/>
              </a:rPr>
              <a:t>在平衡位置上系统势能具有极大值。</a:t>
            </a:r>
          </a:p>
        </p:txBody>
      </p:sp>
      <p:sp>
        <p:nvSpPr>
          <p:cNvPr id="166927" name="Text Box 15"/>
          <p:cNvSpPr txBox="1">
            <a:spLocks noChangeArrowheads="1"/>
          </p:cNvSpPr>
          <p:nvPr/>
        </p:nvSpPr>
        <p:spPr bwMode="auto">
          <a:xfrm>
            <a:off x="661988" y="3886200"/>
            <a:ext cx="7491412" cy="457200"/>
          </a:xfrm>
          <a:prstGeom prst="rect">
            <a:avLst/>
          </a:prstGeom>
          <a:noFill/>
          <a:ln w="9525">
            <a:noFill/>
            <a:miter lim="800000"/>
            <a:headEnd/>
            <a:tailEnd/>
          </a:ln>
          <a:effectLst/>
        </p:spPr>
        <p:txBody>
          <a:bodyPr>
            <a:spAutoFit/>
          </a:bodyPr>
          <a:lstStyle/>
          <a:p>
            <a:r>
              <a:rPr lang="zh-CN" altLang="en-US">
                <a:solidFill>
                  <a:schemeClr val="accent2"/>
                </a:solidFill>
                <a:latin typeface="楷体_GB2312" pitchFamily="49" charset="-122"/>
                <a:ea typeface="楷体_GB2312" pitchFamily="49" charset="-122"/>
              </a:rPr>
              <a:t>随遇平衡：</a:t>
            </a:r>
            <a:r>
              <a:rPr lang="zh-CN" altLang="en-US">
                <a:latin typeface="楷体_GB2312" pitchFamily="49" charset="-122"/>
                <a:ea typeface="楷体_GB2312" pitchFamily="49" charset="-122"/>
              </a:rPr>
              <a:t>系统在某位置附近其势能是不变的。   </a:t>
            </a:r>
          </a:p>
        </p:txBody>
      </p:sp>
      <p:sp>
        <p:nvSpPr>
          <p:cNvPr id="166931" name="Rectangle 19"/>
          <p:cNvSpPr>
            <a:spLocks noChangeArrowheads="1"/>
          </p:cNvSpPr>
          <p:nvPr/>
        </p:nvSpPr>
        <p:spPr bwMode="auto">
          <a:xfrm>
            <a:off x="609600" y="2819400"/>
            <a:ext cx="8305800" cy="457200"/>
          </a:xfrm>
          <a:prstGeom prst="rect">
            <a:avLst/>
          </a:prstGeom>
          <a:noFill/>
          <a:ln w="9525">
            <a:noFill/>
            <a:miter lim="800000"/>
            <a:headEnd/>
            <a:tailEnd/>
          </a:ln>
          <a:effectLst/>
        </p:spPr>
        <p:txBody>
          <a:bodyPr>
            <a:spAutoFit/>
          </a:bodyPr>
          <a:lstStyle/>
          <a:p>
            <a:r>
              <a:rPr lang="zh-CN" altLang="en-US">
                <a:solidFill>
                  <a:schemeClr val="accent2"/>
                </a:solidFill>
                <a:latin typeface="楷体_GB2312" pitchFamily="49" charset="-122"/>
                <a:ea typeface="楷体_GB2312" pitchFamily="49" charset="-122"/>
              </a:rPr>
              <a:t>稳定平衡：</a:t>
            </a:r>
            <a:r>
              <a:rPr lang="zh-CN" altLang="en-US">
                <a:latin typeface="楷体_GB2312" pitchFamily="49" charset="-122"/>
                <a:ea typeface="楷体_GB2312" pitchFamily="49" charset="-122"/>
              </a:rPr>
              <a:t>在平衡位置处系统势能具有极小值。</a:t>
            </a:r>
          </a:p>
        </p:txBody>
      </p:sp>
      <p:sp>
        <p:nvSpPr>
          <p:cNvPr id="166933" name="AutoShape 2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6934" name="AutoShape 2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6935" name="AutoShape 2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6936" name="AutoShape 2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166937" name="Picture 25"/>
          <p:cNvPicPr>
            <a:picLocks noChangeAspect="1" noChangeArrowheads="1"/>
          </p:cNvPicPr>
          <p:nvPr/>
        </p:nvPicPr>
        <p:blipFill>
          <a:blip r:embed="rId4"/>
          <a:srcRect/>
          <a:stretch>
            <a:fillRect/>
          </a:stretch>
        </p:blipFill>
        <p:spPr bwMode="auto">
          <a:xfrm>
            <a:off x="1331913" y="4437063"/>
            <a:ext cx="6492875" cy="2082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69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69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69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69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69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69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69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7" grpId="0" autoUpdateAnimBg="0"/>
      <p:bldP spid="166922" grpId="0" autoUpdateAnimBg="0"/>
      <p:bldP spid="166925" grpId="0" autoUpdateAnimBg="0"/>
      <p:bldP spid="166927" grpId="0" autoUpdateAnimBg="0"/>
      <p:bldP spid="16693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40" name="Text Box 4"/>
          <p:cNvSpPr txBox="1">
            <a:spLocks noChangeArrowheads="1"/>
          </p:cNvSpPr>
          <p:nvPr/>
        </p:nvSpPr>
        <p:spPr bwMode="auto">
          <a:xfrm>
            <a:off x="735013" y="595313"/>
            <a:ext cx="3332162" cy="457200"/>
          </a:xfrm>
          <a:prstGeom prst="rect">
            <a:avLst/>
          </a:prstGeom>
          <a:noFill/>
          <a:ln w="9525">
            <a:noFill/>
            <a:miter lim="800000"/>
            <a:headEnd/>
            <a:tailEnd/>
          </a:ln>
          <a:effectLst/>
        </p:spPr>
        <p:txBody>
          <a:bodyPr>
            <a:spAutoFit/>
          </a:bodyPr>
          <a:lstStyle/>
          <a:p>
            <a:r>
              <a:rPr lang="zh-CN" altLang="en-US">
                <a:ea typeface="楷体_GB2312" pitchFamily="49" charset="-122"/>
              </a:rPr>
              <a:t>对于一个自由度系统，</a:t>
            </a:r>
          </a:p>
        </p:txBody>
      </p:sp>
      <p:sp>
        <p:nvSpPr>
          <p:cNvPr id="167941" name="Text Box 5"/>
          <p:cNvSpPr txBox="1">
            <a:spLocks noChangeArrowheads="1"/>
          </p:cNvSpPr>
          <p:nvPr/>
        </p:nvSpPr>
        <p:spPr bwMode="auto">
          <a:xfrm>
            <a:off x="3657600" y="609600"/>
            <a:ext cx="5162550" cy="457200"/>
          </a:xfrm>
          <a:prstGeom prst="rect">
            <a:avLst/>
          </a:prstGeom>
          <a:noFill/>
          <a:ln w="9525">
            <a:noFill/>
            <a:miter lim="800000"/>
            <a:headEnd/>
            <a:tailEnd/>
          </a:ln>
          <a:effectLst/>
        </p:spPr>
        <p:txBody>
          <a:bodyPr>
            <a:spAutoFit/>
          </a:bodyPr>
          <a:lstStyle/>
          <a:p>
            <a:r>
              <a:rPr lang="zh-CN" altLang="en-US">
                <a:ea typeface="楷体_GB2312" pitchFamily="49" charset="-122"/>
              </a:rPr>
              <a:t>系统具有一个广义坐标</a:t>
            </a:r>
            <a:r>
              <a:rPr lang="en-US" altLang="zh-CN" i="1"/>
              <a:t>q</a:t>
            </a:r>
            <a:r>
              <a:rPr lang="en-US" altLang="zh-CN"/>
              <a:t>，</a:t>
            </a:r>
          </a:p>
        </p:txBody>
      </p:sp>
      <p:sp>
        <p:nvSpPr>
          <p:cNvPr id="167942" name="Text Box 6"/>
          <p:cNvSpPr txBox="1">
            <a:spLocks noChangeArrowheads="1"/>
          </p:cNvSpPr>
          <p:nvPr/>
        </p:nvSpPr>
        <p:spPr bwMode="auto">
          <a:xfrm>
            <a:off x="703263" y="1071563"/>
            <a:ext cx="8189912" cy="457200"/>
          </a:xfrm>
          <a:prstGeom prst="rect">
            <a:avLst/>
          </a:prstGeom>
          <a:noFill/>
          <a:ln w="9525">
            <a:noFill/>
            <a:miter lim="800000"/>
            <a:headEnd/>
            <a:tailEnd/>
          </a:ln>
          <a:effectLst/>
        </p:spPr>
        <p:txBody>
          <a:bodyPr>
            <a:spAutoFit/>
          </a:bodyPr>
          <a:lstStyle/>
          <a:p>
            <a:r>
              <a:rPr lang="zh-CN" altLang="en-US">
                <a:ea typeface="楷体_GB2312" pitchFamily="49" charset="-122"/>
              </a:rPr>
              <a:t>因此系统势能可以表示为</a:t>
            </a:r>
            <a:r>
              <a:rPr lang="en-US" altLang="zh-CN" i="1"/>
              <a:t>q</a:t>
            </a:r>
            <a:r>
              <a:rPr lang="zh-CN" altLang="en-US">
                <a:ea typeface="楷体_GB2312" pitchFamily="49" charset="-122"/>
              </a:rPr>
              <a:t>的一元函数</a:t>
            </a:r>
          </a:p>
        </p:txBody>
      </p:sp>
      <p:grpSp>
        <p:nvGrpSpPr>
          <p:cNvPr id="167945" name="Group 9"/>
          <p:cNvGrpSpPr>
            <a:grpSpLocks/>
          </p:cNvGrpSpPr>
          <p:nvPr/>
        </p:nvGrpSpPr>
        <p:grpSpPr bwMode="auto">
          <a:xfrm>
            <a:off x="5867400" y="1125538"/>
            <a:ext cx="1543050" cy="468312"/>
            <a:chOff x="1234" y="2749"/>
            <a:chExt cx="972" cy="295"/>
          </a:xfrm>
        </p:grpSpPr>
        <p:sp>
          <p:nvSpPr>
            <p:cNvPr id="167943" name="Text Box 7"/>
            <p:cNvSpPr txBox="1">
              <a:spLocks noChangeArrowheads="1"/>
            </p:cNvSpPr>
            <p:nvPr/>
          </p:nvSpPr>
          <p:spPr bwMode="auto">
            <a:xfrm>
              <a:off x="1234" y="2749"/>
              <a:ext cx="308" cy="288"/>
            </a:xfrm>
            <a:prstGeom prst="rect">
              <a:avLst/>
            </a:prstGeom>
            <a:noFill/>
            <a:ln w="9525">
              <a:noFill/>
              <a:miter lim="800000"/>
              <a:headEnd/>
              <a:tailEnd/>
            </a:ln>
            <a:effectLst/>
          </p:spPr>
          <p:txBody>
            <a:bodyPr wrap="none">
              <a:spAutoFit/>
            </a:bodyPr>
            <a:lstStyle/>
            <a:p>
              <a:r>
                <a:rPr lang="zh-CN" altLang="en-US" b="0">
                  <a:ea typeface="楷体_GB2312" pitchFamily="49" charset="-122"/>
                </a:rPr>
                <a:t>即</a:t>
              </a:r>
              <a:endParaRPr lang="en-US" altLang="zh-CN" b="0" i="1">
                <a:ea typeface="楷体_GB2312" pitchFamily="49" charset="-122"/>
              </a:endParaRPr>
            </a:p>
          </p:txBody>
        </p:sp>
        <p:graphicFrame>
          <p:nvGraphicFramePr>
            <p:cNvPr id="167944" name="Object 8"/>
            <p:cNvGraphicFramePr>
              <a:graphicFrameLocks noChangeAspect="1"/>
            </p:cNvGraphicFramePr>
            <p:nvPr/>
          </p:nvGraphicFramePr>
          <p:xfrm>
            <a:off x="1474" y="2795"/>
            <a:ext cx="732" cy="249"/>
          </p:xfrm>
          <a:graphic>
            <a:graphicData uri="http://schemas.openxmlformats.org/presentationml/2006/ole">
              <p:oleObj spid="_x0000_s167944" name="公式" r:id="rId3" imgW="596880" imgH="203040" progId="Equation.3">
                <p:embed/>
              </p:oleObj>
            </a:graphicData>
          </a:graphic>
        </p:graphicFrame>
      </p:grpSp>
      <p:sp>
        <p:nvSpPr>
          <p:cNvPr id="167946" name="Text Box 10"/>
          <p:cNvSpPr txBox="1">
            <a:spLocks noChangeArrowheads="1"/>
          </p:cNvSpPr>
          <p:nvPr/>
        </p:nvSpPr>
        <p:spPr bwMode="auto">
          <a:xfrm>
            <a:off x="685800" y="1484313"/>
            <a:ext cx="7415213" cy="457200"/>
          </a:xfrm>
          <a:prstGeom prst="rect">
            <a:avLst/>
          </a:prstGeom>
          <a:noFill/>
          <a:ln w="9525">
            <a:noFill/>
            <a:miter lim="800000"/>
            <a:headEnd/>
            <a:tailEnd/>
          </a:ln>
          <a:effectLst/>
        </p:spPr>
        <p:txBody>
          <a:bodyPr>
            <a:spAutoFit/>
          </a:bodyPr>
          <a:lstStyle/>
          <a:p>
            <a:r>
              <a:rPr lang="zh-CN" altLang="en-US">
                <a:ea typeface="楷体_GB2312" pitchFamily="49" charset="-122"/>
              </a:rPr>
              <a:t>当系统平衡时，</a:t>
            </a:r>
          </a:p>
        </p:txBody>
      </p:sp>
      <p:sp>
        <p:nvSpPr>
          <p:cNvPr id="167948" name="Text Box 12"/>
          <p:cNvSpPr txBox="1">
            <a:spLocks noChangeArrowheads="1"/>
          </p:cNvSpPr>
          <p:nvPr/>
        </p:nvSpPr>
        <p:spPr bwMode="auto">
          <a:xfrm>
            <a:off x="2743200" y="1447800"/>
            <a:ext cx="4708525" cy="457200"/>
          </a:xfrm>
          <a:prstGeom prst="rect">
            <a:avLst/>
          </a:prstGeom>
          <a:noFill/>
          <a:ln w="9525">
            <a:noFill/>
            <a:miter lim="800000"/>
            <a:headEnd/>
            <a:tailEnd/>
          </a:ln>
          <a:effectLst/>
        </p:spPr>
        <p:txBody>
          <a:bodyPr>
            <a:spAutoFit/>
          </a:bodyPr>
          <a:lstStyle/>
          <a:p>
            <a:r>
              <a:rPr lang="zh-CN" altLang="en-US">
                <a:ea typeface="楷体_GB2312" pitchFamily="49" charset="-122"/>
              </a:rPr>
              <a:t>在平衡位置处有</a:t>
            </a:r>
          </a:p>
        </p:txBody>
      </p:sp>
      <p:graphicFrame>
        <p:nvGraphicFramePr>
          <p:cNvPr id="167949" name="Object 13"/>
          <p:cNvGraphicFramePr>
            <a:graphicFrameLocks noChangeAspect="1"/>
          </p:cNvGraphicFramePr>
          <p:nvPr/>
        </p:nvGraphicFramePr>
        <p:xfrm>
          <a:off x="3733800" y="1905000"/>
          <a:ext cx="1219200" cy="819150"/>
        </p:xfrm>
        <a:graphic>
          <a:graphicData uri="http://schemas.openxmlformats.org/presentationml/2006/ole">
            <p:oleObj spid="_x0000_s167949" name="公式" r:id="rId4" imgW="495000" imgH="419040" progId="Equation.3">
              <p:embed/>
            </p:oleObj>
          </a:graphicData>
        </a:graphic>
      </p:graphicFrame>
      <p:sp>
        <p:nvSpPr>
          <p:cNvPr id="167950" name="Text Box 14"/>
          <p:cNvSpPr txBox="1">
            <a:spLocks noChangeArrowheads="1"/>
          </p:cNvSpPr>
          <p:nvPr/>
        </p:nvSpPr>
        <p:spPr bwMode="auto">
          <a:xfrm>
            <a:off x="657225" y="2827338"/>
            <a:ext cx="7877175" cy="822325"/>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如果系统处于稳定平衡状态，则在平衡位置处系统势能具有极小值。</a:t>
            </a:r>
          </a:p>
        </p:txBody>
      </p:sp>
      <p:sp>
        <p:nvSpPr>
          <p:cNvPr id="167953" name="Text Box 17"/>
          <p:cNvSpPr txBox="1">
            <a:spLocks noChangeArrowheads="1"/>
          </p:cNvSpPr>
          <p:nvPr/>
        </p:nvSpPr>
        <p:spPr bwMode="auto">
          <a:xfrm>
            <a:off x="611188" y="3571875"/>
            <a:ext cx="7993062"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即系统势能对广义坐标的二阶导数大于零   </a:t>
            </a:r>
          </a:p>
        </p:txBody>
      </p:sp>
      <p:graphicFrame>
        <p:nvGraphicFramePr>
          <p:cNvPr id="167955" name="Object 19"/>
          <p:cNvGraphicFramePr>
            <a:graphicFrameLocks noChangeAspect="1"/>
          </p:cNvGraphicFramePr>
          <p:nvPr/>
        </p:nvGraphicFramePr>
        <p:xfrm>
          <a:off x="3581400" y="4114800"/>
          <a:ext cx="1092200" cy="917575"/>
        </p:xfrm>
        <a:graphic>
          <a:graphicData uri="http://schemas.openxmlformats.org/presentationml/2006/ole">
            <p:oleObj spid="_x0000_s167955" name="公式" r:id="rId5" imgW="558720" imgH="469800" progId="Equation.3">
              <p:embed/>
            </p:oleObj>
          </a:graphicData>
        </a:graphic>
      </p:graphicFrame>
      <p:sp>
        <p:nvSpPr>
          <p:cNvPr id="167956" name="Text Box 20"/>
          <p:cNvSpPr txBox="1">
            <a:spLocks noChangeArrowheads="1"/>
          </p:cNvSpPr>
          <p:nvPr/>
        </p:nvSpPr>
        <p:spPr bwMode="auto">
          <a:xfrm>
            <a:off x="2819400" y="5257800"/>
            <a:ext cx="6792913" cy="457200"/>
          </a:xfrm>
          <a:prstGeom prst="rect">
            <a:avLst/>
          </a:prstGeom>
          <a:noFill/>
          <a:ln w="9525">
            <a:noFill/>
            <a:miter lim="800000"/>
            <a:headEnd/>
            <a:tailEnd/>
          </a:ln>
          <a:effectLst/>
        </p:spPr>
        <p:txBody>
          <a:bodyPr>
            <a:spAutoFit/>
          </a:bodyPr>
          <a:lstStyle/>
          <a:p>
            <a:r>
              <a:rPr lang="zh-CN" altLang="en-US" b="0">
                <a:ea typeface="楷体_GB2312" pitchFamily="49" charset="-122"/>
              </a:rPr>
              <a:t>——</a:t>
            </a:r>
            <a:r>
              <a:rPr lang="zh-CN" altLang="en-US">
                <a:solidFill>
                  <a:srgbClr val="CC0000"/>
                </a:solidFill>
                <a:ea typeface="楷体_GB2312" pitchFamily="49" charset="-122"/>
              </a:rPr>
              <a:t>一个自由度系统平衡的稳定性判据</a:t>
            </a:r>
          </a:p>
        </p:txBody>
      </p:sp>
      <p:sp>
        <p:nvSpPr>
          <p:cNvPr id="167958" name="AutoShape 2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7959" name="AutoShape 2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7960" name="AutoShape 2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7961" name="AutoShape 2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79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79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79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79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79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79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79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795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795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6795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79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autoUpdateAnimBg="0"/>
      <p:bldP spid="167941" grpId="0" autoUpdateAnimBg="0"/>
      <p:bldP spid="167942" grpId="0" autoUpdateAnimBg="0"/>
      <p:bldP spid="167946" grpId="0" autoUpdateAnimBg="0"/>
      <p:bldP spid="167948" grpId="0" autoUpdateAnimBg="0"/>
      <p:bldP spid="167950" grpId="0" autoUpdateAnimBg="0"/>
      <p:bldP spid="167953" grpId="0" autoUpdateAnimBg="0"/>
      <p:bldP spid="167956"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8981" name="Rectangle 21"/>
          <p:cNvSpPr>
            <a:spLocks noGrp="1" noChangeArrowheads="1"/>
          </p:cNvSpPr>
          <p:nvPr>
            <p:ph type="title"/>
          </p:nvPr>
        </p:nvSpPr>
        <p:spPr>
          <a:xfrm>
            <a:off x="685800" y="381000"/>
            <a:ext cx="1371600" cy="360363"/>
          </a:xfrm>
          <a:solidFill>
            <a:srgbClr val="00FFFF"/>
          </a:solidFill>
          <a:ln/>
        </p:spPr>
        <p:txBody>
          <a:bodyPr/>
          <a:lstStyle/>
          <a:p>
            <a:r>
              <a:rPr lang="zh-CN" altLang="en-US" sz="2400" b="1">
                <a:solidFill>
                  <a:schemeClr val="tx1"/>
                </a:solidFill>
                <a:latin typeface="楷体_GB2312" pitchFamily="49" charset="-122"/>
                <a:ea typeface="楷体_GB2312" pitchFamily="49" charset="-122"/>
              </a:rPr>
              <a:t>例 </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3</a:t>
            </a:r>
          </a:p>
        </p:txBody>
      </p:sp>
      <p:grpSp>
        <p:nvGrpSpPr>
          <p:cNvPr id="169008" name="Group 48"/>
          <p:cNvGrpSpPr>
            <a:grpSpLocks/>
          </p:cNvGrpSpPr>
          <p:nvPr/>
        </p:nvGrpSpPr>
        <p:grpSpPr bwMode="auto">
          <a:xfrm>
            <a:off x="685800" y="762000"/>
            <a:ext cx="7848600" cy="1239838"/>
            <a:chOff x="432" y="480"/>
            <a:chExt cx="4944" cy="781"/>
          </a:xfrm>
        </p:grpSpPr>
        <p:sp>
          <p:nvSpPr>
            <p:cNvPr id="168982" name="Rectangle 22"/>
            <p:cNvSpPr>
              <a:spLocks noChangeArrowheads="1"/>
            </p:cNvSpPr>
            <p:nvPr/>
          </p:nvSpPr>
          <p:spPr bwMode="auto">
            <a:xfrm>
              <a:off x="432" y="480"/>
              <a:ext cx="4944" cy="748"/>
            </a:xfrm>
            <a:prstGeom prst="rect">
              <a:avLst/>
            </a:prstGeom>
            <a:noFill/>
            <a:ln w="9525">
              <a:noFill/>
              <a:miter lim="800000"/>
              <a:headEnd/>
              <a:tailEnd/>
            </a:ln>
            <a:effectLst/>
          </p:spPr>
          <p:txBody>
            <a:bodyPr anchor="ctr">
              <a:spAutoFit/>
            </a:bodyPr>
            <a:lstStyle/>
            <a:p>
              <a:pPr eaLnBrk="0" hangingPunct="0"/>
              <a:r>
                <a:rPr lang="zh-CN" altLang="en-US">
                  <a:latin typeface="楷体_GB2312" pitchFamily="49" charset="-122"/>
                  <a:ea typeface="楷体_GB2312" pitchFamily="49" charset="-122"/>
                </a:rPr>
                <a:t>已知：如图所示一倒置的摆，摆锤重量为  ，摆杆长度为</a:t>
              </a:r>
              <a:r>
                <a:rPr lang="en-US" altLang="zh-CN" i="1"/>
                <a:t>l</a:t>
              </a:r>
              <a:r>
                <a:rPr lang="en-US" altLang="zh-CN"/>
                <a:t>，</a:t>
              </a:r>
              <a:r>
                <a:rPr lang="zh-CN" altLang="en-US">
                  <a:ea typeface="楷体_GB2312" pitchFamily="49" charset="-122"/>
                </a:rPr>
                <a:t>在摆杆上的点</a:t>
              </a:r>
              <a:r>
                <a:rPr lang="en-US" altLang="zh-CN" i="1"/>
                <a:t>A</a:t>
              </a:r>
              <a:r>
                <a:rPr lang="zh-CN" altLang="en-US">
                  <a:ea typeface="楷体_GB2312" pitchFamily="49" charset="-122"/>
                </a:rPr>
                <a:t>连有一刚度为</a:t>
              </a:r>
              <a:r>
                <a:rPr lang="en-US" altLang="zh-CN" i="1"/>
                <a:t>k</a:t>
              </a:r>
              <a:r>
                <a:rPr lang="zh-CN" altLang="en-US">
                  <a:ea typeface="楷体_GB2312" pitchFamily="49" charset="-122"/>
                </a:rPr>
                <a:t>的水平弹簧，摆在铅直位置时弹簧未变形。设</a:t>
              </a:r>
              <a:r>
                <a:rPr lang="en-US" altLang="zh-CN" i="1"/>
                <a:t>OA=a</a:t>
              </a:r>
              <a:r>
                <a:rPr lang="zh-CN" altLang="en-US">
                  <a:ea typeface="楷体_GB2312" pitchFamily="49" charset="-122"/>
                </a:rPr>
                <a:t>摆杆重量不计。</a:t>
              </a:r>
            </a:p>
          </p:txBody>
        </p:sp>
        <p:sp>
          <p:nvSpPr>
            <p:cNvPr id="168984" name="Text Box 24"/>
            <p:cNvSpPr txBox="1">
              <a:spLocks noChangeArrowheads="1"/>
            </p:cNvSpPr>
            <p:nvPr/>
          </p:nvSpPr>
          <p:spPr bwMode="auto">
            <a:xfrm>
              <a:off x="571" y="973"/>
              <a:ext cx="116" cy="288"/>
            </a:xfrm>
            <a:prstGeom prst="rect">
              <a:avLst/>
            </a:prstGeom>
            <a:noFill/>
            <a:ln w="9525">
              <a:noFill/>
              <a:miter lim="800000"/>
              <a:headEnd/>
              <a:tailEnd/>
            </a:ln>
            <a:effectLst/>
          </p:spPr>
          <p:txBody>
            <a:bodyPr wrap="none">
              <a:spAutoFit/>
            </a:bodyPr>
            <a:lstStyle/>
            <a:p>
              <a:endParaRPr lang="zh-CN" altLang="en-US" b="0"/>
            </a:p>
          </p:txBody>
        </p:sp>
        <p:graphicFrame>
          <p:nvGraphicFramePr>
            <p:cNvPr id="168998" name="Object 38"/>
            <p:cNvGraphicFramePr>
              <a:graphicFrameLocks noChangeAspect="1"/>
            </p:cNvGraphicFramePr>
            <p:nvPr/>
          </p:nvGraphicFramePr>
          <p:xfrm>
            <a:off x="3936" y="515"/>
            <a:ext cx="193" cy="209"/>
          </p:xfrm>
          <a:graphic>
            <a:graphicData uri="http://schemas.openxmlformats.org/presentationml/2006/ole">
              <p:oleObj spid="_x0000_s168998" name="Equation" r:id="rId3" imgW="152280" imgH="164880" progId="Equation.3">
                <p:embed/>
              </p:oleObj>
            </a:graphicData>
          </a:graphic>
        </p:graphicFrame>
      </p:grpSp>
      <p:sp>
        <p:nvSpPr>
          <p:cNvPr id="169001" name="Text Box 41"/>
          <p:cNvSpPr txBox="1">
            <a:spLocks noChangeArrowheads="1"/>
          </p:cNvSpPr>
          <p:nvPr/>
        </p:nvSpPr>
        <p:spPr bwMode="auto">
          <a:xfrm>
            <a:off x="755650" y="2060575"/>
            <a:ext cx="8634413" cy="457200"/>
          </a:xfrm>
          <a:prstGeom prst="rect">
            <a:avLst/>
          </a:prstGeom>
          <a:noFill/>
          <a:ln w="9525">
            <a:noFill/>
            <a:miter lim="800000"/>
            <a:headEnd/>
            <a:tailEnd/>
          </a:ln>
          <a:effectLst/>
        </p:spPr>
        <p:txBody>
          <a:bodyPr>
            <a:spAutoFit/>
          </a:bodyPr>
          <a:lstStyle/>
          <a:p>
            <a:r>
              <a:rPr lang="zh-CN" altLang="en-US">
                <a:ea typeface="楷体_GB2312" pitchFamily="49" charset="-122"/>
              </a:rPr>
              <a:t>试求：摆杆的平衡位置及稳定平衡时所应满足的条件。</a:t>
            </a:r>
          </a:p>
        </p:txBody>
      </p:sp>
      <p:sp>
        <p:nvSpPr>
          <p:cNvPr id="169003" name="AutoShape 43">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9004" name="AutoShape 44">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9005" name="AutoShape 45">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69006" name="AutoShape 46">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169009" name="Picture 49"/>
          <p:cNvPicPr>
            <a:picLocks noChangeAspect="1" noChangeArrowheads="1"/>
          </p:cNvPicPr>
          <p:nvPr/>
        </p:nvPicPr>
        <p:blipFill>
          <a:blip r:embed="rId4"/>
          <a:srcRect/>
          <a:stretch>
            <a:fillRect/>
          </a:stretch>
        </p:blipFill>
        <p:spPr bwMode="auto">
          <a:xfrm>
            <a:off x="3635375" y="2997200"/>
            <a:ext cx="2105025" cy="3241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90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90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90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0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8" name="Rectangle 4"/>
          <p:cNvSpPr>
            <a:spLocks noChangeArrowheads="1"/>
          </p:cNvSpPr>
          <p:nvPr/>
        </p:nvSpPr>
        <p:spPr bwMode="auto">
          <a:xfrm>
            <a:off x="611188" y="620713"/>
            <a:ext cx="936625" cy="457200"/>
          </a:xfrm>
          <a:prstGeom prst="rect">
            <a:avLst/>
          </a:prstGeom>
          <a:solidFill>
            <a:srgbClr val="00FFFF"/>
          </a:solidFill>
          <a:ln w="9525">
            <a:noFill/>
            <a:miter lim="800000"/>
            <a:headEnd/>
            <a:tailEnd/>
          </a:ln>
          <a:effectLst/>
        </p:spPr>
        <p:txBody>
          <a:bodyPr anchor="ctr">
            <a:spAutoFit/>
          </a:bodyPr>
          <a:lstStyle/>
          <a:p>
            <a:pPr eaLnBrk="0" hangingPunct="0"/>
            <a:r>
              <a:rPr lang="zh-CN" altLang="en-US">
                <a:latin typeface="楷体_GB2312" pitchFamily="49" charset="-122"/>
                <a:ea typeface="楷体_GB2312" pitchFamily="49" charset="-122"/>
              </a:rPr>
              <a:t>解：</a:t>
            </a:r>
          </a:p>
        </p:txBody>
      </p:sp>
      <p:grpSp>
        <p:nvGrpSpPr>
          <p:cNvPr id="170035" name="Group 51"/>
          <p:cNvGrpSpPr>
            <a:grpSpLocks/>
          </p:cNvGrpSpPr>
          <p:nvPr/>
        </p:nvGrpSpPr>
        <p:grpSpPr bwMode="auto">
          <a:xfrm>
            <a:off x="1606550" y="620713"/>
            <a:ext cx="7537450" cy="1470025"/>
            <a:chOff x="912" y="466"/>
            <a:chExt cx="4748" cy="926"/>
          </a:xfrm>
        </p:grpSpPr>
        <p:sp>
          <p:nvSpPr>
            <p:cNvPr id="169989" name="Text Box 5"/>
            <p:cNvSpPr txBox="1">
              <a:spLocks noChangeArrowheads="1"/>
            </p:cNvSpPr>
            <p:nvPr/>
          </p:nvSpPr>
          <p:spPr bwMode="auto">
            <a:xfrm>
              <a:off x="912" y="466"/>
              <a:ext cx="243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该系统是一个自由度系统，</a:t>
              </a:r>
            </a:p>
          </p:txBody>
        </p:sp>
        <p:sp>
          <p:nvSpPr>
            <p:cNvPr id="169990" name="Text Box 6"/>
            <p:cNvSpPr txBox="1">
              <a:spLocks noChangeArrowheads="1"/>
            </p:cNvSpPr>
            <p:nvPr/>
          </p:nvSpPr>
          <p:spPr bwMode="auto">
            <a:xfrm>
              <a:off x="3264" y="467"/>
              <a:ext cx="2337"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选择摆角  为广义坐标。 </a:t>
              </a:r>
            </a:p>
          </p:txBody>
        </p:sp>
        <p:graphicFrame>
          <p:nvGraphicFramePr>
            <p:cNvPr id="169991" name="Object 7"/>
            <p:cNvGraphicFramePr>
              <a:graphicFrameLocks noChangeAspect="1"/>
            </p:cNvGraphicFramePr>
            <p:nvPr/>
          </p:nvGraphicFramePr>
          <p:xfrm>
            <a:off x="4080" y="512"/>
            <a:ext cx="229" cy="233"/>
          </p:xfrm>
          <a:graphic>
            <a:graphicData uri="http://schemas.openxmlformats.org/presentationml/2006/ole">
              <p:oleObj spid="_x0000_s169991" name="公式" r:id="rId3" imgW="139680" imgH="164880" progId="Equation.3">
                <p:embed/>
              </p:oleObj>
            </a:graphicData>
          </a:graphic>
        </p:graphicFrame>
        <p:sp>
          <p:nvSpPr>
            <p:cNvPr id="169993" name="Text Box 9"/>
            <p:cNvSpPr txBox="1">
              <a:spLocks noChangeArrowheads="1"/>
            </p:cNvSpPr>
            <p:nvPr/>
          </p:nvSpPr>
          <p:spPr bwMode="auto">
            <a:xfrm>
              <a:off x="912" y="768"/>
              <a:ext cx="474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摆的铅直位置为摆锤重力势能和弹簧弹性势能的零点。</a:t>
              </a:r>
            </a:p>
          </p:txBody>
        </p:sp>
        <p:sp>
          <p:nvSpPr>
            <p:cNvPr id="169997" name="Text Box 13"/>
            <p:cNvSpPr txBox="1">
              <a:spLocks noChangeArrowheads="1"/>
            </p:cNvSpPr>
            <p:nvPr/>
          </p:nvSpPr>
          <p:spPr bwMode="auto">
            <a:xfrm>
              <a:off x="912" y="1104"/>
              <a:ext cx="1467"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系统的总势能为</a:t>
              </a:r>
            </a:p>
          </p:txBody>
        </p:sp>
      </p:grpSp>
      <p:graphicFrame>
        <p:nvGraphicFramePr>
          <p:cNvPr id="170002" name="Object 18"/>
          <p:cNvGraphicFramePr>
            <a:graphicFrameLocks noChangeAspect="1"/>
          </p:cNvGraphicFramePr>
          <p:nvPr/>
        </p:nvGraphicFramePr>
        <p:xfrm>
          <a:off x="796925" y="2286000"/>
          <a:ext cx="7127875" cy="835025"/>
        </p:xfrm>
        <a:graphic>
          <a:graphicData uri="http://schemas.openxmlformats.org/presentationml/2006/ole">
            <p:oleObj spid="_x0000_s170002" name="公式" r:id="rId4" imgW="3365280" imgH="393480" progId="Equation.3">
              <p:embed/>
            </p:oleObj>
          </a:graphicData>
        </a:graphic>
      </p:graphicFrame>
      <p:grpSp>
        <p:nvGrpSpPr>
          <p:cNvPr id="170005" name="Group 21"/>
          <p:cNvGrpSpPr>
            <a:grpSpLocks/>
          </p:cNvGrpSpPr>
          <p:nvPr/>
        </p:nvGrpSpPr>
        <p:grpSpPr bwMode="auto">
          <a:xfrm>
            <a:off x="685800" y="2971800"/>
            <a:ext cx="1655763" cy="722313"/>
            <a:chOff x="476" y="2024"/>
            <a:chExt cx="1043" cy="455"/>
          </a:xfrm>
        </p:grpSpPr>
        <p:sp>
          <p:nvSpPr>
            <p:cNvPr id="170003" name="Text Box 19"/>
            <p:cNvSpPr txBox="1">
              <a:spLocks noChangeArrowheads="1"/>
            </p:cNvSpPr>
            <p:nvPr/>
          </p:nvSpPr>
          <p:spPr bwMode="auto">
            <a:xfrm>
              <a:off x="476" y="2099"/>
              <a:ext cx="308" cy="288"/>
            </a:xfrm>
            <a:prstGeom prst="rect">
              <a:avLst/>
            </a:prstGeom>
            <a:noFill/>
            <a:ln w="9525">
              <a:noFill/>
              <a:miter lim="800000"/>
              <a:headEnd/>
              <a:tailEnd/>
            </a:ln>
            <a:effectLst/>
          </p:spPr>
          <p:txBody>
            <a:bodyPr wrap="none">
              <a:spAutoFit/>
            </a:bodyPr>
            <a:lstStyle/>
            <a:p>
              <a:r>
                <a:rPr lang="zh-CN" altLang="en-US" b="0"/>
                <a:t>由</a:t>
              </a:r>
            </a:p>
          </p:txBody>
        </p:sp>
        <p:graphicFrame>
          <p:nvGraphicFramePr>
            <p:cNvPr id="170004" name="Object 20"/>
            <p:cNvGraphicFramePr>
              <a:graphicFrameLocks noChangeAspect="1"/>
            </p:cNvGraphicFramePr>
            <p:nvPr/>
          </p:nvGraphicFramePr>
          <p:xfrm>
            <a:off x="771" y="2024"/>
            <a:ext cx="748" cy="455"/>
          </p:xfrm>
          <a:graphic>
            <a:graphicData uri="http://schemas.openxmlformats.org/presentationml/2006/ole">
              <p:oleObj spid="_x0000_s170004" name="公式" r:id="rId5" imgW="647640" imgH="393480" progId="Equation.3">
                <p:embed/>
              </p:oleObj>
            </a:graphicData>
          </a:graphic>
        </p:graphicFrame>
      </p:grpSp>
      <p:graphicFrame>
        <p:nvGraphicFramePr>
          <p:cNvPr id="170007" name="Object 23"/>
          <p:cNvGraphicFramePr>
            <a:graphicFrameLocks noChangeAspect="1"/>
          </p:cNvGraphicFramePr>
          <p:nvPr/>
        </p:nvGraphicFramePr>
        <p:xfrm>
          <a:off x="3048000" y="3505200"/>
          <a:ext cx="2376488" cy="766763"/>
        </p:xfrm>
        <a:graphic>
          <a:graphicData uri="http://schemas.openxmlformats.org/presentationml/2006/ole">
            <p:oleObj spid="_x0000_s170007" name="公式" r:id="rId6" imgW="1218960" imgH="393480" progId="Equation.3">
              <p:embed/>
            </p:oleObj>
          </a:graphicData>
        </a:graphic>
      </p:graphicFrame>
      <p:grpSp>
        <p:nvGrpSpPr>
          <p:cNvPr id="170036" name="Group 52"/>
          <p:cNvGrpSpPr>
            <a:grpSpLocks/>
          </p:cNvGrpSpPr>
          <p:nvPr/>
        </p:nvGrpSpPr>
        <p:grpSpPr bwMode="auto">
          <a:xfrm>
            <a:off x="1981200" y="4267200"/>
            <a:ext cx="3446463" cy="998538"/>
            <a:chOff x="1248" y="2688"/>
            <a:chExt cx="2171" cy="629"/>
          </a:xfrm>
        </p:grpSpPr>
        <p:sp>
          <p:nvSpPr>
            <p:cNvPr id="170011" name="Text Box 27"/>
            <p:cNvSpPr txBox="1">
              <a:spLocks noChangeArrowheads="1"/>
            </p:cNvSpPr>
            <p:nvPr/>
          </p:nvSpPr>
          <p:spPr bwMode="auto">
            <a:xfrm>
              <a:off x="1248" y="2688"/>
              <a:ext cx="308" cy="288"/>
            </a:xfrm>
            <a:prstGeom prst="rect">
              <a:avLst/>
            </a:prstGeom>
            <a:noFill/>
            <a:ln w="9525">
              <a:noFill/>
              <a:miter lim="800000"/>
              <a:headEnd/>
              <a:tailEnd/>
            </a:ln>
            <a:effectLst/>
          </p:spPr>
          <p:txBody>
            <a:bodyPr>
              <a:spAutoFit/>
            </a:bodyPr>
            <a:lstStyle/>
            <a:p>
              <a:r>
                <a:rPr lang="zh-CN" altLang="en-US">
                  <a:ea typeface="楷体_GB2312" pitchFamily="49" charset="-122"/>
                </a:rPr>
                <a:t>有</a:t>
              </a:r>
            </a:p>
          </p:txBody>
        </p:sp>
        <p:graphicFrame>
          <p:nvGraphicFramePr>
            <p:cNvPr id="170012" name="Object 28"/>
            <p:cNvGraphicFramePr>
              <a:graphicFrameLocks noChangeAspect="1"/>
            </p:cNvGraphicFramePr>
            <p:nvPr/>
          </p:nvGraphicFramePr>
          <p:xfrm>
            <a:off x="1968" y="2784"/>
            <a:ext cx="1451" cy="533"/>
          </p:xfrm>
          <a:graphic>
            <a:graphicData uri="http://schemas.openxmlformats.org/presentationml/2006/ole">
              <p:oleObj spid="_x0000_s170012" name="公式" r:id="rId7" imgW="1143000" imgH="419040" progId="Equation.3">
                <p:embed/>
              </p:oleObj>
            </a:graphicData>
          </a:graphic>
        </p:graphicFrame>
      </p:grpSp>
      <p:sp>
        <p:nvSpPr>
          <p:cNvPr id="170013" name="AutoShape 29">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0014" name="AutoShape 30">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0015" name="AutoShape 31">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0016" name="AutoShape 32">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170037" name="Group 53"/>
          <p:cNvGrpSpPr>
            <a:grpSpLocks/>
          </p:cNvGrpSpPr>
          <p:nvPr/>
        </p:nvGrpSpPr>
        <p:grpSpPr bwMode="auto">
          <a:xfrm>
            <a:off x="1905000" y="5334000"/>
            <a:ext cx="5616575" cy="819150"/>
            <a:chOff x="1200" y="3360"/>
            <a:chExt cx="3538" cy="516"/>
          </a:xfrm>
        </p:grpSpPr>
        <p:grpSp>
          <p:nvGrpSpPr>
            <p:cNvPr id="170017" name="Group 33"/>
            <p:cNvGrpSpPr>
              <a:grpSpLocks/>
            </p:cNvGrpSpPr>
            <p:nvPr/>
          </p:nvGrpSpPr>
          <p:grpSpPr bwMode="auto">
            <a:xfrm>
              <a:off x="1200" y="3360"/>
              <a:ext cx="907" cy="516"/>
              <a:chOff x="476" y="419"/>
              <a:chExt cx="907" cy="516"/>
            </a:xfrm>
          </p:grpSpPr>
          <p:sp>
            <p:nvSpPr>
              <p:cNvPr id="170018" name="Text Box 34"/>
              <p:cNvSpPr txBox="1">
                <a:spLocks noChangeArrowheads="1"/>
              </p:cNvSpPr>
              <p:nvPr/>
            </p:nvSpPr>
            <p:spPr bwMode="auto">
              <a:xfrm>
                <a:off x="476" y="510"/>
                <a:ext cx="308" cy="288"/>
              </a:xfrm>
              <a:prstGeom prst="rect">
                <a:avLst/>
              </a:prstGeom>
              <a:noFill/>
              <a:ln w="9525">
                <a:noFill/>
                <a:miter lim="800000"/>
                <a:headEnd/>
                <a:tailEnd/>
              </a:ln>
              <a:effectLst/>
            </p:spPr>
            <p:txBody>
              <a:bodyPr wrap="none">
                <a:spAutoFit/>
              </a:bodyPr>
              <a:lstStyle/>
              <a:p>
                <a:r>
                  <a:rPr lang="zh-CN" altLang="en-US">
                    <a:ea typeface="楷体_GB2312" pitchFamily="49" charset="-122"/>
                  </a:rPr>
                  <a:t>由</a:t>
                </a:r>
              </a:p>
            </p:txBody>
          </p:sp>
          <p:graphicFrame>
            <p:nvGraphicFramePr>
              <p:cNvPr id="170019" name="Object 35"/>
              <p:cNvGraphicFramePr>
                <a:graphicFrameLocks noChangeAspect="1"/>
              </p:cNvGraphicFramePr>
              <p:nvPr/>
            </p:nvGraphicFramePr>
            <p:xfrm>
              <a:off x="773" y="419"/>
              <a:ext cx="610" cy="516"/>
            </p:xfrm>
            <a:graphic>
              <a:graphicData uri="http://schemas.openxmlformats.org/presentationml/2006/ole">
                <p:oleObj spid="_x0000_s170019" name="公式" r:id="rId8" imgW="495000" imgH="419040" progId="Equation.3">
                  <p:embed/>
                </p:oleObj>
              </a:graphicData>
            </a:graphic>
          </p:graphicFrame>
        </p:grpSp>
        <p:grpSp>
          <p:nvGrpSpPr>
            <p:cNvPr id="170020" name="Group 36"/>
            <p:cNvGrpSpPr>
              <a:grpSpLocks/>
            </p:cNvGrpSpPr>
            <p:nvPr/>
          </p:nvGrpSpPr>
          <p:grpSpPr bwMode="auto">
            <a:xfrm>
              <a:off x="2304" y="3456"/>
              <a:ext cx="2434" cy="288"/>
              <a:chOff x="1383" y="511"/>
              <a:chExt cx="2434" cy="288"/>
            </a:xfrm>
          </p:grpSpPr>
          <p:sp>
            <p:nvSpPr>
              <p:cNvPr id="170021" name="Text Box 37"/>
              <p:cNvSpPr txBox="1">
                <a:spLocks noChangeArrowheads="1"/>
              </p:cNvSpPr>
              <p:nvPr/>
            </p:nvSpPr>
            <p:spPr bwMode="auto">
              <a:xfrm>
                <a:off x="1383" y="511"/>
                <a:ext cx="2046" cy="288"/>
              </a:xfrm>
              <a:prstGeom prst="rect">
                <a:avLst/>
              </a:prstGeom>
              <a:noFill/>
              <a:ln w="9525">
                <a:noFill/>
                <a:miter lim="800000"/>
                <a:headEnd/>
                <a:tailEnd/>
              </a:ln>
              <a:effectLst/>
            </p:spPr>
            <p:txBody>
              <a:bodyPr wrap="none">
                <a:spAutoFit/>
              </a:bodyPr>
              <a:lstStyle/>
              <a:p>
                <a:r>
                  <a:rPr lang="zh-CN" altLang="en-US">
                    <a:ea typeface="楷体_GB2312" pitchFamily="49" charset="-122"/>
                  </a:rPr>
                  <a:t>得到系统的平衡位置为</a:t>
                </a:r>
              </a:p>
            </p:txBody>
          </p:sp>
          <p:graphicFrame>
            <p:nvGraphicFramePr>
              <p:cNvPr id="170022" name="Object 38"/>
              <p:cNvGraphicFramePr>
                <a:graphicFrameLocks noChangeAspect="1"/>
              </p:cNvGraphicFramePr>
              <p:nvPr/>
            </p:nvGraphicFramePr>
            <p:xfrm>
              <a:off x="3379" y="527"/>
              <a:ext cx="438" cy="234"/>
            </p:xfrm>
            <a:graphic>
              <a:graphicData uri="http://schemas.openxmlformats.org/presentationml/2006/ole">
                <p:oleObj spid="_x0000_s170022" name="公式" r:id="rId9" imgW="380880" imgH="203040" progId="Equation.3">
                  <p:embed/>
                </p:oleObj>
              </a:graphicData>
            </a:graphic>
          </p:graphicFrame>
        </p:grpSp>
      </p:grpSp>
      <p:grpSp>
        <p:nvGrpSpPr>
          <p:cNvPr id="170034" name="Group 50"/>
          <p:cNvGrpSpPr>
            <a:grpSpLocks/>
          </p:cNvGrpSpPr>
          <p:nvPr/>
        </p:nvGrpSpPr>
        <p:grpSpPr bwMode="auto">
          <a:xfrm>
            <a:off x="6781800" y="3049588"/>
            <a:ext cx="2089150" cy="2360612"/>
            <a:chOff x="4272" y="1921"/>
            <a:chExt cx="1316" cy="1487"/>
          </a:xfrm>
        </p:grpSpPr>
        <p:sp>
          <p:nvSpPr>
            <p:cNvPr id="170023" name="Line 39"/>
            <p:cNvSpPr>
              <a:spLocks noChangeShapeType="1"/>
            </p:cNvSpPr>
            <p:nvPr/>
          </p:nvSpPr>
          <p:spPr bwMode="auto">
            <a:xfrm flipV="1">
              <a:off x="5040" y="2112"/>
              <a:ext cx="0" cy="1104"/>
            </a:xfrm>
            <a:prstGeom prst="line">
              <a:avLst/>
            </a:prstGeom>
            <a:noFill/>
            <a:ln w="76200">
              <a:solidFill>
                <a:schemeClr val="tx1"/>
              </a:solidFill>
              <a:round/>
              <a:headEnd/>
              <a:tailEnd/>
            </a:ln>
            <a:effectLst/>
          </p:spPr>
          <p:txBody>
            <a:bodyPr/>
            <a:lstStyle/>
            <a:p>
              <a:endParaRPr lang="zh-CN" altLang="en-US"/>
            </a:p>
          </p:txBody>
        </p:sp>
        <p:sp>
          <p:nvSpPr>
            <p:cNvPr id="170024" name="Line 40"/>
            <p:cNvSpPr>
              <a:spLocks noChangeShapeType="1"/>
            </p:cNvSpPr>
            <p:nvPr/>
          </p:nvSpPr>
          <p:spPr bwMode="auto">
            <a:xfrm flipH="1">
              <a:off x="5040" y="2160"/>
              <a:ext cx="432" cy="1056"/>
            </a:xfrm>
            <a:prstGeom prst="line">
              <a:avLst/>
            </a:prstGeom>
            <a:noFill/>
            <a:ln w="76200">
              <a:solidFill>
                <a:schemeClr val="tx1"/>
              </a:solidFill>
              <a:prstDash val="dash"/>
              <a:round/>
              <a:headEnd/>
              <a:tailEnd/>
            </a:ln>
            <a:effectLst/>
          </p:spPr>
          <p:txBody>
            <a:bodyPr/>
            <a:lstStyle/>
            <a:p>
              <a:endParaRPr lang="zh-CN" altLang="en-US"/>
            </a:p>
          </p:txBody>
        </p:sp>
        <p:grpSp>
          <p:nvGrpSpPr>
            <p:cNvPr id="170027" name="Group 43"/>
            <p:cNvGrpSpPr>
              <a:grpSpLocks/>
            </p:cNvGrpSpPr>
            <p:nvPr/>
          </p:nvGrpSpPr>
          <p:grpSpPr bwMode="auto">
            <a:xfrm>
              <a:off x="4979" y="3175"/>
              <a:ext cx="144" cy="223"/>
              <a:chOff x="3767" y="3888"/>
              <a:chExt cx="144" cy="223"/>
            </a:xfrm>
          </p:grpSpPr>
          <p:sp>
            <p:nvSpPr>
              <p:cNvPr id="170025" name="Oval 41"/>
              <p:cNvSpPr>
                <a:spLocks noChangeArrowheads="1"/>
              </p:cNvSpPr>
              <p:nvPr/>
            </p:nvSpPr>
            <p:spPr bwMode="auto">
              <a:xfrm>
                <a:off x="3792" y="3888"/>
                <a:ext cx="96" cy="96"/>
              </a:xfrm>
              <a:prstGeom prst="ellipse">
                <a:avLst/>
              </a:prstGeom>
              <a:solidFill>
                <a:schemeClr val="tx1"/>
              </a:solidFill>
              <a:ln w="9525">
                <a:solidFill>
                  <a:schemeClr val="tx1"/>
                </a:solidFill>
                <a:round/>
                <a:headEnd/>
                <a:tailEnd/>
              </a:ln>
              <a:effectLst/>
            </p:spPr>
            <p:txBody>
              <a:bodyPr wrap="none" anchor="ctr"/>
              <a:lstStyle/>
              <a:p>
                <a:endParaRPr lang="zh-CN" altLang="en-US"/>
              </a:p>
            </p:txBody>
          </p:sp>
          <p:sp>
            <p:nvSpPr>
              <p:cNvPr id="170026" name="AutoShape 42"/>
              <p:cNvSpPr>
                <a:spLocks noChangeArrowheads="1"/>
              </p:cNvSpPr>
              <p:nvPr/>
            </p:nvSpPr>
            <p:spPr bwMode="auto">
              <a:xfrm>
                <a:off x="3767" y="3967"/>
                <a:ext cx="144" cy="144"/>
              </a:xfrm>
              <a:prstGeom prst="triangle">
                <a:avLst>
                  <a:gd name="adj" fmla="val 50000"/>
                </a:avLst>
              </a:prstGeom>
              <a:solidFill>
                <a:schemeClr val="tx1"/>
              </a:solidFill>
              <a:ln w="9525">
                <a:solidFill>
                  <a:schemeClr val="tx1"/>
                </a:solidFill>
                <a:miter lim="800000"/>
                <a:headEnd/>
                <a:tailEnd/>
              </a:ln>
              <a:effectLst/>
            </p:spPr>
            <p:txBody>
              <a:bodyPr wrap="none" anchor="ctr"/>
              <a:lstStyle/>
              <a:p>
                <a:endParaRPr lang="zh-CN" altLang="en-US"/>
              </a:p>
            </p:txBody>
          </p:sp>
        </p:grpSp>
        <p:sp>
          <p:nvSpPr>
            <p:cNvPr id="170028" name="Line 44"/>
            <p:cNvSpPr>
              <a:spLocks noChangeShapeType="1"/>
            </p:cNvSpPr>
            <p:nvPr/>
          </p:nvSpPr>
          <p:spPr bwMode="auto">
            <a:xfrm>
              <a:off x="4800" y="3408"/>
              <a:ext cx="576" cy="0"/>
            </a:xfrm>
            <a:prstGeom prst="line">
              <a:avLst/>
            </a:prstGeom>
            <a:noFill/>
            <a:ln w="38100">
              <a:solidFill>
                <a:schemeClr val="tx1"/>
              </a:solidFill>
              <a:round/>
              <a:headEnd/>
              <a:tailEnd/>
            </a:ln>
            <a:effectLst/>
          </p:spPr>
          <p:txBody>
            <a:bodyPr/>
            <a:lstStyle/>
            <a:p>
              <a:endParaRPr lang="zh-CN" altLang="en-US"/>
            </a:p>
          </p:txBody>
        </p:sp>
        <p:sp>
          <p:nvSpPr>
            <p:cNvPr id="170029" name="Oval 45"/>
            <p:cNvSpPr>
              <a:spLocks noChangeArrowheads="1"/>
            </p:cNvSpPr>
            <p:nvPr/>
          </p:nvSpPr>
          <p:spPr bwMode="auto">
            <a:xfrm>
              <a:off x="4930" y="1921"/>
              <a:ext cx="192" cy="192"/>
            </a:xfrm>
            <a:prstGeom prst="ellipse">
              <a:avLst/>
            </a:prstGeom>
            <a:solidFill>
              <a:schemeClr val="hlink"/>
            </a:solidFill>
            <a:ln w="9525">
              <a:solidFill>
                <a:schemeClr val="tx1"/>
              </a:solidFill>
              <a:round/>
              <a:headEnd/>
              <a:tailEnd/>
            </a:ln>
            <a:effectLst/>
          </p:spPr>
          <p:txBody>
            <a:bodyPr wrap="none" anchor="ctr"/>
            <a:lstStyle/>
            <a:p>
              <a:pPr algn="ctr"/>
              <a:endParaRPr lang="zh-CN" altLang="en-US"/>
            </a:p>
          </p:txBody>
        </p:sp>
        <p:sp>
          <p:nvSpPr>
            <p:cNvPr id="170030" name="Oval 46"/>
            <p:cNvSpPr>
              <a:spLocks noChangeArrowheads="1"/>
            </p:cNvSpPr>
            <p:nvPr/>
          </p:nvSpPr>
          <p:spPr bwMode="auto">
            <a:xfrm>
              <a:off x="5396" y="1991"/>
              <a:ext cx="192" cy="192"/>
            </a:xfrm>
            <a:prstGeom prst="ellipse">
              <a:avLst/>
            </a:prstGeom>
            <a:noFill/>
            <a:ln w="38100">
              <a:solidFill>
                <a:schemeClr val="tx1"/>
              </a:solidFill>
              <a:prstDash val="dash"/>
              <a:round/>
              <a:headEnd/>
              <a:tailEnd/>
            </a:ln>
            <a:effectLst/>
          </p:spPr>
          <p:txBody>
            <a:bodyPr wrap="none" anchor="ctr"/>
            <a:lstStyle/>
            <a:p>
              <a:pPr algn="ctr"/>
              <a:endParaRPr lang="zh-CN" altLang="en-US"/>
            </a:p>
          </p:txBody>
        </p:sp>
        <p:graphicFrame>
          <p:nvGraphicFramePr>
            <p:cNvPr id="170031" name="Object 47"/>
            <p:cNvGraphicFramePr>
              <a:graphicFrameLocks noChangeAspect="1"/>
            </p:cNvGraphicFramePr>
            <p:nvPr/>
          </p:nvGraphicFramePr>
          <p:xfrm>
            <a:off x="5040" y="2688"/>
            <a:ext cx="195" cy="230"/>
          </p:xfrm>
          <a:graphic>
            <a:graphicData uri="http://schemas.openxmlformats.org/presentationml/2006/ole">
              <p:oleObj spid="_x0000_s170031" name="Equation" r:id="rId10" imgW="139680" imgH="164880" progId="Equation.DSMT4">
                <p:embed/>
              </p:oleObj>
            </a:graphicData>
          </a:graphic>
        </p:graphicFrame>
        <p:sp>
          <p:nvSpPr>
            <p:cNvPr id="170032" name="Line 48"/>
            <p:cNvSpPr>
              <a:spLocks noChangeShapeType="1"/>
            </p:cNvSpPr>
            <p:nvPr/>
          </p:nvSpPr>
          <p:spPr bwMode="auto">
            <a:xfrm flipH="1">
              <a:off x="4560" y="2784"/>
              <a:ext cx="480" cy="0"/>
            </a:xfrm>
            <a:prstGeom prst="line">
              <a:avLst/>
            </a:prstGeom>
            <a:noFill/>
            <a:ln w="38100">
              <a:solidFill>
                <a:srgbClr val="CC0066"/>
              </a:solidFill>
              <a:round/>
              <a:headEnd/>
              <a:tailEnd type="triangle" w="med" len="med"/>
            </a:ln>
            <a:effectLst/>
          </p:spPr>
          <p:txBody>
            <a:bodyPr/>
            <a:lstStyle/>
            <a:p>
              <a:endParaRPr lang="zh-CN" altLang="en-US"/>
            </a:p>
          </p:txBody>
        </p:sp>
        <p:graphicFrame>
          <p:nvGraphicFramePr>
            <p:cNvPr id="170033" name="Object 49"/>
            <p:cNvGraphicFramePr>
              <a:graphicFrameLocks noChangeAspect="1"/>
            </p:cNvGraphicFramePr>
            <p:nvPr/>
          </p:nvGraphicFramePr>
          <p:xfrm>
            <a:off x="4272" y="2640"/>
            <a:ext cx="202" cy="288"/>
          </p:xfrm>
          <a:graphic>
            <a:graphicData uri="http://schemas.openxmlformats.org/presentationml/2006/ole">
              <p:oleObj spid="_x0000_s170033" name="Equation" r:id="rId11" imgW="177480" imgH="2538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0034"/>
                                        </p:tgtEl>
                                        <p:attrNameLst>
                                          <p:attrName>style.visibility</p:attrName>
                                        </p:attrNameLst>
                                      </p:cBhvr>
                                      <p:to>
                                        <p:strVal val="visible"/>
                                      </p:to>
                                    </p:set>
                                    <p:animEffect transition="in" filter="blinds(horizontal)">
                                      <p:cBhvr>
                                        <p:cTn id="7" dur="500"/>
                                        <p:tgtEl>
                                          <p:spTgt spid="17003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7003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7003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7000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7000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7000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7003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700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1023" name="Object 15"/>
          <p:cNvGraphicFramePr>
            <a:graphicFrameLocks noChangeAspect="1"/>
          </p:cNvGraphicFramePr>
          <p:nvPr/>
        </p:nvGraphicFramePr>
        <p:xfrm>
          <a:off x="3352800" y="1143000"/>
          <a:ext cx="2046288" cy="949325"/>
        </p:xfrm>
        <a:graphic>
          <a:graphicData uri="http://schemas.openxmlformats.org/presentationml/2006/ole">
            <p:oleObj spid="_x0000_s171023" name="公式" r:id="rId3" imgW="1015920" imgH="469800" progId="Equation.3">
              <p:embed/>
            </p:oleObj>
          </a:graphicData>
        </a:graphic>
      </p:graphicFrame>
      <p:sp>
        <p:nvSpPr>
          <p:cNvPr id="171024" name="Text Box 16"/>
          <p:cNvSpPr txBox="1">
            <a:spLocks noChangeArrowheads="1"/>
          </p:cNvSpPr>
          <p:nvPr/>
        </p:nvSpPr>
        <p:spPr bwMode="auto">
          <a:xfrm>
            <a:off x="914400" y="2438400"/>
            <a:ext cx="2865438" cy="457200"/>
          </a:xfrm>
          <a:prstGeom prst="rect">
            <a:avLst/>
          </a:prstGeom>
          <a:noFill/>
          <a:ln w="9525">
            <a:noFill/>
            <a:miter lim="800000"/>
            <a:headEnd/>
            <a:tailEnd/>
          </a:ln>
          <a:effectLst/>
        </p:spPr>
        <p:txBody>
          <a:bodyPr>
            <a:spAutoFit/>
          </a:bodyPr>
          <a:lstStyle/>
          <a:p>
            <a:r>
              <a:rPr lang="zh-CN" altLang="en-US">
                <a:ea typeface="楷体_GB2312" pitchFamily="49" charset="-122"/>
              </a:rPr>
              <a:t>对于稳定平衡</a:t>
            </a:r>
          </a:p>
        </p:txBody>
      </p:sp>
      <p:grpSp>
        <p:nvGrpSpPr>
          <p:cNvPr id="171027" name="Group 19"/>
          <p:cNvGrpSpPr>
            <a:grpSpLocks/>
          </p:cNvGrpSpPr>
          <p:nvPr/>
        </p:nvGrpSpPr>
        <p:grpSpPr bwMode="auto">
          <a:xfrm>
            <a:off x="3276600" y="2133600"/>
            <a:ext cx="1873250" cy="949325"/>
            <a:chOff x="1791" y="1570"/>
            <a:chExt cx="1180" cy="598"/>
          </a:xfrm>
        </p:grpSpPr>
        <p:sp>
          <p:nvSpPr>
            <p:cNvPr id="171025" name="Text Box 17"/>
            <p:cNvSpPr txBox="1">
              <a:spLocks noChangeArrowheads="1"/>
            </p:cNvSpPr>
            <p:nvPr/>
          </p:nvSpPr>
          <p:spPr bwMode="auto">
            <a:xfrm>
              <a:off x="1791" y="1736"/>
              <a:ext cx="502" cy="288"/>
            </a:xfrm>
            <a:prstGeom prst="rect">
              <a:avLst/>
            </a:prstGeom>
            <a:noFill/>
            <a:ln w="9525">
              <a:noFill/>
              <a:miter lim="800000"/>
              <a:headEnd/>
              <a:tailEnd/>
            </a:ln>
            <a:effectLst/>
          </p:spPr>
          <p:txBody>
            <a:bodyPr wrap="none">
              <a:spAutoFit/>
            </a:bodyPr>
            <a:lstStyle/>
            <a:p>
              <a:r>
                <a:rPr lang="zh-CN" altLang="en-US">
                  <a:ea typeface="楷体_GB2312" pitchFamily="49" charset="-122"/>
                </a:rPr>
                <a:t>要求</a:t>
              </a:r>
            </a:p>
          </p:txBody>
        </p:sp>
        <p:graphicFrame>
          <p:nvGraphicFramePr>
            <p:cNvPr id="171026" name="Object 18"/>
            <p:cNvGraphicFramePr>
              <a:graphicFrameLocks noChangeAspect="1"/>
            </p:cNvGraphicFramePr>
            <p:nvPr/>
          </p:nvGraphicFramePr>
          <p:xfrm>
            <a:off x="2246" y="1570"/>
            <a:ext cx="725" cy="598"/>
          </p:xfrm>
          <a:graphic>
            <a:graphicData uri="http://schemas.openxmlformats.org/presentationml/2006/ole">
              <p:oleObj spid="_x0000_s171026" name="公式" r:id="rId4" imgW="571320" imgH="469800" progId="Equation.3">
                <p:embed/>
              </p:oleObj>
            </a:graphicData>
          </a:graphic>
        </p:graphicFrame>
      </p:grpSp>
      <p:sp>
        <p:nvSpPr>
          <p:cNvPr id="171028" name="Text Box 20"/>
          <p:cNvSpPr txBox="1">
            <a:spLocks noChangeArrowheads="1"/>
          </p:cNvSpPr>
          <p:nvPr/>
        </p:nvSpPr>
        <p:spPr bwMode="auto">
          <a:xfrm>
            <a:off x="2133600" y="3200400"/>
            <a:ext cx="488950" cy="457200"/>
          </a:xfrm>
          <a:prstGeom prst="rect">
            <a:avLst/>
          </a:prstGeom>
          <a:noFill/>
          <a:ln w="9525">
            <a:noFill/>
            <a:miter lim="800000"/>
            <a:headEnd/>
            <a:tailEnd/>
          </a:ln>
          <a:effectLst/>
        </p:spPr>
        <p:txBody>
          <a:bodyPr wrap="none">
            <a:spAutoFit/>
          </a:bodyPr>
          <a:lstStyle/>
          <a:p>
            <a:r>
              <a:rPr lang="zh-CN" altLang="en-US">
                <a:ea typeface="楷体_GB2312" pitchFamily="49" charset="-122"/>
              </a:rPr>
              <a:t>即</a:t>
            </a:r>
          </a:p>
        </p:txBody>
      </p:sp>
      <p:graphicFrame>
        <p:nvGraphicFramePr>
          <p:cNvPr id="171029" name="Object 21"/>
          <p:cNvGraphicFramePr>
            <a:graphicFrameLocks noChangeAspect="1"/>
          </p:cNvGraphicFramePr>
          <p:nvPr/>
        </p:nvGraphicFramePr>
        <p:xfrm>
          <a:off x="3429000" y="3429000"/>
          <a:ext cx="1611313" cy="436563"/>
        </p:xfrm>
        <a:graphic>
          <a:graphicData uri="http://schemas.openxmlformats.org/presentationml/2006/ole">
            <p:oleObj spid="_x0000_s171029" name="公式" r:id="rId5" imgW="799920" imgH="215640" progId="Equation.3">
              <p:embed/>
            </p:oleObj>
          </a:graphicData>
        </a:graphic>
      </p:graphicFrame>
      <p:graphicFrame>
        <p:nvGraphicFramePr>
          <p:cNvPr id="171031" name="Object 23"/>
          <p:cNvGraphicFramePr>
            <a:graphicFrameLocks noChangeAspect="1"/>
          </p:cNvGraphicFramePr>
          <p:nvPr/>
        </p:nvGraphicFramePr>
        <p:xfrm>
          <a:off x="3505200" y="4191000"/>
          <a:ext cx="1300163" cy="989013"/>
        </p:xfrm>
        <a:graphic>
          <a:graphicData uri="http://schemas.openxmlformats.org/presentationml/2006/ole">
            <p:oleObj spid="_x0000_s171031" name="公式" r:id="rId6" imgW="583920" imgH="444240" progId="Equation.3">
              <p:embed/>
            </p:oleObj>
          </a:graphicData>
        </a:graphic>
      </p:graphicFrame>
      <p:sp>
        <p:nvSpPr>
          <p:cNvPr id="171032" name="AutoShape 24">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1033" name="AutoShape 25">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1034" name="AutoShape 26">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1035" name="AutoShape 27">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10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10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10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10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10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10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4" grpId="0" autoUpdateAnimBg="0"/>
      <p:bldP spid="171028"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2037" name="Rectangle 5"/>
          <p:cNvSpPr>
            <a:spLocks noGrp="1" noChangeArrowheads="1"/>
          </p:cNvSpPr>
          <p:nvPr>
            <p:ph type="title"/>
          </p:nvPr>
        </p:nvSpPr>
        <p:spPr>
          <a:xfrm>
            <a:off x="250825" y="260350"/>
            <a:ext cx="8497888" cy="720725"/>
          </a:xfrm>
          <a:noFill/>
          <a:ln/>
        </p:spPr>
        <p:txBody>
          <a:bodyPr/>
          <a:lstStyle/>
          <a:p>
            <a:r>
              <a:rPr lang="en-US" altLang="zh-CN" sz="3200" b="1">
                <a:solidFill>
                  <a:srgbClr val="0000FF"/>
                </a:solidFill>
                <a:latin typeface="黑体" pitchFamily="2" charset="-122"/>
                <a:ea typeface="黑体" pitchFamily="2" charset="-122"/>
              </a:rPr>
              <a:t>§ 1</a:t>
            </a:r>
            <a:r>
              <a:rPr lang="zh-CN" altLang="en-US" sz="3200" b="1">
                <a:solidFill>
                  <a:srgbClr val="0000FF"/>
                </a:solidFill>
                <a:latin typeface="黑体" pitchFamily="2" charset="-122"/>
                <a:ea typeface="黑体" pitchFamily="2" charset="-122"/>
              </a:rPr>
              <a:t>－</a:t>
            </a:r>
            <a:r>
              <a:rPr lang="en-US" altLang="zh-CN" sz="3200" b="1">
                <a:solidFill>
                  <a:srgbClr val="0000FF"/>
                </a:solidFill>
                <a:latin typeface="黑体" pitchFamily="2" charset="-122"/>
                <a:ea typeface="黑体" pitchFamily="2" charset="-122"/>
              </a:rPr>
              <a:t>3 </a:t>
            </a:r>
            <a:r>
              <a:rPr lang="zh-CN" altLang="en-US" sz="3200" b="1">
                <a:solidFill>
                  <a:srgbClr val="0000FF"/>
                </a:solidFill>
                <a:latin typeface="黑体" pitchFamily="2" charset="-122"/>
                <a:ea typeface="黑体" pitchFamily="2" charset="-122"/>
              </a:rPr>
              <a:t>动力学普遍方程</a:t>
            </a:r>
          </a:p>
        </p:txBody>
      </p:sp>
      <p:sp>
        <p:nvSpPr>
          <p:cNvPr id="172038" name="Text Box 6"/>
          <p:cNvSpPr txBox="1">
            <a:spLocks noChangeArrowheads="1"/>
          </p:cNvSpPr>
          <p:nvPr/>
        </p:nvSpPr>
        <p:spPr bwMode="auto">
          <a:xfrm>
            <a:off x="776288" y="1041400"/>
            <a:ext cx="7612062" cy="457200"/>
          </a:xfrm>
          <a:prstGeom prst="rect">
            <a:avLst/>
          </a:prstGeom>
          <a:noFill/>
          <a:ln w="9525">
            <a:noFill/>
            <a:miter lim="800000"/>
            <a:headEnd/>
            <a:tailEnd/>
          </a:ln>
          <a:effectLst/>
        </p:spPr>
        <p:txBody>
          <a:bodyPr>
            <a:spAutoFit/>
          </a:bodyPr>
          <a:lstStyle/>
          <a:p>
            <a:r>
              <a:rPr lang="en-US" altLang="zh-CN" i="1"/>
              <a:t>n</a:t>
            </a:r>
            <a:r>
              <a:rPr lang="zh-CN" altLang="en-US">
                <a:ea typeface="楷体_GB2312" pitchFamily="49" charset="-122"/>
              </a:rPr>
              <a:t>个质点组成的系统</a:t>
            </a:r>
          </a:p>
        </p:txBody>
      </p:sp>
      <p:grpSp>
        <p:nvGrpSpPr>
          <p:cNvPr id="172074" name="Group 42"/>
          <p:cNvGrpSpPr>
            <a:grpSpLocks/>
          </p:cNvGrpSpPr>
          <p:nvPr/>
        </p:nvGrpSpPr>
        <p:grpSpPr bwMode="auto">
          <a:xfrm>
            <a:off x="685800" y="1524000"/>
            <a:ext cx="7926388" cy="685800"/>
            <a:chOff x="432" y="960"/>
            <a:chExt cx="4993" cy="432"/>
          </a:xfrm>
        </p:grpSpPr>
        <p:sp>
          <p:nvSpPr>
            <p:cNvPr id="172039" name="Text Box 7"/>
            <p:cNvSpPr txBox="1">
              <a:spLocks noChangeArrowheads="1"/>
            </p:cNvSpPr>
            <p:nvPr/>
          </p:nvSpPr>
          <p:spPr bwMode="auto">
            <a:xfrm>
              <a:off x="432" y="1042"/>
              <a:ext cx="4993" cy="288"/>
            </a:xfrm>
            <a:prstGeom prst="rect">
              <a:avLst/>
            </a:prstGeom>
            <a:noFill/>
            <a:ln w="9525">
              <a:noFill/>
              <a:miter lim="800000"/>
              <a:headEnd/>
              <a:tailEnd/>
            </a:ln>
            <a:effectLst/>
          </p:spPr>
          <p:txBody>
            <a:bodyPr>
              <a:spAutoFit/>
            </a:bodyPr>
            <a:lstStyle/>
            <a:p>
              <a:r>
                <a:rPr lang="zh-CN" altLang="en-US">
                  <a:ea typeface="楷体_GB2312" pitchFamily="49" charset="-122"/>
                </a:rPr>
                <a:t>第</a:t>
              </a:r>
              <a:r>
                <a:rPr lang="en-US" altLang="zh-CN" i="1"/>
                <a:t>i</a:t>
              </a:r>
              <a:r>
                <a:rPr lang="zh-CN" altLang="en-US">
                  <a:ea typeface="楷体_GB2312" pitchFamily="49" charset="-122"/>
                </a:rPr>
                <a:t>个质点</a:t>
              </a:r>
              <a:r>
                <a:rPr lang="zh-CN" altLang="en-US"/>
                <a:t>      ,        ，     ，      ，      。</a:t>
              </a:r>
              <a:endParaRPr lang="en-US" altLang="zh-CN"/>
            </a:p>
          </p:txBody>
        </p:sp>
        <p:graphicFrame>
          <p:nvGraphicFramePr>
            <p:cNvPr id="246786" name="Object 2"/>
            <p:cNvGraphicFramePr>
              <a:graphicFrameLocks noChangeAspect="1"/>
            </p:cNvGraphicFramePr>
            <p:nvPr/>
          </p:nvGraphicFramePr>
          <p:xfrm>
            <a:off x="1297" y="1008"/>
            <a:ext cx="287" cy="344"/>
          </p:xfrm>
          <a:graphic>
            <a:graphicData uri="http://schemas.openxmlformats.org/presentationml/2006/ole">
              <p:oleObj spid="_x0000_s246786" name="公式" r:id="rId3" imgW="190440" imgH="228600" progId="Equation.3">
                <p:embed/>
              </p:oleObj>
            </a:graphicData>
          </a:graphic>
        </p:graphicFrame>
        <p:graphicFrame>
          <p:nvGraphicFramePr>
            <p:cNvPr id="246787" name="Object 3"/>
            <p:cNvGraphicFramePr>
              <a:graphicFrameLocks noChangeAspect="1"/>
            </p:cNvGraphicFramePr>
            <p:nvPr/>
          </p:nvGraphicFramePr>
          <p:xfrm>
            <a:off x="1728" y="960"/>
            <a:ext cx="240" cy="432"/>
          </p:xfrm>
          <a:graphic>
            <a:graphicData uri="http://schemas.openxmlformats.org/presentationml/2006/ole">
              <p:oleObj spid="_x0000_s246787" name="公式" r:id="rId4" imgW="126720" imgH="228600" progId="Equation.3">
                <p:embed/>
              </p:oleObj>
            </a:graphicData>
          </a:graphic>
        </p:graphicFrame>
        <p:graphicFrame>
          <p:nvGraphicFramePr>
            <p:cNvPr id="246788" name="Object 4"/>
            <p:cNvGraphicFramePr>
              <a:graphicFrameLocks noChangeAspect="1"/>
            </p:cNvGraphicFramePr>
            <p:nvPr/>
          </p:nvGraphicFramePr>
          <p:xfrm>
            <a:off x="2208" y="960"/>
            <a:ext cx="229" cy="432"/>
          </p:xfrm>
          <a:graphic>
            <a:graphicData uri="http://schemas.openxmlformats.org/presentationml/2006/ole">
              <p:oleObj spid="_x0000_s246788" name="公式" r:id="rId5" imgW="126720" imgH="241200" progId="Equation.3">
                <p:embed/>
              </p:oleObj>
            </a:graphicData>
          </a:graphic>
        </p:graphicFrame>
        <p:graphicFrame>
          <p:nvGraphicFramePr>
            <p:cNvPr id="246789" name="Object 5"/>
            <p:cNvGraphicFramePr>
              <a:graphicFrameLocks noChangeAspect="1"/>
            </p:cNvGraphicFramePr>
            <p:nvPr/>
          </p:nvGraphicFramePr>
          <p:xfrm>
            <a:off x="2640" y="1008"/>
            <a:ext cx="238" cy="348"/>
          </p:xfrm>
          <a:graphic>
            <a:graphicData uri="http://schemas.openxmlformats.org/presentationml/2006/ole">
              <p:oleObj spid="_x0000_s246789" name="公式" r:id="rId6" imgW="164880" imgH="241200" progId="Equation.3">
                <p:embed/>
              </p:oleObj>
            </a:graphicData>
          </a:graphic>
        </p:graphicFrame>
        <p:graphicFrame>
          <p:nvGraphicFramePr>
            <p:cNvPr id="246790" name="Object 6"/>
            <p:cNvGraphicFramePr>
              <a:graphicFrameLocks noChangeAspect="1"/>
            </p:cNvGraphicFramePr>
            <p:nvPr/>
          </p:nvGraphicFramePr>
          <p:xfrm>
            <a:off x="3024" y="979"/>
            <a:ext cx="384" cy="365"/>
          </p:xfrm>
          <a:graphic>
            <a:graphicData uri="http://schemas.openxmlformats.org/presentationml/2006/ole">
              <p:oleObj spid="_x0000_s246790" name="公式" r:id="rId7" imgW="253800" imgH="241200" progId="Equation.3">
                <p:embed/>
              </p:oleObj>
            </a:graphicData>
          </a:graphic>
        </p:graphicFrame>
      </p:grpSp>
      <p:grpSp>
        <p:nvGrpSpPr>
          <p:cNvPr id="172075" name="Group 43"/>
          <p:cNvGrpSpPr>
            <a:grpSpLocks/>
          </p:cNvGrpSpPr>
          <p:nvPr/>
        </p:nvGrpSpPr>
        <p:grpSpPr bwMode="auto">
          <a:xfrm>
            <a:off x="755650" y="2205038"/>
            <a:ext cx="4191000" cy="593725"/>
            <a:chOff x="480" y="1392"/>
            <a:chExt cx="2640" cy="374"/>
          </a:xfrm>
        </p:grpSpPr>
        <p:sp>
          <p:nvSpPr>
            <p:cNvPr id="172054" name="Text Box 22"/>
            <p:cNvSpPr txBox="1">
              <a:spLocks noChangeArrowheads="1"/>
            </p:cNvSpPr>
            <p:nvPr/>
          </p:nvSpPr>
          <p:spPr bwMode="auto">
            <a:xfrm>
              <a:off x="480" y="1440"/>
              <a:ext cx="888" cy="288"/>
            </a:xfrm>
            <a:prstGeom prst="rect">
              <a:avLst/>
            </a:prstGeom>
            <a:noFill/>
            <a:ln w="9525">
              <a:noFill/>
              <a:miter lim="800000"/>
              <a:headEnd/>
              <a:tailEnd/>
            </a:ln>
            <a:effectLst/>
          </p:spPr>
          <p:txBody>
            <a:bodyPr wrap="none">
              <a:spAutoFit/>
            </a:bodyPr>
            <a:lstStyle/>
            <a:p>
              <a:r>
                <a:rPr lang="zh-CN" altLang="en-US">
                  <a:ea typeface="楷体_GB2312" pitchFamily="49" charset="-122"/>
                </a:rPr>
                <a:t>惯性力为</a:t>
              </a:r>
            </a:p>
          </p:txBody>
        </p:sp>
        <p:graphicFrame>
          <p:nvGraphicFramePr>
            <p:cNvPr id="246785" name="Object 1"/>
            <p:cNvGraphicFramePr>
              <a:graphicFrameLocks noChangeAspect="1"/>
            </p:cNvGraphicFramePr>
            <p:nvPr/>
          </p:nvGraphicFramePr>
          <p:xfrm>
            <a:off x="2016" y="1392"/>
            <a:ext cx="1104" cy="374"/>
          </p:xfrm>
          <a:graphic>
            <a:graphicData uri="http://schemas.openxmlformats.org/presentationml/2006/ole">
              <p:oleObj spid="_x0000_s246785" name="公式" r:id="rId8" imgW="711000" imgH="241200" progId="Equation.3">
                <p:embed/>
              </p:oleObj>
            </a:graphicData>
          </a:graphic>
        </p:graphicFrame>
      </p:grpSp>
      <p:sp>
        <p:nvSpPr>
          <p:cNvPr id="172057" name="Text Box 25"/>
          <p:cNvSpPr txBox="1">
            <a:spLocks noChangeArrowheads="1"/>
          </p:cNvSpPr>
          <p:nvPr/>
        </p:nvSpPr>
        <p:spPr bwMode="auto">
          <a:xfrm>
            <a:off x="762000" y="3024188"/>
            <a:ext cx="5538788" cy="457200"/>
          </a:xfrm>
          <a:prstGeom prst="rect">
            <a:avLst/>
          </a:prstGeom>
          <a:noFill/>
          <a:ln w="9525">
            <a:noFill/>
            <a:miter lim="800000"/>
            <a:headEnd/>
            <a:tailEnd/>
          </a:ln>
          <a:effectLst/>
        </p:spPr>
        <p:txBody>
          <a:bodyPr>
            <a:spAutoFit/>
          </a:bodyPr>
          <a:lstStyle/>
          <a:p>
            <a:r>
              <a:rPr lang="zh-CN" altLang="en-US">
                <a:ea typeface="楷体_GB2312" pitchFamily="49" charset="-122"/>
              </a:rPr>
              <a:t>理想约束作用</a:t>
            </a:r>
          </a:p>
        </p:txBody>
      </p:sp>
      <p:graphicFrame>
        <p:nvGraphicFramePr>
          <p:cNvPr id="246784" name="Object 0"/>
          <p:cNvGraphicFramePr>
            <a:graphicFrameLocks noChangeAspect="1"/>
          </p:cNvGraphicFramePr>
          <p:nvPr/>
        </p:nvGraphicFramePr>
        <p:xfrm>
          <a:off x="827088" y="3716338"/>
          <a:ext cx="7010400" cy="1106487"/>
        </p:xfrm>
        <a:graphic>
          <a:graphicData uri="http://schemas.openxmlformats.org/presentationml/2006/ole">
            <p:oleObj spid="_x0000_s246784" name="公式" r:id="rId9" imgW="2895480" imgH="457200" progId="Equation.3">
              <p:embed/>
            </p:oleObj>
          </a:graphicData>
        </a:graphic>
      </p:graphicFrame>
      <p:sp>
        <p:nvSpPr>
          <p:cNvPr id="172067" name="AutoShape 3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2068" name="AutoShape 3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2069" name="AutoShape 3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2070" name="AutoShape 3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2073" name="Text Box 41"/>
          <p:cNvSpPr txBox="1">
            <a:spLocks noChangeArrowheads="1"/>
          </p:cNvSpPr>
          <p:nvPr/>
        </p:nvSpPr>
        <p:spPr bwMode="auto">
          <a:xfrm>
            <a:off x="533400" y="5059363"/>
            <a:ext cx="8153400" cy="822325"/>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    在理想约束的条件下，质点系在任一瞬时所受的主动力系和虚加的惯性力系在虚位移上所作的功的和等于零。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20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20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20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205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678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20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8" grpId="0"/>
      <p:bldP spid="172057" grpId="0"/>
      <p:bldP spid="17207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p:txBody>
          <a:bodyPr/>
          <a:lstStyle/>
          <a:p>
            <a:r>
              <a:rPr lang="zh-CN" altLang="en-US" sz="2400">
                <a:latin typeface="楷体_GB2312" pitchFamily="49" charset="-122"/>
                <a:ea typeface="楷体_GB2312" pitchFamily="49" charset="-122"/>
              </a:rPr>
              <a:t> </a:t>
            </a:r>
          </a:p>
        </p:txBody>
      </p:sp>
      <p:sp>
        <p:nvSpPr>
          <p:cNvPr id="173060" name="Text Box 4"/>
          <p:cNvSpPr txBox="1">
            <a:spLocks noChangeArrowheads="1"/>
          </p:cNvSpPr>
          <p:nvPr/>
        </p:nvSpPr>
        <p:spPr bwMode="auto">
          <a:xfrm>
            <a:off x="684213" y="568325"/>
            <a:ext cx="7920037" cy="519113"/>
          </a:xfrm>
          <a:prstGeom prst="rect">
            <a:avLst/>
          </a:prstGeom>
          <a:noFill/>
          <a:ln w="9525">
            <a:noFill/>
            <a:miter lim="800000"/>
            <a:headEnd/>
            <a:tailEnd/>
          </a:ln>
          <a:effectLst/>
        </p:spPr>
        <p:txBody>
          <a:bodyPr>
            <a:spAutoFit/>
          </a:bodyPr>
          <a:lstStyle/>
          <a:p>
            <a:r>
              <a:rPr lang="zh-CN" altLang="en-US" sz="2800">
                <a:latin typeface="楷体_GB2312" pitchFamily="49" charset="-122"/>
                <a:ea typeface="楷体_GB2312" pitchFamily="49" charset="-122"/>
              </a:rPr>
              <a:t>写成解析表达式</a:t>
            </a:r>
          </a:p>
        </p:txBody>
      </p:sp>
      <p:graphicFrame>
        <p:nvGraphicFramePr>
          <p:cNvPr id="247808" name="Object 0"/>
          <p:cNvGraphicFramePr>
            <a:graphicFrameLocks noChangeAspect="1"/>
          </p:cNvGraphicFramePr>
          <p:nvPr/>
        </p:nvGraphicFramePr>
        <p:xfrm>
          <a:off x="519113" y="1401763"/>
          <a:ext cx="8104187" cy="1042987"/>
        </p:xfrm>
        <a:graphic>
          <a:graphicData uri="http://schemas.openxmlformats.org/presentationml/2006/ole">
            <p:oleObj spid="_x0000_s247808" name="Equation" r:id="rId3" imgW="3352680" imgH="431640" progId="Equation.DSMT4">
              <p:embed/>
            </p:oleObj>
          </a:graphicData>
        </a:graphic>
      </p:graphicFrame>
      <p:sp>
        <p:nvSpPr>
          <p:cNvPr id="173066" name="Text Box 10"/>
          <p:cNvSpPr txBox="1">
            <a:spLocks noChangeArrowheads="1"/>
          </p:cNvSpPr>
          <p:nvPr/>
        </p:nvSpPr>
        <p:spPr bwMode="auto">
          <a:xfrm>
            <a:off x="663575" y="2636838"/>
            <a:ext cx="7940675" cy="457200"/>
          </a:xfrm>
          <a:prstGeom prst="rect">
            <a:avLst/>
          </a:prstGeom>
          <a:noFill/>
          <a:ln w="9525">
            <a:noFill/>
            <a:miter lim="800000"/>
            <a:headEnd/>
            <a:tailEnd/>
          </a:ln>
          <a:effectLst/>
        </p:spPr>
        <p:txBody>
          <a:bodyPr>
            <a:spAutoFit/>
          </a:bodyPr>
          <a:lstStyle/>
          <a:p>
            <a:endParaRPr lang="zh-CN" altLang="en-US" b="0">
              <a:latin typeface="楷体_GB2312" pitchFamily="49" charset="-122"/>
              <a:ea typeface="楷体_GB2312" pitchFamily="49" charset="-122"/>
            </a:endParaRPr>
          </a:p>
        </p:txBody>
      </p:sp>
      <p:sp>
        <p:nvSpPr>
          <p:cNvPr id="173067" name="Text Box 11"/>
          <p:cNvSpPr txBox="1">
            <a:spLocks noChangeArrowheads="1"/>
          </p:cNvSpPr>
          <p:nvPr/>
        </p:nvSpPr>
        <p:spPr bwMode="auto">
          <a:xfrm>
            <a:off x="4572000" y="2463800"/>
            <a:ext cx="6192838" cy="519113"/>
          </a:xfrm>
          <a:prstGeom prst="rect">
            <a:avLst/>
          </a:prstGeom>
          <a:noFill/>
          <a:ln w="9525">
            <a:noFill/>
            <a:miter lim="800000"/>
            <a:headEnd/>
            <a:tailEnd/>
          </a:ln>
          <a:effectLst/>
        </p:spPr>
        <p:txBody>
          <a:bodyPr>
            <a:spAutoFit/>
          </a:bodyPr>
          <a:lstStyle/>
          <a:p>
            <a:r>
              <a:rPr lang="zh-CN" altLang="en-US" sz="2800">
                <a:solidFill>
                  <a:srgbClr val="CC0000"/>
                </a:solidFill>
                <a:latin typeface="Times New Roman"/>
                <a:ea typeface="楷体_GB2312" pitchFamily="49" charset="-122"/>
              </a:rPr>
              <a:t>——</a:t>
            </a:r>
            <a:r>
              <a:rPr lang="zh-CN" altLang="en-US" sz="2800">
                <a:solidFill>
                  <a:srgbClr val="CC0000"/>
                </a:solidFill>
                <a:latin typeface="楷体_GB2312" pitchFamily="49" charset="-122"/>
                <a:ea typeface="楷体_GB2312" pitchFamily="49" charset="-122"/>
              </a:rPr>
              <a:t>动力学普遍方程</a:t>
            </a:r>
          </a:p>
        </p:txBody>
      </p:sp>
      <p:sp>
        <p:nvSpPr>
          <p:cNvPr id="173070" name="Text Box 14"/>
          <p:cNvSpPr txBox="1">
            <a:spLocks noChangeArrowheads="1"/>
          </p:cNvSpPr>
          <p:nvPr/>
        </p:nvSpPr>
        <p:spPr bwMode="auto">
          <a:xfrm>
            <a:off x="762000" y="3529013"/>
            <a:ext cx="10002838" cy="519112"/>
          </a:xfrm>
          <a:prstGeom prst="rect">
            <a:avLst/>
          </a:prstGeom>
          <a:noFill/>
          <a:ln w="9525">
            <a:noFill/>
            <a:miter lim="800000"/>
            <a:headEnd/>
            <a:tailEnd/>
          </a:ln>
          <a:effectLst/>
        </p:spPr>
        <p:txBody>
          <a:bodyPr>
            <a:spAutoFit/>
          </a:bodyPr>
          <a:lstStyle/>
          <a:p>
            <a:r>
              <a:rPr lang="zh-CN" altLang="en-US" sz="2800">
                <a:latin typeface="楷体_GB2312" pitchFamily="49" charset="-122"/>
                <a:ea typeface="楷体_GB2312" pitchFamily="49" charset="-122"/>
              </a:rPr>
              <a:t>特别适合于求解非自由质点系的动力学问题。</a:t>
            </a:r>
          </a:p>
        </p:txBody>
      </p:sp>
      <p:sp>
        <p:nvSpPr>
          <p:cNvPr id="173071" name="AutoShape 1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3072" name="AutoShape 1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3073" name="AutoShape 1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3074" name="AutoShape 1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30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780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306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30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0" grpId="0" autoUpdateAnimBg="0"/>
      <p:bldP spid="173067" grpId="0" autoUpdateAnimBg="0"/>
      <p:bldP spid="17307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5" name="Rectangle 15"/>
          <p:cNvSpPr>
            <a:spLocks noGrp="1" noChangeArrowheads="1"/>
          </p:cNvSpPr>
          <p:nvPr>
            <p:ph type="title"/>
          </p:nvPr>
        </p:nvSpPr>
        <p:spPr>
          <a:xfrm>
            <a:off x="685800" y="304800"/>
            <a:ext cx="1600200" cy="360363"/>
          </a:xfrm>
          <a:solidFill>
            <a:srgbClr val="00FFFF"/>
          </a:solidFill>
          <a:ln/>
        </p:spPr>
        <p:txBody>
          <a:bodyPr/>
          <a:lstStyle/>
          <a:p>
            <a:r>
              <a:rPr lang="zh-CN" altLang="en-US" sz="2400" b="1">
                <a:solidFill>
                  <a:schemeClr val="tx1"/>
                </a:solidFill>
              </a:rPr>
              <a:t>例 </a:t>
            </a:r>
            <a:r>
              <a:rPr lang="en-US" altLang="zh-CN" sz="2400" b="1">
                <a:solidFill>
                  <a:schemeClr val="tx1"/>
                </a:solidFill>
              </a:rPr>
              <a:t>1</a:t>
            </a:r>
            <a:r>
              <a:rPr lang="zh-CN" altLang="en-US" sz="2400" b="1">
                <a:solidFill>
                  <a:schemeClr val="tx1"/>
                </a:solidFill>
              </a:rPr>
              <a:t>－</a:t>
            </a:r>
            <a:r>
              <a:rPr lang="en-US" altLang="zh-CN" sz="2400" b="1">
                <a:solidFill>
                  <a:schemeClr val="tx1"/>
                </a:solidFill>
              </a:rPr>
              <a:t>4</a:t>
            </a:r>
          </a:p>
        </p:txBody>
      </p:sp>
      <p:grpSp>
        <p:nvGrpSpPr>
          <p:cNvPr id="174146" name="Group 66"/>
          <p:cNvGrpSpPr>
            <a:grpSpLocks/>
          </p:cNvGrpSpPr>
          <p:nvPr/>
        </p:nvGrpSpPr>
        <p:grpSpPr bwMode="auto">
          <a:xfrm>
            <a:off x="609600" y="838200"/>
            <a:ext cx="7086600" cy="1600200"/>
            <a:chOff x="384" y="528"/>
            <a:chExt cx="4464" cy="1008"/>
          </a:xfrm>
        </p:grpSpPr>
        <p:sp>
          <p:nvSpPr>
            <p:cNvPr id="174096" name="Rectangle 16"/>
            <p:cNvSpPr>
              <a:spLocks noChangeArrowheads="1"/>
            </p:cNvSpPr>
            <p:nvPr/>
          </p:nvSpPr>
          <p:spPr bwMode="auto">
            <a:xfrm>
              <a:off x="384" y="558"/>
              <a:ext cx="4464" cy="978"/>
            </a:xfrm>
            <a:prstGeom prst="rect">
              <a:avLst/>
            </a:prstGeom>
            <a:noFill/>
            <a:ln w="9525">
              <a:noFill/>
              <a:miter lim="800000"/>
              <a:headEnd/>
              <a:tailEnd/>
            </a:ln>
            <a:effectLst/>
          </p:spPr>
          <p:txBody>
            <a:bodyPr wrap="none" anchor="ctr">
              <a:spAutoFit/>
            </a:bodyPr>
            <a:lstStyle/>
            <a:p>
              <a:pPr eaLnBrk="0" hangingPunct="0"/>
              <a:r>
                <a:rPr lang="zh-CN" altLang="en-US">
                  <a:latin typeface="楷体_GB2312" pitchFamily="49" charset="-122"/>
                  <a:ea typeface="楷体_GB2312" pitchFamily="49" charset="-122"/>
                </a:rPr>
                <a:t>已知：滑轮系统中，动滑轮上悬挂着质量为   的</a:t>
              </a:r>
            </a:p>
            <a:p>
              <a:pPr eaLnBrk="0" hangingPunct="0"/>
              <a:r>
                <a:rPr lang="zh-CN" altLang="en-US">
                  <a:latin typeface="楷体_GB2312" pitchFamily="49" charset="-122"/>
                  <a:ea typeface="楷体_GB2312" pitchFamily="49" charset="-122"/>
                </a:rPr>
                <a:t>      重物，绳子绕过定滑轮后悬挂着质量为     </a:t>
              </a:r>
            </a:p>
            <a:p>
              <a:pPr eaLnBrk="0" hangingPunct="0"/>
              <a:r>
                <a:rPr lang="zh-CN" altLang="en-US">
                  <a:latin typeface="楷体_GB2312" pitchFamily="49" charset="-122"/>
                  <a:ea typeface="楷体_GB2312" pitchFamily="49" charset="-122"/>
                </a:rPr>
                <a:t>      的重物。设滑轮和绳子的重量以及轮轴摩</a:t>
              </a:r>
            </a:p>
            <a:p>
              <a:pPr eaLnBrk="0" hangingPunct="0"/>
              <a:r>
                <a:rPr lang="zh-CN" altLang="en-US">
                  <a:latin typeface="楷体_GB2312" pitchFamily="49" charset="-122"/>
                  <a:ea typeface="楷体_GB2312" pitchFamily="49" charset="-122"/>
                </a:rPr>
                <a:t>      擦都忽略不计。</a:t>
              </a:r>
            </a:p>
          </p:txBody>
        </p:sp>
        <p:graphicFrame>
          <p:nvGraphicFramePr>
            <p:cNvPr id="174106" name="Object 26"/>
            <p:cNvGraphicFramePr>
              <a:graphicFrameLocks noChangeAspect="1"/>
            </p:cNvGraphicFramePr>
            <p:nvPr/>
          </p:nvGraphicFramePr>
          <p:xfrm>
            <a:off x="4128" y="528"/>
            <a:ext cx="261" cy="295"/>
          </p:xfrm>
          <a:graphic>
            <a:graphicData uri="http://schemas.openxmlformats.org/presentationml/2006/ole">
              <p:oleObj spid="_x0000_s174106" name="公式" r:id="rId3" imgW="190440" imgH="215640" progId="Equation.3">
                <p:embed/>
              </p:oleObj>
            </a:graphicData>
          </a:graphic>
        </p:graphicFrame>
        <p:graphicFrame>
          <p:nvGraphicFramePr>
            <p:cNvPr id="174109" name="Object 29"/>
            <p:cNvGraphicFramePr>
              <a:graphicFrameLocks noChangeAspect="1"/>
            </p:cNvGraphicFramePr>
            <p:nvPr/>
          </p:nvGraphicFramePr>
          <p:xfrm>
            <a:off x="4368" y="768"/>
            <a:ext cx="295" cy="295"/>
          </p:xfrm>
          <a:graphic>
            <a:graphicData uri="http://schemas.openxmlformats.org/presentationml/2006/ole">
              <p:oleObj spid="_x0000_s174109" name="公式" r:id="rId4" imgW="215640" imgH="215640" progId="Equation.3">
                <p:embed/>
              </p:oleObj>
            </a:graphicData>
          </a:graphic>
        </p:graphicFrame>
      </p:grpSp>
      <p:grpSp>
        <p:nvGrpSpPr>
          <p:cNvPr id="174147" name="Group 67"/>
          <p:cNvGrpSpPr>
            <a:grpSpLocks/>
          </p:cNvGrpSpPr>
          <p:nvPr/>
        </p:nvGrpSpPr>
        <p:grpSpPr bwMode="auto">
          <a:xfrm>
            <a:off x="900113" y="2492375"/>
            <a:ext cx="5241925" cy="504825"/>
            <a:chOff x="624" y="1632"/>
            <a:chExt cx="3302" cy="318"/>
          </a:xfrm>
        </p:grpSpPr>
        <p:sp>
          <p:nvSpPr>
            <p:cNvPr id="174098" name="Rectangle 18"/>
            <p:cNvSpPr>
              <a:spLocks noChangeArrowheads="1"/>
            </p:cNvSpPr>
            <p:nvPr/>
          </p:nvSpPr>
          <p:spPr bwMode="auto">
            <a:xfrm>
              <a:off x="624" y="1651"/>
              <a:ext cx="330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求：质量为   的物体下降的加速度。</a:t>
              </a:r>
              <a:endParaRPr lang="en-US" altLang="zh-CN" i="1">
                <a:latin typeface="楷体_GB2312" pitchFamily="49" charset="-122"/>
                <a:ea typeface="楷体_GB2312" pitchFamily="49" charset="-122"/>
              </a:endParaRPr>
            </a:p>
          </p:txBody>
        </p:sp>
        <p:graphicFrame>
          <p:nvGraphicFramePr>
            <p:cNvPr id="174111" name="Object 31"/>
            <p:cNvGraphicFramePr>
              <a:graphicFrameLocks noChangeAspect="1"/>
            </p:cNvGraphicFramePr>
            <p:nvPr/>
          </p:nvGraphicFramePr>
          <p:xfrm>
            <a:off x="1602" y="1632"/>
            <a:ext cx="318" cy="318"/>
          </p:xfrm>
          <a:graphic>
            <a:graphicData uri="http://schemas.openxmlformats.org/presentationml/2006/ole">
              <p:oleObj spid="_x0000_s174111" name="公式" r:id="rId5" imgW="215640" imgH="215640" progId="Equation.3">
                <p:embed/>
              </p:oleObj>
            </a:graphicData>
          </a:graphic>
        </p:graphicFrame>
      </p:grpSp>
      <p:sp>
        <p:nvSpPr>
          <p:cNvPr id="174114" name="AutoShape 34">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4115" name="AutoShape 35">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4116" name="AutoShape 36">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4117" name="AutoShape 37">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174145" name="Group 65"/>
          <p:cNvGrpSpPr>
            <a:grpSpLocks/>
          </p:cNvGrpSpPr>
          <p:nvPr/>
        </p:nvGrpSpPr>
        <p:grpSpPr bwMode="auto">
          <a:xfrm>
            <a:off x="2895600" y="3276600"/>
            <a:ext cx="3213100" cy="3200400"/>
            <a:chOff x="1824" y="2064"/>
            <a:chExt cx="2024" cy="2016"/>
          </a:xfrm>
        </p:grpSpPr>
        <p:grpSp>
          <p:nvGrpSpPr>
            <p:cNvPr id="174142" name="Group 62"/>
            <p:cNvGrpSpPr>
              <a:grpSpLocks/>
            </p:cNvGrpSpPr>
            <p:nvPr/>
          </p:nvGrpSpPr>
          <p:grpSpPr bwMode="auto">
            <a:xfrm>
              <a:off x="1824" y="2064"/>
              <a:ext cx="1728" cy="2016"/>
              <a:chOff x="1776" y="1968"/>
              <a:chExt cx="1728" cy="2016"/>
            </a:xfrm>
          </p:grpSpPr>
          <p:sp>
            <p:nvSpPr>
              <p:cNvPr id="174120" name="Line 40"/>
              <p:cNvSpPr>
                <a:spLocks noChangeShapeType="1"/>
              </p:cNvSpPr>
              <p:nvPr/>
            </p:nvSpPr>
            <p:spPr bwMode="auto">
              <a:xfrm>
                <a:off x="1776" y="2112"/>
                <a:ext cx="1728" cy="0"/>
              </a:xfrm>
              <a:prstGeom prst="line">
                <a:avLst/>
              </a:prstGeom>
              <a:noFill/>
              <a:ln w="57150">
                <a:solidFill>
                  <a:srgbClr val="808000"/>
                </a:solidFill>
                <a:round/>
                <a:headEnd/>
                <a:tailEnd/>
              </a:ln>
              <a:effectLst/>
            </p:spPr>
            <p:txBody>
              <a:bodyPr/>
              <a:lstStyle/>
              <a:p>
                <a:endParaRPr lang="zh-CN" altLang="en-US"/>
              </a:p>
            </p:txBody>
          </p:sp>
          <p:sp>
            <p:nvSpPr>
              <p:cNvPr id="174121" name="Oval 41"/>
              <p:cNvSpPr>
                <a:spLocks noChangeArrowheads="1"/>
              </p:cNvSpPr>
              <p:nvPr/>
            </p:nvSpPr>
            <p:spPr bwMode="auto">
              <a:xfrm>
                <a:off x="2112" y="2928"/>
                <a:ext cx="624" cy="624"/>
              </a:xfrm>
              <a:prstGeom prst="ellipse">
                <a:avLst/>
              </a:prstGeom>
              <a:solidFill>
                <a:schemeClr val="hlink"/>
              </a:solidFill>
              <a:ln w="9525">
                <a:solidFill>
                  <a:schemeClr val="tx1"/>
                </a:solidFill>
                <a:round/>
                <a:headEnd/>
                <a:tailEnd/>
              </a:ln>
              <a:effectLst/>
            </p:spPr>
            <p:txBody>
              <a:bodyPr wrap="none" anchor="ctr"/>
              <a:lstStyle/>
              <a:p>
                <a:endParaRPr lang="zh-CN" altLang="en-US"/>
              </a:p>
            </p:txBody>
          </p:sp>
          <p:sp>
            <p:nvSpPr>
              <p:cNvPr id="174122" name="Oval 42"/>
              <p:cNvSpPr>
                <a:spLocks noChangeArrowheads="1"/>
              </p:cNvSpPr>
              <p:nvPr/>
            </p:nvSpPr>
            <p:spPr bwMode="auto">
              <a:xfrm>
                <a:off x="2736" y="2256"/>
                <a:ext cx="624" cy="624"/>
              </a:xfrm>
              <a:prstGeom prst="ellipse">
                <a:avLst/>
              </a:prstGeom>
              <a:solidFill>
                <a:schemeClr val="hlink"/>
              </a:solidFill>
              <a:ln w="9525">
                <a:solidFill>
                  <a:schemeClr val="tx1"/>
                </a:solidFill>
                <a:round/>
                <a:headEnd/>
                <a:tailEnd/>
              </a:ln>
              <a:effectLst/>
            </p:spPr>
            <p:txBody>
              <a:bodyPr wrap="none" anchor="ctr"/>
              <a:lstStyle/>
              <a:p>
                <a:endParaRPr lang="zh-CN" altLang="en-US"/>
              </a:p>
            </p:txBody>
          </p:sp>
          <p:grpSp>
            <p:nvGrpSpPr>
              <p:cNvPr id="174128" name="Group 48"/>
              <p:cNvGrpSpPr>
                <a:grpSpLocks/>
              </p:cNvGrpSpPr>
              <p:nvPr/>
            </p:nvGrpSpPr>
            <p:grpSpPr bwMode="auto">
              <a:xfrm>
                <a:off x="2842" y="2120"/>
                <a:ext cx="425" cy="576"/>
                <a:chOff x="4080" y="2112"/>
                <a:chExt cx="425" cy="576"/>
              </a:xfrm>
            </p:grpSpPr>
            <p:sp>
              <p:nvSpPr>
                <p:cNvPr id="174123" name="Oval 43"/>
                <p:cNvSpPr>
                  <a:spLocks noChangeArrowheads="1"/>
                </p:cNvSpPr>
                <p:nvPr/>
              </p:nvSpPr>
              <p:spPr bwMode="auto">
                <a:xfrm>
                  <a:off x="4250" y="2544"/>
                  <a:ext cx="96" cy="96"/>
                </a:xfrm>
                <a:prstGeom prst="ellipse">
                  <a:avLst/>
                </a:prstGeom>
                <a:solidFill>
                  <a:schemeClr val="tx2"/>
                </a:solidFill>
                <a:ln w="9525">
                  <a:solidFill>
                    <a:schemeClr val="tx1"/>
                  </a:solidFill>
                  <a:round/>
                  <a:headEnd/>
                  <a:tailEnd/>
                </a:ln>
                <a:effectLst/>
              </p:spPr>
              <p:txBody>
                <a:bodyPr wrap="none" anchor="ctr"/>
                <a:lstStyle/>
                <a:p>
                  <a:pPr algn="ctr"/>
                  <a:endParaRPr lang="zh-CN" altLang="en-US"/>
                </a:p>
              </p:txBody>
            </p:sp>
            <p:sp>
              <p:nvSpPr>
                <p:cNvPr id="174124" name="Line 44"/>
                <p:cNvSpPr>
                  <a:spLocks noChangeShapeType="1"/>
                </p:cNvSpPr>
                <p:nvPr/>
              </p:nvSpPr>
              <p:spPr bwMode="auto">
                <a:xfrm>
                  <a:off x="4080" y="2112"/>
                  <a:ext cx="48" cy="480"/>
                </a:xfrm>
                <a:prstGeom prst="line">
                  <a:avLst/>
                </a:prstGeom>
                <a:noFill/>
                <a:ln w="28575">
                  <a:solidFill>
                    <a:schemeClr val="tx1"/>
                  </a:solidFill>
                  <a:round/>
                  <a:headEnd/>
                  <a:tailEnd/>
                </a:ln>
                <a:effectLst/>
              </p:spPr>
              <p:txBody>
                <a:bodyPr/>
                <a:lstStyle/>
                <a:p>
                  <a:endParaRPr lang="zh-CN" altLang="en-US"/>
                </a:p>
              </p:txBody>
            </p:sp>
            <p:sp>
              <p:nvSpPr>
                <p:cNvPr id="174126" name="Arc 46"/>
                <p:cNvSpPr>
                  <a:spLocks/>
                </p:cNvSpPr>
                <p:nvPr/>
              </p:nvSpPr>
              <p:spPr bwMode="auto">
                <a:xfrm rot="10800000">
                  <a:off x="4128" y="2592"/>
                  <a:ext cx="325" cy="96"/>
                </a:xfrm>
                <a:custGeom>
                  <a:avLst/>
                  <a:gdLst>
                    <a:gd name="G0" fmla="+- 21454 0 0"/>
                    <a:gd name="G1" fmla="+- 21600 0 0"/>
                    <a:gd name="G2" fmla="+- 21600 0 0"/>
                    <a:gd name="T0" fmla="*/ 0 w 43054"/>
                    <a:gd name="T1" fmla="*/ 19092 h 23399"/>
                    <a:gd name="T2" fmla="*/ 42979 w 43054"/>
                    <a:gd name="T3" fmla="*/ 23399 h 23399"/>
                    <a:gd name="T4" fmla="*/ 21454 w 43054"/>
                    <a:gd name="T5" fmla="*/ 21600 h 23399"/>
                  </a:gdLst>
                  <a:ahLst/>
                  <a:cxnLst>
                    <a:cxn ang="0">
                      <a:pos x="T0" y="T1"/>
                    </a:cxn>
                    <a:cxn ang="0">
                      <a:pos x="T2" y="T3"/>
                    </a:cxn>
                    <a:cxn ang="0">
                      <a:pos x="T4" y="T5"/>
                    </a:cxn>
                  </a:cxnLst>
                  <a:rect l="0" t="0" r="r" b="b"/>
                  <a:pathLst>
                    <a:path w="43054" h="23399" fill="none" extrusionOk="0">
                      <a:moveTo>
                        <a:pt x="0" y="19092"/>
                      </a:moveTo>
                      <a:cubicBezTo>
                        <a:pt x="1272" y="8207"/>
                        <a:pt x="10494" y="-1"/>
                        <a:pt x="21454" y="0"/>
                      </a:cubicBezTo>
                      <a:cubicBezTo>
                        <a:pt x="33383" y="0"/>
                        <a:pt x="43054" y="9670"/>
                        <a:pt x="43054" y="21600"/>
                      </a:cubicBezTo>
                      <a:cubicBezTo>
                        <a:pt x="43054" y="22200"/>
                        <a:pt x="43028" y="22800"/>
                        <a:pt x="42978" y="23398"/>
                      </a:cubicBezTo>
                    </a:path>
                    <a:path w="43054" h="23399" stroke="0" extrusionOk="0">
                      <a:moveTo>
                        <a:pt x="0" y="19092"/>
                      </a:moveTo>
                      <a:cubicBezTo>
                        <a:pt x="1272" y="8207"/>
                        <a:pt x="10494" y="-1"/>
                        <a:pt x="21454" y="0"/>
                      </a:cubicBezTo>
                      <a:cubicBezTo>
                        <a:pt x="33383" y="0"/>
                        <a:pt x="43054" y="9670"/>
                        <a:pt x="43054" y="21600"/>
                      </a:cubicBezTo>
                      <a:cubicBezTo>
                        <a:pt x="43054" y="22200"/>
                        <a:pt x="43028" y="22800"/>
                        <a:pt x="42978" y="23398"/>
                      </a:cubicBezTo>
                      <a:lnTo>
                        <a:pt x="21454" y="21600"/>
                      </a:lnTo>
                      <a:close/>
                    </a:path>
                  </a:pathLst>
                </a:custGeom>
                <a:noFill/>
                <a:ln w="28575">
                  <a:solidFill>
                    <a:schemeClr val="tx1"/>
                  </a:solidFill>
                  <a:round/>
                  <a:headEnd/>
                  <a:tailEnd/>
                </a:ln>
                <a:effectLst/>
              </p:spPr>
              <p:txBody>
                <a:bodyPr wrap="none" anchor="ctr"/>
                <a:lstStyle/>
                <a:p>
                  <a:endParaRPr lang="zh-CN" altLang="en-US"/>
                </a:p>
              </p:txBody>
            </p:sp>
            <p:sp>
              <p:nvSpPr>
                <p:cNvPr id="174127" name="Line 47"/>
                <p:cNvSpPr>
                  <a:spLocks noChangeShapeType="1"/>
                </p:cNvSpPr>
                <p:nvPr/>
              </p:nvSpPr>
              <p:spPr bwMode="auto">
                <a:xfrm flipV="1">
                  <a:off x="4464" y="2112"/>
                  <a:ext cx="41" cy="494"/>
                </a:xfrm>
                <a:prstGeom prst="line">
                  <a:avLst/>
                </a:prstGeom>
                <a:noFill/>
                <a:ln w="38100">
                  <a:solidFill>
                    <a:schemeClr val="tx1"/>
                  </a:solidFill>
                  <a:round/>
                  <a:headEnd/>
                  <a:tailEnd/>
                </a:ln>
                <a:effectLst/>
              </p:spPr>
              <p:txBody>
                <a:bodyPr/>
                <a:lstStyle/>
                <a:p>
                  <a:endParaRPr lang="zh-CN" altLang="en-US"/>
                </a:p>
              </p:txBody>
            </p:sp>
          </p:grpSp>
          <p:sp>
            <p:nvSpPr>
              <p:cNvPr id="174129" name="Line 49"/>
              <p:cNvSpPr>
                <a:spLocks noChangeShapeType="1"/>
              </p:cNvSpPr>
              <p:nvPr/>
            </p:nvSpPr>
            <p:spPr bwMode="auto">
              <a:xfrm>
                <a:off x="3360" y="2544"/>
                <a:ext cx="0" cy="768"/>
              </a:xfrm>
              <a:prstGeom prst="line">
                <a:avLst/>
              </a:prstGeom>
              <a:noFill/>
              <a:ln w="38100">
                <a:solidFill>
                  <a:schemeClr val="tx1"/>
                </a:solidFill>
                <a:round/>
                <a:headEnd/>
                <a:tailEnd/>
              </a:ln>
              <a:effectLst/>
            </p:spPr>
            <p:txBody>
              <a:bodyPr/>
              <a:lstStyle/>
              <a:p>
                <a:endParaRPr lang="zh-CN" altLang="en-US"/>
              </a:p>
            </p:txBody>
          </p:sp>
          <p:sp>
            <p:nvSpPr>
              <p:cNvPr id="174130" name="Line 50"/>
              <p:cNvSpPr>
                <a:spLocks noChangeShapeType="1"/>
              </p:cNvSpPr>
              <p:nvPr/>
            </p:nvSpPr>
            <p:spPr bwMode="auto">
              <a:xfrm>
                <a:off x="2736" y="2592"/>
                <a:ext cx="0" cy="672"/>
              </a:xfrm>
              <a:prstGeom prst="line">
                <a:avLst/>
              </a:prstGeom>
              <a:noFill/>
              <a:ln w="38100">
                <a:solidFill>
                  <a:schemeClr val="tx1"/>
                </a:solidFill>
                <a:round/>
                <a:headEnd/>
                <a:tailEnd/>
              </a:ln>
              <a:effectLst/>
            </p:spPr>
            <p:txBody>
              <a:bodyPr/>
              <a:lstStyle/>
              <a:p>
                <a:endParaRPr lang="zh-CN" altLang="en-US"/>
              </a:p>
            </p:txBody>
          </p:sp>
          <p:sp>
            <p:nvSpPr>
              <p:cNvPr id="174131" name="Line 51"/>
              <p:cNvSpPr>
                <a:spLocks noChangeShapeType="1"/>
              </p:cNvSpPr>
              <p:nvPr/>
            </p:nvSpPr>
            <p:spPr bwMode="auto">
              <a:xfrm flipV="1">
                <a:off x="2103" y="2121"/>
                <a:ext cx="0" cy="1152"/>
              </a:xfrm>
              <a:prstGeom prst="line">
                <a:avLst/>
              </a:prstGeom>
              <a:noFill/>
              <a:ln w="38100">
                <a:solidFill>
                  <a:schemeClr val="tx1"/>
                </a:solidFill>
                <a:round/>
                <a:headEnd/>
                <a:tailEnd/>
              </a:ln>
              <a:effectLst/>
            </p:spPr>
            <p:txBody>
              <a:bodyPr/>
              <a:lstStyle/>
              <a:p>
                <a:endParaRPr lang="zh-CN" altLang="en-US"/>
              </a:p>
            </p:txBody>
          </p:sp>
          <p:sp>
            <p:nvSpPr>
              <p:cNvPr id="174132" name="Oval 52"/>
              <p:cNvSpPr>
                <a:spLocks noChangeArrowheads="1"/>
              </p:cNvSpPr>
              <p:nvPr/>
            </p:nvSpPr>
            <p:spPr bwMode="auto">
              <a:xfrm>
                <a:off x="2393" y="3190"/>
                <a:ext cx="96" cy="9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174133" name="Rectangle 53"/>
              <p:cNvSpPr>
                <a:spLocks noChangeArrowheads="1"/>
              </p:cNvSpPr>
              <p:nvPr/>
            </p:nvSpPr>
            <p:spPr bwMode="auto">
              <a:xfrm>
                <a:off x="2326" y="3744"/>
                <a:ext cx="240" cy="240"/>
              </a:xfrm>
              <a:prstGeom prst="rect">
                <a:avLst/>
              </a:prstGeom>
              <a:solidFill>
                <a:srgbClr val="808000"/>
              </a:solidFill>
              <a:ln w="9525">
                <a:solidFill>
                  <a:schemeClr val="tx1"/>
                </a:solidFill>
                <a:miter lim="800000"/>
                <a:headEnd/>
                <a:tailEnd/>
              </a:ln>
              <a:effectLst/>
            </p:spPr>
            <p:txBody>
              <a:bodyPr wrap="none" anchor="ctr"/>
              <a:lstStyle/>
              <a:p>
                <a:endParaRPr lang="zh-CN" altLang="en-US"/>
              </a:p>
            </p:txBody>
          </p:sp>
          <p:sp>
            <p:nvSpPr>
              <p:cNvPr id="174134" name="Rectangle 54"/>
              <p:cNvSpPr>
                <a:spLocks noChangeArrowheads="1"/>
              </p:cNvSpPr>
              <p:nvPr/>
            </p:nvSpPr>
            <p:spPr bwMode="auto">
              <a:xfrm>
                <a:off x="3243" y="3307"/>
                <a:ext cx="240" cy="240"/>
              </a:xfrm>
              <a:prstGeom prst="rect">
                <a:avLst/>
              </a:prstGeom>
              <a:solidFill>
                <a:srgbClr val="808000"/>
              </a:solidFill>
              <a:ln w="9525">
                <a:solidFill>
                  <a:schemeClr val="tx1"/>
                </a:solidFill>
                <a:miter lim="800000"/>
                <a:headEnd/>
                <a:tailEnd/>
              </a:ln>
              <a:effectLst/>
            </p:spPr>
            <p:txBody>
              <a:bodyPr wrap="none" anchor="ctr"/>
              <a:lstStyle/>
              <a:p>
                <a:endParaRPr lang="zh-CN" altLang="en-US"/>
              </a:p>
            </p:txBody>
          </p:sp>
          <p:sp>
            <p:nvSpPr>
              <p:cNvPr id="174135" name="Line 55"/>
              <p:cNvSpPr>
                <a:spLocks noChangeShapeType="1"/>
              </p:cNvSpPr>
              <p:nvPr/>
            </p:nvSpPr>
            <p:spPr bwMode="auto">
              <a:xfrm>
                <a:off x="2448" y="3264"/>
                <a:ext cx="0" cy="480"/>
              </a:xfrm>
              <a:prstGeom prst="line">
                <a:avLst/>
              </a:prstGeom>
              <a:noFill/>
              <a:ln w="38100">
                <a:solidFill>
                  <a:schemeClr val="tx1"/>
                </a:solidFill>
                <a:round/>
                <a:headEnd/>
                <a:tailEnd/>
              </a:ln>
              <a:effectLst/>
            </p:spPr>
            <p:txBody>
              <a:bodyPr/>
              <a:lstStyle/>
              <a:p>
                <a:endParaRPr lang="zh-CN" altLang="en-US"/>
              </a:p>
            </p:txBody>
          </p:sp>
          <p:sp>
            <p:nvSpPr>
              <p:cNvPr id="174136" name="Line 56"/>
              <p:cNvSpPr>
                <a:spLocks noChangeShapeType="1"/>
              </p:cNvSpPr>
              <p:nvPr/>
            </p:nvSpPr>
            <p:spPr bwMode="auto">
              <a:xfrm flipH="1">
                <a:off x="2160" y="1968"/>
                <a:ext cx="144" cy="144"/>
              </a:xfrm>
              <a:prstGeom prst="line">
                <a:avLst/>
              </a:prstGeom>
              <a:noFill/>
              <a:ln w="38100">
                <a:solidFill>
                  <a:schemeClr val="tx1"/>
                </a:solidFill>
                <a:round/>
                <a:headEnd/>
                <a:tailEnd/>
              </a:ln>
              <a:effectLst/>
            </p:spPr>
            <p:txBody>
              <a:bodyPr/>
              <a:lstStyle/>
              <a:p>
                <a:endParaRPr lang="zh-CN" altLang="en-US"/>
              </a:p>
            </p:txBody>
          </p:sp>
          <p:sp>
            <p:nvSpPr>
              <p:cNvPr id="174137" name="Line 57"/>
              <p:cNvSpPr>
                <a:spLocks noChangeShapeType="1"/>
              </p:cNvSpPr>
              <p:nvPr/>
            </p:nvSpPr>
            <p:spPr bwMode="auto">
              <a:xfrm flipH="1">
                <a:off x="2400" y="1968"/>
                <a:ext cx="144" cy="144"/>
              </a:xfrm>
              <a:prstGeom prst="line">
                <a:avLst/>
              </a:prstGeom>
              <a:noFill/>
              <a:ln w="38100">
                <a:solidFill>
                  <a:schemeClr val="tx1"/>
                </a:solidFill>
                <a:round/>
                <a:headEnd/>
                <a:tailEnd/>
              </a:ln>
              <a:effectLst/>
            </p:spPr>
            <p:txBody>
              <a:bodyPr/>
              <a:lstStyle/>
              <a:p>
                <a:endParaRPr lang="zh-CN" altLang="en-US"/>
              </a:p>
            </p:txBody>
          </p:sp>
          <p:sp>
            <p:nvSpPr>
              <p:cNvPr id="174138" name="Line 58"/>
              <p:cNvSpPr>
                <a:spLocks noChangeShapeType="1"/>
              </p:cNvSpPr>
              <p:nvPr/>
            </p:nvSpPr>
            <p:spPr bwMode="auto">
              <a:xfrm flipH="1">
                <a:off x="2592" y="1968"/>
                <a:ext cx="144" cy="144"/>
              </a:xfrm>
              <a:prstGeom prst="line">
                <a:avLst/>
              </a:prstGeom>
              <a:noFill/>
              <a:ln w="38100">
                <a:solidFill>
                  <a:schemeClr val="tx1"/>
                </a:solidFill>
                <a:round/>
                <a:headEnd/>
                <a:tailEnd/>
              </a:ln>
              <a:effectLst/>
            </p:spPr>
            <p:txBody>
              <a:bodyPr/>
              <a:lstStyle/>
              <a:p>
                <a:endParaRPr lang="zh-CN" altLang="en-US"/>
              </a:p>
            </p:txBody>
          </p:sp>
          <p:sp>
            <p:nvSpPr>
              <p:cNvPr id="174139" name="Line 59"/>
              <p:cNvSpPr>
                <a:spLocks noChangeShapeType="1"/>
              </p:cNvSpPr>
              <p:nvPr/>
            </p:nvSpPr>
            <p:spPr bwMode="auto">
              <a:xfrm flipH="1">
                <a:off x="2784" y="1968"/>
                <a:ext cx="144" cy="144"/>
              </a:xfrm>
              <a:prstGeom prst="line">
                <a:avLst/>
              </a:prstGeom>
              <a:noFill/>
              <a:ln w="38100">
                <a:solidFill>
                  <a:schemeClr val="tx1"/>
                </a:solidFill>
                <a:round/>
                <a:headEnd/>
                <a:tailEnd/>
              </a:ln>
              <a:effectLst/>
            </p:spPr>
            <p:txBody>
              <a:bodyPr/>
              <a:lstStyle/>
              <a:p>
                <a:endParaRPr lang="zh-CN" altLang="en-US"/>
              </a:p>
            </p:txBody>
          </p:sp>
          <p:sp>
            <p:nvSpPr>
              <p:cNvPr id="174140" name="Line 60"/>
              <p:cNvSpPr>
                <a:spLocks noChangeShapeType="1"/>
              </p:cNvSpPr>
              <p:nvPr/>
            </p:nvSpPr>
            <p:spPr bwMode="auto">
              <a:xfrm flipH="1">
                <a:off x="2976" y="1968"/>
                <a:ext cx="144" cy="144"/>
              </a:xfrm>
              <a:prstGeom prst="line">
                <a:avLst/>
              </a:prstGeom>
              <a:noFill/>
              <a:ln w="38100">
                <a:solidFill>
                  <a:schemeClr val="tx1"/>
                </a:solidFill>
                <a:round/>
                <a:headEnd/>
                <a:tailEnd/>
              </a:ln>
              <a:effectLst/>
            </p:spPr>
            <p:txBody>
              <a:bodyPr/>
              <a:lstStyle/>
              <a:p>
                <a:endParaRPr lang="zh-CN" altLang="en-US"/>
              </a:p>
            </p:txBody>
          </p:sp>
          <p:sp>
            <p:nvSpPr>
              <p:cNvPr id="174141" name="Line 61"/>
              <p:cNvSpPr>
                <a:spLocks noChangeShapeType="1"/>
              </p:cNvSpPr>
              <p:nvPr/>
            </p:nvSpPr>
            <p:spPr bwMode="auto">
              <a:xfrm flipH="1">
                <a:off x="3168" y="1968"/>
                <a:ext cx="144" cy="144"/>
              </a:xfrm>
              <a:prstGeom prst="line">
                <a:avLst/>
              </a:prstGeom>
              <a:noFill/>
              <a:ln w="38100">
                <a:solidFill>
                  <a:schemeClr val="tx1"/>
                </a:solidFill>
                <a:round/>
                <a:headEnd/>
                <a:tailEnd/>
              </a:ln>
              <a:effectLst/>
            </p:spPr>
            <p:txBody>
              <a:bodyPr/>
              <a:lstStyle/>
              <a:p>
                <a:endParaRPr lang="zh-CN" altLang="en-US"/>
              </a:p>
            </p:txBody>
          </p:sp>
        </p:grpSp>
        <p:graphicFrame>
          <p:nvGraphicFramePr>
            <p:cNvPr id="174143" name="Object 63"/>
            <p:cNvGraphicFramePr>
              <a:graphicFrameLocks noChangeAspect="1"/>
            </p:cNvGraphicFramePr>
            <p:nvPr/>
          </p:nvGraphicFramePr>
          <p:xfrm>
            <a:off x="2064" y="3792"/>
            <a:ext cx="240" cy="288"/>
          </p:xfrm>
          <a:graphic>
            <a:graphicData uri="http://schemas.openxmlformats.org/presentationml/2006/ole">
              <p:oleObj spid="_x0000_s174143" name="Equation" r:id="rId6" imgW="190440" imgH="228600" progId="Equation.DSMT4">
                <p:embed/>
              </p:oleObj>
            </a:graphicData>
          </a:graphic>
        </p:graphicFrame>
        <p:graphicFrame>
          <p:nvGraphicFramePr>
            <p:cNvPr id="174144" name="Object 64"/>
            <p:cNvGraphicFramePr>
              <a:graphicFrameLocks noChangeAspect="1"/>
            </p:cNvGraphicFramePr>
            <p:nvPr/>
          </p:nvGraphicFramePr>
          <p:xfrm>
            <a:off x="3592" y="3408"/>
            <a:ext cx="256" cy="288"/>
          </p:xfrm>
          <a:graphic>
            <a:graphicData uri="http://schemas.openxmlformats.org/presentationml/2006/ole">
              <p:oleObj spid="_x0000_s174144" name="Equation" r:id="rId7" imgW="203040" imgH="2286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75" name="AutoShape 1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6076" name="AutoShape 1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6077" name="AutoShape 1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6078" name="AutoShape 1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6079" name="Text Box 15"/>
          <p:cNvSpPr txBox="1">
            <a:spLocks noChangeArrowheads="1"/>
          </p:cNvSpPr>
          <p:nvPr/>
        </p:nvSpPr>
        <p:spPr bwMode="auto">
          <a:xfrm>
            <a:off x="827088" y="692150"/>
            <a:ext cx="6049962"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与矢量力学相比，</a:t>
            </a:r>
            <a:r>
              <a:rPr lang="zh-CN" altLang="en-US">
                <a:solidFill>
                  <a:srgbClr val="CC0000"/>
                </a:solidFill>
                <a:latin typeface="楷体_GB2312" pitchFamily="49" charset="-122"/>
                <a:ea typeface="楷体_GB2312" pitchFamily="49" charset="-122"/>
              </a:rPr>
              <a:t>分析力学的特点：    </a:t>
            </a:r>
          </a:p>
        </p:txBody>
      </p:sp>
      <p:sp>
        <p:nvSpPr>
          <p:cNvPr id="216080" name="Text Box 16"/>
          <p:cNvSpPr txBox="1">
            <a:spLocks noChangeArrowheads="1"/>
          </p:cNvSpPr>
          <p:nvPr/>
        </p:nvSpPr>
        <p:spPr bwMode="auto">
          <a:xfrm>
            <a:off x="0" y="3213100"/>
            <a:ext cx="8964613" cy="1187450"/>
          </a:xfrm>
          <a:prstGeom prst="rect">
            <a:avLst/>
          </a:prstGeom>
          <a:noFill/>
          <a:ln w="9525">
            <a:noFill/>
            <a:miter lim="800000"/>
            <a:headEnd/>
            <a:tailEnd/>
          </a:ln>
          <a:effectLst/>
        </p:spPr>
        <p:txBody>
          <a:bodyPr>
            <a:spAutoFit/>
          </a:bodyPr>
          <a:lstStyle/>
          <a:p>
            <a:pPr>
              <a:lnSpc>
                <a:spcPct val="150000"/>
              </a:lnSpc>
            </a:pP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3</a:t>
            </a:r>
            <a:r>
              <a:rPr lang="zh-CN" altLang="en-US">
                <a:latin typeface="楷体_GB2312" pitchFamily="49" charset="-122"/>
                <a:ea typeface="楷体_GB2312" pitchFamily="49" charset="-122"/>
              </a:rPr>
              <a:t>）追求一般理论和一般模型，对于具体问题，只要代入和展开  </a:t>
            </a:r>
          </a:p>
          <a:p>
            <a:pPr>
              <a:lnSpc>
                <a:spcPct val="150000"/>
              </a:lnSpc>
            </a:pPr>
            <a:r>
              <a:rPr lang="zh-CN" altLang="en-US">
                <a:latin typeface="楷体_GB2312" pitchFamily="49" charset="-122"/>
                <a:ea typeface="楷体_GB2312" pitchFamily="49" charset="-122"/>
              </a:rPr>
              <a:t>     的工作，处理问题规范化。</a:t>
            </a:r>
          </a:p>
        </p:txBody>
      </p:sp>
      <p:sp>
        <p:nvSpPr>
          <p:cNvPr id="216081" name="Rectangle 17"/>
          <p:cNvSpPr>
            <a:spLocks noChangeArrowheads="1"/>
          </p:cNvSpPr>
          <p:nvPr/>
        </p:nvSpPr>
        <p:spPr bwMode="auto">
          <a:xfrm>
            <a:off x="0" y="1341438"/>
            <a:ext cx="982821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1</a:t>
            </a:r>
            <a:r>
              <a:rPr lang="zh-CN" altLang="en-US">
                <a:latin typeface="楷体_GB2312" pitchFamily="49" charset="-122"/>
                <a:ea typeface="楷体_GB2312" pitchFamily="49" charset="-122"/>
              </a:rPr>
              <a:t>）把约束看成对系统位置（速度）的限定，而不是看成一种力。      </a:t>
            </a:r>
          </a:p>
        </p:txBody>
      </p:sp>
      <p:sp>
        <p:nvSpPr>
          <p:cNvPr id="216082" name="Rectangle 18"/>
          <p:cNvSpPr>
            <a:spLocks noChangeArrowheads="1"/>
          </p:cNvSpPr>
          <p:nvPr/>
        </p:nvSpPr>
        <p:spPr bwMode="auto">
          <a:xfrm>
            <a:off x="0" y="1916113"/>
            <a:ext cx="9144000" cy="1187450"/>
          </a:xfrm>
          <a:prstGeom prst="rect">
            <a:avLst/>
          </a:prstGeom>
          <a:noFill/>
          <a:ln w="9525">
            <a:noFill/>
            <a:miter lim="800000"/>
            <a:headEnd/>
            <a:tailEnd/>
          </a:ln>
          <a:effectLst/>
        </p:spPr>
        <p:txBody>
          <a:bodyPr>
            <a:spAutoFit/>
          </a:bodyPr>
          <a:lstStyle/>
          <a:p>
            <a:pPr>
              <a:lnSpc>
                <a:spcPct val="150000"/>
              </a:lnSpc>
            </a:pP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）使用广义坐标、功、能等标量研究系统运动，大量使用数学</a:t>
            </a:r>
          </a:p>
          <a:p>
            <a:pPr>
              <a:lnSpc>
                <a:spcPct val="150000"/>
              </a:lnSpc>
            </a:pPr>
            <a:r>
              <a:rPr lang="zh-CN" altLang="en-US">
                <a:latin typeface="楷体_GB2312" pitchFamily="49" charset="-122"/>
                <a:ea typeface="楷体_GB2312" pitchFamily="49" charset="-122"/>
              </a:rPr>
              <a:t>     分析方法，得到标量方程。</a:t>
            </a:r>
          </a:p>
        </p:txBody>
      </p:sp>
      <p:sp>
        <p:nvSpPr>
          <p:cNvPr id="216083" name="Text Box 19"/>
          <p:cNvSpPr txBox="1">
            <a:spLocks noChangeArrowheads="1"/>
          </p:cNvSpPr>
          <p:nvPr/>
        </p:nvSpPr>
        <p:spPr bwMode="auto">
          <a:xfrm>
            <a:off x="0" y="4403725"/>
            <a:ext cx="8916988" cy="1187450"/>
          </a:xfrm>
          <a:prstGeom prst="rect">
            <a:avLst/>
          </a:prstGeom>
          <a:noFill/>
          <a:ln w="9525">
            <a:noFill/>
            <a:miter lim="800000"/>
            <a:headEnd/>
            <a:tailEnd/>
          </a:ln>
          <a:effectLst/>
        </p:spPr>
        <p:txBody>
          <a:bodyPr wrap="none">
            <a:spAutoFit/>
          </a:bodyPr>
          <a:lstStyle/>
          <a:p>
            <a:pPr>
              <a:lnSpc>
                <a:spcPct val="150000"/>
              </a:lnSpc>
            </a:pP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4</a:t>
            </a:r>
            <a:r>
              <a:rPr lang="zh-CN" altLang="en-US">
                <a:latin typeface="楷体_GB2312" pitchFamily="49" charset="-122"/>
                <a:ea typeface="楷体_GB2312" pitchFamily="49" charset="-122"/>
              </a:rPr>
              <a:t>）不仅研究获得运动微分方程的方法，也研究其求解的一般方</a:t>
            </a:r>
          </a:p>
          <a:p>
            <a:pPr>
              <a:lnSpc>
                <a:spcPct val="150000"/>
              </a:lnSpc>
            </a:pPr>
            <a:r>
              <a:rPr lang="zh-CN" altLang="en-US">
                <a:latin typeface="楷体_GB2312" pitchFamily="49" charset="-122"/>
                <a:ea typeface="楷体_GB2312" pitchFamily="49" charset="-122"/>
              </a:rPr>
              <a:t>     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60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608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60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60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6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79" grpId="0"/>
      <p:bldP spid="216080" grpId="0"/>
      <p:bldP spid="216081" grpId="0"/>
      <p:bldP spid="216082" grpId="0"/>
      <p:bldP spid="21608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7" name="Rectangle 3"/>
          <p:cNvSpPr>
            <a:spLocks noChangeArrowheads="1"/>
          </p:cNvSpPr>
          <p:nvPr/>
        </p:nvSpPr>
        <p:spPr bwMode="auto">
          <a:xfrm>
            <a:off x="468313" y="476250"/>
            <a:ext cx="866775" cy="457200"/>
          </a:xfrm>
          <a:prstGeom prst="rect">
            <a:avLst/>
          </a:prstGeom>
          <a:solidFill>
            <a:srgbClr val="00FFFF"/>
          </a:solidFill>
          <a:ln w="9525">
            <a:noFill/>
            <a:miter lim="800000"/>
            <a:headEnd/>
            <a:tailEnd/>
          </a:ln>
          <a:effectLst/>
        </p:spPr>
        <p:txBody>
          <a:bodyPr anchor="ctr">
            <a:spAutoFit/>
          </a:bodyPr>
          <a:lstStyle/>
          <a:p>
            <a:pPr eaLnBrk="0" hangingPunct="0"/>
            <a:r>
              <a:rPr lang="zh-CN" altLang="en-US">
                <a:ea typeface="楷体_GB2312" pitchFamily="49" charset="-122"/>
              </a:rPr>
              <a:t>解：</a:t>
            </a:r>
          </a:p>
        </p:txBody>
      </p:sp>
      <p:sp>
        <p:nvSpPr>
          <p:cNvPr id="221188" name="Text Box 4"/>
          <p:cNvSpPr txBox="1">
            <a:spLocks noChangeArrowheads="1"/>
          </p:cNvSpPr>
          <p:nvPr/>
        </p:nvSpPr>
        <p:spPr bwMode="auto">
          <a:xfrm>
            <a:off x="1295400" y="533400"/>
            <a:ext cx="5868988" cy="457200"/>
          </a:xfrm>
          <a:prstGeom prst="rect">
            <a:avLst/>
          </a:prstGeom>
          <a:noFill/>
          <a:ln w="9525">
            <a:noFill/>
            <a:miter lim="800000"/>
            <a:headEnd/>
            <a:tailEnd/>
          </a:ln>
          <a:effectLst/>
        </p:spPr>
        <p:txBody>
          <a:bodyPr>
            <a:spAutoFit/>
          </a:bodyPr>
          <a:lstStyle/>
          <a:p>
            <a:r>
              <a:rPr lang="zh-CN" altLang="en-US">
                <a:ea typeface="楷体_GB2312" pitchFamily="49" charset="-122"/>
              </a:rPr>
              <a:t>取整个滑轮系统为研究对象。</a:t>
            </a:r>
          </a:p>
        </p:txBody>
      </p:sp>
      <p:grpSp>
        <p:nvGrpSpPr>
          <p:cNvPr id="221191" name="Group 7"/>
          <p:cNvGrpSpPr>
            <a:grpSpLocks/>
          </p:cNvGrpSpPr>
          <p:nvPr/>
        </p:nvGrpSpPr>
        <p:grpSpPr bwMode="auto">
          <a:xfrm>
            <a:off x="5181600" y="1143000"/>
            <a:ext cx="2743200" cy="3200400"/>
            <a:chOff x="1776" y="1968"/>
            <a:chExt cx="1728" cy="2016"/>
          </a:xfrm>
        </p:grpSpPr>
        <p:sp>
          <p:nvSpPr>
            <p:cNvPr id="221192" name="Line 8"/>
            <p:cNvSpPr>
              <a:spLocks noChangeShapeType="1"/>
            </p:cNvSpPr>
            <p:nvPr/>
          </p:nvSpPr>
          <p:spPr bwMode="auto">
            <a:xfrm>
              <a:off x="1776" y="2112"/>
              <a:ext cx="1728" cy="0"/>
            </a:xfrm>
            <a:prstGeom prst="line">
              <a:avLst/>
            </a:prstGeom>
            <a:noFill/>
            <a:ln w="57150">
              <a:solidFill>
                <a:srgbClr val="808000"/>
              </a:solidFill>
              <a:round/>
              <a:headEnd/>
              <a:tailEnd/>
            </a:ln>
            <a:effectLst/>
          </p:spPr>
          <p:txBody>
            <a:bodyPr/>
            <a:lstStyle/>
            <a:p>
              <a:endParaRPr lang="zh-CN" altLang="en-US"/>
            </a:p>
          </p:txBody>
        </p:sp>
        <p:sp>
          <p:nvSpPr>
            <p:cNvPr id="221193" name="Oval 9"/>
            <p:cNvSpPr>
              <a:spLocks noChangeArrowheads="1"/>
            </p:cNvSpPr>
            <p:nvPr/>
          </p:nvSpPr>
          <p:spPr bwMode="auto">
            <a:xfrm>
              <a:off x="2112" y="2928"/>
              <a:ext cx="624" cy="624"/>
            </a:xfrm>
            <a:prstGeom prst="ellipse">
              <a:avLst/>
            </a:prstGeom>
            <a:solidFill>
              <a:schemeClr val="hlink"/>
            </a:solidFill>
            <a:ln w="9525">
              <a:solidFill>
                <a:schemeClr val="tx1"/>
              </a:solidFill>
              <a:round/>
              <a:headEnd/>
              <a:tailEnd/>
            </a:ln>
            <a:effectLst/>
          </p:spPr>
          <p:txBody>
            <a:bodyPr wrap="none" anchor="ctr"/>
            <a:lstStyle/>
            <a:p>
              <a:endParaRPr lang="zh-CN" altLang="en-US"/>
            </a:p>
          </p:txBody>
        </p:sp>
        <p:sp>
          <p:nvSpPr>
            <p:cNvPr id="221194" name="Oval 10"/>
            <p:cNvSpPr>
              <a:spLocks noChangeArrowheads="1"/>
            </p:cNvSpPr>
            <p:nvPr/>
          </p:nvSpPr>
          <p:spPr bwMode="auto">
            <a:xfrm>
              <a:off x="2736" y="2256"/>
              <a:ext cx="624" cy="624"/>
            </a:xfrm>
            <a:prstGeom prst="ellipse">
              <a:avLst/>
            </a:prstGeom>
            <a:solidFill>
              <a:schemeClr val="hlink"/>
            </a:solidFill>
            <a:ln w="9525">
              <a:solidFill>
                <a:schemeClr val="tx1"/>
              </a:solidFill>
              <a:round/>
              <a:headEnd/>
              <a:tailEnd/>
            </a:ln>
            <a:effectLst/>
          </p:spPr>
          <p:txBody>
            <a:bodyPr wrap="none" anchor="ctr"/>
            <a:lstStyle/>
            <a:p>
              <a:endParaRPr lang="zh-CN" altLang="en-US"/>
            </a:p>
          </p:txBody>
        </p:sp>
        <p:grpSp>
          <p:nvGrpSpPr>
            <p:cNvPr id="221195" name="Group 11"/>
            <p:cNvGrpSpPr>
              <a:grpSpLocks/>
            </p:cNvGrpSpPr>
            <p:nvPr/>
          </p:nvGrpSpPr>
          <p:grpSpPr bwMode="auto">
            <a:xfrm>
              <a:off x="2842" y="2120"/>
              <a:ext cx="425" cy="576"/>
              <a:chOff x="4080" y="2112"/>
              <a:chExt cx="425" cy="576"/>
            </a:xfrm>
          </p:grpSpPr>
          <p:sp>
            <p:nvSpPr>
              <p:cNvPr id="221196" name="Oval 12"/>
              <p:cNvSpPr>
                <a:spLocks noChangeArrowheads="1"/>
              </p:cNvSpPr>
              <p:nvPr/>
            </p:nvSpPr>
            <p:spPr bwMode="auto">
              <a:xfrm>
                <a:off x="4250" y="2544"/>
                <a:ext cx="96" cy="96"/>
              </a:xfrm>
              <a:prstGeom prst="ellipse">
                <a:avLst/>
              </a:prstGeom>
              <a:solidFill>
                <a:schemeClr val="tx2"/>
              </a:solidFill>
              <a:ln w="9525">
                <a:solidFill>
                  <a:schemeClr val="tx1"/>
                </a:solidFill>
                <a:round/>
                <a:headEnd/>
                <a:tailEnd/>
              </a:ln>
              <a:effectLst/>
            </p:spPr>
            <p:txBody>
              <a:bodyPr wrap="none" anchor="ctr"/>
              <a:lstStyle/>
              <a:p>
                <a:pPr algn="ctr"/>
                <a:endParaRPr lang="zh-CN" altLang="en-US">
                  <a:ea typeface="楷体_GB2312" pitchFamily="49" charset="-122"/>
                </a:endParaRPr>
              </a:p>
            </p:txBody>
          </p:sp>
          <p:sp>
            <p:nvSpPr>
              <p:cNvPr id="221197" name="Line 13"/>
              <p:cNvSpPr>
                <a:spLocks noChangeShapeType="1"/>
              </p:cNvSpPr>
              <p:nvPr/>
            </p:nvSpPr>
            <p:spPr bwMode="auto">
              <a:xfrm>
                <a:off x="4080" y="2112"/>
                <a:ext cx="48" cy="480"/>
              </a:xfrm>
              <a:prstGeom prst="line">
                <a:avLst/>
              </a:prstGeom>
              <a:noFill/>
              <a:ln w="28575">
                <a:solidFill>
                  <a:schemeClr val="tx1"/>
                </a:solidFill>
                <a:round/>
                <a:headEnd/>
                <a:tailEnd/>
              </a:ln>
              <a:effectLst/>
            </p:spPr>
            <p:txBody>
              <a:bodyPr/>
              <a:lstStyle/>
              <a:p>
                <a:endParaRPr lang="zh-CN" altLang="en-US"/>
              </a:p>
            </p:txBody>
          </p:sp>
          <p:sp>
            <p:nvSpPr>
              <p:cNvPr id="221198" name="Arc 14"/>
              <p:cNvSpPr>
                <a:spLocks/>
              </p:cNvSpPr>
              <p:nvPr/>
            </p:nvSpPr>
            <p:spPr bwMode="auto">
              <a:xfrm rot="10800000">
                <a:off x="4128" y="2592"/>
                <a:ext cx="325" cy="96"/>
              </a:xfrm>
              <a:custGeom>
                <a:avLst/>
                <a:gdLst>
                  <a:gd name="G0" fmla="+- 21454 0 0"/>
                  <a:gd name="G1" fmla="+- 21600 0 0"/>
                  <a:gd name="G2" fmla="+- 21600 0 0"/>
                  <a:gd name="T0" fmla="*/ 0 w 43054"/>
                  <a:gd name="T1" fmla="*/ 19092 h 23399"/>
                  <a:gd name="T2" fmla="*/ 42979 w 43054"/>
                  <a:gd name="T3" fmla="*/ 23399 h 23399"/>
                  <a:gd name="T4" fmla="*/ 21454 w 43054"/>
                  <a:gd name="T5" fmla="*/ 21600 h 23399"/>
                </a:gdLst>
                <a:ahLst/>
                <a:cxnLst>
                  <a:cxn ang="0">
                    <a:pos x="T0" y="T1"/>
                  </a:cxn>
                  <a:cxn ang="0">
                    <a:pos x="T2" y="T3"/>
                  </a:cxn>
                  <a:cxn ang="0">
                    <a:pos x="T4" y="T5"/>
                  </a:cxn>
                </a:cxnLst>
                <a:rect l="0" t="0" r="r" b="b"/>
                <a:pathLst>
                  <a:path w="43054" h="23399" fill="none" extrusionOk="0">
                    <a:moveTo>
                      <a:pt x="0" y="19092"/>
                    </a:moveTo>
                    <a:cubicBezTo>
                      <a:pt x="1272" y="8207"/>
                      <a:pt x="10494" y="-1"/>
                      <a:pt x="21454" y="0"/>
                    </a:cubicBezTo>
                    <a:cubicBezTo>
                      <a:pt x="33383" y="0"/>
                      <a:pt x="43054" y="9670"/>
                      <a:pt x="43054" y="21600"/>
                    </a:cubicBezTo>
                    <a:cubicBezTo>
                      <a:pt x="43054" y="22200"/>
                      <a:pt x="43028" y="22800"/>
                      <a:pt x="42978" y="23398"/>
                    </a:cubicBezTo>
                  </a:path>
                  <a:path w="43054" h="23399" stroke="0" extrusionOk="0">
                    <a:moveTo>
                      <a:pt x="0" y="19092"/>
                    </a:moveTo>
                    <a:cubicBezTo>
                      <a:pt x="1272" y="8207"/>
                      <a:pt x="10494" y="-1"/>
                      <a:pt x="21454" y="0"/>
                    </a:cubicBezTo>
                    <a:cubicBezTo>
                      <a:pt x="33383" y="0"/>
                      <a:pt x="43054" y="9670"/>
                      <a:pt x="43054" y="21600"/>
                    </a:cubicBezTo>
                    <a:cubicBezTo>
                      <a:pt x="43054" y="22200"/>
                      <a:pt x="43028" y="22800"/>
                      <a:pt x="42978" y="23398"/>
                    </a:cubicBezTo>
                    <a:lnTo>
                      <a:pt x="21454" y="21600"/>
                    </a:lnTo>
                    <a:close/>
                  </a:path>
                </a:pathLst>
              </a:custGeom>
              <a:noFill/>
              <a:ln w="28575">
                <a:solidFill>
                  <a:schemeClr val="tx1"/>
                </a:solidFill>
                <a:round/>
                <a:headEnd/>
                <a:tailEnd/>
              </a:ln>
              <a:effectLst/>
            </p:spPr>
            <p:txBody>
              <a:bodyPr wrap="none" anchor="ctr"/>
              <a:lstStyle/>
              <a:p>
                <a:endParaRPr lang="zh-CN" altLang="en-US"/>
              </a:p>
            </p:txBody>
          </p:sp>
          <p:sp>
            <p:nvSpPr>
              <p:cNvPr id="221199" name="Line 15"/>
              <p:cNvSpPr>
                <a:spLocks noChangeShapeType="1"/>
              </p:cNvSpPr>
              <p:nvPr/>
            </p:nvSpPr>
            <p:spPr bwMode="auto">
              <a:xfrm flipV="1">
                <a:off x="4464" y="2112"/>
                <a:ext cx="41" cy="494"/>
              </a:xfrm>
              <a:prstGeom prst="line">
                <a:avLst/>
              </a:prstGeom>
              <a:noFill/>
              <a:ln w="38100">
                <a:solidFill>
                  <a:schemeClr val="tx1"/>
                </a:solidFill>
                <a:round/>
                <a:headEnd/>
                <a:tailEnd/>
              </a:ln>
              <a:effectLst/>
            </p:spPr>
            <p:txBody>
              <a:bodyPr/>
              <a:lstStyle/>
              <a:p>
                <a:endParaRPr lang="zh-CN" altLang="en-US"/>
              </a:p>
            </p:txBody>
          </p:sp>
        </p:grpSp>
        <p:sp>
          <p:nvSpPr>
            <p:cNvPr id="221200" name="Line 16"/>
            <p:cNvSpPr>
              <a:spLocks noChangeShapeType="1"/>
            </p:cNvSpPr>
            <p:nvPr/>
          </p:nvSpPr>
          <p:spPr bwMode="auto">
            <a:xfrm>
              <a:off x="3360" y="2544"/>
              <a:ext cx="0" cy="768"/>
            </a:xfrm>
            <a:prstGeom prst="line">
              <a:avLst/>
            </a:prstGeom>
            <a:noFill/>
            <a:ln w="38100">
              <a:solidFill>
                <a:schemeClr val="tx1"/>
              </a:solidFill>
              <a:round/>
              <a:headEnd/>
              <a:tailEnd/>
            </a:ln>
            <a:effectLst/>
          </p:spPr>
          <p:txBody>
            <a:bodyPr/>
            <a:lstStyle/>
            <a:p>
              <a:endParaRPr lang="zh-CN" altLang="en-US"/>
            </a:p>
          </p:txBody>
        </p:sp>
        <p:sp>
          <p:nvSpPr>
            <p:cNvPr id="221201" name="Line 17"/>
            <p:cNvSpPr>
              <a:spLocks noChangeShapeType="1"/>
            </p:cNvSpPr>
            <p:nvPr/>
          </p:nvSpPr>
          <p:spPr bwMode="auto">
            <a:xfrm>
              <a:off x="2736" y="2592"/>
              <a:ext cx="0" cy="672"/>
            </a:xfrm>
            <a:prstGeom prst="line">
              <a:avLst/>
            </a:prstGeom>
            <a:noFill/>
            <a:ln w="38100">
              <a:solidFill>
                <a:schemeClr val="tx1"/>
              </a:solidFill>
              <a:round/>
              <a:headEnd/>
              <a:tailEnd/>
            </a:ln>
            <a:effectLst/>
          </p:spPr>
          <p:txBody>
            <a:bodyPr/>
            <a:lstStyle/>
            <a:p>
              <a:endParaRPr lang="zh-CN" altLang="en-US"/>
            </a:p>
          </p:txBody>
        </p:sp>
        <p:sp>
          <p:nvSpPr>
            <p:cNvPr id="221202" name="Line 18"/>
            <p:cNvSpPr>
              <a:spLocks noChangeShapeType="1"/>
            </p:cNvSpPr>
            <p:nvPr/>
          </p:nvSpPr>
          <p:spPr bwMode="auto">
            <a:xfrm flipV="1">
              <a:off x="2103" y="2121"/>
              <a:ext cx="0" cy="1152"/>
            </a:xfrm>
            <a:prstGeom prst="line">
              <a:avLst/>
            </a:prstGeom>
            <a:noFill/>
            <a:ln w="38100">
              <a:solidFill>
                <a:schemeClr val="tx1"/>
              </a:solidFill>
              <a:round/>
              <a:headEnd/>
              <a:tailEnd/>
            </a:ln>
            <a:effectLst/>
          </p:spPr>
          <p:txBody>
            <a:bodyPr/>
            <a:lstStyle/>
            <a:p>
              <a:endParaRPr lang="zh-CN" altLang="en-US"/>
            </a:p>
          </p:txBody>
        </p:sp>
        <p:sp>
          <p:nvSpPr>
            <p:cNvPr id="221203" name="Oval 19"/>
            <p:cNvSpPr>
              <a:spLocks noChangeArrowheads="1"/>
            </p:cNvSpPr>
            <p:nvPr/>
          </p:nvSpPr>
          <p:spPr bwMode="auto">
            <a:xfrm>
              <a:off x="2393" y="3190"/>
              <a:ext cx="96" cy="96"/>
            </a:xfrm>
            <a:prstGeom prst="ellipse">
              <a:avLst/>
            </a:prstGeom>
            <a:solidFill>
              <a:schemeClr val="tx2"/>
            </a:solidFill>
            <a:ln w="9525">
              <a:solidFill>
                <a:schemeClr val="tx1"/>
              </a:solidFill>
              <a:round/>
              <a:headEnd/>
              <a:tailEnd/>
            </a:ln>
            <a:effectLst/>
          </p:spPr>
          <p:txBody>
            <a:bodyPr wrap="none" anchor="ctr"/>
            <a:lstStyle/>
            <a:p>
              <a:endParaRPr lang="zh-CN" altLang="en-US"/>
            </a:p>
          </p:txBody>
        </p:sp>
        <p:sp>
          <p:nvSpPr>
            <p:cNvPr id="221204" name="Rectangle 20"/>
            <p:cNvSpPr>
              <a:spLocks noChangeArrowheads="1"/>
            </p:cNvSpPr>
            <p:nvPr/>
          </p:nvSpPr>
          <p:spPr bwMode="auto">
            <a:xfrm>
              <a:off x="2326" y="3744"/>
              <a:ext cx="240" cy="240"/>
            </a:xfrm>
            <a:prstGeom prst="rect">
              <a:avLst/>
            </a:prstGeom>
            <a:solidFill>
              <a:srgbClr val="808000"/>
            </a:solidFill>
            <a:ln w="9525">
              <a:solidFill>
                <a:schemeClr val="tx1"/>
              </a:solidFill>
              <a:miter lim="800000"/>
              <a:headEnd/>
              <a:tailEnd/>
            </a:ln>
            <a:effectLst/>
          </p:spPr>
          <p:txBody>
            <a:bodyPr wrap="none" anchor="ctr"/>
            <a:lstStyle/>
            <a:p>
              <a:endParaRPr lang="zh-CN" altLang="en-US"/>
            </a:p>
          </p:txBody>
        </p:sp>
        <p:sp>
          <p:nvSpPr>
            <p:cNvPr id="221205" name="Rectangle 21"/>
            <p:cNvSpPr>
              <a:spLocks noChangeArrowheads="1"/>
            </p:cNvSpPr>
            <p:nvPr/>
          </p:nvSpPr>
          <p:spPr bwMode="auto">
            <a:xfrm>
              <a:off x="3243" y="3307"/>
              <a:ext cx="240" cy="240"/>
            </a:xfrm>
            <a:prstGeom prst="rect">
              <a:avLst/>
            </a:prstGeom>
            <a:solidFill>
              <a:srgbClr val="808000"/>
            </a:solidFill>
            <a:ln w="9525">
              <a:solidFill>
                <a:schemeClr val="tx1"/>
              </a:solidFill>
              <a:miter lim="800000"/>
              <a:headEnd/>
              <a:tailEnd/>
            </a:ln>
            <a:effectLst/>
          </p:spPr>
          <p:txBody>
            <a:bodyPr wrap="none" anchor="ctr"/>
            <a:lstStyle/>
            <a:p>
              <a:endParaRPr lang="zh-CN" altLang="en-US"/>
            </a:p>
          </p:txBody>
        </p:sp>
        <p:sp>
          <p:nvSpPr>
            <p:cNvPr id="221206" name="Line 22"/>
            <p:cNvSpPr>
              <a:spLocks noChangeShapeType="1"/>
            </p:cNvSpPr>
            <p:nvPr/>
          </p:nvSpPr>
          <p:spPr bwMode="auto">
            <a:xfrm>
              <a:off x="2448" y="3264"/>
              <a:ext cx="0" cy="480"/>
            </a:xfrm>
            <a:prstGeom prst="line">
              <a:avLst/>
            </a:prstGeom>
            <a:noFill/>
            <a:ln w="38100">
              <a:solidFill>
                <a:schemeClr val="tx1"/>
              </a:solidFill>
              <a:round/>
              <a:headEnd/>
              <a:tailEnd/>
            </a:ln>
            <a:effectLst/>
          </p:spPr>
          <p:txBody>
            <a:bodyPr/>
            <a:lstStyle/>
            <a:p>
              <a:endParaRPr lang="zh-CN" altLang="en-US"/>
            </a:p>
          </p:txBody>
        </p:sp>
        <p:sp>
          <p:nvSpPr>
            <p:cNvPr id="221207" name="Line 23"/>
            <p:cNvSpPr>
              <a:spLocks noChangeShapeType="1"/>
            </p:cNvSpPr>
            <p:nvPr/>
          </p:nvSpPr>
          <p:spPr bwMode="auto">
            <a:xfrm flipH="1">
              <a:off x="2160" y="1968"/>
              <a:ext cx="144" cy="144"/>
            </a:xfrm>
            <a:prstGeom prst="line">
              <a:avLst/>
            </a:prstGeom>
            <a:noFill/>
            <a:ln w="38100">
              <a:solidFill>
                <a:schemeClr val="tx1"/>
              </a:solidFill>
              <a:round/>
              <a:headEnd/>
              <a:tailEnd/>
            </a:ln>
            <a:effectLst/>
          </p:spPr>
          <p:txBody>
            <a:bodyPr/>
            <a:lstStyle/>
            <a:p>
              <a:endParaRPr lang="zh-CN" altLang="en-US"/>
            </a:p>
          </p:txBody>
        </p:sp>
        <p:sp>
          <p:nvSpPr>
            <p:cNvPr id="221208" name="Line 24"/>
            <p:cNvSpPr>
              <a:spLocks noChangeShapeType="1"/>
            </p:cNvSpPr>
            <p:nvPr/>
          </p:nvSpPr>
          <p:spPr bwMode="auto">
            <a:xfrm flipH="1">
              <a:off x="2400" y="1968"/>
              <a:ext cx="144" cy="144"/>
            </a:xfrm>
            <a:prstGeom prst="line">
              <a:avLst/>
            </a:prstGeom>
            <a:noFill/>
            <a:ln w="38100">
              <a:solidFill>
                <a:schemeClr val="tx1"/>
              </a:solidFill>
              <a:round/>
              <a:headEnd/>
              <a:tailEnd/>
            </a:ln>
            <a:effectLst/>
          </p:spPr>
          <p:txBody>
            <a:bodyPr/>
            <a:lstStyle/>
            <a:p>
              <a:endParaRPr lang="zh-CN" altLang="en-US"/>
            </a:p>
          </p:txBody>
        </p:sp>
        <p:sp>
          <p:nvSpPr>
            <p:cNvPr id="221209" name="Line 25"/>
            <p:cNvSpPr>
              <a:spLocks noChangeShapeType="1"/>
            </p:cNvSpPr>
            <p:nvPr/>
          </p:nvSpPr>
          <p:spPr bwMode="auto">
            <a:xfrm flipH="1">
              <a:off x="2592" y="1968"/>
              <a:ext cx="144" cy="144"/>
            </a:xfrm>
            <a:prstGeom prst="line">
              <a:avLst/>
            </a:prstGeom>
            <a:noFill/>
            <a:ln w="38100">
              <a:solidFill>
                <a:schemeClr val="tx1"/>
              </a:solidFill>
              <a:round/>
              <a:headEnd/>
              <a:tailEnd/>
            </a:ln>
            <a:effectLst/>
          </p:spPr>
          <p:txBody>
            <a:bodyPr/>
            <a:lstStyle/>
            <a:p>
              <a:endParaRPr lang="zh-CN" altLang="en-US"/>
            </a:p>
          </p:txBody>
        </p:sp>
        <p:sp>
          <p:nvSpPr>
            <p:cNvPr id="221210" name="Line 26"/>
            <p:cNvSpPr>
              <a:spLocks noChangeShapeType="1"/>
            </p:cNvSpPr>
            <p:nvPr/>
          </p:nvSpPr>
          <p:spPr bwMode="auto">
            <a:xfrm flipH="1">
              <a:off x="2784" y="1968"/>
              <a:ext cx="144" cy="144"/>
            </a:xfrm>
            <a:prstGeom prst="line">
              <a:avLst/>
            </a:prstGeom>
            <a:noFill/>
            <a:ln w="38100">
              <a:solidFill>
                <a:schemeClr val="tx1"/>
              </a:solidFill>
              <a:round/>
              <a:headEnd/>
              <a:tailEnd/>
            </a:ln>
            <a:effectLst/>
          </p:spPr>
          <p:txBody>
            <a:bodyPr/>
            <a:lstStyle/>
            <a:p>
              <a:endParaRPr lang="zh-CN" altLang="en-US"/>
            </a:p>
          </p:txBody>
        </p:sp>
        <p:sp>
          <p:nvSpPr>
            <p:cNvPr id="221211" name="Line 27"/>
            <p:cNvSpPr>
              <a:spLocks noChangeShapeType="1"/>
            </p:cNvSpPr>
            <p:nvPr/>
          </p:nvSpPr>
          <p:spPr bwMode="auto">
            <a:xfrm flipH="1">
              <a:off x="2976" y="1968"/>
              <a:ext cx="144" cy="144"/>
            </a:xfrm>
            <a:prstGeom prst="line">
              <a:avLst/>
            </a:prstGeom>
            <a:noFill/>
            <a:ln w="38100">
              <a:solidFill>
                <a:schemeClr val="tx1"/>
              </a:solidFill>
              <a:round/>
              <a:headEnd/>
              <a:tailEnd/>
            </a:ln>
            <a:effectLst/>
          </p:spPr>
          <p:txBody>
            <a:bodyPr/>
            <a:lstStyle/>
            <a:p>
              <a:endParaRPr lang="zh-CN" altLang="en-US"/>
            </a:p>
          </p:txBody>
        </p:sp>
        <p:sp>
          <p:nvSpPr>
            <p:cNvPr id="221212" name="Line 28"/>
            <p:cNvSpPr>
              <a:spLocks noChangeShapeType="1"/>
            </p:cNvSpPr>
            <p:nvPr/>
          </p:nvSpPr>
          <p:spPr bwMode="auto">
            <a:xfrm flipH="1">
              <a:off x="3168" y="1968"/>
              <a:ext cx="144" cy="144"/>
            </a:xfrm>
            <a:prstGeom prst="line">
              <a:avLst/>
            </a:prstGeom>
            <a:noFill/>
            <a:ln w="38100">
              <a:solidFill>
                <a:schemeClr val="tx1"/>
              </a:solidFill>
              <a:round/>
              <a:headEnd/>
              <a:tailEnd/>
            </a:ln>
            <a:effectLst/>
          </p:spPr>
          <p:txBody>
            <a:bodyPr/>
            <a:lstStyle/>
            <a:p>
              <a:endParaRPr lang="zh-CN" altLang="en-US"/>
            </a:p>
          </p:txBody>
        </p:sp>
      </p:grpSp>
      <p:grpSp>
        <p:nvGrpSpPr>
          <p:cNvPr id="221216" name="Group 32"/>
          <p:cNvGrpSpPr>
            <a:grpSpLocks/>
          </p:cNvGrpSpPr>
          <p:nvPr/>
        </p:nvGrpSpPr>
        <p:grpSpPr bwMode="auto">
          <a:xfrm>
            <a:off x="6248400" y="4114800"/>
            <a:ext cx="698500" cy="762000"/>
            <a:chOff x="3936" y="2592"/>
            <a:chExt cx="440" cy="480"/>
          </a:xfrm>
        </p:grpSpPr>
        <p:graphicFrame>
          <p:nvGraphicFramePr>
            <p:cNvPr id="221213" name="Object 29"/>
            <p:cNvGraphicFramePr>
              <a:graphicFrameLocks noChangeAspect="1"/>
            </p:cNvGraphicFramePr>
            <p:nvPr/>
          </p:nvGraphicFramePr>
          <p:xfrm>
            <a:off x="4024" y="2784"/>
            <a:ext cx="352" cy="288"/>
          </p:xfrm>
          <a:graphic>
            <a:graphicData uri="http://schemas.openxmlformats.org/presentationml/2006/ole">
              <p:oleObj spid="_x0000_s221213" name="Equation" r:id="rId3" imgW="279360" imgH="228600" progId="Equation.DSMT4">
                <p:embed/>
              </p:oleObj>
            </a:graphicData>
          </a:graphic>
        </p:graphicFrame>
        <p:sp>
          <p:nvSpPr>
            <p:cNvPr id="221215" name="Line 31"/>
            <p:cNvSpPr>
              <a:spLocks noChangeShapeType="1"/>
            </p:cNvSpPr>
            <p:nvPr/>
          </p:nvSpPr>
          <p:spPr bwMode="auto">
            <a:xfrm>
              <a:off x="3936" y="2592"/>
              <a:ext cx="0" cy="432"/>
            </a:xfrm>
            <a:prstGeom prst="line">
              <a:avLst/>
            </a:prstGeom>
            <a:noFill/>
            <a:ln w="76200">
              <a:solidFill>
                <a:srgbClr val="CC0066"/>
              </a:solidFill>
              <a:round/>
              <a:headEnd/>
              <a:tailEnd type="triangle" w="med" len="med"/>
            </a:ln>
            <a:effectLst/>
          </p:spPr>
          <p:txBody>
            <a:bodyPr/>
            <a:lstStyle/>
            <a:p>
              <a:endParaRPr lang="zh-CN" altLang="en-US"/>
            </a:p>
          </p:txBody>
        </p:sp>
      </p:grpSp>
      <p:grpSp>
        <p:nvGrpSpPr>
          <p:cNvPr id="221220" name="Group 36"/>
          <p:cNvGrpSpPr>
            <a:grpSpLocks/>
          </p:cNvGrpSpPr>
          <p:nvPr/>
        </p:nvGrpSpPr>
        <p:grpSpPr bwMode="auto">
          <a:xfrm>
            <a:off x="7696200" y="3429000"/>
            <a:ext cx="723900" cy="762000"/>
            <a:chOff x="4848" y="2160"/>
            <a:chExt cx="456" cy="480"/>
          </a:xfrm>
        </p:grpSpPr>
        <p:graphicFrame>
          <p:nvGraphicFramePr>
            <p:cNvPr id="221218" name="Object 34"/>
            <p:cNvGraphicFramePr>
              <a:graphicFrameLocks noChangeAspect="1"/>
            </p:cNvGraphicFramePr>
            <p:nvPr/>
          </p:nvGraphicFramePr>
          <p:xfrm>
            <a:off x="4920" y="2352"/>
            <a:ext cx="384" cy="288"/>
          </p:xfrm>
          <a:graphic>
            <a:graphicData uri="http://schemas.openxmlformats.org/presentationml/2006/ole">
              <p:oleObj spid="_x0000_s221218" name="Equation" r:id="rId4" imgW="304560" imgH="228600" progId="Equation.DSMT4">
                <p:embed/>
              </p:oleObj>
            </a:graphicData>
          </a:graphic>
        </p:graphicFrame>
        <p:sp>
          <p:nvSpPr>
            <p:cNvPr id="221219" name="Line 35"/>
            <p:cNvSpPr>
              <a:spLocks noChangeShapeType="1"/>
            </p:cNvSpPr>
            <p:nvPr/>
          </p:nvSpPr>
          <p:spPr bwMode="auto">
            <a:xfrm>
              <a:off x="4848" y="2160"/>
              <a:ext cx="0" cy="432"/>
            </a:xfrm>
            <a:prstGeom prst="line">
              <a:avLst/>
            </a:prstGeom>
            <a:noFill/>
            <a:ln w="76200">
              <a:solidFill>
                <a:srgbClr val="CC0066"/>
              </a:solidFill>
              <a:round/>
              <a:headEnd/>
              <a:tailEnd type="triangle" w="med" len="med"/>
            </a:ln>
            <a:effectLst/>
          </p:spPr>
          <p:txBody>
            <a:bodyPr/>
            <a:lstStyle/>
            <a:p>
              <a:endParaRPr lang="zh-CN" altLang="en-US"/>
            </a:p>
          </p:txBody>
        </p:sp>
      </p:grpSp>
      <p:grpSp>
        <p:nvGrpSpPr>
          <p:cNvPr id="221225" name="Group 41"/>
          <p:cNvGrpSpPr>
            <a:grpSpLocks/>
          </p:cNvGrpSpPr>
          <p:nvPr/>
        </p:nvGrpSpPr>
        <p:grpSpPr bwMode="auto">
          <a:xfrm>
            <a:off x="6248400" y="4724400"/>
            <a:ext cx="628650" cy="1169988"/>
            <a:chOff x="3936" y="2976"/>
            <a:chExt cx="396" cy="737"/>
          </a:xfrm>
        </p:grpSpPr>
        <p:sp>
          <p:nvSpPr>
            <p:cNvPr id="221221" name="Line 37"/>
            <p:cNvSpPr>
              <a:spLocks noChangeShapeType="1"/>
            </p:cNvSpPr>
            <p:nvPr/>
          </p:nvSpPr>
          <p:spPr bwMode="auto">
            <a:xfrm>
              <a:off x="3936" y="2976"/>
              <a:ext cx="0" cy="720"/>
            </a:xfrm>
            <a:prstGeom prst="line">
              <a:avLst/>
            </a:prstGeom>
            <a:noFill/>
            <a:ln w="76200">
              <a:solidFill>
                <a:schemeClr val="accent2"/>
              </a:solidFill>
              <a:prstDash val="sysDot"/>
              <a:round/>
              <a:headEnd/>
              <a:tailEnd type="triangle" w="med" len="med"/>
            </a:ln>
            <a:effectLst/>
          </p:spPr>
          <p:txBody>
            <a:bodyPr/>
            <a:lstStyle/>
            <a:p>
              <a:endParaRPr lang="zh-CN" altLang="en-US"/>
            </a:p>
          </p:txBody>
        </p:sp>
        <p:graphicFrame>
          <p:nvGraphicFramePr>
            <p:cNvPr id="221222" name="Object 38"/>
            <p:cNvGraphicFramePr>
              <a:graphicFrameLocks noChangeAspect="1"/>
            </p:cNvGraphicFramePr>
            <p:nvPr/>
          </p:nvGraphicFramePr>
          <p:xfrm>
            <a:off x="4032" y="3360"/>
            <a:ext cx="300" cy="353"/>
          </p:xfrm>
          <a:graphic>
            <a:graphicData uri="http://schemas.openxmlformats.org/presentationml/2006/ole">
              <p:oleObj spid="_x0000_s221222" name="Equation" r:id="rId5" imgW="215640" imgH="253800" progId="Equation.DSMT4">
                <p:embed/>
              </p:oleObj>
            </a:graphicData>
          </a:graphic>
        </p:graphicFrame>
      </p:grpSp>
      <p:grpSp>
        <p:nvGrpSpPr>
          <p:cNvPr id="221227" name="Group 43"/>
          <p:cNvGrpSpPr>
            <a:grpSpLocks/>
          </p:cNvGrpSpPr>
          <p:nvPr/>
        </p:nvGrpSpPr>
        <p:grpSpPr bwMode="auto">
          <a:xfrm>
            <a:off x="7696200" y="2590800"/>
            <a:ext cx="631825" cy="838200"/>
            <a:chOff x="4848" y="1632"/>
            <a:chExt cx="398" cy="528"/>
          </a:xfrm>
        </p:grpSpPr>
        <p:sp>
          <p:nvSpPr>
            <p:cNvPr id="221224" name="Line 40"/>
            <p:cNvSpPr>
              <a:spLocks noChangeShapeType="1"/>
            </p:cNvSpPr>
            <p:nvPr/>
          </p:nvSpPr>
          <p:spPr bwMode="auto">
            <a:xfrm flipV="1">
              <a:off x="4848" y="1632"/>
              <a:ext cx="0" cy="528"/>
            </a:xfrm>
            <a:prstGeom prst="line">
              <a:avLst/>
            </a:prstGeom>
            <a:noFill/>
            <a:ln w="76200">
              <a:solidFill>
                <a:schemeClr val="accent2"/>
              </a:solidFill>
              <a:prstDash val="sysDot"/>
              <a:round/>
              <a:headEnd/>
              <a:tailEnd type="triangle" w="med" len="med"/>
            </a:ln>
            <a:effectLst/>
          </p:spPr>
          <p:txBody>
            <a:bodyPr/>
            <a:lstStyle/>
            <a:p>
              <a:endParaRPr lang="zh-CN" altLang="en-US"/>
            </a:p>
          </p:txBody>
        </p:sp>
        <p:graphicFrame>
          <p:nvGraphicFramePr>
            <p:cNvPr id="221226" name="Object 42"/>
            <p:cNvGraphicFramePr>
              <a:graphicFrameLocks noChangeAspect="1"/>
            </p:cNvGraphicFramePr>
            <p:nvPr/>
          </p:nvGraphicFramePr>
          <p:xfrm>
            <a:off x="4944" y="1632"/>
            <a:ext cx="302" cy="336"/>
          </p:xfrm>
          <a:graphic>
            <a:graphicData uri="http://schemas.openxmlformats.org/presentationml/2006/ole">
              <p:oleObj spid="_x0000_s221226" name="Equation" r:id="rId6" imgW="228600" imgH="253800" progId="Equation.DSMT4">
                <p:embed/>
              </p:oleObj>
            </a:graphicData>
          </a:graphic>
        </p:graphicFrame>
      </p:grpSp>
      <p:grpSp>
        <p:nvGrpSpPr>
          <p:cNvPr id="221230" name="Group 46"/>
          <p:cNvGrpSpPr>
            <a:grpSpLocks/>
          </p:cNvGrpSpPr>
          <p:nvPr/>
        </p:nvGrpSpPr>
        <p:grpSpPr bwMode="auto">
          <a:xfrm>
            <a:off x="4953000" y="3352800"/>
            <a:ext cx="685800" cy="762000"/>
            <a:chOff x="3120" y="2112"/>
            <a:chExt cx="432" cy="480"/>
          </a:xfrm>
        </p:grpSpPr>
        <p:sp>
          <p:nvSpPr>
            <p:cNvPr id="221228" name="Line 44"/>
            <p:cNvSpPr>
              <a:spLocks noChangeShapeType="1"/>
            </p:cNvSpPr>
            <p:nvPr/>
          </p:nvSpPr>
          <p:spPr bwMode="auto">
            <a:xfrm flipV="1">
              <a:off x="3552" y="2112"/>
              <a:ext cx="0" cy="480"/>
            </a:xfrm>
            <a:prstGeom prst="line">
              <a:avLst/>
            </a:prstGeom>
            <a:noFill/>
            <a:ln w="76200">
              <a:solidFill>
                <a:schemeClr val="tx1"/>
              </a:solidFill>
              <a:round/>
              <a:headEnd/>
              <a:tailEnd type="triangle" w="med" len="med"/>
            </a:ln>
            <a:effectLst/>
          </p:spPr>
          <p:txBody>
            <a:bodyPr/>
            <a:lstStyle/>
            <a:p>
              <a:endParaRPr lang="zh-CN" altLang="en-US"/>
            </a:p>
          </p:txBody>
        </p:sp>
        <p:graphicFrame>
          <p:nvGraphicFramePr>
            <p:cNvPr id="221229" name="Object 45"/>
            <p:cNvGraphicFramePr>
              <a:graphicFrameLocks noChangeAspect="1"/>
            </p:cNvGraphicFramePr>
            <p:nvPr/>
          </p:nvGraphicFramePr>
          <p:xfrm>
            <a:off x="3120" y="2160"/>
            <a:ext cx="264" cy="264"/>
          </p:xfrm>
          <a:graphic>
            <a:graphicData uri="http://schemas.openxmlformats.org/presentationml/2006/ole">
              <p:oleObj spid="_x0000_s221229" name="Equation" r:id="rId7" imgW="228600" imgH="228600" progId="Equation.DSMT4">
                <p:embed/>
              </p:oleObj>
            </a:graphicData>
          </a:graphic>
        </p:graphicFrame>
      </p:grpSp>
      <p:grpSp>
        <p:nvGrpSpPr>
          <p:cNvPr id="221233" name="Group 49"/>
          <p:cNvGrpSpPr>
            <a:grpSpLocks/>
          </p:cNvGrpSpPr>
          <p:nvPr/>
        </p:nvGrpSpPr>
        <p:grpSpPr bwMode="auto">
          <a:xfrm>
            <a:off x="8458200" y="3276600"/>
            <a:ext cx="501650" cy="762000"/>
            <a:chOff x="5328" y="2064"/>
            <a:chExt cx="316" cy="480"/>
          </a:xfrm>
        </p:grpSpPr>
        <p:sp>
          <p:nvSpPr>
            <p:cNvPr id="221231" name="Line 47"/>
            <p:cNvSpPr>
              <a:spLocks noChangeShapeType="1"/>
            </p:cNvSpPr>
            <p:nvPr/>
          </p:nvSpPr>
          <p:spPr bwMode="auto">
            <a:xfrm>
              <a:off x="5328" y="2064"/>
              <a:ext cx="0" cy="480"/>
            </a:xfrm>
            <a:prstGeom prst="line">
              <a:avLst/>
            </a:prstGeom>
            <a:noFill/>
            <a:ln w="76200">
              <a:solidFill>
                <a:schemeClr val="tx1"/>
              </a:solidFill>
              <a:round/>
              <a:headEnd/>
              <a:tailEnd type="triangle" w="med" len="med"/>
            </a:ln>
            <a:effectLst/>
          </p:spPr>
          <p:txBody>
            <a:bodyPr/>
            <a:lstStyle/>
            <a:p>
              <a:endParaRPr lang="zh-CN" altLang="en-US"/>
            </a:p>
          </p:txBody>
        </p:sp>
        <p:graphicFrame>
          <p:nvGraphicFramePr>
            <p:cNvPr id="221232" name="Object 48"/>
            <p:cNvGraphicFramePr>
              <a:graphicFrameLocks noChangeAspect="1"/>
            </p:cNvGraphicFramePr>
            <p:nvPr/>
          </p:nvGraphicFramePr>
          <p:xfrm>
            <a:off x="5328" y="2112"/>
            <a:ext cx="316" cy="299"/>
          </p:xfrm>
          <a:graphic>
            <a:graphicData uri="http://schemas.openxmlformats.org/presentationml/2006/ole">
              <p:oleObj spid="_x0000_s221232" name="Equation" r:id="rId8" imgW="241200" imgH="228600" progId="Equation.DSMT4">
                <p:embed/>
              </p:oleObj>
            </a:graphicData>
          </a:graphic>
        </p:graphicFrame>
      </p:grpSp>
      <p:graphicFrame>
        <p:nvGraphicFramePr>
          <p:cNvPr id="221234" name="Object 50"/>
          <p:cNvGraphicFramePr>
            <a:graphicFrameLocks noChangeAspect="1"/>
          </p:cNvGraphicFramePr>
          <p:nvPr/>
        </p:nvGraphicFramePr>
        <p:xfrm>
          <a:off x="685800" y="990600"/>
          <a:ext cx="4267200" cy="573088"/>
        </p:xfrm>
        <a:graphic>
          <a:graphicData uri="http://schemas.openxmlformats.org/presentationml/2006/ole">
            <p:oleObj spid="_x0000_s221234" name="公式" r:id="rId9" imgW="1701720" imgH="228600" progId="Equation.3">
              <p:embed/>
            </p:oleObj>
          </a:graphicData>
        </a:graphic>
      </p:graphicFrame>
      <p:sp>
        <p:nvSpPr>
          <p:cNvPr id="221235" name="Text Box 51"/>
          <p:cNvSpPr txBox="1">
            <a:spLocks noChangeArrowheads="1"/>
          </p:cNvSpPr>
          <p:nvPr/>
        </p:nvSpPr>
        <p:spPr bwMode="auto">
          <a:xfrm>
            <a:off x="609600" y="2057400"/>
            <a:ext cx="4826000" cy="457200"/>
          </a:xfrm>
          <a:prstGeom prst="rect">
            <a:avLst/>
          </a:prstGeom>
          <a:noFill/>
          <a:ln w="9525">
            <a:noFill/>
            <a:miter lim="800000"/>
            <a:headEnd/>
            <a:tailEnd/>
          </a:ln>
          <a:effectLst/>
        </p:spPr>
        <p:txBody>
          <a:bodyPr>
            <a:spAutoFit/>
          </a:bodyPr>
          <a:lstStyle/>
          <a:p>
            <a:r>
              <a:rPr lang="zh-CN" altLang="en-US">
                <a:ea typeface="楷体_GB2312" pitchFamily="49" charset="-122"/>
              </a:rPr>
              <a:t>由动力学普遍方程</a:t>
            </a:r>
          </a:p>
        </p:txBody>
      </p:sp>
      <p:graphicFrame>
        <p:nvGraphicFramePr>
          <p:cNvPr id="221236" name="Object 52"/>
          <p:cNvGraphicFramePr>
            <a:graphicFrameLocks noChangeAspect="1"/>
          </p:cNvGraphicFramePr>
          <p:nvPr/>
        </p:nvGraphicFramePr>
        <p:xfrm>
          <a:off x="723900" y="2514600"/>
          <a:ext cx="3733800" cy="1346200"/>
        </p:xfrm>
        <a:graphic>
          <a:graphicData uri="http://schemas.openxmlformats.org/presentationml/2006/ole">
            <p:oleObj spid="_x0000_s221236" name="Equation" r:id="rId10" imgW="1269720" imgH="457200" progId="Equation.DSMT4">
              <p:embed/>
            </p:oleObj>
          </a:graphicData>
        </a:graphic>
      </p:graphicFrame>
      <p:graphicFrame>
        <p:nvGraphicFramePr>
          <p:cNvPr id="221237" name="Object 53"/>
          <p:cNvGraphicFramePr>
            <a:graphicFrameLocks noChangeAspect="1"/>
          </p:cNvGraphicFramePr>
          <p:nvPr/>
        </p:nvGraphicFramePr>
        <p:xfrm>
          <a:off x="815975" y="3829050"/>
          <a:ext cx="3471863" cy="1160463"/>
        </p:xfrm>
        <a:graphic>
          <a:graphicData uri="http://schemas.openxmlformats.org/presentationml/2006/ole">
            <p:oleObj spid="_x0000_s221237" name="Equation" r:id="rId11" imgW="1180800" imgH="393480" progId="Equation.DSMT4">
              <p:embed/>
            </p:oleObj>
          </a:graphicData>
        </a:graphic>
      </p:graphicFrame>
      <p:graphicFrame>
        <p:nvGraphicFramePr>
          <p:cNvPr id="221238" name="Object 54"/>
          <p:cNvGraphicFramePr>
            <a:graphicFrameLocks noChangeAspect="1"/>
          </p:cNvGraphicFramePr>
          <p:nvPr/>
        </p:nvGraphicFramePr>
        <p:xfrm>
          <a:off x="762000" y="4826000"/>
          <a:ext cx="2895600" cy="1117600"/>
        </p:xfrm>
        <a:graphic>
          <a:graphicData uri="http://schemas.openxmlformats.org/presentationml/2006/ole">
            <p:oleObj spid="_x0000_s221238" name="公式" r:id="rId12" imgW="1155600" imgH="444240" progId="Equation.3">
              <p:embed/>
            </p:oleObj>
          </a:graphicData>
        </a:graphic>
      </p:graphicFrame>
      <p:sp>
        <p:nvSpPr>
          <p:cNvPr id="221239" name="AutoShape 5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1240" name="AutoShape 5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1241" name="AutoShape 5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1242" name="AutoShape 5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118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11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11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12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12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12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12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12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12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12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123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2123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212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212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187" grpId="0" animBg="1" autoUpdateAnimBg="0"/>
      <p:bldP spid="221188" grpId="0" autoUpdateAnimBg="0"/>
      <p:bldP spid="22123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6144" name="Rectangle 16"/>
          <p:cNvSpPr>
            <a:spLocks noGrp="1" noChangeArrowheads="1"/>
          </p:cNvSpPr>
          <p:nvPr>
            <p:ph type="title"/>
          </p:nvPr>
        </p:nvSpPr>
        <p:spPr>
          <a:xfrm>
            <a:off x="609600" y="304800"/>
            <a:ext cx="1676400" cy="504825"/>
          </a:xfrm>
          <a:solidFill>
            <a:srgbClr val="00FFFF"/>
          </a:solidFill>
          <a:ln/>
        </p:spPr>
        <p:txBody>
          <a:bodyPr/>
          <a:lstStyle/>
          <a:p>
            <a:r>
              <a:rPr lang="zh-CN" altLang="en-US" sz="2400" b="1">
                <a:solidFill>
                  <a:schemeClr val="tx1"/>
                </a:solidFill>
                <a:latin typeface="楷体_GB2312" pitchFamily="49" charset="-122"/>
                <a:ea typeface="楷体_GB2312" pitchFamily="49" charset="-122"/>
              </a:rPr>
              <a:t>例 </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5</a:t>
            </a:r>
          </a:p>
        </p:txBody>
      </p:sp>
      <p:sp>
        <p:nvSpPr>
          <p:cNvPr id="176145" name="Rectangle 17"/>
          <p:cNvSpPr>
            <a:spLocks noChangeArrowheads="1"/>
          </p:cNvSpPr>
          <p:nvPr/>
        </p:nvSpPr>
        <p:spPr bwMode="auto">
          <a:xfrm>
            <a:off x="685800" y="912813"/>
            <a:ext cx="8153400" cy="457200"/>
          </a:xfrm>
          <a:prstGeom prst="rect">
            <a:avLst/>
          </a:prstGeom>
          <a:noFill/>
          <a:ln w="9525">
            <a:noFill/>
            <a:miter lim="800000"/>
            <a:headEnd/>
            <a:tailEnd/>
          </a:ln>
          <a:effectLst/>
        </p:spPr>
        <p:txBody>
          <a:bodyPr anchor="ctr">
            <a:spAutoFit/>
          </a:bodyPr>
          <a:lstStyle/>
          <a:p>
            <a:pPr eaLnBrk="0" hangingPunct="0"/>
            <a:r>
              <a:rPr lang="zh-CN" altLang="en-US">
                <a:ea typeface="楷体_GB2312" pitchFamily="49" charset="-122"/>
              </a:rPr>
              <a:t>已知：两相同均质圆轮半径皆为</a:t>
            </a:r>
            <a:r>
              <a:rPr lang="en-US" altLang="zh-CN" i="1"/>
              <a:t>R</a:t>
            </a:r>
            <a:r>
              <a:rPr lang="en-US" altLang="zh-CN"/>
              <a:t>，</a:t>
            </a:r>
            <a:r>
              <a:rPr lang="zh-CN" altLang="en-US">
                <a:ea typeface="楷体_GB2312" pitchFamily="49" charset="-122"/>
              </a:rPr>
              <a:t>质量皆为</a:t>
            </a:r>
            <a:r>
              <a:rPr lang="en-US" altLang="zh-CN" i="1"/>
              <a:t>m</a:t>
            </a:r>
            <a:r>
              <a:rPr lang="en-US" altLang="zh-CN"/>
              <a:t>。</a:t>
            </a:r>
          </a:p>
        </p:txBody>
      </p:sp>
      <p:sp>
        <p:nvSpPr>
          <p:cNvPr id="176159" name="Text Box 31"/>
          <p:cNvSpPr txBox="1">
            <a:spLocks noChangeArrowheads="1"/>
          </p:cNvSpPr>
          <p:nvPr/>
        </p:nvSpPr>
        <p:spPr bwMode="auto">
          <a:xfrm>
            <a:off x="990600" y="1447800"/>
            <a:ext cx="7543800" cy="457200"/>
          </a:xfrm>
          <a:prstGeom prst="rect">
            <a:avLst/>
          </a:prstGeom>
          <a:noFill/>
          <a:ln w="9525">
            <a:noFill/>
            <a:miter lim="800000"/>
            <a:headEnd/>
            <a:tailEnd/>
          </a:ln>
          <a:effectLst/>
        </p:spPr>
        <p:txBody>
          <a:bodyPr>
            <a:spAutoFit/>
          </a:bodyPr>
          <a:lstStyle/>
          <a:p>
            <a:r>
              <a:rPr lang="zh-CN" altLang="en-US">
                <a:ea typeface="楷体_GB2312" pitchFamily="49" charset="-122"/>
              </a:rPr>
              <a:t>求：当细绳直线部分为铅垂时，轮</a:t>
            </a:r>
            <a:r>
              <a:rPr lang="en-US" altLang="zh-CN"/>
              <a:t>II</a:t>
            </a:r>
            <a:r>
              <a:rPr lang="zh-CN" altLang="en-US">
                <a:ea typeface="楷体_GB2312" pitchFamily="49" charset="-122"/>
              </a:rPr>
              <a:t>中心</a:t>
            </a:r>
            <a:r>
              <a:rPr lang="en-US" altLang="zh-CN" i="1"/>
              <a:t>C </a:t>
            </a:r>
            <a:r>
              <a:rPr lang="zh-CN" altLang="en-US">
                <a:ea typeface="楷体_GB2312" pitchFamily="49" charset="-122"/>
              </a:rPr>
              <a:t>的加速度。</a:t>
            </a:r>
          </a:p>
        </p:txBody>
      </p:sp>
      <p:sp>
        <p:nvSpPr>
          <p:cNvPr id="176161" name="AutoShape 33">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6162" name="AutoShape 34">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6163" name="AutoShape 35">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6164" name="AutoShape 36">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ontrols>
      <p:control spid="176165" name="ShockwaveFlash1" r:id="rId2" imgW="3581280" imgH="4081320"/>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61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61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61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44" grpId="0" animBg="1" autoUpdateAnimBg="0"/>
      <p:bldP spid="176145" grpId="0" autoUpdateAnimBg="0"/>
      <p:bldP spid="176159"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6" name="Rectangle 4"/>
          <p:cNvSpPr>
            <a:spLocks noChangeArrowheads="1"/>
          </p:cNvSpPr>
          <p:nvPr/>
        </p:nvSpPr>
        <p:spPr bwMode="auto">
          <a:xfrm>
            <a:off x="468313" y="515938"/>
            <a:ext cx="1008062" cy="457200"/>
          </a:xfrm>
          <a:prstGeom prst="rect">
            <a:avLst/>
          </a:prstGeom>
          <a:solidFill>
            <a:srgbClr val="00FFFF"/>
          </a:solidFill>
          <a:ln w="9525">
            <a:noFill/>
            <a:miter lim="800000"/>
            <a:headEnd/>
            <a:tailEnd/>
          </a:ln>
          <a:effectLst/>
        </p:spPr>
        <p:txBody>
          <a:bodyPr anchor="ctr">
            <a:spAutoFit/>
          </a:bodyPr>
          <a:lstStyle/>
          <a:p>
            <a:pPr eaLnBrk="0" hangingPunct="0"/>
            <a:r>
              <a:rPr lang="zh-CN" altLang="en-US">
                <a:ea typeface="楷体_GB2312" pitchFamily="49" charset="-122"/>
              </a:rPr>
              <a:t>解：</a:t>
            </a:r>
          </a:p>
        </p:txBody>
      </p:sp>
      <p:sp>
        <p:nvSpPr>
          <p:cNvPr id="177157" name="Text Box 5"/>
          <p:cNvSpPr txBox="1">
            <a:spLocks noChangeArrowheads="1"/>
          </p:cNvSpPr>
          <p:nvPr/>
        </p:nvSpPr>
        <p:spPr bwMode="auto">
          <a:xfrm>
            <a:off x="1600200" y="533400"/>
            <a:ext cx="3476625" cy="457200"/>
          </a:xfrm>
          <a:prstGeom prst="rect">
            <a:avLst/>
          </a:prstGeom>
          <a:noFill/>
          <a:ln w="9525">
            <a:noFill/>
            <a:miter lim="800000"/>
            <a:headEnd/>
            <a:tailEnd/>
          </a:ln>
          <a:effectLst/>
        </p:spPr>
        <p:txBody>
          <a:bodyPr>
            <a:spAutoFit/>
          </a:bodyPr>
          <a:lstStyle/>
          <a:p>
            <a:r>
              <a:rPr lang="zh-CN" altLang="en-US">
                <a:ea typeface="楷体_GB2312" pitchFamily="49" charset="-122"/>
              </a:rPr>
              <a:t>研究整个系统。</a:t>
            </a:r>
          </a:p>
        </p:txBody>
      </p:sp>
      <p:graphicFrame>
        <p:nvGraphicFramePr>
          <p:cNvPr id="177163" name="Object 11"/>
          <p:cNvGraphicFramePr>
            <a:graphicFrameLocks noChangeAspect="1"/>
          </p:cNvGraphicFramePr>
          <p:nvPr/>
        </p:nvGraphicFramePr>
        <p:xfrm>
          <a:off x="685800" y="1219200"/>
          <a:ext cx="5207000" cy="736600"/>
        </p:xfrm>
        <a:graphic>
          <a:graphicData uri="http://schemas.openxmlformats.org/presentationml/2006/ole">
            <p:oleObj spid="_x0000_s177163" name="Equation" r:id="rId3" imgW="2781000" imgH="393480" progId="Equation.DSMT4">
              <p:embed/>
            </p:oleObj>
          </a:graphicData>
        </a:graphic>
      </p:graphicFrame>
      <p:sp>
        <p:nvSpPr>
          <p:cNvPr id="177165" name="Text Box 13"/>
          <p:cNvSpPr txBox="1">
            <a:spLocks noChangeArrowheads="1"/>
          </p:cNvSpPr>
          <p:nvPr/>
        </p:nvSpPr>
        <p:spPr bwMode="auto">
          <a:xfrm>
            <a:off x="609600" y="2185988"/>
            <a:ext cx="49704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此系统具有两个自由度</a:t>
            </a:r>
          </a:p>
        </p:txBody>
      </p:sp>
      <p:grpSp>
        <p:nvGrpSpPr>
          <p:cNvPr id="177220" name="Group 68"/>
          <p:cNvGrpSpPr>
            <a:grpSpLocks/>
          </p:cNvGrpSpPr>
          <p:nvPr/>
        </p:nvGrpSpPr>
        <p:grpSpPr bwMode="auto">
          <a:xfrm>
            <a:off x="611188" y="2708275"/>
            <a:ext cx="3867150" cy="488950"/>
            <a:chOff x="528" y="1728"/>
            <a:chExt cx="2436" cy="308"/>
          </a:xfrm>
        </p:grpSpPr>
        <p:sp>
          <p:nvSpPr>
            <p:cNvPr id="177166" name="Text Box 14"/>
            <p:cNvSpPr txBox="1">
              <a:spLocks noChangeArrowheads="1"/>
            </p:cNvSpPr>
            <p:nvPr/>
          </p:nvSpPr>
          <p:spPr bwMode="auto">
            <a:xfrm>
              <a:off x="528" y="1747"/>
              <a:ext cx="2436"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取转角        为广义坐标</a:t>
              </a:r>
            </a:p>
          </p:txBody>
        </p:sp>
        <p:graphicFrame>
          <p:nvGraphicFramePr>
            <p:cNvPr id="177167" name="Object 15"/>
            <p:cNvGraphicFramePr>
              <a:graphicFrameLocks noChangeAspect="1"/>
            </p:cNvGraphicFramePr>
            <p:nvPr/>
          </p:nvGraphicFramePr>
          <p:xfrm>
            <a:off x="1248" y="1728"/>
            <a:ext cx="672" cy="308"/>
          </p:xfrm>
          <a:graphic>
            <a:graphicData uri="http://schemas.openxmlformats.org/presentationml/2006/ole">
              <p:oleObj spid="_x0000_s177167" name="公式" r:id="rId4" imgW="469800" imgH="215640" progId="Equation.3">
                <p:embed/>
              </p:oleObj>
            </a:graphicData>
          </a:graphic>
        </p:graphicFrame>
      </p:grpSp>
      <p:grpSp>
        <p:nvGrpSpPr>
          <p:cNvPr id="177221" name="Group 69"/>
          <p:cNvGrpSpPr>
            <a:grpSpLocks/>
          </p:cNvGrpSpPr>
          <p:nvPr/>
        </p:nvGrpSpPr>
        <p:grpSpPr bwMode="auto">
          <a:xfrm>
            <a:off x="1039813" y="3270250"/>
            <a:ext cx="3398837" cy="561975"/>
            <a:chOff x="612" y="2060"/>
            <a:chExt cx="2141" cy="354"/>
          </a:xfrm>
        </p:grpSpPr>
        <p:sp>
          <p:nvSpPr>
            <p:cNvPr id="177169" name="Text Box 17"/>
            <p:cNvSpPr txBox="1">
              <a:spLocks noChangeArrowheads="1"/>
            </p:cNvSpPr>
            <p:nvPr/>
          </p:nvSpPr>
          <p:spPr bwMode="auto">
            <a:xfrm>
              <a:off x="612" y="2069"/>
              <a:ext cx="309" cy="288"/>
            </a:xfrm>
            <a:prstGeom prst="rect">
              <a:avLst/>
            </a:prstGeom>
            <a:noFill/>
            <a:ln w="9525">
              <a:noFill/>
              <a:miter lim="800000"/>
              <a:headEnd/>
              <a:tailEnd/>
            </a:ln>
            <a:effectLst/>
          </p:spPr>
          <p:txBody>
            <a:bodyPr wrap="none">
              <a:spAutoFit/>
            </a:bodyPr>
            <a:lstStyle/>
            <a:p>
              <a:r>
                <a:rPr lang="zh-CN" altLang="en-US">
                  <a:ea typeface="楷体_GB2312" pitchFamily="49" charset="-122"/>
                </a:rPr>
                <a:t>令</a:t>
              </a:r>
            </a:p>
          </p:txBody>
        </p:sp>
        <p:graphicFrame>
          <p:nvGraphicFramePr>
            <p:cNvPr id="177170" name="Object 18"/>
            <p:cNvGraphicFramePr>
              <a:graphicFrameLocks noChangeAspect="1"/>
            </p:cNvGraphicFramePr>
            <p:nvPr/>
          </p:nvGraphicFramePr>
          <p:xfrm>
            <a:off x="1191" y="2060"/>
            <a:ext cx="1562" cy="354"/>
          </p:xfrm>
          <a:graphic>
            <a:graphicData uri="http://schemas.openxmlformats.org/presentationml/2006/ole">
              <p:oleObj spid="_x0000_s177170" name="Equation" r:id="rId5" imgW="1104840" imgH="228600" progId="Equation.DSMT4">
                <p:embed/>
              </p:oleObj>
            </a:graphicData>
          </a:graphic>
        </p:graphicFrame>
      </p:grpSp>
      <p:grpSp>
        <p:nvGrpSpPr>
          <p:cNvPr id="177222" name="Group 70"/>
          <p:cNvGrpSpPr>
            <a:grpSpLocks/>
          </p:cNvGrpSpPr>
          <p:nvPr/>
        </p:nvGrpSpPr>
        <p:grpSpPr bwMode="auto">
          <a:xfrm>
            <a:off x="609600" y="3917950"/>
            <a:ext cx="4178300" cy="576263"/>
            <a:chOff x="521" y="2468"/>
            <a:chExt cx="2566" cy="363"/>
          </a:xfrm>
        </p:grpSpPr>
        <p:sp>
          <p:nvSpPr>
            <p:cNvPr id="177172" name="Text Box 20"/>
            <p:cNvSpPr txBox="1">
              <a:spLocks noChangeArrowheads="1"/>
            </p:cNvSpPr>
            <p:nvPr/>
          </p:nvSpPr>
          <p:spPr bwMode="auto">
            <a:xfrm>
              <a:off x="521" y="2491"/>
              <a:ext cx="1060" cy="288"/>
            </a:xfrm>
            <a:prstGeom prst="rect">
              <a:avLst/>
            </a:prstGeom>
            <a:noFill/>
            <a:ln w="9525">
              <a:noFill/>
              <a:miter lim="800000"/>
              <a:headEnd/>
              <a:tailEnd/>
            </a:ln>
            <a:effectLst/>
          </p:spPr>
          <p:txBody>
            <a:bodyPr>
              <a:spAutoFit/>
            </a:bodyPr>
            <a:lstStyle/>
            <a:p>
              <a:r>
                <a:rPr lang="zh-CN" altLang="en-US">
                  <a:ea typeface="楷体_GB2312" pitchFamily="49" charset="-122"/>
                </a:rPr>
                <a:t>则点</a:t>
              </a:r>
              <a:r>
                <a:rPr lang="en-US" altLang="zh-CN" i="1"/>
                <a:t>C </a:t>
              </a:r>
              <a:r>
                <a:rPr lang="zh-CN" altLang="en-US">
                  <a:ea typeface="楷体_GB2312" pitchFamily="49" charset="-122"/>
                </a:rPr>
                <a:t>下降</a:t>
              </a:r>
            </a:p>
          </p:txBody>
        </p:sp>
        <p:graphicFrame>
          <p:nvGraphicFramePr>
            <p:cNvPr id="177173" name="Object 21"/>
            <p:cNvGraphicFramePr>
              <a:graphicFrameLocks noChangeAspect="1"/>
            </p:cNvGraphicFramePr>
            <p:nvPr/>
          </p:nvGraphicFramePr>
          <p:xfrm>
            <a:off x="2038" y="2468"/>
            <a:ext cx="1049" cy="363"/>
          </p:xfrm>
          <a:graphic>
            <a:graphicData uri="http://schemas.openxmlformats.org/presentationml/2006/ole">
              <p:oleObj spid="_x0000_s177173" name="Equation" r:id="rId6" imgW="660240" imgH="228600" progId="Equation.DSMT4">
                <p:embed/>
              </p:oleObj>
            </a:graphicData>
          </a:graphic>
        </p:graphicFrame>
      </p:grpSp>
      <p:sp>
        <p:nvSpPr>
          <p:cNvPr id="177175" name="Text Box 23"/>
          <p:cNvSpPr txBox="1">
            <a:spLocks noChangeArrowheads="1"/>
          </p:cNvSpPr>
          <p:nvPr/>
        </p:nvSpPr>
        <p:spPr bwMode="auto">
          <a:xfrm>
            <a:off x="609600" y="4471988"/>
            <a:ext cx="5618163" cy="457200"/>
          </a:xfrm>
          <a:prstGeom prst="rect">
            <a:avLst/>
          </a:prstGeom>
          <a:noFill/>
          <a:ln w="9525">
            <a:noFill/>
            <a:miter lim="800000"/>
            <a:headEnd/>
            <a:tailEnd/>
          </a:ln>
          <a:effectLst/>
        </p:spPr>
        <p:txBody>
          <a:bodyPr>
            <a:spAutoFit/>
          </a:bodyPr>
          <a:lstStyle/>
          <a:p>
            <a:r>
              <a:rPr lang="zh-CN" altLang="en-US">
                <a:ea typeface="楷体_GB2312" pitchFamily="49" charset="-122"/>
              </a:rPr>
              <a:t>动力学普遍方程</a:t>
            </a:r>
          </a:p>
        </p:txBody>
      </p:sp>
      <p:graphicFrame>
        <p:nvGraphicFramePr>
          <p:cNvPr id="177176" name="Object 24"/>
          <p:cNvGraphicFramePr>
            <a:graphicFrameLocks noChangeAspect="1"/>
          </p:cNvGraphicFramePr>
          <p:nvPr/>
        </p:nvGraphicFramePr>
        <p:xfrm>
          <a:off x="1773238" y="4938713"/>
          <a:ext cx="3849687" cy="531812"/>
        </p:xfrm>
        <a:graphic>
          <a:graphicData uri="http://schemas.openxmlformats.org/presentationml/2006/ole">
            <p:oleObj spid="_x0000_s177176" name="Equation" r:id="rId7" imgW="1600200" imgH="228600" progId="Equation.DSMT4">
              <p:embed/>
            </p:oleObj>
          </a:graphicData>
        </a:graphic>
      </p:graphicFrame>
      <p:sp>
        <p:nvSpPr>
          <p:cNvPr id="177179" name="AutoShape 2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7180" name="AutoShape 2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7181" name="AutoShape 2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7182" name="AutoShape 3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177197" name="Group 45"/>
          <p:cNvGrpSpPr>
            <a:grpSpLocks/>
          </p:cNvGrpSpPr>
          <p:nvPr/>
        </p:nvGrpSpPr>
        <p:grpSpPr bwMode="auto">
          <a:xfrm>
            <a:off x="6019800" y="1524000"/>
            <a:ext cx="2586038" cy="3165475"/>
            <a:chOff x="3792" y="960"/>
            <a:chExt cx="1629" cy="1994"/>
          </a:xfrm>
        </p:grpSpPr>
        <p:sp>
          <p:nvSpPr>
            <p:cNvPr id="177183" name="Oval 31"/>
            <p:cNvSpPr>
              <a:spLocks noChangeArrowheads="1"/>
            </p:cNvSpPr>
            <p:nvPr/>
          </p:nvSpPr>
          <p:spPr bwMode="auto">
            <a:xfrm>
              <a:off x="3792" y="960"/>
              <a:ext cx="816" cy="816"/>
            </a:xfrm>
            <a:prstGeom prst="ellipse">
              <a:avLst/>
            </a:prstGeom>
            <a:solidFill>
              <a:schemeClr val="hlink"/>
            </a:solidFill>
            <a:ln w="9525">
              <a:solidFill>
                <a:schemeClr val="tx1"/>
              </a:solidFill>
              <a:round/>
              <a:headEnd/>
              <a:tailEnd/>
            </a:ln>
            <a:effectLst/>
          </p:spPr>
          <p:txBody>
            <a:bodyPr wrap="none" anchor="ctr"/>
            <a:lstStyle/>
            <a:p>
              <a:endParaRPr lang="zh-CN" altLang="en-US"/>
            </a:p>
          </p:txBody>
        </p:sp>
        <p:grpSp>
          <p:nvGrpSpPr>
            <p:cNvPr id="177191" name="Group 39"/>
            <p:cNvGrpSpPr>
              <a:grpSpLocks/>
            </p:cNvGrpSpPr>
            <p:nvPr/>
          </p:nvGrpSpPr>
          <p:grpSpPr bwMode="auto">
            <a:xfrm>
              <a:off x="3956" y="1305"/>
              <a:ext cx="480" cy="361"/>
              <a:chOff x="1248" y="3815"/>
              <a:chExt cx="480" cy="361"/>
            </a:xfrm>
          </p:grpSpPr>
          <p:sp>
            <p:nvSpPr>
              <p:cNvPr id="177185" name="Oval 33"/>
              <p:cNvSpPr>
                <a:spLocks noChangeArrowheads="1"/>
              </p:cNvSpPr>
              <p:nvPr/>
            </p:nvSpPr>
            <p:spPr bwMode="auto">
              <a:xfrm>
                <a:off x="1431" y="3815"/>
                <a:ext cx="96" cy="96"/>
              </a:xfrm>
              <a:prstGeom prst="ellipse">
                <a:avLst/>
              </a:prstGeom>
              <a:solidFill>
                <a:schemeClr val="tx1"/>
              </a:solidFill>
              <a:ln w="9525">
                <a:solidFill>
                  <a:schemeClr val="tx1"/>
                </a:solidFill>
                <a:round/>
                <a:headEnd/>
                <a:tailEnd/>
              </a:ln>
              <a:effectLst/>
            </p:spPr>
            <p:txBody>
              <a:bodyPr wrap="none" anchor="ctr"/>
              <a:lstStyle/>
              <a:p>
                <a:pPr algn="ctr"/>
                <a:endParaRPr lang="zh-CN" altLang="en-US"/>
              </a:p>
            </p:txBody>
          </p:sp>
          <p:sp>
            <p:nvSpPr>
              <p:cNvPr id="177186" name="AutoShape 34"/>
              <p:cNvSpPr>
                <a:spLocks noChangeArrowheads="1"/>
              </p:cNvSpPr>
              <p:nvPr/>
            </p:nvSpPr>
            <p:spPr bwMode="auto">
              <a:xfrm>
                <a:off x="1392" y="3888"/>
                <a:ext cx="192" cy="192"/>
              </a:xfrm>
              <a:prstGeom prst="triangle">
                <a:avLst>
                  <a:gd name="adj" fmla="val 50000"/>
                </a:avLst>
              </a:prstGeom>
              <a:solidFill>
                <a:srgbClr val="808000"/>
              </a:solidFill>
              <a:ln w="9525">
                <a:solidFill>
                  <a:schemeClr val="tx1"/>
                </a:solidFill>
                <a:miter lim="800000"/>
                <a:headEnd/>
                <a:tailEnd/>
              </a:ln>
              <a:effectLst/>
            </p:spPr>
            <p:txBody>
              <a:bodyPr wrap="none" anchor="ctr"/>
              <a:lstStyle/>
              <a:p>
                <a:endParaRPr lang="zh-CN" altLang="en-US"/>
              </a:p>
            </p:txBody>
          </p:sp>
          <p:sp>
            <p:nvSpPr>
              <p:cNvPr id="177187" name="Line 35"/>
              <p:cNvSpPr>
                <a:spLocks noChangeShapeType="1"/>
              </p:cNvSpPr>
              <p:nvPr/>
            </p:nvSpPr>
            <p:spPr bwMode="auto">
              <a:xfrm>
                <a:off x="1248" y="4080"/>
                <a:ext cx="480" cy="0"/>
              </a:xfrm>
              <a:prstGeom prst="line">
                <a:avLst/>
              </a:prstGeom>
              <a:noFill/>
              <a:ln w="38100">
                <a:solidFill>
                  <a:schemeClr val="tx1"/>
                </a:solidFill>
                <a:round/>
                <a:headEnd/>
                <a:tailEnd/>
              </a:ln>
              <a:effectLst/>
            </p:spPr>
            <p:txBody>
              <a:bodyPr/>
              <a:lstStyle/>
              <a:p>
                <a:endParaRPr lang="zh-CN" altLang="en-US"/>
              </a:p>
            </p:txBody>
          </p:sp>
          <p:sp>
            <p:nvSpPr>
              <p:cNvPr id="177188" name="Line 36"/>
              <p:cNvSpPr>
                <a:spLocks noChangeShapeType="1"/>
              </p:cNvSpPr>
              <p:nvPr/>
            </p:nvSpPr>
            <p:spPr bwMode="auto">
              <a:xfrm flipH="1">
                <a:off x="1296" y="4080"/>
                <a:ext cx="48" cy="96"/>
              </a:xfrm>
              <a:prstGeom prst="line">
                <a:avLst/>
              </a:prstGeom>
              <a:noFill/>
              <a:ln w="38100">
                <a:solidFill>
                  <a:schemeClr val="tx1"/>
                </a:solidFill>
                <a:round/>
                <a:headEnd/>
                <a:tailEnd/>
              </a:ln>
              <a:effectLst/>
            </p:spPr>
            <p:txBody>
              <a:bodyPr/>
              <a:lstStyle/>
              <a:p>
                <a:endParaRPr lang="zh-CN" altLang="en-US"/>
              </a:p>
            </p:txBody>
          </p:sp>
          <p:sp>
            <p:nvSpPr>
              <p:cNvPr id="177189" name="Line 37"/>
              <p:cNvSpPr>
                <a:spLocks noChangeShapeType="1"/>
              </p:cNvSpPr>
              <p:nvPr/>
            </p:nvSpPr>
            <p:spPr bwMode="auto">
              <a:xfrm flipH="1">
                <a:off x="1440" y="4080"/>
                <a:ext cx="48" cy="96"/>
              </a:xfrm>
              <a:prstGeom prst="line">
                <a:avLst/>
              </a:prstGeom>
              <a:noFill/>
              <a:ln w="38100">
                <a:solidFill>
                  <a:schemeClr val="tx1"/>
                </a:solidFill>
                <a:round/>
                <a:headEnd/>
                <a:tailEnd/>
              </a:ln>
              <a:effectLst/>
            </p:spPr>
            <p:txBody>
              <a:bodyPr/>
              <a:lstStyle/>
              <a:p>
                <a:endParaRPr lang="zh-CN" altLang="en-US"/>
              </a:p>
            </p:txBody>
          </p:sp>
          <p:sp>
            <p:nvSpPr>
              <p:cNvPr id="177190" name="Line 38"/>
              <p:cNvSpPr>
                <a:spLocks noChangeShapeType="1"/>
              </p:cNvSpPr>
              <p:nvPr/>
            </p:nvSpPr>
            <p:spPr bwMode="auto">
              <a:xfrm flipH="1">
                <a:off x="1584" y="4080"/>
                <a:ext cx="48" cy="96"/>
              </a:xfrm>
              <a:prstGeom prst="line">
                <a:avLst/>
              </a:prstGeom>
              <a:noFill/>
              <a:ln w="38100">
                <a:solidFill>
                  <a:schemeClr val="tx1"/>
                </a:solidFill>
                <a:round/>
                <a:headEnd/>
                <a:tailEnd/>
              </a:ln>
              <a:effectLst/>
            </p:spPr>
            <p:txBody>
              <a:bodyPr/>
              <a:lstStyle/>
              <a:p>
                <a:endParaRPr lang="zh-CN" altLang="en-US"/>
              </a:p>
            </p:txBody>
          </p:sp>
        </p:grpSp>
        <p:sp>
          <p:nvSpPr>
            <p:cNvPr id="177192" name="Oval 40"/>
            <p:cNvSpPr>
              <a:spLocks noChangeArrowheads="1"/>
            </p:cNvSpPr>
            <p:nvPr/>
          </p:nvSpPr>
          <p:spPr bwMode="auto">
            <a:xfrm>
              <a:off x="4605" y="2138"/>
              <a:ext cx="816" cy="816"/>
            </a:xfrm>
            <a:prstGeom prst="ellipse">
              <a:avLst/>
            </a:prstGeom>
            <a:solidFill>
              <a:schemeClr val="hlink"/>
            </a:solidFill>
            <a:ln w="9525">
              <a:solidFill>
                <a:schemeClr val="tx1"/>
              </a:solidFill>
              <a:round/>
              <a:headEnd/>
              <a:tailEnd/>
            </a:ln>
            <a:effectLst/>
          </p:spPr>
          <p:txBody>
            <a:bodyPr wrap="none" anchor="ctr"/>
            <a:lstStyle/>
            <a:p>
              <a:endParaRPr lang="zh-CN" altLang="en-US"/>
            </a:p>
          </p:txBody>
        </p:sp>
        <p:sp>
          <p:nvSpPr>
            <p:cNvPr id="177193" name="Line 41"/>
            <p:cNvSpPr>
              <a:spLocks noChangeShapeType="1"/>
            </p:cNvSpPr>
            <p:nvPr/>
          </p:nvSpPr>
          <p:spPr bwMode="auto">
            <a:xfrm>
              <a:off x="4608" y="1344"/>
              <a:ext cx="0" cy="1248"/>
            </a:xfrm>
            <a:prstGeom prst="line">
              <a:avLst/>
            </a:prstGeom>
            <a:noFill/>
            <a:ln w="38100">
              <a:solidFill>
                <a:schemeClr val="tx1"/>
              </a:solidFill>
              <a:round/>
              <a:headEnd/>
              <a:tailEnd/>
            </a:ln>
            <a:effectLst/>
          </p:spPr>
          <p:txBody>
            <a:bodyPr/>
            <a:lstStyle/>
            <a:p>
              <a:endParaRPr lang="zh-CN" altLang="en-US"/>
            </a:p>
          </p:txBody>
        </p:sp>
        <p:sp>
          <p:nvSpPr>
            <p:cNvPr id="177194" name="Oval 42"/>
            <p:cNvSpPr>
              <a:spLocks noChangeArrowheads="1"/>
            </p:cNvSpPr>
            <p:nvPr/>
          </p:nvSpPr>
          <p:spPr bwMode="auto">
            <a:xfrm>
              <a:off x="4992" y="2544"/>
              <a:ext cx="48" cy="48"/>
            </a:xfrm>
            <a:prstGeom prst="ellipse">
              <a:avLst/>
            </a:prstGeom>
            <a:solidFill>
              <a:schemeClr val="tx1"/>
            </a:solidFill>
            <a:ln w="9525">
              <a:solidFill>
                <a:schemeClr val="tx1"/>
              </a:solidFill>
              <a:round/>
              <a:headEnd/>
              <a:tailEnd/>
            </a:ln>
            <a:effectLst/>
          </p:spPr>
          <p:txBody>
            <a:bodyPr wrap="none" anchor="ctr"/>
            <a:lstStyle/>
            <a:p>
              <a:endParaRPr lang="zh-CN" altLang="en-US"/>
            </a:p>
          </p:txBody>
        </p:sp>
        <p:graphicFrame>
          <p:nvGraphicFramePr>
            <p:cNvPr id="177195" name="Object 43"/>
            <p:cNvGraphicFramePr>
              <a:graphicFrameLocks noChangeAspect="1"/>
            </p:cNvGraphicFramePr>
            <p:nvPr/>
          </p:nvGraphicFramePr>
          <p:xfrm>
            <a:off x="3936" y="1248"/>
            <a:ext cx="159" cy="186"/>
          </p:xfrm>
          <a:graphic>
            <a:graphicData uri="http://schemas.openxmlformats.org/presentationml/2006/ole">
              <p:oleObj spid="_x0000_s177195" name="Equation" r:id="rId8" imgW="152280" imgH="177480" progId="Equation.DSMT4">
                <p:embed/>
              </p:oleObj>
            </a:graphicData>
          </a:graphic>
        </p:graphicFrame>
        <p:graphicFrame>
          <p:nvGraphicFramePr>
            <p:cNvPr id="177196" name="Object 44"/>
            <p:cNvGraphicFramePr>
              <a:graphicFrameLocks noChangeAspect="1"/>
            </p:cNvGraphicFramePr>
            <p:nvPr/>
          </p:nvGraphicFramePr>
          <p:xfrm>
            <a:off x="4752" y="2448"/>
            <a:ext cx="201" cy="234"/>
          </p:xfrm>
          <a:graphic>
            <a:graphicData uri="http://schemas.openxmlformats.org/presentationml/2006/ole">
              <p:oleObj spid="_x0000_s177196" name="Equation" r:id="rId9" imgW="152280" imgH="177480" progId="Equation.DSMT4">
                <p:embed/>
              </p:oleObj>
            </a:graphicData>
          </a:graphic>
        </p:graphicFrame>
      </p:grpSp>
      <p:grpSp>
        <p:nvGrpSpPr>
          <p:cNvPr id="177200" name="Group 48"/>
          <p:cNvGrpSpPr>
            <a:grpSpLocks/>
          </p:cNvGrpSpPr>
          <p:nvPr/>
        </p:nvGrpSpPr>
        <p:grpSpPr bwMode="auto">
          <a:xfrm>
            <a:off x="6400800" y="990600"/>
            <a:ext cx="1112838" cy="939800"/>
            <a:chOff x="4032" y="624"/>
            <a:chExt cx="701" cy="592"/>
          </a:xfrm>
        </p:grpSpPr>
        <p:sp>
          <p:nvSpPr>
            <p:cNvPr id="177198" name="Arc 46"/>
            <p:cNvSpPr>
              <a:spLocks/>
            </p:cNvSpPr>
            <p:nvPr/>
          </p:nvSpPr>
          <p:spPr bwMode="auto">
            <a:xfrm>
              <a:off x="4032" y="816"/>
              <a:ext cx="586" cy="400"/>
            </a:xfrm>
            <a:custGeom>
              <a:avLst/>
              <a:gdLst>
                <a:gd name="G0" fmla="+- 0 0 0"/>
                <a:gd name="G1" fmla="+- 19980 0 0"/>
                <a:gd name="G2" fmla="+- 21600 0 0"/>
                <a:gd name="T0" fmla="*/ 8208 w 21220"/>
                <a:gd name="T1" fmla="*/ 0 h 19980"/>
                <a:gd name="T2" fmla="*/ 21220 w 21220"/>
                <a:gd name="T3" fmla="*/ 15944 h 19980"/>
                <a:gd name="T4" fmla="*/ 0 w 21220"/>
                <a:gd name="T5" fmla="*/ 19980 h 19980"/>
              </a:gdLst>
              <a:ahLst/>
              <a:cxnLst>
                <a:cxn ang="0">
                  <a:pos x="T0" y="T1"/>
                </a:cxn>
                <a:cxn ang="0">
                  <a:pos x="T2" y="T3"/>
                </a:cxn>
                <a:cxn ang="0">
                  <a:pos x="T4" y="T5"/>
                </a:cxn>
              </a:cxnLst>
              <a:rect l="0" t="0" r="r" b="b"/>
              <a:pathLst>
                <a:path w="21220" h="19980" fill="none" extrusionOk="0">
                  <a:moveTo>
                    <a:pt x="8207" y="0"/>
                  </a:moveTo>
                  <a:cubicBezTo>
                    <a:pt x="14960" y="2774"/>
                    <a:pt x="19855" y="8772"/>
                    <a:pt x="21219" y="15944"/>
                  </a:cubicBezTo>
                </a:path>
                <a:path w="21220" h="19980" stroke="0" extrusionOk="0">
                  <a:moveTo>
                    <a:pt x="8207" y="0"/>
                  </a:moveTo>
                  <a:cubicBezTo>
                    <a:pt x="14960" y="2774"/>
                    <a:pt x="19855" y="8772"/>
                    <a:pt x="21219" y="15944"/>
                  </a:cubicBezTo>
                  <a:lnTo>
                    <a:pt x="0" y="19980"/>
                  </a:lnTo>
                  <a:close/>
                </a:path>
              </a:pathLst>
            </a:custGeom>
            <a:noFill/>
            <a:ln w="28575">
              <a:solidFill>
                <a:schemeClr val="tx1"/>
              </a:solidFill>
              <a:round/>
              <a:headEnd/>
              <a:tailEnd type="triangle" w="med" len="med"/>
            </a:ln>
            <a:effectLst/>
          </p:spPr>
          <p:txBody>
            <a:bodyPr wrap="none" anchor="ctr"/>
            <a:lstStyle/>
            <a:p>
              <a:endParaRPr lang="zh-CN" altLang="en-US"/>
            </a:p>
          </p:txBody>
        </p:sp>
        <p:graphicFrame>
          <p:nvGraphicFramePr>
            <p:cNvPr id="177199" name="Object 47"/>
            <p:cNvGraphicFramePr>
              <a:graphicFrameLocks noChangeAspect="1"/>
            </p:cNvGraphicFramePr>
            <p:nvPr/>
          </p:nvGraphicFramePr>
          <p:xfrm>
            <a:off x="4464" y="624"/>
            <a:ext cx="269" cy="345"/>
          </p:xfrm>
          <a:graphic>
            <a:graphicData uri="http://schemas.openxmlformats.org/presentationml/2006/ole">
              <p:oleObj spid="_x0000_s177199" name="Equation" r:id="rId10" imgW="177480" imgH="228600" progId="Equation.DSMT4">
                <p:embed/>
              </p:oleObj>
            </a:graphicData>
          </a:graphic>
        </p:graphicFrame>
      </p:grpSp>
      <p:grpSp>
        <p:nvGrpSpPr>
          <p:cNvPr id="177223" name="Group 71"/>
          <p:cNvGrpSpPr>
            <a:grpSpLocks/>
          </p:cNvGrpSpPr>
          <p:nvPr/>
        </p:nvGrpSpPr>
        <p:grpSpPr bwMode="auto">
          <a:xfrm>
            <a:off x="7772400" y="2895600"/>
            <a:ext cx="1128713" cy="939800"/>
            <a:chOff x="4896" y="1824"/>
            <a:chExt cx="711" cy="592"/>
          </a:xfrm>
        </p:grpSpPr>
        <p:sp>
          <p:nvSpPr>
            <p:cNvPr id="177202" name="Arc 50"/>
            <p:cNvSpPr>
              <a:spLocks/>
            </p:cNvSpPr>
            <p:nvPr/>
          </p:nvSpPr>
          <p:spPr bwMode="auto">
            <a:xfrm>
              <a:off x="4896" y="2016"/>
              <a:ext cx="586" cy="400"/>
            </a:xfrm>
            <a:custGeom>
              <a:avLst/>
              <a:gdLst>
                <a:gd name="G0" fmla="+- 0 0 0"/>
                <a:gd name="G1" fmla="+- 19980 0 0"/>
                <a:gd name="G2" fmla="+- 21600 0 0"/>
                <a:gd name="T0" fmla="*/ 8208 w 21220"/>
                <a:gd name="T1" fmla="*/ 0 h 19980"/>
                <a:gd name="T2" fmla="*/ 21220 w 21220"/>
                <a:gd name="T3" fmla="*/ 15944 h 19980"/>
                <a:gd name="T4" fmla="*/ 0 w 21220"/>
                <a:gd name="T5" fmla="*/ 19980 h 19980"/>
              </a:gdLst>
              <a:ahLst/>
              <a:cxnLst>
                <a:cxn ang="0">
                  <a:pos x="T0" y="T1"/>
                </a:cxn>
                <a:cxn ang="0">
                  <a:pos x="T2" y="T3"/>
                </a:cxn>
                <a:cxn ang="0">
                  <a:pos x="T4" y="T5"/>
                </a:cxn>
              </a:cxnLst>
              <a:rect l="0" t="0" r="r" b="b"/>
              <a:pathLst>
                <a:path w="21220" h="19980" fill="none" extrusionOk="0">
                  <a:moveTo>
                    <a:pt x="8207" y="0"/>
                  </a:moveTo>
                  <a:cubicBezTo>
                    <a:pt x="14960" y="2774"/>
                    <a:pt x="19855" y="8772"/>
                    <a:pt x="21219" y="15944"/>
                  </a:cubicBezTo>
                </a:path>
                <a:path w="21220" h="19980" stroke="0" extrusionOk="0">
                  <a:moveTo>
                    <a:pt x="8207" y="0"/>
                  </a:moveTo>
                  <a:cubicBezTo>
                    <a:pt x="14960" y="2774"/>
                    <a:pt x="19855" y="8772"/>
                    <a:pt x="21219" y="15944"/>
                  </a:cubicBezTo>
                  <a:lnTo>
                    <a:pt x="0" y="19980"/>
                  </a:lnTo>
                  <a:close/>
                </a:path>
              </a:pathLst>
            </a:custGeom>
            <a:noFill/>
            <a:ln w="28575">
              <a:solidFill>
                <a:schemeClr val="tx1"/>
              </a:solidFill>
              <a:round/>
              <a:headEnd/>
              <a:tailEnd type="triangle" w="med" len="med"/>
            </a:ln>
            <a:effectLst/>
          </p:spPr>
          <p:txBody>
            <a:bodyPr wrap="none" anchor="ctr"/>
            <a:lstStyle/>
            <a:p>
              <a:endParaRPr lang="zh-CN" altLang="en-US"/>
            </a:p>
          </p:txBody>
        </p:sp>
        <p:graphicFrame>
          <p:nvGraphicFramePr>
            <p:cNvPr id="177203" name="Object 51"/>
            <p:cNvGraphicFramePr>
              <a:graphicFrameLocks noChangeAspect="1"/>
            </p:cNvGraphicFramePr>
            <p:nvPr/>
          </p:nvGraphicFramePr>
          <p:xfrm>
            <a:off x="5319" y="1824"/>
            <a:ext cx="288" cy="345"/>
          </p:xfrm>
          <a:graphic>
            <a:graphicData uri="http://schemas.openxmlformats.org/presentationml/2006/ole">
              <p:oleObj spid="_x0000_s177203" name="Equation" r:id="rId11" imgW="190440" imgH="228600" progId="Equation.DSMT4">
                <p:embed/>
              </p:oleObj>
            </a:graphicData>
          </a:graphic>
        </p:graphicFrame>
      </p:grpSp>
      <p:grpSp>
        <p:nvGrpSpPr>
          <p:cNvPr id="177209" name="Group 57"/>
          <p:cNvGrpSpPr>
            <a:grpSpLocks/>
          </p:cNvGrpSpPr>
          <p:nvPr/>
        </p:nvGrpSpPr>
        <p:grpSpPr bwMode="auto">
          <a:xfrm>
            <a:off x="5638800" y="2362200"/>
            <a:ext cx="838200" cy="746125"/>
            <a:chOff x="3552" y="1488"/>
            <a:chExt cx="528" cy="470"/>
          </a:xfrm>
        </p:grpSpPr>
        <p:sp>
          <p:nvSpPr>
            <p:cNvPr id="177207" name="Arc 55"/>
            <p:cNvSpPr>
              <a:spLocks/>
            </p:cNvSpPr>
            <p:nvPr/>
          </p:nvSpPr>
          <p:spPr bwMode="auto">
            <a:xfrm rot="10800000">
              <a:off x="3744" y="1488"/>
              <a:ext cx="336" cy="3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prstDash val="sysDot"/>
              <a:round/>
              <a:headEnd type="triangle" w="med" len="med"/>
              <a:tailEnd/>
            </a:ln>
            <a:effectLst/>
          </p:spPr>
          <p:txBody>
            <a:bodyPr wrap="none" anchor="ctr"/>
            <a:lstStyle/>
            <a:p>
              <a:endParaRPr lang="zh-CN" altLang="en-US"/>
            </a:p>
          </p:txBody>
        </p:sp>
        <p:graphicFrame>
          <p:nvGraphicFramePr>
            <p:cNvPr id="177208" name="Object 56"/>
            <p:cNvGraphicFramePr>
              <a:graphicFrameLocks noChangeAspect="1"/>
            </p:cNvGraphicFramePr>
            <p:nvPr/>
          </p:nvGraphicFramePr>
          <p:xfrm>
            <a:off x="3552" y="1680"/>
            <a:ext cx="324" cy="278"/>
          </p:xfrm>
          <a:graphic>
            <a:graphicData uri="http://schemas.openxmlformats.org/presentationml/2006/ole">
              <p:oleObj spid="_x0000_s177208" name="Equation" r:id="rId12" imgW="266400" imgH="228600" progId="Equation.DSMT4">
                <p:embed/>
              </p:oleObj>
            </a:graphicData>
          </a:graphic>
        </p:graphicFrame>
      </p:grpSp>
      <p:grpSp>
        <p:nvGrpSpPr>
          <p:cNvPr id="177213" name="Group 61"/>
          <p:cNvGrpSpPr>
            <a:grpSpLocks/>
          </p:cNvGrpSpPr>
          <p:nvPr/>
        </p:nvGrpSpPr>
        <p:grpSpPr bwMode="auto">
          <a:xfrm>
            <a:off x="6910388" y="4343400"/>
            <a:ext cx="862012" cy="746125"/>
            <a:chOff x="4353" y="2736"/>
            <a:chExt cx="543" cy="470"/>
          </a:xfrm>
        </p:grpSpPr>
        <p:sp>
          <p:nvSpPr>
            <p:cNvPr id="177211" name="Arc 59"/>
            <p:cNvSpPr>
              <a:spLocks/>
            </p:cNvSpPr>
            <p:nvPr/>
          </p:nvSpPr>
          <p:spPr bwMode="auto">
            <a:xfrm rot="10800000">
              <a:off x="4560" y="2736"/>
              <a:ext cx="336" cy="3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a:solidFill>
                <a:schemeClr val="tx1"/>
              </a:solidFill>
              <a:prstDash val="sysDot"/>
              <a:round/>
              <a:headEnd type="triangle" w="med" len="med"/>
              <a:tailEnd/>
            </a:ln>
            <a:effectLst/>
          </p:spPr>
          <p:txBody>
            <a:bodyPr wrap="none" anchor="ctr"/>
            <a:lstStyle/>
            <a:p>
              <a:endParaRPr lang="zh-CN" altLang="en-US"/>
            </a:p>
          </p:txBody>
        </p:sp>
        <p:graphicFrame>
          <p:nvGraphicFramePr>
            <p:cNvPr id="177212" name="Object 60"/>
            <p:cNvGraphicFramePr>
              <a:graphicFrameLocks noChangeAspect="1"/>
            </p:cNvGraphicFramePr>
            <p:nvPr/>
          </p:nvGraphicFramePr>
          <p:xfrm>
            <a:off x="4353" y="2928"/>
            <a:ext cx="355" cy="278"/>
          </p:xfrm>
          <a:graphic>
            <a:graphicData uri="http://schemas.openxmlformats.org/presentationml/2006/ole">
              <p:oleObj spid="_x0000_s177212" name="Equation" r:id="rId13" imgW="291960" imgH="228600" progId="Equation.DSMT4">
                <p:embed/>
              </p:oleObj>
            </a:graphicData>
          </a:graphic>
        </p:graphicFrame>
      </p:grpSp>
      <p:grpSp>
        <p:nvGrpSpPr>
          <p:cNvPr id="177216" name="Group 64"/>
          <p:cNvGrpSpPr>
            <a:grpSpLocks/>
          </p:cNvGrpSpPr>
          <p:nvPr/>
        </p:nvGrpSpPr>
        <p:grpSpPr bwMode="auto">
          <a:xfrm>
            <a:off x="7974013" y="4114800"/>
            <a:ext cx="636587" cy="601663"/>
            <a:chOff x="5023" y="2592"/>
            <a:chExt cx="401" cy="379"/>
          </a:xfrm>
        </p:grpSpPr>
        <p:sp>
          <p:nvSpPr>
            <p:cNvPr id="177214" name="Line 62"/>
            <p:cNvSpPr>
              <a:spLocks noChangeShapeType="1"/>
            </p:cNvSpPr>
            <p:nvPr/>
          </p:nvSpPr>
          <p:spPr bwMode="auto">
            <a:xfrm>
              <a:off x="5023" y="2592"/>
              <a:ext cx="0" cy="336"/>
            </a:xfrm>
            <a:prstGeom prst="line">
              <a:avLst/>
            </a:prstGeom>
            <a:noFill/>
            <a:ln w="38100">
              <a:solidFill>
                <a:srgbClr val="CC0066"/>
              </a:solidFill>
              <a:round/>
              <a:headEnd/>
              <a:tailEnd type="triangle" w="med" len="med"/>
            </a:ln>
            <a:effectLst/>
          </p:spPr>
          <p:txBody>
            <a:bodyPr/>
            <a:lstStyle/>
            <a:p>
              <a:endParaRPr lang="zh-CN" altLang="en-US"/>
            </a:p>
          </p:txBody>
        </p:sp>
        <p:graphicFrame>
          <p:nvGraphicFramePr>
            <p:cNvPr id="177215" name="Object 63"/>
            <p:cNvGraphicFramePr>
              <a:graphicFrameLocks noChangeAspect="1"/>
            </p:cNvGraphicFramePr>
            <p:nvPr/>
          </p:nvGraphicFramePr>
          <p:xfrm>
            <a:off x="5088" y="2688"/>
            <a:ext cx="336" cy="283"/>
          </p:xfrm>
          <a:graphic>
            <a:graphicData uri="http://schemas.openxmlformats.org/presentationml/2006/ole">
              <p:oleObj spid="_x0000_s177215" name="Equation" r:id="rId14" imgW="241200" imgH="203040" progId="Equation.DSMT4">
                <p:embed/>
              </p:oleObj>
            </a:graphicData>
          </a:graphic>
        </p:graphicFrame>
      </p:grpSp>
      <p:grpSp>
        <p:nvGrpSpPr>
          <p:cNvPr id="177219" name="Group 67"/>
          <p:cNvGrpSpPr>
            <a:grpSpLocks/>
          </p:cNvGrpSpPr>
          <p:nvPr/>
        </p:nvGrpSpPr>
        <p:grpSpPr bwMode="auto">
          <a:xfrm>
            <a:off x="7543800" y="2819400"/>
            <a:ext cx="430213" cy="1281113"/>
            <a:chOff x="4752" y="1776"/>
            <a:chExt cx="271" cy="807"/>
          </a:xfrm>
        </p:grpSpPr>
        <p:sp>
          <p:nvSpPr>
            <p:cNvPr id="177217" name="Line 65"/>
            <p:cNvSpPr>
              <a:spLocks noChangeShapeType="1"/>
            </p:cNvSpPr>
            <p:nvPr/>
          </p:nvSpPr>
          <p:spPr bwMode="auto">
            <a:xfrm flipV="1">
              <a:off x="5023" y="1959"/>
              <a:ext cx="0" cy="624"/>
            </a:xfrm>
            <a:prstGeom prst="line">
              <a:avLst/>
            </a:prstGeom>
            <a:noFill/>
            <a:ln w="38100">
              <a:solidFill>
                <a:schemeClr val="accent2"/>
              </a:solidFill>
              <a:prstDash val="sysDot"/>
              <a:round/>
              <a:headEnd/>
              <a:tailEnd type="triangle" w="med" len="med"/>
            </a:ln>
            <a:effectLst/>
          </p:spPr>
          <p:txBody>
            <a:bodyPr/>
            <a:lstStyle/>
            <a:p>
              <a:endParaRPr lang="zh-CN" altLang="en-US"/>
            </a:p>
          </p:txBody>
        </p:sp>
        <p:graphicFrame>
          <p:nvGraphicFramePr>
            <p:cNvPr id="177218" name="Object 66"/>
            <p:cNvGraphicFramePr>
              <a:graphicFrameLocks noChangeAspect="1"/>
            </p:cNvGraphicFramePr>
            <p:nvPr/>
          </p:nvGraphicFramePr>
          <p:xfrm>
            <a:off x="4752" y="1776"/>
            <a:ext cx="214" cy="305"/>
          </p:xfrm>
          <a:graphic>
            <a:graphicData uri="http://schemas.openxmlformats.org/presentationml/2006/ole">
              <p:oleObj spid="_x0000_s177218" name="Equation" r:id="rId15" imgW="177480" imgH="253800" progId="Equation.DSMT4">
                <p:embed/>
              </p:oleObj>
            </a:graphicData>
          </a:graphic>
        </p:graphicFrame>
      </p:grpSp>
      <p:grpSp>
        <p:nvGrpSpPr>
          <p:cNvPr id="177226" name="Group 74"/>
          <p:cNvGrpSpPr>
            <a:grpSpLocks/>
          </p:cNvGrpSpPr>
          <p:nvPr/>
        </p:nvGrpSpPr>
        <p:grpSpPr bwMode="auto">
          <a:xfrm>
            <a:off x="2286000" y="5257800"/>
            <a:ext cx="5240338" cy="833438"/>
            <a:chOff x="1953" y="3566"/>
            <a:chExt cx="3301" cy="525"/>
          </a:xfrm>
        </p:grpSpPr>
        <p:graphicFrame>
          <p:nvGraphicFramePr>
            <p:cNvPr id="177178" name="Object 26"/>
            <p:cNvGraphicFramePr>
              <a:graphicFrameLocks noChangeAspect="1"/>
            </p:cNvGraphicFramePr>
            <p:nvPr/>
          </p:nvGraphicFramePr>
          <p:xfrm>
            <a:off x="1953" y="3566"/>
            <a:ext cx="1490" cy="525"/>
          </p:xfrm>
          <a:graphic>
            <a:graphicData uri="http://schemas.openxmlformats.org/presentationml/2006/ole">
              <p:oleObj spid="_x0000_s177178" name="Equation" r:id="rId16" imgW="1079280" imgH="393480" progId="Equation.DSMT4">
                <p:embed/>
              </p:oleObj>
            </a:graphicData>
          </a:graphic>
        </p:graphicFrame>
        <p:sp>
          <p:nvSpPr>
            <p:cNvPr id="177224" name="Text Box 72"/>
            <p:cNvSpPr txBox="1">
              <a:spLocks noChangeArrowheads="1"/>
            </p:cNvSpPr>
            <p:nvPr/>
          </p:nvSpPr>
          <p:spPr bwMode="auto">
            <a:xfrm>
              <a:off x="4656" y="3648"/>
              <a:ext cx="598" cy="288"/>
            </a:xfrm>
            <a:prstGeom prst="rect">
              <a:avLst/>
            </a:prstGeom>
            <a:noFill/>
            <a:ln w="9525">
              <a:noFill/>
              <a:miter lim="800000"/>
              <a:headEnd/>
              <a:tailEnd/>
            </a:ln>
            <a:effectLst/>
          </p:spPr>
          <p:txBody>
            <a:bodyPr wrap="none">
              <a:spAutoFit/>
            </a:bodyPr>
            <a:lstStyle/>
            <a:p>
              <a:r>
                <a:rPr lang="zh-CN" altLang="en-US"/>
                <a:t>（</a:t>
              </a:r>
              <a:r>
                <a:rPr lang="en-US" altLang="zh-CN"/>
                <a:t>a</a:t>
              </a:r>
              <a:r>
                <a:rPr lang="zh-CN" altLang="en-US"/>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7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71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719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72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720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72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72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72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720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716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7716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7722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772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772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717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7717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77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6" grpId="0" animBg="1" autoUpdateAnimBg="0"/>
      <p:bldP spid="177157" grpId="0" autoUpdateAnimBg="0"/>
      <p:bldP spid="177165" grpId="0" autoUpdateAnimBg="0"/>
      <p:bldP spid="17717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184" name="Group 8"/>
          <p:cNvGrpSpPr>
            <a:grpSpLocks/>
          </p:cNvGrpSpPr>
          <p:nvPr/>
        </p:nvGrpSpPr>
        <p:grpSpPr bwMode="auto">
          <a:xfrm>
            <a:off x="755650" y="674688"/>
            <a:ext cx="3149600" cy="563562"/>
            <a:chOff x="431" y="385"/>
            <a:chExt cx="1829" cy="286"/>
          </a:xfrm>
        </p:grpSpPr>
        <p:sp>
          <p:nvSpPr>
            <p:cNvPr id="178180" name="Text Box 4"/>
            <p:cNvSpPr txBox="1">
              <a:spLocks noChangeArrowheads="1"/>
            </p:cNvSpPr>
            <p:nvPr/>
          </p:nvSpPr>
          <p:spPr bwMode="auto">
            <a:xfrm>
              <a:off x="431" y="385"/>
              <a:ext cx="285" cy="231"/>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令</a:t>
              </a:r>
            </a:p>
          </p:txBody>
        </p:sp>
        <p:graphicFrame>
          <p:nvGraphicFramePr>
            <p:cNvPr id="248837" name="Object 5"/>
            <p:cNvGraphicFramePr>
              <a:graphicFrameLocks noChangeAspect="1"/>
            </p:cNvGraphicFramePr>
            <p:nvPr/>
          </p:nvGraphicFramePr>
          <p:xfrm>
            <a:off x="914" y="393"/>
            <a:ext cx="1346" cy="278"/>
          </p:xfrm>
          <a:graphic>
            <a:graphicData uri="http://schemas.openxmlformats.org/presentationml/2006/ole">
              <p:oleObj spid="_x0000_s248837" name="Equation" r:id="rId3" imgW="1104840" imgH="228600" progId="Equation.DSMT4">
                <p:embed/>
              </p:oleObj>
            </a:graphicData>
          </a:graphic>
        </p:graphicFrame>
      </p:grpSp>
      <p:grpSp>
        <p:nvGrpSpPr>
          <p:cNvPr id="178208" name="Group 32"/>
          <p:cNvGrpSpPr>
            <a:grpSpLocks/>
          </p:cNvGrpSpPr>
          <p:nvPr/>
        </p:nvGrpSpPr>
        <p:grpSpPr bwMode="auto">
          <a:xfrm>
            <a:off x="4427538" y="676275"/>
            <a:ext cx="2085975" cy="584200"/>
            <a:chOff x="2971" y="381"/>
            <a:chExt cx="1314" cy="368"/>
          </a:xfrm>
        </p:grpSpPr>
        <p:sp>
          <p:nvSpPr>
            <p:cNvPr id="178185" name="Text Box 9"/>
            <p:cNvSpPr txBox="1">
              <a:spLocks noChangeArrowheads="1"/>
            </p:cNvSpPr>
            <p:nvPr/>
          </p:nvSpPr>
          <p:spPr bwMode="auto">
            <a:xfrm>
              <a:off x="2971" y="424"/>
              <a:ext cx="30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则</a:t>
              </a:r>
            </a:p>
          </p:txBody>
        </p:sp>
        <p:graphicFrame>
          <p:nvGraphicFramePr>
            <p:cNvPr id="248836" name="Object 4"/>
            <p:cNvGraphicFramePr>
              <a:graphicFrameLocks noChangeAspect="1"/>
            </p:cNvGraphicFramePr>
            <p:nvPr/>
          </p:nvGraphicFramePr>
          <p:xfrm>
            <a:off x="3388" y="381"/>
            <a:ext cx="897" cy="368"/>
          </p:xfrm>
          <a:graphic>
            <a:graphicData uri="http://schemas.openxmlformats.org/presentationml/2006/ole">
              <p:oleObj spid="_x0000_s248836" name="Equation" r:id="rId4" imgW="647640" imgH="228600" progId="Equation.DSMT4">
                <p:embed/>
              </p:oleObj>
            </a:graphicData>
          </a:graphic>
        </p:graphicFrame>
      </p:grpSp>
      <p:sp>
        <p:nvSpPr>
          <p:cNvPr id="178188" name="Text Box 12"/>
          <p:cNvSpPr txBox="1">
            <a:spLocks noChangeArrowheads="1"/>
          </p:cNvSpPr>
          <p:nvPr/>
        </p:nvSpPr>
        <p:spPr bwMode="auto">
          <a:xfrm>
            <a:off x="792163" y="1252538"/>
            <a:ext cx="4932362"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代入动力学普遍方程</a:t>
            </a:r>
          </a:p>
        </p:txBody>
      </p:sp>
      <p:graphicFrame>
        <p:nvGraphicFramePr>
          <p:cNvPr id="248832" name="Object 0"/>
          <p:cNvGraphicFramePr>
            <a:graphicFrameLocks noChangeAspect="1"/>
          </p:cNvGraphicFramePr>
          <p:nvPr/>
        </p:nvGraphicFramePr>
        <p:xfrm>
          <a:off x="2009775" y="1889125"/>
          <a:ext cx="5207000" cy="604838"/>
        </p:xfrm>
        <a:graphic>
          <a:graphicData uri="http://schemas.openxmlformats.org/presentationml/2006/ole">
            <p:oleObj spid="_x0000_s248832" name="Equation" r:id="rId5" imgW="1574640" imgH="228600" progId="Equation.DSMT4">
              <p:embed/>
            </p:oleObj>
          </a:graphicData>
        </a:graphic>
      </p:graphicFrame>
      <p:sp>
        <p:nvSpPr>
          <p:cNvPr id="178192" name="Text Box 16"/>
          <p:cNvSpPr txBox="1">
            <a:spLocks noChangeArrowheads="1"/>
          </p:cNvSpPr>
          <p:nvPr/>
        </p:nvSpPr>
        <p:spPr bwMode="auto">
          <a:xfrm>
            <a:off x="838200" y="2566988"/>
            <a:ext cx="490538"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或</a:t>
            </a:r>
          </a:p>
        </p:txBody>
      </p:sp>
      <p:grpSp>
        <p:nvGrpSpPr>
          <p:cNvPr id="178210" name="Group 34"/>
          <p:cNvGrpSpPr>
            <a:grpSpLocks/>
          </p:cNvGrpSpPr>
          <p:nvPr/>
        </p:nvGrpSpPr>
        <p:grpSpPr bwMode="auto">
          <a:xfrm>
            <a:off x="3563938" y="2708275"/>
            <a:ext cx="4968875" cy="792163"/>
            <a:chOff x="2261" y="1525"/>
            <a:chExt cx="3088" cy="499"/>
          </a:xfrm>
        </p:grpSpPr>
        <p:graphicFrame>
          <p:nvGraphicFramePr>
            <p:cNvPr id="248835" name="Object 3"/>
            <p:cNvGraphicFramePr>
              <a:graphicFrameLocks noChangeAspect="1"/>
            </p:cNvGraphicFramePr>
            <p:nvPr/>
          </p:nvGraphicFramePr>
          <p:xfrm>
            <a:off x="2261" y="1525"/>
            <a:ext cx="1361" cy="499"/>
          </p:xfrm>
          <a:graphic>
            <a:graphicData uri="http://schemas.openxmlformats.org/presentationml/2006/ole">
              <p:oleObj spid="_x0000_s248835" name="Equation" r:id="rId6" imgW="1066680" imgH="393480" progId="Equation.DSMT4">
                <p:embed/>
              </p:oleObj>
            </a:graphicData>
          </a:graphic>
        </p:graphicFrame>
        <p:sp>
          <p:nvSpPr>
            <p:cNvPr id="178194" name="Text Box 18"/>
            <p:cNvSpPr txBox="1">
              <a:spLocks noChangeArrowheads="1"/>
            </p:cNvSpPr>
            <p:nvPr/>
          </p:nvSpPr>
          <p:spPr bwMode="auto">
            <a:xfrm>
              <a:off x="4750" y="1610"/>
              <a:ext cx="599"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b</a:t>
              </a:r>
              <a:r>
                <a:rPr lang="zh-CN" altLang="en-US">
                  <a:latin typeface="楷体_GB2312" pitchFamily="49" charset="-122"/>
                  <a:ea typeface="楷体_GB2312" pitchFamily="49" charset="-122"/>
                </a:rPr>
                <a:t>）</a:t>
              </a:r>
            </a:p>
          </p:txBody>
        </p:sp>
      </p:grpSp>
      <p:sp>
        <p:nvSpPr>
          <p:cNvPr id="178196" name="Text Box 20"/>
          <p:cNvSpPr txBox="1">
            <a:spLocks noChangeArrowheads="1"/>
          </p:cNvSpPr>
          <p:nvPr/>
        </p:nvSpPr>
        <p:spPr bwMode="auto">
          <a:xfrm>
            <a:off x="762000" y="3481388"/>
            <a:ext cx="445770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运动学关系</a:t>
            </a:r>
          </a:p>
        </p:txBody>
      </p:sp>
      <p:grpSp>
        <p:nvGrpSpPr>
          <p:cNvPr id="178209" name="Group 33"/>
          <p:cNvGrpSpPr>
            <a:grpSpLocks/>
          </p:cNvGrpSpPr>
          <p:nvPr/>
        </p:nvGrpSpPr>
        <p:grpSpPr bwMode="auto">
          <a:xfrm>
            <a:off x="3657600" y="3886200"/>
            <a:ext cx="4960938" cy="500063"/>
            <a:chOff x="2290" y="2205"/>
            <a:chExt cx="3125" cy="315"/>
          </a:xfrm>
        </p:grpSpPr>
        <p:graphicFrame>
          <p:nvGraphicFramePr>
            <p:cNvPr id="248834" name="Object 2"/>
            <p:cNvGraphicFramePr>
              <a:graphicFrameLocks noChangeAspect="1"/>
            </p:cNvGraphicFramePr>
            <p:nvPr/>
          </p:nvGraphicFramePr>
          <p:xfrm>
            <a:off x="2290" y="2205"/>
            <a:ext cx="1270" cy="315"/>
          </p:xfrm>
          <a:graphic>
            <a:graphicData uri="http://schemas.openxmlformats.org/presentationml/2006/ole">
              <p:oleObj spid="_x0000_s248834" name="Equation" r:id="rId7" imgW="888840" imgH="228600" progId="Equation.DSMT4">
                <p:embed/>
              </p:oleObj>
            </a:graphicData>
          </a:graphic>
        </p:graphicFrame>
        <p:sp>
          <p:nvSpPr>
            <p:cNvPr id="178199" name="Text Box 23"/>
            <p:cNvSpPr txBox="1">
              <a:spLocks noChangeArrowheads="1"/>
            </p:cNvSpPr>
            <p:nvPr/>
          </p:nvSpPr>
          <p:spPr bwMode="auto">
            <a:xfrm>
              <a:off x="4740" y="2205"/>
              <a:ext cx="675"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c</a:t>
              </a:r>
              <a:r>
                <a:rPr lang="zh-CN" altLang="en-US">
                  <a:latin typeface="楷体_GB2312" pitchFamily="49" charset="-122"/>
                  <a:ea typeface="楷体_GB2312" pitchFamily="49" charset="-122"/>
                </a:rPr>
                <a:t>）</a:t>
              </a:r>
            </a:p>
          </p:txBody>
        </p:sp>
      </p:grpSp>
      <p:sp>
        <p:nvSpPr>
          <p:cNvPr id="178200" name="Text Box 24"/>
          <p:cNvSpPr txBox="1">
            <a:spLocks noChangeArrowheads="1"/>
          </p:cNvSpPr>
          <p:nvPr/>
        </p:nvSpPr>
        <p:spPr bwMode="auto">
          <a:xfrm>
            <a:off x="762000" y="4602163"/>
            <a:ext cx="611505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联立式（</a:t>
            </a:r>
            <a:r>
              <a:rPr lang="en-US" altLang="zh-CN">
                <a:latin typeface="楷体_GB2312" pitchFamily="49" charset="-122"/>
                <a:ea typeface="楷体_GB2312" pitchFamily="49" charset="-122"/>
              </a:rPr>
              <a:t>a</a:t>
            </a: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b</a:t>
            </a:r>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c</a:t>
            </a:r>
            <a:r>
              <a:rPr lang="zh-CN" altLang="en-US">
                <a:latin typeface="楷体_GB2312" pitchFamily="49" charset="-122"/>
                <a:ea typeface="楷体_GB2312" pitchFamily="49" charset="-122"/>
              </a:rPr>
              <a:t>）解出</a:t>
            </a:r>
          </a:p>
        </p:txBody>
      </p:sp>
      <p:graphicFrame>
        <p:nvGraphicFramePr>
          <p:cNvPr id="248833" name="Object 1"/>
          <p:cNvGraphicFramePr>
            <a:graphicFrameLocks noChangeAspect="1"/>
          </p:cNvGraphicFramePr>
          <p:nvPr/>
        </p:nvGraphicFramePr>
        <p:xfrm>
          <a:off x="3962400" y="5257800"/>
          <a:ext cx="1152525" cy="866775"/>
        </p:xfrm>
        <a:graphic>
          <a:graphicData uri="http://schemas.openxmlformats.org/presentationml/2006/ole">
            <p:oleObj spid="_x0000_s248833" name="公式" r:id="rId8" imgW="507960" imgH="393480" progId="Equation.3">
              <p:embed/>
            </p:oleObj>
          </a:graphicData>
        </a:graphic>
      </p:graphicFrame>
      <p:sp>
        <p:nvSpPr>
          <p:cNvPr id="178204" name="AutoShape 28">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8205" name="AutoShape 29">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8206" name="AutoShape 30">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78207" name="AutoShape 31">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81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820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81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88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819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82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819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820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820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88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8" grpId="0" autoUpdateAnimBg="0"/>
      <p:bldP spid="178192" grpId="0" autoUpdateAnimBg="0"/>
      <p:bldP spid="178196" grpId="0" autoUpdateAnimBg="0"/>
      <p:bldP spid="17820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6372" name="Rectangle 4"/>
          <p:cNvSpPr>
            <a:spLocks noGrp="1" noChangeArrowheads="1"/>
          </p:cNvSpPr>
          <p:nvPr>
            <p:ph type="title"/>
          </p:nvPr>
        </p:nvSpPr>
        <p:spPr>
          <a:xfrm>
            <a:off x="250825" y="333375"/>
            <a:ext cx="8497888" cy="720725"/>
          </a:xfrm>
          <a:noFill/>
          <a:ln/>
        </p:spPr>
        <p:txBody>
          <a:bodyPr/>
          <a:lstStyle/>
          <a:p>
            <a:r>
              <a:rPr lang="en-US" altLang="zh-CN" sz="2800" b="1">
                <a:solidFill>
                  <a:srgbClr val="0000FF"/>
                </a:solidFill>
                <a:latin typeface="黑体" pitchFamily="2" charset="-122"/>
                <a:ea typeface="黑体" pitchFamily="2" charset="-122"/>
              </a:rPr>
              <a:t>§ 1</a:t>
            </a:r>
            <a:r>
              <a:rPr lang="zh-CN" altLang="en-US" sz="2800" b="1">
                <a:solidFill>
                  <a:srgbClr val="0000FF"/>
                </a:solidFill>
                <a:latin typeface="黑体" pitchFamily="2" charset="-122"/>
                <a:ea typeface="黑体" pitchFamily="2" charset="-122"/>
              </a:rPr>
              <a:t>－</a:t>
            </a:r>
            <a:r>
              <a:rPr lang="en-US" altLang="zh-CN" sz="2800" b="1">
                <a:solidFill>
                  <a:srgbClr val="0000FF"/>
                </a:solidFill>
                <a:latin typeface="黑体" pitchFamily="2" charset="-122"/>
                <a:ea typeface="黑体" pitchFamily="2" charset="-122"/>
              </a:rPr>
              <a:t>4 </a:t>
            </a:r>
            <a:r>
              <a:rPr lang="zh-CN" altLang="en-US" sz="2800" b="1">
                <a:solidFill>
                  <a:srgbClr val="0000FF"/>
                </a:solidFill>
                <a:latin typeface="黑体" pitchFamily="2" charset="-122"/>
                <a:ea typeface="黑体" pitchFamily="2" charset="-122"/>
              </a:rPr>
              <a:t>第二类拉格朗日方程</a:t>
            </a:r>
          </a:p>
        </p:txBody>
      </p:sp>
      <p:sp>
        <p:nvSpPr>
          <p:cNvPr id="186373" name="Text Box 5"/>
          <p:cNvSpPr txBox="1">
            <a:spLocks noChangeArrowheads="1"/>
          </p:cNvSpPr>
          <p:nvPr/>
        </p:nvSpPr>
        <p:spPr bwMode="auto">
          <a:xfrm>
            <a:off x="735013" y="1171575"/>
            <a:ext cx="7670800" cy="822325"/>
          </a:xfrm>
          <a:prstGeom prst="rect">
            <a:avLst/>
          </a:prstGeom>
          <a:noFill/>
          <a:ln w="9525">
            <a:noFill/>
            <a:miter lim="800000"/>
            <a:headEnd/>
            <a:tailEnd/>
          </a:ln>
          <a:effectLst/>
        </p:spPr>
        <p:txBody>
          <a:bodyPr wrap="none">
            <a:spAutoFit/>
          </a:bodyPr>
          <a:lstStyle/>
          <a:p>
            <a:r>
              <a:rPr lang="zh-CN" altLang="en-US"/>
              <a:t>      </a:t>
            </a:r>
            <a:r>
              <a:rPr lang="zh-CN" altLang="en-US">
                <a:ea typeface="楷体_GB2312" pitchFamily="49" charset="-122"/>
              </a:rPr>
              <a:t>设由</a:t>
            </a:r>
            <a:r>
              <a:rPr lang="en-US" altLang="zh-CN" i="1"/>
              <a:t>n</a:t>
            </a:r>
            <a:r>
              <a:rPr lang="zh-CN" altLang="en-US">
                <a:ea typeface="楷体_GB2312" pitchFamily="49" charset="-122"/>
              </a:rPr>
              <a:t>质点组成的系统受</a:t>
            </a:r>
            <a:r>
              <a:rPr lang="en-US" altLang="zh-CN"/>
              <a:t>s</a:t>
            </a:r>
            <a:r>
              <a:rPr lang="zh-CN" altLang="en-US">
                <a:ea typeface="楷体_GB2312" pitchFamily="49" charset="-122"/>
              </a:rPr>
              <a:t>个完整约束作用，系统具有</a:t>
            </a:r>
          </a:p>
          <a:p>
            <a:r>
              <a:rPr lang="en-US" altLang="zh-CN" i="1"/>
              <a:t>N=</a:t>
            </a:r>
            <a:r>
              <a:rPr lang="en-US" altLang="zh-CN"/>
              <a:t>3</a:t>
            </a:r>
            <a:r>
              <a:rPr lang="en-US" altLang="zh-CN" i="1"/>
              <a:t>n-s</a:t>
            </a:r>
            <a:r>
              <a:rPr lang="zh-CN" altLang="en-US">
                <a:ea typeface="楷体_GB2312" pitchFamily="49" charset="-122"/>
              </a:rPr>
              <a:t>个自由度。</a:t>
            </a:r>
          </a:p>
        </p:txBody>
      </p:sp>
      <p:grpSp>
        <p:nvGrpSpPr>
          <p:cNvPr id="186377" name="Group 9"/>
          <p:cNvGrpSpPr>
            <a:grpSpLocks/>
          </p:cNvGrpSpPr>
          <p:nvPr/>
        </p:nvGrpSpPr>
        <p:grpSpPr bwMode="auto">
          <a:xfrm>
            <a:off x="684213" y="1916113"/>
            <a:ext cx="5402262" cy="457200"/>
            <a:chOff x="476" y="1298"/>
            <a:chExt cx="3403" cy="288"/>
          </a:xfrm>
        </p:grpSpPr>
        <p:sp>
          <p:nvSpPr>
            <p:cNvPr id="186375" name="Text Box 7"/>
            <p:cNvSpPr txBox="1">
              <a:spLocks noChangeArrowheads="1"/>
            </p:cNvSpPr>
            <p:nvPr/>
          </p:nvSpPr>
          <p:spPr bwMode="auto">
            <a:xfrm>
              <a:off x="476" y="1298"/>
              <a:ext cx="3403"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设            为系统的一组广义坐标</a:t>
              </a:r>
            </a:p>
          </p:txBody>
        </p:sp>
        <p:graphicFrame>
          <p:nvGraphicFramePr>
            <p:cNvPr id="186376" name="Object 8"/>
            <p:cNvGraphicFramePr>
              <a:graphicFrameLocks noChangeAspect="1"/>
            </p:cNvGraphicFramePr>
            <p:nvPr/>
          </p:nvGraphicFramePr>
          <p:xfrm>
            <a:off x="761" y="1317"/>
            <a:ext cx="1088" cy="264"/>
          </p:xfrm>
          <a:graphic>
            <a:graphicData uri="http://schemas.openxmlformats.org/presentationml/2006/ole">
              <p:oleObj spid="_x0000_s186376" name="公式" r:id="rId3" imgW="939600" imgH="228600" progId="Equation.3">
                <p:embed/>
              </p:oleObj>
            </a:graphicData>
          </a:graphic>
        </p:graphicFrame>
      </p:grpSp>
      <p:graphicFrame>
        <p:nvGraphicFramePr>
          <p:cNvPr id="186384" name="Object 16"/>
          <p:cNvGraphicFramePr>
            <a:graphicFrameLocks noChangeAspect="1"/>
          </p:cNvGraphicFramePr>
          <p:nvPr/>
        </p:nvGraphicFramePr>
        <p:xfrm>
          <a:off x="2967038" y="2451100"/>
          <a:ext cx="2676525" cy="925513"/>
        </p:xfrm>
        <a:graphic>
          <a:graphicData uri="http://schemas.openxmlformats.org/presentationml/2006/ole">
            <p:oleObj spid="_x0000_s186384" name="Equation" r:id="rId4" imgW="952200" imgH="444240" progId="Equation.DSMT4">
              <p:embed/>
            </p:oleObj>
          </a:graphicData>
        </a:graphic>
      </p:graphicFrame>
      <p:graphicFrame>
        <p:nvGraphicFramePr>
          <p:cNvPr id="186386" name="Object 18"/>
          <p:cNvGraphicFramePr>
            <a:graphicFrameLocks noChangeAspect="1"/>
          </p:cNvGraphicFramePr>
          <p:nvPr/>
        </p:nvGraphicFramePr>
        <p:xfrm>
          <a:off x="2976563" y="3379788"/>
          <a:ext cx="2719387" cy="915987"/>
        </p:xfrm>
        <a:graphic>
          <a:graphicData uri="http://schemas.openxmlformats.org/presentationml/2006/ole">
            <p:oleObj spid="_x0000_s186386" name="Equation" r:id="rId5" imgW="1282680" imgH="431640" progId="Equation.DSMT4">
              <p:embed/>
            </p:oleObj>
          </a:graphicData>
        </a:graphic>
      </p:graphicFrame>
      <p:sp>
        <p:nvSpPr>
          <p:cNvPr id="186387" name="AutoShape 19">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6388" name="AutoShape 20">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6389" name="AutoShape 21">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6390" name="AutoShape 22">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186391" name="Object 23"/>
          <p:cNvGraphicFramePr>
            <a:graphicFrameLocks noChangeAspect="1"/>
          </p:cNvGraphicFramePr>
          <p:nvPr/>
        </p:nvGraphicFramePr>
        <p:xfrm>
          <a:off x="1525588" y="4297363"/>
          <a:ext cx="6550025" cy="1044575"/>
        </p:xfrm>
        <a:graphic>
          <a:graphicData uri="http://schemas.openxmlformats.org/presentationml/2006/ole">
            <p:oleObj spid="_x0000_s186391" name="Equation" r:id="rId6" imgW="2705040" imgH="431640" progId="Equation.DSMT4">
              <p:embed/>
            </p:oleObj>
          </a:graphicData>
        </a:graphic>
      </p:graphicFrame>
      <p:graphicFrame>
        <p:nvGraphicFramePr>
          <p:cNvPr id="186392" name="Object 24"/>
          <p:cNvGraphicFramePr>
            <a:graphicFrameLocks noChangeAspect="1"/>
          </p:cNvGraphicFramePr>
          <p:nvPr/>
        </p:nvGraphicFramePr>
        <p:xfrm>
          <a:off x="7543800" y="2286000"/>
          <a:ext cx="819150" cy="2362200"/>
        </p:xfrm>
        <a:graphic>
          <a:graphicData uri="http://schemas.openxmlformats.org/presentationml/2006/ole">
            <p:oleObj spid="_x0000_s186392" name="Equation" r:id="rId7" imgW="177480" imgH="253800" progId="Equation.DSMT4">
              <p:embed/>
            </p:oleObj>
          </a:graphicData>
        </a:graphic>
      </p:graphicFrame>
      <p:sp>
        <p:nvSpPr>
          <p:cNvPr id="186393" name="AutoShape 25"/>
          <p:cNvSpPr>
            <a:spLocks noChangeArrowheads="1"/>
          </p:cNvSpPr>
          <p:nvPr/>
        </p:nvSpPr>
        <p:spPr bwMode="auto">
          <a:xfrm>
            <a:off x="838200" y="5562600"/>
            <a:ext cx="609600" cy="304800"/>
          </a:xfrm>
          <a:prstGeom prst="rightArrow">
            <a:avLst>
              <a:gd name="adj1" fmla="val 50000"/>
              <a:gd name="adj2" fmla="val 50000"/>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186394" name="Object 26"/>
          <p:cNvGraphicFramePr>
            <a:graphicFrameLocks noChangeAspect="1"/>
          </p:cNvGraphicFramePr>
          <p:nvPr/>
        </p:nvGraphicFramePr>
        <p:xfrm>
          <a:off x="1958975" y="5270500"/>
          <a:ext cx="6367463" cy="965200"/>
        </p:xfrm>
        <a:graphic>
          <a:graphicData uri="http://schemas.openxmlformats.org/presentationml/2006/ole">
            <p:oleObj spid="_x0000_s186394" name="Equation" r:id="rId8" imgW="2933640" imgH="4442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63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63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637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638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63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63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639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639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63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2" grpId="0" autoUpdateAnimBg="0"/>
      <p:bldP spid="186373" grpId="0" autoUpdateAnimBg="0"/>
      <p:bldP spid="18639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3" name="Text Box 7"/>
          <p:cNvSpPr txBox="1">
            <a:spLocks noChangeArrowheads="1"/>
          </p:cNvSpPr>
          <p:nvPr/>
        </p:nvSpPr>
        <p:spPr bwMode="auto">
          <a:xfrm>
            <a:off x="457200" y="533400"/>
            <a:ext cx="8686800" cy="457200"/>
          </a:xfrm>
          <a:prstGeom prst="rect">
            <a:avLst/>
          </a:prstGeom>
          <a:noFill/>
          <a:ln w="9525">
            <a:noFill/>
            <a:miter lim="800000"/>
            <a:headEnd/>
            <a:tailEnd/>
          </a:ln>
          <a:effectLst/>
        </p:spPr>
        <p:txBody>
          <a:bodyPr>
            <a:spAutoFit/>
          </a:bodyPr>
          <a:lstStyle/>
          <a:p>
            <a:r>
              <a:rPr lang="zh-CN" altLang="en-US">
                <a:ea typeface="楷体_GB2312" pitchFamily="49" charset="-122"/>
              </a:rPr>
              <a:t>对于完整约束系统，其广义坐标是相互独立的。</a:t>
            </a:r>
          </a:p>
        </p:txBody>
      </p:sp>
      <p:grpSp>
        <p:nvGrpSpPr>
          <p:cNvPr id="188452" name="Group 36"/>
          <p:cNvGrpSpPr>
            <a:grpSpLocks/>
          </p:cNvGrpSpPr>
          <p:nvPr/>
        </p:nvGrpSpPr>
        <p:grpSpPr bwMode="auto">
          <a:xfrm>
            <a:off x="468313" y="1125538"/>
            <a:ext cx="7656512" cy="504825"/>
            <a:chOff x="288" y="707"/>
            <a:chExt cx="4823" cy="318"/>
          </a:xfrm>
        </p:grpSpPr>
        <p:grpSp>
          <p:nvGrpSpPr>
            <p:cNvPr id="188427" name="Group 11"/>
            <p:cNvGrpSpPr>
              <a:grpSpLocks/>
            </p:cNvGrpSpPr>
            <p:nvPr/>
          </p:nvGrpSpPr>
          <p:grpSpPr bwMode="auto">
            <a:xfrm>
              <a:off x="288" y="707"/>
              <a:ext cx="2826" cy="318"/>
              <a:chOff x="418" y="1570"/>
              <a:chExt cx="2826" cy="318"/>
            </a:xfrm>
          </p:grpSpPr>
          <p:sp>
            <p:nvSpPr>
              <p:cNvPr id="188425" name="Text Box 9"/>
              <p:cNvSpPr txBox="1">
                <a:spLocks noChangeArrowheads="1"/>
              </p:cNvSpPr>
              <p:nvPr/>
            </p:nvSpPr>
            <p:spPr bwMode="auto">
              <a:xfrm>
                <a:off x="418" y="1570"/>
                <a:ext cx="2826"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故                是任意的，</a:t>
                </a:r>
              </a:p>
            </p:txBody>
          </p:sp>
          <p:graphicFrame>
            <p:nvGraphicFramePr>
              <p:cNvPr id="249859" name="Object 3"/>
              <p:cNvGraphicFramePr>
                <a:graphicFrameLocks noChangeAspect="1"/>
              </p:cNvGraphicFramePr>
              <p:nvPr/>
            </p:nvGraphicFramePr>
            <p:xfrm>
              <a:off x="672" y="1606"/>
              <a:ext cx="1491" cy="282"/>
            </p:xfrm>
            <a:graphic>
              <a:graphicData uri="http://schemas.openxmlformats.org/presentationml/2006/ole">
                <p:oleObj spid="_x0000_s249859" name="Equation" r:id="rId3" imgW="1206360" imgH="228600" progId="Equation.DSMT4">
                  <p:embed/>
                </p:oleObj>
              </a:graphicData>
            </a:graphic>
          </p:graphicFrame>
        </p:grpSp>
        <p:sp>
          <p:nvSpPr>
            <p:cNvPr id="188428" name="Text Box 12"/>
            <p:cNvSpPr txBox="1">
              <a:spLocks noChangeArrowheads="1"/>
            </p:cNvSpPr>
            <p:nvPr/>
          </p:nvSpPr>
          <p:spPr bwMode="auto">
            <a:xfrm>
              <a:off x="2928" y="720"/>
              <a:ext cx="1660" cy="288"/>
            </a:xfrm>
            <a:prstGeom prst="rect">
              <a:avLst/>
            </a:prstGeom>
            <a:noFill/>
            <a:ln w="9525">
              <a:noFill/>
              <a:miter lim="800000"/>
              <a:headEnd/>
              <a:tailEnd/>
            </a:ln>
            <a:effectLst/>
          </p:spPr>
          <p:txBody>
            <a:bodyPr wrap="none">
              <a:spAutoFit/>
            </a:bodyPr>
            <a:lstStyle/>
            <a:p>
              <a:r>
                <a:rPr lang="zh-CN" altLang="en-US">
                  <a:ea typeface="楷体_GB2312" pitchFamily="49" charset="-122"/>
                </a:rPr>
                <a:t>为使上式恒成立，</a:t>
              </a:r>
            </a:p>
          </p:txBody>
        </p:sp>
        <p:sp>
          <p:nvSpPr>
            <p:cNvPr id="188429" name="Text Box 13"/>
            <p:cNvSpPr txBox="1">
              <a:spLocks noChangeArrowheads="1"/>
            </p:cNvSpPr>
            <p:nvPr/>
          </p:nvSpPr>
          <p:spPr bwMode="auto">
            <a:xfrm>
              <a:off x="4416" y="720"/>
              <a:ext cx="695" cy="288"/>
            </a:xfrm>
            <a:prstGeom prst="rect">
              <a:avLst/>
            </a:prstGeom>
            <a:noFill/>
            <a:ln w="9525">
              <a:noFill/>
              <a:miter lim="800000"/>
              <a:headEnd/>
              <a:tailEnd/>
            </a:ln>
            <a:effectLst/>
          </p:spPr>
          <p:txBody>
            <a:bodyPr wrap="none">
              <a:spAutoFit/>
            </a:bodyPr>
            <a:lstStyle/>
            <a:p>
              <a:r>
                <a:rPr lang="zh-CN" altLang="en-US">
                  <a:ea typeface="楷体_GB2312" pitchFamily="49" charset="-122"/>
                </a:rPr>
                <a:t>必须有</a:t>
              </a:r>
            </a:p>
          </p:txBody>
        </p:sp>
      </p:grpSp>
      <p:graphicFrame>
        <p:nvGraphicFramePr>
          <p:cNvPr id="249856" name="Object 0"/>
          <p:cNvGraphicFramePr>
            <a:graphicFrameLocks noChangeAspect="1"/>
          </p:cNvGraphicFramePr>
          <p:nvPr/>
        </p:nvGraphicFramePr>
        <p:xfrm>
          <a:off x="1828800" y="1905000"/>
          <a:ext cx="5181600" cy="896938"/>
        </p:xfrm>
        <a:graphic>
          <a:graphicData uri="http://schemas.openxmlformats.org/presentationml/2006/ole">
            <p:oleObj spid="_x0000_s249856" name="公式" r:id="rId4" imgW="2489040" imgH="457200" progId="Equation.3">
              <p:embed/>
            </p:oleObj>
          </a:graphicData>
        </a:graphic>
      </p:graphicFrame>
      <p:sp>
        <p:nvSpPr>
          <p:cNvPr id="188436" name="Text Box 20"/>
          <p:cNvSpPr txBox="1">
            <a:spLocks noChangeArrowheads="1"/>
          </p:cNvSpPr>
          <p:nvPr/>
        </p:nvSpPr>
        <p:spPr bwMode="auto">
          <a:xfrm>
            <a:off x="2971800" y="3048000"/>
            <a:ext cx="4121150" cy="457200"/>
          </a:xfrm>
          <a:prstGeom prst="rect">
            <a:avLst/>
          </a:prstGeom>
          <a:noFill/>
          <a:ln w="9525">
            <a:noFill/>
            <a:miter lim="800000"/>
            <a:headEnd/>
            <a:tailEnd/>
          </a:ln>
          <a:effectLst/>
        </p:spPr>
        <p:txBody>
          <a:bodyPr>
            <a:spAutoFit/>
          </a:bodyPr>
          <a:lstStyle/>
          <a:p>
            <a:r>
              <a:rPr lang="zh-CN" altLang="en-US">
                <a:solidFill>
                  <a:srgbClr val="CC0000"/>
                </a:solidFill>
                <a:ea typeface="楷体_GB2312" pitchFamily="49" charset="-122"/>
              </a:rPr>
              <a:t>广义惯性力</a:t>
            </a:r>
          </a:p>
        </p:txBody>
      </p:sp>
      <p:grpSp>
        <p:nvGrpSpPr>
          <p:cNvPr id="188453" name="Group 37"/>
          <p:cNvGrpSpPr>
            <a:grpSpLocks/>
          </p:cNvGrpSpPr>
          <p:nvPr/>
        </p:nvGrpSpPr>
        <p:grpSpPr bwMode="auto">
          <a:xfrm>
            <a:off x="755650" y="3573463"/>
            <a:ext cx="6065838" cy="477837"/>
            <a:chOff x="384" y="2243"/>
            <a:chExt cx="3821" cy="301"/>
          </a:xfrm>
        </p:grpSpPr>
        <p:sp>
          <p:nvSpPr>
            <p:cNvPr id="188437" name="Text Box 21"/>
            <p:cNvSpPr txBox="1">
              <a:spLocks noChangeArrowheads="1"/>
            </p:cNvSpPr>
            <p:nvPr/>
          </p:nvSpPr>
          <p:spPr bwMode="auto">
            <a:xfrm>
              <a:off x="384" y="2243"/>
              <a:ext cx="2046" cy="288"/>
            </a:xfrm>
            <a:prstGeom prst="rect">
              <a:avLst/>
            </a:prstGeom>
            <a:noFill/>
            <a:ln w="9525">
              <a:noFill/>
              <a:miter lim="800000"/>
              <a:headEnd/>
              <a:tailEnd/>
            </a:ln>
            <a:effectLst/>
          </p:spPr>
          <p:txBody>
            <a:bodyPr wrap="none">
              <a:spAutoFit/>
            </a:bodyPr>
            <a:lstStyle/>
            <a:p>
              <a:r>
                <a:rPr lang="zh-CN" altLang="en-US">
                  <a:ea typeface="楷体_GB2312" pitchFamily="49" charset="-122"/>
                </a:rPr>
                <a:t>上式不便于直接应用，</a:t>
              </a:r>
            </a:p>
          </p:txBody>
        </p:sp>
        <p:sp>
          <p:nvSpPr>
            <p:cNvPr id="188438" name="Text Box 22"/>
            <p:cNvSpPr txBox="1">
              <a:spLocks noChangeArrowheads="1"/>
            </p:cNvSpPr>
            <p:nvPr/>
          </p:nvSpPr>
          <p:spPr bwMode="auto">
            <a:xfrm>
              <a:off x="2352" y="2256"/>
              <a:ext cx="1853" cy="288"/>
            </a:xfrm>
            <a:prstGeom prst="rect">
              <a:avLst/>
            </a:prstGeom>
            <a:noFill/>
            <a:ln w="9525">
              <a:noFill/>
              <a:miter lim="800000"/>
              <a:headEnd/>
              <a:tailEnd/>
            </a:ln>
            <a:effectLst/>
          </p:spPr>
          <p:txBody>
            <a:bodyPr wrap="none">
              <a:spAutoFit/>
            </a:bodyPr>
            <a:lstStyle/>
            <a:p>
              <a:r>
                <a:rPr lang="zh-CN" altLang="en-US">
                  <a:ea typeface="楷体_GB2312" pitchFamily="49" charset="-122"/>
                </a:rPr>
                <a:t>为此可作如下变换：</a:t>
              </a:r>
            </a:p>
          </p:txBody>
        </p:sp>
      </p:grpSp>
      <p:grpSp>
        <p:nvGrpSpPr>
          <p:cNvPr id="188448" name="Group 32"/>
          <p:cNvGrpSpPr>
            <a:grpSpLocks/>
          </p:cNvGrpSpPr>
          <p:nvPr/>
        </p:nvGrpSpPr>
        <p:grpSpPr bwMode="auto">
          <a:xfrm>
            <a:off x="2362200" y="4038600"/>
            <a:ext cx="3025775" cy="909638"/>
            <a:chOff x="1488" y="2544"/>
            <a:chExt cx="1906" cy="573"/>
          </a:xfrm>
        </p:grpSpPr>
        <p:sp>
          <p:nvSpPr>
            <p:cNvPr id="188439" name="Text Box 23"/>
            <p:cNvSpPr txBox="1">
              <a:spLocks noChangeArrowheads="1"/>
            </p:cNvSpPr>
            <p:nvPr/>
          </p:nvSpPr>
          <p:spPr bwMode="auto">
            <a:xfrm>
              <a:off x="1488" y="2664"/>
              <a:ext cx="596" cy="288"/>
            </a:xfrm>
            <a:prstGeom prst="rect">
              <a:avLst/>
            </a:prstGeom>
            <a:noFill/>
            <a:ln w="9525">
              <a:noFill/>
              <a:miter lim="800000"/>
              <a:headEnd/>
              <a:tailEnd/>
            </a:ln>
            <a:effectLst/>
          </p:spPr>
          <p:txBody>
            <a:bodyPr wrap="none">
              <a:spAutoFit/>
            </a:bodyPr>
            <a:lstStyle/>
            <a:p>
              <a:r>
                <a:rPr lang="zh-CN" altLang="en-US" b="0"/>
                <a:t>（</a:t>
              </a:r>
              <a:r>
                <a:rPr lang="en-US" altLang="zh-CN" b="0"/>
                <a:t>1</a:t>
              </a:r>
              <a:r>
                <a:rPr lang="zh-CN" altLang="en-US" b="0"/>
                <a:t>）</a:t>
              </a:r>
            </a:p>
          </p:txBody>
        </p:sp>
        <p:graphicFrame>
          <p:nvGraphicFramePr>
            <p:cNvPr id="249858" name="Object 2"/>
            <p:cNvGraphicFramePr>
              <a:graphicFrameLocks noChangeAspect="1"/>
            </p:cNvGraphicFramePr>
            <p:nvPr/>
          </p:nvGraphicFramePr>
          <p:xfrm>
            <a:off x="2208" y="2544"/>
            <a:ext cx="1186" cy="573"/>
          </p:xfrm>
          <a:graphic>
            <a:graphicData uri="http://schemas.openxmlformats.org/presentationml/2006/ole">
              <p:oleObj spid="_x0000_s249858" name="公式" r:id="rId5" imgW="723600" imgH="457200" progId="Equation.3">
                <p:embed/>
              </p:oleObj>
            </a:graphicData>
          </a:graphic>
        </p:graphicFrame>
      </p:grpSp>
      <p:sp>
        <p:nvSpPr>
          <p:cNvPr id="188443" name="AutoShape 2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8444" name="AutoShape 2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8445" name="AutoShape 2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8446" name="AutoShape 3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8447" name="Line 31"/>
          <p:cNvSpPr>
            <a:spLocks noChangeShapeType="1"/>
          </p:cNvSpPr>
          <p:nvPr/>
        </p:nvSpPr>
        <p:spPr bwMode="auto">
          <a:xfrm>
            <a:off x="3124200" y="1905000"/>
            <a:ext cx="685800" cy="1066800"/>
          </a:xfrm>
          <a:prstGeom prst="line">
            <a:avLst/>
          </a:prstGeom>
          <a:noFill/>
          <a:ln w="76200">
            <a:solidFill>
              <a:schemeClr val="tx1"/>
            </a:solidFill>
            <a:round/>
            <a:headEnd/>
            <a:tailEnd type="triangle" w="med" len="med"/>
          </a:ln>
          <a:effectLst/>
        </p:spPr>
        <p:txBody>
          <a:bodyPr/>
          <a:lstStyle/>
          <a:p>
            <a:endParaRPr lang="zh-CN" altLang="en-US"/>
          </a:p>
        </p:txBody>
      </p:sp>
      <p:sp>
        <p:nvSpPr>
          <p:cNvPr id="188449" name="Text Box 33"/>
          <p:cNvSpPr txBox="1">
            <a:spLocks noChangeArrowheads="1"/>
          </p:cNvSpPr>
          <p:nvPr/>
        </p:nvSpPr>
        <p:spPr bwMode="auto">
          <a:xfrm>
            <a:off x="838200" y="5008563"/>
            <a:ext cx="6181725" cy="457200"/>
          </a:xfrm>
          <a:prstGeom prst="rect">
            <a:avLst/>
          </a:prstGeom>
          <a:noFill/>
          <a:ln w="9525">
            <a:noFill/>
            <a:miter lim="800000"/>
            <a:headEnd/>
            <a:tailEnd/>
          </a:ln>
          <a:effectLst/>
        </p:spPr>
        <p:txBody>
          <a:bodyPr>
            <a:spAutoFit/>
          </a:bodyPr>
          <a:lstStyle/>
          <a:p>
            <a:r>
              <a:rPr lang="zh-CN" altLang="en-US">
                <a:ea typeface="楷体_GB2312" pitchFamily="49" charset="-122"/>
              </a:rPr>
              <a:t>证明：</a:t>
            </a:r>
          </a:p>
        </p:txBody>
      </p:sp>
      <p:graphicFrame>
        <p:nvGraphicFramePr>
          <p:cNvPr id="249857" name="Object 1"/>
          <p:cNvGraphicFramePr>
            <a:graphicFrameLocks noChangeAspect="1"/>
          </p:cNvGraphicFramePr>
          <p:nvPr/>
        </p:nvGraphicFramePr>
        <p:xfrm>
          <a:off x="1524000" y="5638800"/>
          <a:ext cx="6477000" cy="508000"/>
        </p:xfrm>
        <a:graphic>
          <a:graphicData uri="http://schemas.openxmlformats.org/presentationml/2006/ole">
            <p:oleObj spid="_x0000_s249857" name="公式" r:id="rId6" imgW="2908080" imgH="228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84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84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98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84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84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84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84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8844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98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23" grpId="0" autoUpdateAnimBg="0"/>
      <p:bldP spid="188436" grpId="0" autoUpdateAnimBg="0"/>
      <p:bldP spid="188447" grpId="0" animBg="1"/>
      <p:bldP spid="188449"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9445" name="Object 5"/>
          <p:cNvGraphicFramePr>
            <a:graphicFrameLocks noChangeAspect="1"/>
          </p:cNvGraphicFramePr>
          <p:nvPr/>
        </p:nvGraphicFramePr>
        <p:xfrm>
          <a:off x="2660650" y="696913"/>
          <a:ext cx="3821113" cy="822325"/>
        </p:xfrm>
        <a:graphic>
          <a:graphicData uri="http://schemas.openxmlformats.org/presentationml/2006/ole">
            <p:oleObj spid="_x0000_s189445" name="Equation" r:id="rId3" imgW="1485720" imgH="444240" progId="Equation.DSMT4">
              <p:embed/>
            </p:oleObj>
          </a:graphicData>
        </a:graphic>
      </p:graphicFrame>
      <p:grpSp>
        <p:nvGrpSpPr>
          <p:cNvPr id="189449" name="Group 9"/>
          <p:cNvGrpSpPr>
            <a:grpSpLocks/>
          </p:cNvGrpSpPr>
          <p:nvPr/>
        </p:nvGrpSpPr>
        <p:grpSpPr bwMode="auto">
          <a:xfrm>
            <a:off x="827088" y="1628775"/>
            <a:ext cx="5851525" cy="822325"/>
            <a:chOff x="482" y="1207"/>
            <a:chExt cx="3686" cy="518"/>
          </a:xfrm>
        </p:grpSpPr>
        <p:sp>
          <p:nvSpPr>
            <p:cNvPr id="189446" name="Text Box 6"/>
            <p:cNvSpPr txBox="1">
              <a:spLocks noChangeArrowheads="1"/>
            </p:cNvSpPr>
            <p:nvPr/>
          </p:nvSpPr>
          <p:spPr bwMode="auto">
            <a:xfrm>
              <a:off x="482" y="1285"/>
              <a:ext cx="3686"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注意   </a:t>
              </a:r>
              <a:r>
                <a:rPr lang="zh-CN" altLang="en-US" b="0">
                  <a:latin typeface="楷体_GB2312" pitchFamily="49" charset="-122"/>
                  <a:ea typeface="楷体_GB2312" pitchFamily="49" charset="-122"/>
                </a:rPr>
                <a:t> </a:t>
              </a:r>
              <a:r>
                <a:rPr lang="zh-CN" altLang="en-US">
                  <a:latin typeface="楷体_GB2312" pitchFamily="49" charset="-122"/>
                  <a:ea typeface="楷体_GB2312" pitchFamily="49" charset="-122"/>
                </a:rPr>
                <a:t>和</a:t>
              </a:r>
              <a:r>
                <a:rPr lang="zh-CN" altLang="en-US" b="0">
                  <a:latin typeface="楷体_GB2312" pitchFamily="49" charset="-122"/>
                  <a:ea typeface="楷体_GB2312" pitchFamily="49" charset="-122"/>
                </a:rPr>
                <a:t>   </a:t>
              </a:r>
              <a:r>
                <a:rPr lang="zh-CN" altLang="en-US">
                  <a:latin typeface="楷体_GB2312" pitchFamily="49" charset="-122"/>
                  <a:ea typeface="楷体_GB2312" pitchFamily="49" charset="-122"/>
                </a:rPr>
                <a:t>只是广义坐标和时间的函数</a:t>
              </a:r>
            </a:p>
          </p:txBody>
        </p:sp>
        <p:graphicFrame>
          <p:nvGraphicFramePr>
            <p:cNvPr id="189447" name="Object 7"/>
            <p:cNvGraphicFramePr>
              <a:graphicFrameLocks noChangeAspect="1"/>
            </p:cNvGraphicFramePr>
            <p:nvPr/>
          </p:nvGraphicFramePr>
          <p:xfrm>
            <a:off x="941" y="1207"/>
            <a:ext cx="397" cy="518"/>
          </p:xfrm>
          <a:graphic>
            <a:graphicData uri="http://schemas.openxmlformats.org/presentationml/2006/ole">
              <p:oleObj spid="_x0000_s189447" name="公式" r:id="rId4" imgW="304560" imgH="444240" progId="Equation.3">
                <p:embed/>
              </p:oleObj>
            </a:graphicData>
          </a:graphic>
        </p:graphicFrame>
        <p:graphicFrame>
          <p:nvGraphicFramePr>
            <p:cNvPr id="189448" name="Object 8"/>
            <p:cNvGraphicFramePr>
              <a:graphicFrameLocks noChangeAspect="1"/>
            </p:cNvGraphicFramePr>
            <p:nvPr/>
          </p:nvGraphicFramePr>
          <p:xfrm>
            <a:off x="1477" y="1233"/>
            <a:ext cx="314" cy="473"/>
          </p:xfrm>
          <a:graphic>
            <a:graphicData uri="http://schemas.openxmlformats.org/presentationml/2006/ole">
              <p:oleObj spid="_x0000_s189448" name="公式" r:id="rId5" imgW="241200" imgH="406080" progId="Equation.3">
                <p:embed/>
              </p:oleObj>
            </a:graphicData>
          </a:graphic>
        </p:graphicFrame>
      </p:grpSp>
      <p:grpSp>
        <p:nvGrpSpPr>
          <p:cNvPr id="189473" name="Group 33"/>
          <p:cNvGrpSpPr>
            <a:grpSpLocks/>
          </p:cNvGrpSpPr>
          <p:nvPr/>
        </p:nvGrpSpPr>
        <p:grpSpPr bwMode="auto">
          <a:xfrm>
            <a:off x="2411413" y="3355975"/>
            <a:ext cx="2795587" cy="909638"/>
            <a:chOff x="1519" y="2114"/>
            <a:chExt cx="1761" cy="573"/>
          </a:xfrm>
        </p:grpSpPr>
        <p:sp>
          <p:nvSpPr>
            <p:cNvPr id="189455" name="Text Box 15"/>
            <p:cNvSpPr txBox="1">
              <a:spLocks noChangeArrowheads="1"/>
            </p:cNvSpPr>
            <p:nvPr/>
          </p:nvSpPr>
          <p:spPr bwMode="auto">
            <a:xfrm>
              <a:off x="1519" y="2234"/>
              <a:ext cx="596" cy="288"/>
            </a:xfrm>
            <a:prstGeom prst="rect">
              <a:avLst/>
            </a:prstGeom>
            <a:noFill/>
            <a:ln w="9525">
              <a:noFill/>
              <a:miter lim="800000"/>
              <a:headEnd/>
              <a:tailEnd/>
            </a:ln>
            <a:effectLst/>
          </p:spPr>
          <p:txBody>
            <a:bodyPr wrap="none">
              <a:spAutoFit/>
            </a:bodyPr>
            <a:lstStyle/>
            <a:p>
              <a:r>
                <a:rPr lang="zh-CN" altLang="en-US" b="0"/>
                <a:t>（</a:t>
              </a:r>
              <a:r>
                <a:rPr lang="en-US" altLang="zh-CN" b="0"/>
                <a:t>2</a:t>
              </a:r>
              <a:r>
                <a:rPr lang="zh-CN" altLang="en-US" b="0"/>
                <a:t>）</a:t>
              </a:r>
            </a:p>
          </p:txBody>
        </p:sp>
        <p:graphicFrame>
          <p:nvGraphicFramePr>
            <p:cNvPr id="189456" name="Object 16"/>
            <p:cNvGraphicFramePr>
              <a:graphicFrameLocks noChangeAspect="1"/>
            </p:cNvGraphicFramePr>
            <p:nvPr/>
          </p:nvGraphicFramePr>
          <p:xfrm>
            <a:off x="2038" y="2114"/>
            <a:ext cx="1242" cy="573"/>
          </p:xfrm>
          <a:graphic>
            <a:graphicData uri="http://schemas.openxmlformats.org/presentationml/2006/ole">
              <p:oleObj spid="_x0000_s189456" name="公式" r:id="rId6" imgW="990360" imgH="457200" progId="Equation.3">
                <p:embed/>
              </p:oleObj>
            </a:graphicData>
          </a:graphic>
        </p:graphicFrame>
      </p:grpSp>
      <p:sp>
        <p:nvSpPr>
          <p:cNvPr id="189458" name="Text Box 18"/>
          <p:cNvSpPr txBox="1">
            <a:spLocks noChangeArrowheads="1"/>
          </p:cNvSpPr>
          <p:nvPr/>
        </p:nvSpPr>
        <p:spPr bwMode="auto">
          <a:xfrm>
            <a:off x="684213" y="4319588"/>
            <a:ext cx="7488237" cy="457200"/>
          </a:xfrm>
          <a:prstGeom prst="rect">
            <a:avLst/>
          </a:prstGeom>
          <a:noFill/>
          <a:ln w="9525">
            <a:noFill/>
            <a:miter lim="800000"/>
            <a:headEnd/>
            <a:tailEnd/>
          </a:ln>
          <a:effectLst/>
        </p:spPr>
        <p:txBody>
          <a:bodyPr>
            <a:spAutoFit/>
          </a:bodyPr>
          <a:lstStyle/>
          <a:p>
            <a:r>
              <a:rPr lang="zh-CN" altLang="en-US">
                <a:ea typeface="楷体_GB2312" pitchFamily="49" charset="-122"/>
              </a:rPr>
              <a:t>证明</a:t>
            </a:r>
            <a:r>
              <a:rPr lang="zh-CN" altLang="en-US" b="0"/>
              <a:t>：</a:t>
            </a:r>
          </a:p>
        </p:txBody>
      </p:sp>
      <p:graphicFrame>
        <p:nvGraphicFramePr>
          <p:cNvPr id="189462" name="Object 22"/>
          <p:cNvGraphicFramePr>
            <a:graphicFrameLocks noChangeAspect="1"/>
          </p:cNvGraphicFramePr>
          <p:nvPr/>
        </p:nvGraphicFramePr>
        <p:xfrm>
          <a:off x="2679700" y="5511800"/>
          <a:ext cx="3663950" cy="858838"/>
        </p:xfrm>
        <a:graphic>
          <a:graphicData uri="http://schemas.openxmlformats.org/presentationml/2006/ole">
            <p:oleObj spid="_x0000_s189462" name="Equation" r:id="rId7" imgW="1841400" imgH="431640" progId="Equation.DSMT4">
              <p:embed/>
            </p:oleObj>
          </a:graphicData>
        </a:graphic>
      </p:graphicFrame>
      <p:sp>
        <p:nvSpPr>
          <p:cNvPr id="189464" name="AutoShape 24">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9465" name="AutoShape 25">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9466" name="AutoShape 26">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9467" name="AutoShape 27">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89468" name="AutoShape 28"/>
          <p:cNvSpPr>
            <a:spLocks noChangeArrowheads="1"/>
          </p:cNvSpPr>
          <p:nvPr/>
        </p:nvSpPr>
        <p:spPr bwMode="auto">
          <a:xfrm>
            <a:off x="2057400" y="2667000"/>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189471" name="Object 31"/>
          <p:cNvGraphicFramePr>
            <a:graphicFrameLocks noChangeAspect="1"/>
          </p:cNvGraphicFramePr>
          <p:nvPr/>
        </p:nvGraphicFramePr>
        <p:xfrm>
          <a:off x="3352800" y="2209800"/>
          <a:ext cx="1751013" cy="909638"/>
        </p:xfrm>
        <a:graphic>
          <a:graphicData uri="http://schemas.openxmlformats.org/presentationml/2006/ole">
            <p:oleObj spid="_x0000_s189471" name="Equation" r:id="rId8" imgW="672840" imgH="457200" progId="Equation.DSMT4">
              <p:embed/>
            </p:oleObj>
          </a:graphicData>
        </a:graphic>
      </p:graphicFrame>
      <p:graphicFrame>
        <p:nvGraphicFramePr>
          <p:cNvPr id="189472" name="Object 32"/>
          <p:cNvGraphicFramePr>
            <a:graphicFrameLocks noChangeAspect="1"/>
          </p:cNvGraphicFramePr>
          <p:nvPr/>
        </p:nvGraphicFramePr>
        <p:xfrm>
          <a:off x="1219200" y="4876800"/>
          <a:ext cx="6477000" cy="508000"/>
        </p:xfrm>
        <a:graphic>
          <a:graphicData uri="http://schemas.openxmlformats.org/presentationml/2006/ole">
            <p:oleObj spid="_x0000_s189472" name="公式" r:id="rId9" imgW="2908080" imgH="228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94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94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94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94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947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94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94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9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58" grpId="0" autoUpdateAnimBg="0"/>
      <p:bldP spid="18946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8" name="Text Box 4"/>
          <p:cNvSpPr txBox="1">
            <a:spLocks noChangeArrowheads="1"/>
          </p:cNvSpPr>
          <p:nvPr/>
        </p:nvSpPr>
        <p:spPr bwMode="auto">
          <a:xfrm>
            <a:off x="781050" y="739775"/>
            <a:ext cx="6527800" cy="457200"/>
          </a:xfrm>
          <a:prstGeom prst="rect">
            <a:avLst/>
          </a:prstGeom>
          <a:noFill/>
          <a:ln w="9525">
            <a:noFill/>
            <a:miter lim="800000"/>
            <a:headEnd/>
            <a:tailEnd/>
          </a:ln>
          <a:effectLst/>
        </p:spPr>
        <p:txBody>
          <a:bodyPr>
            <a:spAutoFit/>
          </a:bodyPr>
          <a:lstStyle/>
          <a:p>
            <a:r>
              <a:rPr lang="zh-CN" altLang="en-US">
                <a:ea typeface="楷体_GB2312" pitchFamily="49" charset="-122"/>
              </a:rPr>
              <a:t>对时间求微分</a:t>
            </a:r>
          </a:p>
        </p:txBody>
      </p:sp>
      <p:graphicFrame>
        <p:nvGraphicFramePr>
          <p:cNvPr id="190471" name="Object 7"/>
          <p:cNvGraphicFramePr>
            <a:graphicFrameLocks noChangeAspect="1"/>
          </p:cNvGraphicFramePr>
          <p:nvPr/>
        </p:nvGraphicFramePr>
        <p:xfrm>
          <a:off x="755650" y="1214438"/>
          <a:ext cx="7586663" cy="965200"/>
        </p:xfrm>
        <a:graphic>
          <a:graphicData uri="http://schemas.openxmlformats.org/presentationml/2006/ole">
            <p:oleObj spid="_x0000_s190471" name="公式" r:id="rId3" imgW="3848040" imgH="495000" progId="Equation.3">
              <p:embed/>
            </p:oleObj>
          </a:graphicData>
        </a:graphic>
      </p:graphicFrame>
      <p:sp>
        <p:nvSpPr>
          <p:cNvPr id="190475" name="Text Box 11"/>
          <p:cNvSpPr txBox="1">
            <a:spLocks noChangeArrowheads="1"/>
          </p:cNvSpPr>
          <p:nvPr/>
        </p:nvSpPr>
        <p:spPr bwMode="auto">
          <a:xfrm>
            <a:off x="698500" y="2443163"/>
            <a:ext cx="5818188" cy="457200"/>
          </a:xfrm>
          <a:prstGeom prst="rect">
            <a:avLst/>
          </a:prstGeom>
          <a:noFill/>
          <a:ln w="9525">
            <a:noFill/>
            <a:miter lim="800000"/>
            <a:headEnd/>
            <a:tailEnd/>
          </a:ln>
          <a:effectLst/>
        </p:spPr>
        <p:txBody>
          <a:bodyPr>
            <a:spAutoFit/>
          </a:bodyPr>
          <a:lstStyle/>
          <a:p>
            <a:r>
              <a:rPr lang="zh-CN" altLang="en-US">
                <a:ea typeface="楷体_GB2312" pitchFamily="49" charset="-122"/>
              </a:rPr>
              <a:t>而</a:t>
            </a:r>
          </a:p>
        </p:txBody>
      </p:sp>
      <p:graphicFrame>
        <p:nvGraphicFramePr>
          <p:cNvPr id="190477" name="Object 13"/>
          <p:cNvGraphicFramePr>
            <a:graphicFrameLocks noChangeAspect="1"/>
          </p:cNvGraphicFramePr>
          <p:nvPr/>
        </p:nvGraphicFramePr>
        <p:xfrm>
          <a:off x="762000" y="2895600"/>
          <a:ext cx="7550150" cy="1135063"/>
        </p:xfrm>
        <a:graphic>
          <a:graphicData uri="http://schemas.openxmlformats.org/presentationml/2006/ole">
            <p:oleObj spid="_x0000_s190477" name="公式" r:id="rId4" imgW="3251160" imgH="495000" progId="Equation.3">
              <p:embed/>
            </p:oleObj>
          </a:graphicData>
        </a:graphic>
      </p:graphicFrame>
      <p:grpSp>
        <p:nvGrpSpPr>
          <p:cNvPr id="190482" name="Group 18"/>
          <p:cNvGrpSpPr>
            <a:grpSpLocks/>
          </p:cNvGrpSpPr>
          <p:nvPr/>
        </p:nvGrpSpPr>
        <p:grpSpPr bwMode="auto">
          <a:xfrm>
            <a:off x="684213" y="4292600"/>
            <a:ext cx="7399337" cy="479425"/>
            <a:chOff x="463" y="2432"/>
            <a:chExt cx="4661" cy="302"/>
          </a:xfrm>
        </p:grpSpPr>
        <p:sp>
          <p:nvSpPr>
            <p:cNvPr id="190480" name="Text Box 16"/>
            <p:cNvSpPr txBox="1">
              <a:spLocks noChangeArrowheads="1"/>
            </p:cNvSpPr>
            <p:nvPr/>
          </p:nvSpPr>
          <p:spPr bwMode="auto">
            <a:xfrm>
              <a:off x="463" y="2432"/>
              <a:ext cx="4661"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若函数                   的一阶和二阶偏导数连续</a:t>
              </a:r>
            </a:p>
          </p:txBody>
        </p:sp>
        <p:graphicFrame>
          <p:nvGraphicFramePr>
            <p:cNvPr id="190481" name="Object 17"/>
            <p:cNvGraphicFramePr>
              <a:graphicFrameLocks noChangeAspect="1"/>
            </p:cNvGraphicFramePr>
            <p:nvPr/>
          </p:nvGraphicFramePr>
          <p:xfrm>
            <a:off x="1111" y="2432"/>
            <a:ext cx="1860" cy="302"/>
          </p:xfrm>
          <a:graphic>
            <a:graphicData uri="http://schemas.openxmlformats.org/presentationml/2006/ole">
              <p:oleObj spid="_x0000_s190481" name="公式" r:id="rId5" imgW="1612800" imgH="228600" progId="Equation.3">
                <p:embed/>
              </p:oleObj>
            </a:graphicData>
          </a:graphic>
        </p:graphicFrame>
      </p:grpSp>
      <p:sp>
        <p:nvSpPr>
          <p:cNvPr id="190485" name="AutoShape 2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0486" name="AutoShape 2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0487" name="AutoShape 2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0488" name="AutoShape 2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0489" name="AutoShape 25"/>
          <p:cNvSpPr>
            <a:spLocks noChangeArrowheads="1"/>
          </p:cNvSpPr>
          <p:nvPr/>
        </p:nvSpPr>
        <p:spPr bwMode="auto">
          <a:xfrm>
            <a:off x="2133600" y="5410200"/>
            <a:ext cx="609600" cy="228600"/>
          </a:xfrm>
          <a:prstGeom prst="rightArrow">
            <a:avLst>
              <a:gd name="adj1" fmla="val 50000"/>
              <a:gd name="adj2" fmla="val 66667"/>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190490" name="Object 26"/>
          <p:cNvGraphicFramePr>
            <a:graphicFrameLocks noChangeAspect="1"/>
          </p:cNvGraphicFramePr>
          <p:nvPr/>
        </p:nvGraphicFramePr>
        <p:xfrm>
          <a:off x="3505200" y="5029200"/>
          <a:ext cx="1971675" cy="909638"/>
        </p:xfrm>
        <a:graphic>
          <a:graphicData uri="http://schemas.openxmlformats.org/presentationml/2006/ole">
            <p:oleObj spid="_x0000_s190490" name="公式" r:id="rId6" imgW="990360" imgH="4572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04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04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047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047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048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048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04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8" grpId="0" autoUpdateAnimBg="0"/>
      <p:bldP spid="190475" grpId="0" autoUpdateAnimBg="0"/>
      <p:bldP spid="19048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1494" name="Object 6"/>
          <p:cNvGraphicFramePr>
            <a:graphicFrameLocks noChangeAspect="1"/>
          </p:cNvGraphicFramePr>
          <p:nvPr/>
        </p:nvGraphicFramePr>
        <p:xfrm>
          <a:off x="1447800" y="457200"/>
          <a:ext cx="6629400" cy="1541463"/>
        </p:xfrm>
        <a:graphic>
          <a:graphicData uri="http://schemas.openxmlformats.org/presentationml/2006/ole">
            <p:oleObj spid="_x0000_s191494" name="Equation" r:id="rId3" imgW="3035160" imgH="672840" progId="Equation.DSMT4">
              <p:embed/>
            </p:oleObj>
          </a:graphicData>
        </a:graphic>
      </p:graphicFrame>
      <p:sp>
        <p:nvSpPr>
          <p:cNvPr id="191496" name="AutoShape 8">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1497" name="AutoShape 9">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1498" name="AutoShape 10">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1499" name="AutoShape 11">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191500" name="Object 12"/>
          <p:cNvGraphicFramePr>
            <a:graphicFrameLocks noChangeAspect="1"/>
          </p:cNvGraphicFramePr>
          <p:nvPr/>
        </p:nvGraphicFramePr>
        <p:xfrm>
          <a:off x="3048000" y="1600200"/>
          <a:ext cx="4800600" cy="1104900"/>
        </p:xfrm>
        <a:graphic>
          <a:graphicData uri="http://schemas.openxmlformats.org/presentationml/2006/ole">
            <p:oleObj spid="_x0000_s191500" name="Equation" r:id="rId4" imgW="2095200" imgH="482400" progId="Equation.DSMT4">
              <p:embed/>
            </p:oleObj>
          </a:graphicData>
        </a:graphic>
      </p:graphicFrame>
      <p:graphicFrame>
        <p:nvGraphicFramePr>
          <p:cNvPr id="191501" name="Object 13"/>
          <p:cNvGraphicFramePr>
            <a:graphicFrameLocks noChangeAspect="1"/>
          </p:cNvGraphicFramePr>
          <p:nvPr/>
        </p:nvGraphicFramePr>
        <p:xfrm>
          <a:off x="3124200" y="2971800"/>
          <a:ext cx="5257800" cy="1052513"/>
        </p:xfrm>
        <a:graphic>
          <a:graphicData uri="http://schemas.openxmlformats.org/presentationml/2006/ole">
            <p:oleObj spid="_x0000_s191501" name="Equation" r:id="rId5" imgW="2412720" imgH="482400" progId="Equation.DSMT4">
              <p:embed/>
            </p:oleObj>
          </a:graphicData>
        </a:graphic>
      </p:graphicFrame>
      <p:graphicFrame>
        <p:nvGraphicFramePr>
          <p:cNvPr id="191502" name="Object 14"/>
          <p:cNvGraphicFramePr>
            <a:graphicFrameLocks noChangeAspect="1"/>
          </p:cNvGraphicFramePr>
          <p:nvPr/>
        </p:nvGraphicFramePr>
        <p:xfrm>
          <a:off x="3124200" y="4191000"/>
          <a:ext cx="5562600" cy="1057275"/>
        </p:xfrm>
        <a:graphic>
          <a:graphicData uri="http://schemas.openxmlformats.org/presentationml/2006/ole">
            <p:oleObj spid="_x0000_s191502" name="Equation" r:id="rId6" imgW="2539800" imgH="482400" progId="Equation.DSMT4">
              <p:embed/>
            </p:oleObj>
          </a:graphicData>
        </a:graphic>
      </p:graphicFrame>
      <p:graphicFrame>
        <p:nvGraphicFramePr>
          <p:cNvPr id="191503" name="Object 15"/>
          <p:cNvGraphicFramePr>
            <a:graphicFrameLocks noChangeAspect="1"/>
          </p:cNvGraphicFramePr>
          <p:nvPr/>
        </p:nvGraphicFramePr>
        <p:xfrm>
          <a:off x="3200400" y="5410200"/>
          <a:ext cx="2438400" cy="985838"/>
        </p:xfrm>
        <a:graphic>
          <a:graphicData uri="http://schemas.openxmlformats.org/presentationml/2006/ole">
            <p:oleObj spid="_x0000_s191503" name="Equation" r:id="rId7" imgW="1066680" imgH="4316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14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15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150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15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15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23" name="Text Box 11"/>
          <p:cNvSpPr txBox="1">
            <a:spLocks noChangeArrowheads="1"/>
          </p:cNvSpPr>
          <p:nvPr/>
        </p:nvSpPr>
        <p:spPr bwMode="auto">
          <a:xfrm>
            <a:off x="1260475" y="1524000"/>
            <a:ext cx="796925"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得到</a:t>
            </a:r>
          </a:p>
        </p:txBody>
      </p:sp>
      <p:graphicFrame>
        <p:nvGraphicFramePr>
          <p:cNvPr id="250880" name="Object 0"/>
          <p:cNvGraphicFramePr>
            <a:graphicFrameLocks noChangeAspect="1"/>
          </p:cNvGraphicFramePr>
          <p:nvPr/>
        </p:nvGraphicFramePr>
        <p:xfrm>
          <a:off x="1524000" y="2133600"/>
          <a:ext cx="5208588" cy="841375"/>
        </p:xfrm>
        <a:graphic>
          <a:graphicData uri="http://schemas.openxmlformats.org/presentationml/2006/ole">
            <p:oleObj spid="_x0000_s250880" name="Equation" r:id="rId3" imgW="2641320" imgH="431640" progId="Equation.DSMT4">
              <p:embed/>
            </p:oleObj>
          </a:graphicData>
        </a:graphic>
      </p:graphicFrame>
      <p:sp>
        <p:nvSpPr>
          <p:cNvPr id="192529" name="Text Box 17"/>
          <p:cNvSpPr txBox="1">
            <a:spLocks noChangeArrowheads="1"/>
          </p:cNvSpPr>
          <p:nvPr/>
        </p:nvSpPr>
        <p:spPr bwMode="auto">
          <a:xfrm>
            <a:off x="3886200" y="3200400"/>
            <a:ext cx="5257800" cy="822325"/>
          </a:xfrm>
          <a:prstGeom prst="rect">
            <a:avLst/>
          </a:prstGeom>
          <a:noFill/>
          <a:ln w="9525">
            <a:noFill/>
            <a:miter lim="800000"/>
            <a:headEnd/>
            <a:tailEnd/>
          </a:ln>
          <a:effectLst/>
        </p:spPr>
        <p:txBody>
          <a:bodyPr>
            <a:spAutoFit/>
          </a:bodyPr>
          <a:lstStyle/>
          <a:p>
            <a:r>
              <a:rPr lang="zh-CN" altLang="en-US">
                <a:solidFill>
                  <a:srgbClr val="CC0000"/>
                </a:solidFill>
                <a:latin typeface="Times New Roman"/>
                <a:ea typeface="楷体_GB2312" pitchFamily="49" charset="-122"/>
              </a:rPr>
              <a:t>——</a:t>
            </a:r>
            <a:r>
              <a:rPr lang="zh-CN" altLang="en-US">
                <a:solidFill>
                  <a:srgbClr val="CC0000"/>
                </a:solidFill>
                <a:latin typeface="楷体_GB2312" pitchFamily="49" charset="-122"/>
                <a:ea typeface="楷体_GB2312" pitchFamily="49" charset="-122"/>
              </a:rPr>
              <a:t>第二类拉格朗日方程</a:t>
            </a:r>
          </a:p>
          <a:p>
            <a:r>
              <a:rPr lang="zh-CN" altLang="en-US">
                <a:solidFill>
                  <a:srgbClr val="CC0000"/>
                </a:solidFill>
                <a:latin typeface="楷体_GB2312" pitchFamily="49" charset="-122"/>
                <a:ea typeface="楷体_GB2312" pitchFamily="49" charset="-122"/>
              </a:rPr>
              <a:t>        拉格朗日方程</a:t>
            </a:r>
          </a:p>
        </p:txBody>
      </p:sp>
      <p:sp>
        <p:nvSpPr>
          <p:cNvPr id="192532" name="Text Box 20"/>
          <p:cNvSpPr txBox="1">
            <a:spLocks noChangeArrowheads="1"/>
          </p:cNvSpPr>
          <p:nvPr/>
        </p:nvSpPr>
        <p:spPr bwMode="auto">
          <a:xfrm>
            <a:off x="1219200" y="4038600"/>
            <a:ext cx="824865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方程式的数目等于质点系的自由度数。</a:t>
            </a:r>
          </a:p>
        </p:txBody>
      </p:sp>
      <p:sp>
        <p:nvSpPr>
          <p:cNvPr id="192533" name="AutoShape 2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2534" name="AutoShape 2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2535" name="AutoShape 2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2536" name="AutoShape 2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250881" name="Object 1"/>
          <p:cNvGraphicFramePr>
            <a:graphicFrameLocks noChangeAspect="1"/>
          </p:cNvGraphicFramePr>
          <p:nvPr/>
        </p:nvGraphicFramePr>
        <p:xfrm>
          <a:off x="1600200" y="533400"/>
          <a:ext cx="5181600" cy="896938"/>
        </p:xfrm>
        <a:graphic>
          <a:graphicData uri="http://schemas.openxmlformats.org/presentationml/2006/ole">
            <p:oleObj spid="_x0000_s250881" name="公式" r:id="rId4" imgW="2489040" imgH="457200" progId="Equation.3">
              <p:embed/>
            </p:oleObj>
          </a:graphicData>
        </a:graphic>
      </p:graphicFrame>
      <p:sp>
        <p:nvSpPr>
          <p:cNvPr id="192538" name="Text Box 26"/>
          <p:cNvSpPr txBox="1">
            <a:spLocks noChangeArrowheads="1"/>
          </p:cNvSpPr>
          <p:nvPr/>
        </p:nvSpPr>
        <p:spPr bwMode="auto">
          <a:xfrm>
            <a:off x="1219200" y="4724400"/>
            <a:ext cx="961707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如果作用在质点系上的主动力都是有势力（保守力）</a:t>
            </a:r>
          </a:p>
        </p:txBody>
      </p:sp>
      <p:graphicFrame>
        <p:nvGraphicFramePr>
          <p:cNvPr id="250882" name="Object 2"/>
          <p:cNvGraphicFramePr>
            <a:graphicFrameLocks noChangeAspect="1"/>
          </p:cNvGraphicFramePr>
          <p:nvPr/>
        </p:nvGraphicFramePr>
        <p:xfrm>
          <a:off x="2528888" y="5334000"/>
          <a:ext cx="4265612" cy="917575"/>
        </p:xfrm>
        <a:graphic>
          <a:graphicData uri="http://schemas.openxmlformats.org/presentationml/2006/ole">
            <p:oleObj spid="_x0000_s250882" name="Equation" r:id="rId5" imgW="2006280" imgH="4316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08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25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088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25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25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253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08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3" grpId="0" autoUpdateAnimBg="0"/>
      <p:bldP spid="192529" grpId="0" autoUpdateAnimBg="0"/>
      <p:bldP spid="192532" grpId="0" autoUpdateAnimBg="0"/>
      <p:bldP spid="192538"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85" name="Text Box 69"/>
          <p:cNvSpPr txBox="1">
            <a:spLocks noChangeArrowheads="1"/>
          </p:cNvSpPr>
          <p:nvPr/>
        </p:nvSpPr>
        <p:spPr bwMode="auto">
          <a:xfrm>
            <a:off x="827088" y="1557338"/>
            <a:ext cx="7764462" cy="822325"/>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    在完整约束的条件下，确定质点系位置的独立参数的数目，称为质点系的</a:t>
            </a:r>
            <a:r>
              <a:rPr lang="zh-CN" altLang="en-US">
                <a:solidFill>
                  <a:srgbClr val="CC0000"/>
                </a:solidFill>
                <a:latin typeface="楷体_GB2312" pitchFamily="49" charset="-122"/>
                <a:ea typeface="楷体_GB2312" pitchFamily="49" charset="-122"/>
              </a:rPr>
              <a:t>自由度数</a:t>
            </a:r>
            <a:r>
              <a:rPr lang="zh-CN" altLang="en-US">
                <a:latin typeface="楷体_GB2312" pitchFamily="49" charset="-122"/>
                <a:ea typeface="楷体_GB2312" pitchFamily="49" charset="-122"/>
              </a:rPr>
              <a:t>，简称</a:t>
            </a:r>
            <a:r>
              <a:rPr lang="zh-CN" altLang="en-US">
                <a:solidFill>
                  <a:srgbClr val="CC0000"/>
                </a:solidFill>
                <a:latin typeface="楷体_GB2312" pitchFamily="49" charset="-122"/>
                <a:ea typeface="楷体_GB2312" pitchFamily="49" charset="-122"/>
              </a:rPr>
              <a:t>自由度</a:t>
            </a:r>
            <a:r>
              <a:rPr lang="zh-CN" altLang="en-US">
                <a:latin typeface="楷体_GB2312" pitchFamily="49" charset="-122"/>
                <a:ea typeface="楷体_GB2312" pitchFamily="49" charset="-122"/>
              </a:rPr>
              <a:t>。</a:t>
            </a:r>
          </a:p>
        </p:txBody>
      </p:sp>
      <p:sp>
        <p:nvSpPr>
          <p:cNvPr id="9301" name="AutoShape 8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9302" name="AutoShape 8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9303" name="AutoShape 8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9304" name="AutoShape 8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9306" name="Rectangle 90"/>
          <p:cNvSpPr>
            <a:spLocks noGrp="1" noChangeArrowheads="1"/>
          </p:cNvSpPr>
          <p:nvPr>
            <p:ph type="title"/>
          </p:nvPr>
        </p:nvSpPr>
        <p:spPr>
          <a:xfrm>
            <a:off x="0" y="333375"/>
            <a:ext cx="8497888" cy="865188"/>
          </a:xfrm>
          <a:noFill/>
          <a:ln/>
        </p:spPr>
        <p:txBody>
          <a:bodyPr/>
          <a:lstStyle/>
          <a:p>
            <a:r>
              <a:rPr lang="en-US" altLang="zh-CN" sz="2800" b="1">
                <a:solidFill>
                  <a:schemeClr val="accent2"/>
                </a:solidFill>
                <a:latin typeface="黑体" pitchFamily="2" charset="-122"/>
                <a:ea typeface="黑体" pitchFamily="2" charset="-122"/>
              </a:rPr>
              <a:t>§ 1</a:t>
            </a:r>
            <a:r>
              <a:rPr lang="zh-CN" altLang="en-US" sz="2800" b="1">
                <a:solidFill>
                  <a:schemeClr val="accent2"/>
                </a:solidFill>
                <a:latin typeface="黑体" pitchFamily="2" charset="-122"/>
                <a:ea typeface="黑体" pitchFamily="2" charset="-122"/>
              </a:rPr>
              <a:t>－</a:t>
            </a:r>
            <a:r>
              <a:rPr lang="en-US" altLang="zh-CN" sz="2800" b="1">
                <a:solidFill>
                  <a:schemeClr val="accent2"/>
                </a:solidFill>
                <a:latin typeface="黑体" pitchFamily="2" charset="-122"/>
                <a:ea typeface="黑体" pitchFamily="2" charset="-122"/>
              </a:rPr>
              <a:t>1 </a:t>
            </a:r>
            <a:r>
              <a:rPr lang="zh-CN" altLang="en-US" sz="2800" b="1">
                <a:solidFill>
                  <a:schemeClr val="accent2"/>
                </a:solidFill>
                <a:latin typeface="黑体" pitchFamily="2" charset="-122"/>
                <a:ea typeface="黑体" pitchFamily="2" charset="-122"/>
              </a:rPr>
              <a:t>自由度和广义坐标 </a:t>
            </a:r>
          </a:p>
        </p:txBody>
      </p:sp>
      <p:sp>
        <p:nvSpPr>
          <p:cNvPr id="9308" name="Text Box 92"/>
          <p:cNvSpPr txBox="1">
            <a:spLocks noChangeArrowheads="1"/>
          </p:cNvSpPr>
          <p:nvPr/>
        </p:nvSpPr>
        <p:spPr bwMode="auto">
          <a:xfrm>
            <a:off x="900113" y="2852738"/>
            <a:ext cx="70580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例：确定一个质点在空间的位置需3个独立的参量     </a:t>
            </a:r>
          </a:p>
        </p:txBody>
      </p:sp>
      <p:sp>
        <p:nvSpPr>
          <p:cNvPr id="9309" name="AutoShape 93"/>
          <p:cNvSpPr>
            <a:spLocks noChangeArrowheads="1"/>
          </p:cNvSpPr>
          <p:nvPr/>
        </p:nvSpPr>
        <p:spPr bwMode="auto">
          <a:xfrm>
            <a:off x="7812088" y="2997200"/>
            <a:ext cx="381000" cy="152400"/>
          </a:xfrm>
          <a:prstGeom prst="rightArrow">
            <a:avLst>
              <a:gd name="adj1" fmla="val 50000"/>
              <a:gd name="adj2" fmla="val 625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9310" name="Text Box 94"/>
          <p:cNvSpPr txBox="1">
            <a:spLocks noChangeArrowheads="1"/>
          </p:cNvSpPr>
          <p:nvPr/>
        </p:nvSpPr>
        <p:spPr bwMode="auto">
          <a:xfrm>
            <a:off x="1524000" y="3500438"/>
            <a:ext cx="71469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自由质点为3个自由度。</a:t>
            </a:r>
          </a:p>
        </p:txBody>
      </p:sp>
      <p:sp>
        <p:nvSpPr>
          <p:cNvPr id="9311" name="Text Box 95"/>
          <p:cNvSpPr txBox="1">
            <a:spLocks noChangeArrowheads="1"/>
          </p:cNvSpPr>
          <p:nvPr/>
        </p:nvSpPr>
        <p:spPr bwMode="auto">
          <a:xfrm>
            <a:off x="914400" y="4221163"/>
            <a:ext cx="8229600" cy="457200"/>
          </a:xfrm>
          <a:prstGeom prst="rect">
            <a:avLst/>
          </a:prstGeom>
          <a:noFill/>
          <a:ln w="9525">
            <a:noFill/>
            <a:miter lim="800000"/>
            <a:headEnd/>
            <a:tailEnd/>
          </a:ln>
          <a:effectLst/>
        </p:spPr>
        <p:txBody>
          <a:bodyPr>
            <a:spAutoFit/>
          </a:bodyPr>
          <a:lstStyle/>
          <a:p>
            <a:r>
              <a:rPr lang="zh-CN" altLang="en-US">
                <a:ea typeface="楷体_GB2312" pitchFamily="49" charset="-122"/>
              </a:rPr>
              <a:t>例：质点</a:t>
            </a:r>
            <a:r>
              <a:rPr lang="en-US" altLang="zh-CN" i="1"/>
              <a:t>M </a:t>
            </a:r>
            <a:r>
              <a:rPr lang="zh-CN" altLang="en-US">
                <a:ea typeface="楷体_GB2312" pitchFamily="49" charset="-122"/>
              </a:rPr>
              <a:t>被限定只能在球面</a:t>
            </a:r>
          </a:p>
        </p:txBody>
      </p:sp>
      <p:graphicFrame>
        <p:nvGraphicFramePr>
          <p:cNvPr id="9313" name="Object 97"/>
          <p:cNvGraphicFramePr>
            <a:graphicFrameLocks noChangeAspect="1"/>
          </p:cNvGraphicFramePr>
          <p:nvPr/>
        </p:nvGraphicFramePr>
        <p:xfrm>
          <a:off x="2133600" y="4757738"/>
          <a:ext cx="4284663" cy="487362"/>
        </p:xfrm>
        <a:graphic>
          <a:graphicData uri="http://schemas.openxmlformats.org/presentationml/2006/ole">
            <p:oleObj spid="_x0000_s9313" name="公式" r:id="rId3" imgW="2120760" imgH="241200" progId="Equation.3">
              <p:embed/>
            </p:oleObj>
          </a:graphicData>
        </a:graphic>
      </p:graphicFrame>
      <p:sp>
        <p:nvSpPr>
          <p:cNvPr id="9315" name="Text Box 99"/>
          <p:cNvSpPr txBox="1">
            <a:spLocks noChangeArrowheads="1"/>
          </p:cNvSpPr>
          <p:nvPr/>
        </p:nvSpPr>
        <p:spPr bwMode="auto">
          <a:xfrm>
            <a:off x="6372225" y="4724400"/>
            <a:ext cx="2771775" cy="457200"/>
          </a:xfrm>
          <a:prstGeom prst="rect">
            <a:avLst/>
          </a:prstGeom>
          <a:noFill/>
          <a:ln w="9525">
            <a:noFill/>
            <a:miter lim="800000"/>
            <a:headEnd/>
            <a:tailEnd/>
          </a:ln>
          <a:effectLst/>
        </p:spPr>
        <p:txBody>
          <a:bodyPr>
            <a:spAutoFit/>
          </a:bodyPr>
          <a:lstStyle/>
          <a:p>
            <a:r>
              <a:rPr lang="zh-CN" altLang="en-US">
                <a:ea typeface="楷体_GB2312" pitchFamily="49" charset="-122"/>
              </a:rPr>
              <a:t>的上半部分运动</a:t>
            </a:r>
          </a:p>
        </p:txBody>
      </p:sp>
      <p:sp>
        <p:nvSpPr>
          <p:cNvPr id="9317" name="Text Box 101"/>
          <p:cNvSpPr txBox="1">
            <a:spLocks noChangeArrowheads="1"/>
          </p:cNvSpPr>
          <p:nvPr/>
        </p:nvSpPr>
        <p:spPr bwMode="auto">
          <a:xfrm>
            <a:off x="914400" y="5300663"/>
            <a:ext cx="6408738" cy="457200"/>
          </a:xfrm>
          <a:prstGeom prst="rect">
            <a:avLst/>
          </a:prstGeom>
          <a:noFill/>
          <a:ln w="9525">
            <a:noFill/>
            <a:miter lim="800000"/>
            <a:headEnd/>
            <a:tailEnd/>
          </a:ln>
          <a:effectLst/>
        </p:spPr>
        <p:txBody>
          <a:bodyPr>
            <a:spAutoFit/>
          </a:bodyPr>
          <a:lstStyle/>
          <a:p>
            <a:r>
              <a:rPr lang="zh-CN" altLang="en-US">
                <a:ea typeface="楷体_GB2312" pitchFamily="49" charset="-122"/>
              </a:rPr>
              <a:t>由此解出</a:t>
            </a:r>
          </a:p>
        </p:txBody>
      </p:sp>
      <p:graphicFrame>
        <p:nvGraphicFramePr>
          <p:cNvPr id="9318" name="Object 102"/>
          <p:cNvGraphicFramePr>
            <a:graphicFrameLocks noChangeAspect="1"/>
          </p:cNvGraphicFramePr>
          <p:nvPr/>
        </p:nvGraphicFramePr>
        <p:xfrm>
          <a:off x="2478088" y="5834063"/>
          <a:ext cx="3844925" cy="519112"/>
        </p:xfrm>
        <a:graphic>
          <a:graphicData uri="http://schemas.openxmlformats.org/presentationml/2006/ole">
            <p:oleObj spid="_x0000_s9318" name="公式" r:id="rId4" imgW="2070000" imgH="27936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3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30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3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3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3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3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3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5" grpId="0" autoUpdateAnimBg="0"/>
      <p:bldP spid="9306" grpId="0" autoUpdateAnimBg="0"/>
      <p:bldP spid="9308" grpId="0" autoUpdateAnimBg="0"/>
      <p:bldP spid="9309" grpId="0" animBg="1"/>
      <p:bldP spid="9310" grpId="0" autoUpdateAnimBg="0"/>
      <p:bldP spid="9311" grpId="0" autoUpdateAnimBg="0"/>
      <p:bldP spid="9315" grpId="0" autoUpdateAnimBg="0"/>
      <p:bldP spid="9317"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4" name="Text Box 8"/>
          <p:cNvSpPr txBox="1">
            <a:spLocks noChangeArrowheads="1"/>
          </p:cNvSpPr>
          <p:nvPr/>
        </p:nvSpPr>
        <p:spPr bwMode="auto">
          <a:xfrm>
            <a:off x="863600" y="609600"/>
            <a:ext cx="8964613" cy="457200"/>
          </a:xfrm>
          <a:prstGeom prst="rect">
            <a:avLst/>
          </a:prstGeom>
          <a:noFill/>
          <a:ln w="9525">
            <a:noFill/>
            <a:miter lim="800000"/>
            <a:headEnd/>
            <a:tailEnd/>
          </a:ln>
          <a:effectLst/>
        </p:spPr>
        <p:txBody>
          <a:bodyPr>
            <a:spAutoFit/>
          </a:bodyPr>
          <a:lstStyle/>
          <a:p>
            <a:r>
              <a:rPr lang="zh-CN" altLang="en-US">
                <a:ea typeface="楷体_GB2312" pitchFamily="49" charset="-122"/>
              </a:rPr>
              <a:t>于是拉格朗日方程可以写成</a:t>
            </a:r>
          </a:p>
        </p:txBody>
      </p:sp>
      <p:graphicFrame>
        <p:nvGraphicFramePr>
          <p:cNvPr id="193546" name="Object 10"/>
          <p:cNvGraphicFramePr>
            <a:graphicFrameLocks noChangeAspect="1"/>
          </p:cNvGraphicFramePr>
          <p:nvPr/>
        </p:nvGraphicFramePr>
        <p:xfrm>
          <a:off x="1447800" y="1447800"/>
          <a:ext cx="6019800" cy="841375"/>
        </p:xfrm>
        <a:graphic>
          <a:graphicData uri="http://schemas.openxmlformats.org/presentationml/2006/ole">
            <p:oleObj spid="_x0000_s193546" name="公式" r:id="rId3" imgW="2717640" imgH="431640" progId="Equation.3">
              <p:embed/>
            </p:oleObj>
          </a:graphicData>
        </a:graphic>
      </p:graphicFrame>
      <p:sp>
        <p:nvSpPr>
          <p:cNvPr id="193548" name="Text Box 12"/>
          <p:cNvSpPr txBox="1">
            <a:spLocks noChangeArrowheads="1"/>
          </p:cNvSpPr>
          <p:nvPr/>
        </p:nvSpPr>
        <p:spPr bwMode="auto">
          <a:xfrm>
            <a:off x="827088" y="2420938"/>
            <a:ext cx="8316912" cy="457200"/>
          </a:xfrm>
          <a:prstGeom prst="rect">
            <a:avLst/>
          </a:prstGeom>
          <a:noFill/>
          <a:ln w="9525">
            <a:noFill/>
            <a:miter lim="800000"/>
            <a:headEnd/>
            <a:tailEnd/>
          </a:ln>
          <a:effectLst/>
        </p:spPr>
        <p:txBody>
          <a:bodyPr>
            <a:spAutoFit/>
          </a:bodyPr>
          <a:lstStyle/>
          <a:p>
            <a:r>
              <a:rPr lang="zh-CN" altLang="en-US">
                <a:ea typeface="楷体_GB2312" pitchFamily="49" charset="-122"/>
              </a:rPr>
              <a:t>引入拉格朗日函数（又称为动势）</a:t>
            </a:r>
          </a:p>
        </p:txBody>
      </p:sp>
      <p:graphicFrame>
        <p:nvGraphicFramePr>
          <p:cNvPr id="193549" name="Object 13"/>
          <p:cNvGraphicFramePr>
            <a:graphicFrameLocks noChangeAspect="1"/>
          </p:cNvGraphicFramePr>
          <p:nvPr/>
        </p:nvGraphicFramePr>
        <p:xfrm>
          <a:off x="3505200" y="3124200"/>
          <a:ext cx="1403350" cy="385763"/>
        </p:xfrm>
        <a:graphic>
          <a:graphicData uri="http://schemas.openxmlformats.org/presentationml/2006/ole">
            <p:oleObj spid="_x0000_s193549" name="公式" r:id="rId4" imgW="647640" imgH="177480" progId="Equation.3">
              <p:embed/>
            </p:oleObj>
          </a:graphicData>
        </a:graphic>
      </p:graphicFrame>
      <p:sp>
        <p:nvSpPr>
          <p:cNvPr id="193551" name="Text Box 15"/>
          <p:cNvSpPr txBox="1">
            <a:spLocks noChangeArrowheads="1"/>
          </p:cNvSpPr>
          <p:nvPr/>
        </p:nvSpPr>
        <p:spPr bwMode="auto">
          <a:xfrm>
            <a:off x="838200" y="3657600"/>
            <a:ext cx="9063038" cy="457200"/>
          </a:xfrm>
          <a:prstGeom prst="rect">
            <a:avLst/>
          </a:prstGeom>
          <a:noFill/>
          <a:ln w="9525">
            <a:noFill/>
            <a:miter lim="800000"/>
            <a:headEnd/>
            <a:tailEnd/>
          </a:ln>
          <a:effectLst/>
        </p:spPr>
        <p:txBody>
          <a:bodyPr>
            <a:spAutoFit/>
          </a:bodyPr>
          <a:lstStyle/>
          <a:p>
            <a:r>
              <a:rPr lang="zh-CN" altLang="en-US">
                <a:ea typeface="楷体_GB2312" pitchFamily="49" charset="-122"/>
              </a:rPr>
              <a:t>则拉格朗日方程又可以写成</a:t>
            </a:r>
          </a:p>
        </p:txBody>
      </p:sp>
      <p:graphicFrame>
        <p:nvGraphicFramePr>
          <p:cNvPr id="193553" name="Object 17"/>
          <p:cNvGraphicFramePr>
            <a:graphicFrameLocks noChangeAspect="1"/>
          </p:cNvGraphicFramePr>
          <p:nvPr/>
        </p:nvGraphicFramePr>
        <p:xfrm>
          <a:off x="1752600" y="4495800"/>
          <a:ext cx="5029200" cy="841375"/>
        </p:xfrm>
        <a:graphic>
          <a:graphicData uri="http://schemas.openxmlformats.org/presentationml/2006/ole">
            <p:oleObj spid="_x0000_s193553" name="公式" r:id="rId5" imgW="2311200" imgH="431640" progId="Equation.3">
              <p:embed/>
            </p:oleObj>
          </a:graphicData>
        </a:graphic>
      </p:graphicFrame>
      <p:sp>
        <p:nvSpPr>
          <p:cNvPr id="193555" name="AutoShape 19">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3556" name="AutoShape 20">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3557" name="AutoShape 21">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3558" name="AutoShape 22">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35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35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35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35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355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35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4" grpId="0" autoUpdateAnimBg="0"/>
      <p:bldP spid="193548" grpId="0" autoUpdateAnimBg="0"/>
      <p:bldP spid="193551"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78" name="Rectangle 18"/>
          <p:cNvSpPr>
            <a:spLocks noGrp="1" noChangeArrowheads="1"/>
          </p:cNvSpPr>
          <p:nvPr>
            <p:ph type="title"/>
          </p:nvPr>
        </p:nvSpPr>
        <p:spPr>
          <a:xfrm>
            <a:off x="762000" y="457200"/>
            <a:ext cx="1371600" cy="360363"/>
          </a:xfrm>
          <a:solidFill>
            <a:srgbClr val="00FFFF"/>
          </a:solidFill>
          <a:ln/>
        </p:spPr>
        <p:txBody>
          <a:bodyPr/>
          <a:lstStyle/>
          <a:p>
            <a:r>
              <a:rPr lang="zh-CN" altLang="en-US" sz="2400" b="1">
                <a:solidFill>
                  <a:schemeClr val="tx1"/>
                </a:solidFill>
                <a:latin typeface="楷体_GB2312" pitchFamily="49" charset="-122"/>
                <a:ea typeface="楷体_GB2312" pitchFamily="49" charset="-122"/>
              </a:rPr>
              <a:t>例 </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6</a:t>
            </a:r>
          </a:p>
        </p:txBody>
      </p:sp>
      <p:grpSp>
        <p:nvGrpSpPr>
          <p:cNvPr id="194609" name="Group 49"/>
          <p:cNvGrpSpPr>
            <a:grpSpLocks/>
          </p:cNvGrpSpPr>
          <p:nvPr/>
        </p:nvGrpSpPr>
        <p:grpSpPr bwMode="auto">
          <a:xfrm>
            <a:off x="838200" y="917575"/>
            <a:ext cx="7837488" cy="2073275"/>
            <a:chOff x="528" y="578"/>
            <a:chExt cx="4896" cy="1290"/>
          </a:xfrm>
        </p:grpSpPr>
        <p:sp>
          <p:nvSpPr>
            <p:cNvPr id="194579" name="Rectangle 19"/>
            <p:cNvSpPr>
              <a:spLocks noChangeArrowheads="1"/>
            </p:cNvSpPr>
            <p:nvPr/>
          </p:nvSpPr>
          <p:spPr bwMode="auto">
            <a:xfrm>
              <a:off x="528" y="578"/>
              <a:ext cx="4896" cy="284"/>
            </a:xfrm>
            <a:prstGeom prst="rect">
              <a:avLst/>
            </a:prstGeom>
            <a:noFill/>
            <a:ln w="9525">
              <a:noFill/>
              <a:miter lim="800000"/>
              <a:headEnd/>
              <a:tailEnd/>
            </a:ln>
            <a:effectLst/>
          </p:spPr>
          <p:txBody>
            <a:bodyPr anchor="ctr">
              <a:spAutoFit/>
            </a:bodyPr>
            <a:lstStyle/>
            <a:p>
              <a:pPr eaLnBrk="0" hangingPunct="0"/>
              <a:r>
                <a:rPr lang="zh-CN" altLang="en-US">
                  <a:ea typeface="楷体_GB2312" pitchFamily="49" charset="-122"/>
                </a:rPr>
                <a:t>已知：轮</a:t>
              </a:r>
              <a:r>
                <a:rPr lang="en-US" altLang="zh-CN" i="1"/>
                <a:t>A</a:t>
              </a:r>
              <a:r>
                <a:rPr lang="zh-CN" altLang="en-US">
                  <a:ea typeface="楷体_GB2312" pitchFamily="49" charset="-122"/>
                </a:rPr>
                <a:t>沿水平面纯滚动，轮心以水平弹簧联于墙上。</a:t>
              </a:r>
              <a:endParaRPr lang="en-US" altLang="zh-CN" i="1">
                <a:ea typeface="楷体_GB2312" pitchFamily="49" charset="-122"/>
              </a:endParaRPr>
            </a:p>
          </p:txBody>
        </p:sp>
        <p:sp>
          <p:nvSpPr>
            <p:cNvPr id="194582" name="Text Box 22"/>
            <p:cNvSpPr txBox="1">
              <a:spLocks noChangeArrowheads="1"/>
            </p:cNvSpPr>
            <p:nvPr/>
          </p:nvSpPr>
          <p:spPr bwMode="auto">
            <a:xfrm>
              <a:off x="1152" y="1200"/>
              <a:ext cx="2283" cy="285"/>
            </a:xfrm>
            <a:prstGeom prst="rect">
              <a:avLst/>
            </a:prstGeom>
            <a:noFill/>
            <a:ln w="9525">
              <a:noFill/>
              <a:miter lim="800000"/>
              <a:headEnd/>
              <a:tailEnd/>
            </a:ln>
            <a:effectLst/>
          </p:spPr>
          <p:txBody>
            <a:bodyPr wrap="none">
              <a:spAutoFit/>
            </a:bodyPr>
            <a:lstStyle/>
            <a:p>
              <a:r>
                <a:rPr lang="en-US" altLang="zh-CN" i="1"/>
                <a:t>A</a:t>
              </a:r>
              <a:r>
                <a:rPr lang="zh-CN" altLang="en-US" i="1"/>
                <a:t>，</a:t>
              </a:r>
              <a:r>
                <a:rPr lang="en-US" altLang="zh-CN" i="1"/>
                <a:t>B</a:t>
              </a:r>
              <a:r>
                <a:rPr lang="zh-CN" altLang="en-US">
                  <a:ea typeface="楷体_GB2312" pitchFamily="49" charset="-122"/>
                </a:rPr>
                <a:t>两轮皆为均质圆盘，</a:t>
              </a:r>
            </a:p>
          </p:txBody>
        </p:sp>
        <p:grpSp>
          <p:nvGrpSpPr>
            <p:cNvPr id="194593" name="Group 33"/>
            <p:cNvGrpSpPr>
              <a:grpSpLocks/>
            </p:cNvGrpSpPr>
            <p:nvPr/>
          </p:nvGrpSpPr>
          <p:grpSpPr bwMode="auto">
            <a:xfrm>
              <a:off x="1104" y="864"/>
              <a:ext cx="3942" cy="295"/>
              <a:chOff x="2997" y="1162"/>
              <a:chExt cx="3942" cy="295"/>
            </a:xfrm>
          </p:grpSpPr>
          <p:sp>
            <p:nvSpPr>
              <p:cNvPr id="194591" name="Text Box 31"/>
              <p:cNvSpPr txBox="1">
                <a:spLocks noChangeArrowheads="1"/>
              </p:cNvSpPr>
              <p:nvPr/>
            </p:nvSpPr>
            <p:spPr bwMode="auto">
              <a:xfrm>
                <a:off x="2997" y="1162"/>
                <a:ext cx="3942" cy="285"/>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质量为  的物块</a:t>
                </a:r>
                <a:r>
                  <a:rPr lang="en-US" altLang="zh-CN" i="1"/>
                  <a:t>C</a:t>
                </a:r>
                <a:r>
                  <a:rPr lang="zh-CN" altLang="en-US">
                    <a:ea typeface="楷体_GB2312" pitchFamily="49" charset="-122"/>
                  </a:rPr>
                  <a:t>以细绳跨过定滑轮</a:t>
                </a:r>
                <a:r>
                  <a:rPr lang="en-US" altLang="zh-CN" i="1"/>
                  <a:t>B</a:t>
                </a:r>
                <a:r>
                  <a:rPr lang="zh-CN" altLang="en-US">
                    <a:ea typeface="楷体_GB2312" pitchFamily="49" charset="-122"/>
                  </a:rPr>
                  <a:t>联于点</a:t>
                </a:r>
                <a:r>
                  <a:rPr lang="en-US" altLang="zh-CN" i="1"/>
                  <a:t>A</a:t>
                </a:r>
              </a:p>
            </p:txBody>
          </p:sp>
          <p:graphicFrame>
            <p:nvGraphicFramePr>
              <p:cNvPr id="194592" name="Object 32"/>
              <p:cNvGraphicFramePr>
                <a:graphicFrameLocks noChangeAspect="1"/>
              </p:cNvGraphicFramePr>
              <p:nvPr/>
            </p:nvGraphicFramePr>
            <p:xfrm>
              <a:off x="3606" y="1162"/>
              <a:ext cx="260" cy="295"/>
            </p:xfrm>
            <a:graphic>
              <a:graphicData uri="http://schemas.openxmlformats.org/presentationml/2006/ole">
                <p:oleObj spid="_x0000_s194592" name="公式" r:id="rId4" imgW="190440" imgH="215640" progId="Equation.3">
                  <p:embed/>
                </p:oleObj>
              </a:graphicData>
            </a:graphic>
          </p:graphicFrame>
        </p:grpSp>
        <p:sp>
          <p:nvSpPr>
            <p:cNvPr id="194594" name="Text Box 34"/>
            <p:cNvSpPr txBox="1">
              <a:spLocks noChangeArrowheads="1"/>
            </p:cNvSpPr>
            <p:nvPr/>
          </p:nvSpPr>
          <p:spPr bwMode="auto">
            <a:xfrm>
              <a:off x="3312" y="1200"/>
              <a:ext cx="1056" cy="285"/>
            </a:xfrm>
            <a:prstGeom prst="rect">
              <a:avLst/>
            </a:prstGeom>
            <a:noFill/>
            <a:ln w="9525">
              <a:noFill/>
              <a:miter lim="800000"/>
              <a:headEnd/>
              <a:tailEnd/>
            </a:ln>
            <a:effectLst/>
          </p:spPr>
          <p:txBody>
            <a:bodyPr>
              <a:spAutoFit/>
            </a:bodyPr>
            <a:lstStyle/>
            <a:p>
              <a:r>
                <a:rPr lang="zh-CN" altLang="en-US">
                  <a:ea typeface="楷体_GB2312" pitchFamily="49" charset="-122"/>
                </a:rPr>
                <a:t>半径为</a:t>
              </a:r>
              <a:r>
                <a:rPr lang="en-US" altLang="zh-CN" i="1"/>
                <a:t>R</a:t>
              </a:r>
              <a:r>
                <a:rPr lang="en-US" altLang="zh-CN"/>
                <a:t>，</a:t>
              </a:r>
            </a:p>
          </p:txBody>
        </p:sp>
        <p:grpSp>
          <p:nvGrpSpPr>
            <p:cNvPr id="194597" name="Group 37"/>
            <p:cNvGrpSpPr>
              <a:grpSpLocks/>
            </p:cNvGrpSpPr>
            <p:nvPr/>
          </p:nvGrpSpPr>
          <p:grpSpPr bwMode="auto">
            <a:xfrm>
              <a:off x="4224" y="1200"/>
              <a:ext cx="897" cy="295"/>
              <a:chOff x="2006" y="2523"/>
              <a:chExt cx="897" cy="295"/>
            </a:xfrm>
          </p:grpSpPr>
          <p:sp>
            <p:nvSpPr>
              <p:cNvPr id="194595" name="Text Box 35"/>
              <p:cNvSpPr txBox="1">
                <a:spLocks noChangeArrowheads="1"/>
              </p:cNvSpPr>
              <p:nvPr/>
            </p:nvSpPr>
            <p:spPr bwMode="auto">
              <a:xfrm>
                <a:off x="2006" y="2523"/>
                <a:ext cx="690" cy="285"/>
              </a:xfrm>
              <a:prstGeom prst="rect">
                <a:avLst/>
              </a:prstGeom>
              <a:noFill/>
              <a:ln w="9525">
                <a:noFill/>
                <a:miter lim="800000"/>
                <a:headEnd/>
                <a:tailEnd/>
              </a:ln>
              <a:effectLst/>
            </p:spPr>
            <p:txBody>
              <a:bodyPr wrap="none">
                <a:spAutoFit/>
              </a:bodyPr>
              <a:lstStyle/>
              <a:p>
                <a:r>
                  <a:rPr lang="zh-CN" altLang="en-US">
                    <a:ea typeface="楷体_GB2312" pitchFamily="49" charset="-122"/>
                  </a:rPr>
                  <a:t>质量为</a:t>
                </a:r>
              </a:p>
            </p:txBody>
          </p:sp>
          <p:graphicFrame>
            <p:nvGraphicFramePr>
              <p:cNvPr id="194596" name="Object 36"/>
              <p:cNvGraphicFramePr>
                <a:graphicFrameLocks noChangeAspect="1"/>
              </p:cNvGraphicFramePr>
              <p:nvPr/>
            </p:nvGraphicFramePr>
            <p:xfrm>
              <a:off x="2608" y="2523"/>
              <a:ext cx="295" cy="295"/>
            </p:xfrm>
            <a:graphic>
              <a:graphicData uri="http://schemas.openxmlformats.org/presentationml/2006/ole">
                <p:oleObj spid="_x0000_s194596" name="公式" r:id="rId5" imgW="215640" imgH="215640" progId="Equation.3">
                  <p:embed/>
                </p:oleObj>
              </a:graphicData>
            </a:graphic>
          </p:graphicFrame>
        </p:grpSp>
        <p:sp>
          <p:nvSpPr>
            <p:cNvPr id="194598" name="Text Box 38"/>
            <p:cNvSpPr txBox="1">
              <a:spLocks noChangeArrowheads="1"/>
            </p:cNvSpPr>
            <p:nvPr/>
          </p:nvSpPr>
          <p:spPr bwMode="auto">
            <a:xfrm>
              <a:off x="1104" y="1584"/>
              <a:ext cx="1488" cy="284"/>
            </a:xfrm>
            <a:prstGeom prst="rect">
              <a:avLst/>
            </a:prstGeom>
            <a:noFill/>
            <a:ln w="9525">
              <a:noFill/>
              <a:miter lim="800000"/>
              <a:headEnd/>
              <a:tailEnd/>
            </a:ln>
            <a:effectLst/>
          </p:spPr>
          <p:txBody>
            <a:bodyPr>
              <a:spAutoFit/>
            </a:bodyPr>
            <a:lstStyle/>
            <a:p>
              <a:r>
                <a:rPr lang="zh-CN" altLang="en-US">
                  <a:ea typeface="楷体_GB2312" pitchFamily="49" charset="-122"/>
                </a:rPr>
                <a:t>弹簧刚度为</a:t>
              </a:r>
              <a:r>
                <a:rPr lang="en-US" altLang="zh-CN" i="1"/>
                <a:t>k</a:t>
              </a:r>
              <a:r>
                <a:rPr lang="en-US" altLang="zh-CN"/>
                <a:t>，</a:t>
              </a:r>
            </a:p>
          </p:txBody>
        </p:sp>
        <p:sp>
          <p:nvSpPr>
            <p:cNvPr id="194599" name="Text Box 39"/>
            <p:cNvSpPr txBox="1">
              <a:spLocks noChangeArrowheads="1"/>
            </p:cNvSpPr>
            <p:nvPr/>
          </p:nvSpPr>
          <p:spPr bwMode="auto">
            <a:xfrm>
              <a:off x="2327" y="1584"/>
              <a:ext cx="1072" cy="284"/>
            </a:xfrm>
            <a:prstGeom prst="rect">
              <a:avLst/>
            </a:prstGeom>
            <a:noFill/>
            <a:ln w="9525">
              <a:noFill/>
              <a:miter lim="800000"/>
              <a:headEnd/>
              <a:tailEnd/>
            </a:ln>
            <a:effectLst/>
          </p:spPr>
          <p:txBody>
            <a:bodyPr wrap="none">
              <a:spAutoFit/>
            </a:bodyPr>
            <a:lstStyle/>
            <a:p>
              <a:r>
                <a:rPr lang="zh-CN" altLang="en-US">
                  <a:ea typeface="楷体_GB2312" pitchFamily="49" charset="-122"/>
                </a:rPr>
                <a:t>质量不计。</a:t>
              </a:r>
            </a:p>
          </p:txBody>
        </p:sp>
      </p:grpSp>
      <p:sp>
        <p:nvSpPr>
          <p:cNvPr id="194602" name="Text Box 42"/>
          <p:cNvSpPr txBox="1">
            <a:spLocks noChangeArrowheads="1"/>
          </p:cNvSpPr>
          <p:nvPr/>
        </p:nvSpPr>
        <p:spPr bwMode="auto">
          <a:xfrm>
            <a:off x="838200" y="2971800"/>
            <a:ext cx="7537450" cy="822325"/>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试求：当弹簧较软，在细绳能始终保持张紧的条件下，</a:t>
            </a:r>
          </a:p>
          <a:p>
            <a:r>
              <a:rPr lang="zh-CN" altLang="en-US">
                <a:latin typeface="楷体_GB2312" pitchFamily="49" charset="-122"/>
                <a:ea typeface="楷体_GB2312" pitchFamily="49" charset="-122"/>
              </a:rPr>
              <a:t>      此系统的运动微分方程。</a:t>
            </a:r>
          </a:p>
        </p:txBody>
      </p:sp>
      <p:sp>
        <p:nvSpPr>
          <p:cNvPr id="194604" name="AutoShape 44">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4605" name="AutoShape 45">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4606" name="AutoShape 46">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4607" name="AutoShape 47">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ontrols>
      <p:control spid="194603" name="ShockwaveFlash1" r:id="rId2" imgW="3429000" imgH="2590920"/>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6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6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8" name="Rectangle 4"/>
          <p:cNvSpPr>
            <a:spLocks noChangeArrowheads="1"/>
          </p:cNvSpPr>
          <p:nvPr/>
        </p:nvSpPr>
        <p:spPr bwMode="auto">
          <a:xfrm>
            <a:off x="611188" y="620713"/>
            <a:ext cx="852487" cy="457200"/>
          </a:xfrm>
          <a:prstGeom prst="rect">
            <a:avLst/>
          </a:prstGeom>
          <a:solidFill>
            <a:srgbClr val="00FFFF"/>
          </a:solidFill>
          <a:ln w="9525">
            <a:noFill/>
            <a:miter lim="800000"/>
            <a:headEnd/>
            <a:tailEnd/>
          </a:ln>
          <a:effectLst/>
        </p:spPr>
        <p:txBody>
          <a:bodyPr anchor="ctr">
            <a:spAutoFit/>
          </a:bodyPr>
          <a:lstStyle/>
          <a:p>
            <a:pPr eaLnBrk="0" hangingPunct="0"/>
            <a:r>
              <a:rPr lang="zh-CN" altLang="en-US">
                <a:ea typeface="楷体_GB2312" pitchFamily="49" charset="-122"/>
              </a:rPr>
              <a:t>解</a:t>
            </a:r>
            <a:r>
              <a:rPr lang="zh-CN" altLang="en-US"/>
              <a:t>：</a:t>
            </a:r>
          </a:p>
        </p:txBody>
      </p:sp>
      <p:grpSp>
        <p:nvGrpSpPr>
          <p:cNvPr id="195621" name="Group 37"/>
          <p:cNvGrpSpPr>
            <a:grpSpLocks/>
          </p:cNvGrpSpPr>
          <p:nvPr/>
        </p:nvGrpSpPr>
        <p:grpSpPr bwMode="auto">
          <a:xfrm>
            <a:off x="1423988" y="609600"/>
            <a:ext cx="6983412" cy="469900"/>
            <a:chOff x="897" y="384"/>
            <a:chExt cx="4333" cy="314"/>
          </a:xfrm>
        </p:grpSpPr>
        <p:sp>
          <p:nvSpPr>
            <p:cNvPr id="195589" name="Text Box 5"/>
            <p:cNvSpPr txBox="1">
              <a:spLocks noChangeArrowheads="1"/>
            </p:cNvSpPr>
            <p:nvPr/>
          </p:nvSpPr>
          <p:spPr bwMode="auto">
            <a:xfrm>
              <a:off x="897" y="392"/>
              <a:ext cx="2239" cy="306"/>
            </a:xfrm>
            <a:prstGeom prst="rect">
              <a:avLst/>
            </a:prstGeom>
            <a:noFill/>
            <a:ln w="9525">
              <a:noFill/>
              <a:miter lim="800000"/>
              <a:headEnd/>
              <a:tailEnd/>
            </a:ln>
            <a:effectLst/>
          </p:spPr>
          <p:txBody>
            <a:bodyPr>
              <a:spAutoFit/>
            </a:bodyPr>
            <a:lstStyle/>
            <a:p>
              <a:r>
                <a:rPr lang="zh-CN" altLang="en-US">
                  <a:ea typeface="楷体_GB2312" pitchFamily="49" charset="-122"/>
                </a:rPr>
                <a:t>此系统具有一个自由度，</a:t>
              </a:r>
            </a:p>
          </p:txBody>
        </p:sp>
        <p:sp>
          <p:nvSpPr>
            <p:cNvPr id="195590" name="Text Box 6"/>
            <p:cNvSpPr txBox="1">
              <a:spLocks noChangeArrowheads="1"/>
            </p:cNvSpPr>
            <p:nvPr/>
          </p:nvSpPr>
          <p:spPr bwMode="auto">
            <a:xfrm>
              <a:off x="3024" y="384"/>
              <a:ext cx="2206" cy="306"/>
            </a:xfrm>
            <a:prstGeom prst="rect">
              <a:avLst/>
            </a:prstGeom>
            <a:noFill/>
            <a:ln w="9525">
              <a:noFill/>
              <a:miter lim="800000"/>
              <a:headEnd/>
              <a:tailEnd/>
            </a:ln>
            <a:effectLst/>
          </p:spPr>
          <p:txBody>
            <a:bodyPr wrap="none">
              <a:spAutoFit/>
            </a:bodyPr>
            <a:lstStyle/>
            <a:p>
              <a:r>
                <a:rPr lang="zh-CN" altLang="en-US">
                  <a:ea typeface="楷体_GB2312" pitchFamily="49" charset="-122"/>
                </a:rPr>
                <a:t>以物块平衡位置为原点。</a:t>
              </a:r>
            </a:p>
          </p:txBody>
        </p:sp>
      </p:grpSp>
      <p:grpSp>
        <p:nvGrpSpPr>
          <p:cNvPr id="195622" name="Group 38"/>
          <p:cNvGrpSpPr>
            <a:grpSpLocks/>
          </p:cNvGrpSpPr>
          <p:nvPr/>
        </p:nvGrpSpPr>
        <p:grpSpPr bwMode="auto">
          <a:xfrm>
            <a:off x="730250" y="1066800"/>
            <a:ext cx="4784725" cy="1628775"/>
            <a:chOff x="460" y="672"/>
            <a:chExt cx="2974" cy="997"/>
          </a:xfrm>
        </p:grpSpPr>
        <p:sp>
          <p:nvSpPr>
            <p:cNvPr id="195591" name="Text Box 7"/>
            <p:cNvSpPr txBox="1">
              <a:spLocks noChangeArrowheads="1"/>
            </p:cNvSpPr>
            <p:nvPr/>
          </p:nvSpPr>
          <p:spPr bwMode="auto">
            <a:xfrm>
              <a:off x="480" y="672"/>
              <a:ext cx="1542" cy="280"/>
            </a:xfrm>
            <a:prstGeom prst="rect">
              <a:avLst/>
            </a:prstGeom>
            <a:noFill/>
            <a:ln w="9525">
              <a:noFill/>
              <a:miter lim="800000"/>
              <a:headEnd/>
              <a:tailEnd/>
            </a:ln>
            <a:effectLst/>
          </p:spPr>
          <p:txBody>
            <a:bodyPr wrap="none">
              <a:spAutoFit/>
            </a:bodyPr>
            <a:lstStyle/>
            <a:p>
              <a:r>
                <a:rPr lang="zh-CN" altLang="en-US">
                  <a:ea typeface="楷体_GB2312" pitchFamily="49" charset="-122"/>
                </a:rPr>
                <a:t>取</a:t>
              </a:r>
              <a:r>
                <a:rPr lang="en-US" altLang="zh-CN" i="1"/>
                <a:t>x</a:t>
              </a:r>
              <a:r>
                <a:rPr lang="zh-CN" altLang="en-US">
                  <a:ea typeface="楷体_GB2312" pitchFamily="49" charset="-122"/>
                </a:rPr>
                <a:t>为广义坐标</a:t>
              </a:r>
              <a:r>
                <a:rPr lang="zh-CN" altLang="en-US"/>
                <a:t>。</a:t>
              </a:r>
            </a:p>
          </p:txBody>
        </p:sp>
        <p:sp>
          <p:nvSpPr>
            <p:cNvPr id="195592" name="Text Box 8"/>
            <p:cNvSpPr txBox="1">
              <a:spLocks noChangeArrowheads="1"/>
            </p:cNvSpPr>
            <p:nvPr/>
          </p:nvSpPr>
          <p:spPr bwMode="auto">
            <a:xfrm>
              <a:off x="460" y="919"/>
              <a:ext cx="2590" cy="280"/>
            </a:xfrm>
            <a:prstGeom prst="rect">
              <a:avLst/>
            </a:prstGeom>
            <a:noFill/>
            <a:ln w="9525">
              <a:noFill/>
              <a:miter lim="800000"/>
              <a:headEnd/>
              <a:tailEnd/>
            </a:ln>
            <a:effectLst/>
          </p:spPr>
          <p:txBody>
            <a:bodyPr wrap="none">
              <a:spAutoFit/>
            </a:bodyPr>
            <a:lstStyle/>
            <a:p>
              <a:r>
                <a:rPr lang="zh-CN" altLang="en-US">
                  <a:ea typeface="楷体_GB2312" pitchFamily="49" charset="-122"/>
                </a:rPr>
                <a:t>以平衡位置为重力零势能点。</a:t>
              </a:r>
            </a:p>
          </p:txBody>
        </p:sp>
        <p:sp>
          <p:nvSpPr>
            <p:cNvPr id="195593" name="Text Box 9"/>
            <p:cNvSpPr txBox="1">
              <a:spLocks noChangeArrowheads="1"/>
            </p:cNvSpPr>
            <p:nvPr/>
          </p:nvSpPr>
          <p:spPr bwMode="auto">
            <a:xfrm>
              <a:off x="463" y="1146"/>
              <a:ext cx="2971" cy="280"/>
            </a:xfrm>
            <a:prstGeom prst="rect">
              <a:avLst/>
            </a:prstGeom>
            <a:noFill/>
            <a:ln w="9525">
              <a:noFill/>
              <a:miter lim="800000"/>
              <a:headEnd/>
              <a:tailEnd/>
            </a:ln>
            <a:effectLst/>
          </p:spPr>
          <p:txBody>
            <a:bodyPr wrap="none">
              <a:spAutoFit/>
            </a:bodyPr>
            <a:lstStyle/>
            <a:p>
              <a:r>
                <a:rPr lang="zh-CN" altLang="en-US">
                  <a:ea typeface="楷体_GB2312" pitchFamily="49" charset="-122"/>
                </a:rPr>
                <a:t>取弹簧原长处为弹性力零势能点。</a:t>
              </a:r>
            </a:p>
          </p:txBody>
        </p:sp>
        <p:sp>
          <p:nvSpPr>
            <p:cNvPr id="195594" name="Text Box 10"/>
            <p:cNvSpPr txBox="1">
              <a:spLocks noChangeArrowheads="1"/>
            </p:cNvSpPr>
            <p:nvPr/>
          </p:nvSpPr>
          <p:spPr bwMode="auto">
            <a:xfrm>
              <a:off x="463" y="1389"/>
              <a:ext cx="2494" cy="280"/>
            </a:xfrm>
            <a:prstGeom prst="rect">
              <a:avLst/>
            </a:prstGeom>
            <a:noFill/>
            <a:ln w="9525">
              <a:noFill/>
              <a:miter lim="800000"/>
              <a:headEnd/>
              <a:tailEnd/>
            </a:ln>
            <a:effectLst/>
          </p:spPr>
          <p:txBody>
            <a:bodyPr wrap="none">
              <a:spAutoFit/>
            </a:bodyPr>
            <a:lstStyle/>
            <a:p>
              <a:r>
                <a:rPr lang="zh-CN" altLang="en-US">
                  <a:ea typeface="楷体_GB2312" pitchFamily="49" charset="-122"/>
                </a:rPr>
                <a:t>系统在任意位置</a:t>
              </a:r>
              <a:r>
                <a:rPr lang="en-US" altLang="zh-CN" i="1"/>
                <a:t>x</a:t>
              </a:r>
              <a:r>
                <a:rPr lang="zh-CN" altLang="en-US">
                  <a:ea typeface="楷体_GB2312" pitchFamily="49" charset="-122"/>
                </a:rPr>
                <a:t>处的势能为</a:t>
              </a:r>
            </a:p>
          </p:txBody>
        </p:sp>
      </p:grpSp>
      <p:graphicFrame>
        <p:nvGraphicFramePr>
          <p:cNvPr id="195595" name="Object 11"/>
          <p:cNvGraphicFramePr>
            <a:graphicFrameLocks noChangeAspect="1"/>
          </p:cNvGraphicFramePr>
          <p:nvPr/>
        </p:nvGraphicFramePr>
        <p:xfrm>
          <a:off x="1752600" y="2667000"/>
          <a:ext cx="2928938" cy="750888"/>
        </p:xfrm>
        <a:graphic>
          <a:graphicData uri="http://schemas.openxmlformats.org/presentationml/2006/ole">
            <p:oleObj spid="_x0000_s195595" name="公式" r:id="rId3" imgW="1536480" imgH="393480" progId="Equation.3">
              <p:embed/>
            </p:oleObj>
          </a:graphicData>
        </a:graphic>
      </p:graphicFrame>
      <p:grpSp>
        <p:nvGrpSpPr>
          <p:cNvPr id="195598" name="Group 14"/>
          <p:cNvGrpSpPr>
            <a:grpSpLocks/>
          </p:cNvGrpSpPr>
          <p:nvPr/>
        </p:nvGrpSpPr>
        <p:grpSpPr bwMode="auto">
          <a:xfrm>
            <a:off x="755650" y="3336925"/>
            <a:ext cx="4781550" cy="495300"/>
            <a:chOff x="476" y="2102"/>
            <a:chExt cx="3012" cy="312"/>
          </a:xfrm>
        </p:grpSpPr>
        <p:sp>
          <p:nvSpPr>
            <p:cNvPr id="195596" name="Text Box 12"/>
            <p:cNvSpPr txBox="1">
              <a:spLocks noChangeArrowheads="1"/>
            </p:cNvSpPr>
            <p:nvPr/>
          </p:nvSpPr>
          <p:spPr bwMode="auto">
            <a:xfrm>
              <a:off x="476" y="2102"/>
              <a:ext cx="301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其中  为平衡位置处弹簧的伸长量</a:t>
              </a:r>
            </a:p>
          </p:txBody>
        </p:sp>
        <p:graphicFrame>
          <p:nvGraphicFramePr>
            <p:cNvPr id="195597" name="Object 13"/>
            <p:cNvGraphicFramePr>
              <a:graphicFrameLocks noChangeAspect="1"/>
            </p:cNvGraphicFramePr>
            <p:nvPr/>
          </p:nvGraphicFramePr>
          <p:xfrm>
            <a:off x="930" y="2115"/>
            <a:ext cx="233" cy="299"/>
          </p:xfrm>
          <a:graphic>
            <a:graphicData uri="http://schemas.openxmlformats.org/presentationml/2006/ole">
              <p:oleObj spid="_x0000_s195597" name="公式" r:id="rId4" imgW="177480" imgH="228600" progId="Equation.3">
                <p:embed/>
              </p:oleObj>
            </a:graphicData>
          </a:graphic>
        </p:graphicFrame>
      </p:grpSp>
      <p:sp>
        <p:nvSpPr>
          <p:cNvPr id="195614" name="Text Box 30"/>
          <p:cNvSpPr txBox="1">
            <a:spLocks noChangeArrowheads="1"/>
          </p:cNvSpPr>
          <p:nvPr/>
        </p:nvSpPr>
        <p:spPr bwMode="auto">
          <a:xfrm>
            <a:off x="762000" y="4114800"/>
            <a:ext cx="5897563" cy="457200"/>
          </a:xfrm>
          <a:prstGeom prst="rect">
            <a:avLst/>
          </a:prstGeom>
          <a:noFill/>
          <a:ln w="9525">
            <a:noFill/>
            <a:miter lim="800000"/>
            <a:headEnd/>
            <a:tailEnd/>
          </a:ln>
          <a:effectLst/>
        </p:spPr>
        <p:txBody>
          <a:bodyPr>
            <a:spAutoFit/>
          </a:bodyPr>
          <a:lstStyle/>
          <a:p>
            <a:r>
              <a:rPr lang="zh-CN" altLang="en-US">
                <a:ea typeface="楷体_GB2312" pitchFamily="49" charset="-122"/>
              </a:rPr>
              <a:t>此系统的动能为</a:t>
            </a:r>
          </a:p>
        </p:txBody>
      </p:sp>
      <p:graphicFrame>
        <p:nvGraphicFramePr>
          <p:cNvPr id="195615" name="Object 31"/>
          <p:cNvGraphicFramePr>
            <a:graphicFrameLocks noChangeAspect="1"/>
          </p:cNvGraphicFramePr>
          <p:nvPr/>
        </p:nvGraphicFramePr>
        <p:xfrm>
          <a:off x="838200" y="4572000"/>
          <a:ext cx="7467600" cy="1755775"/>
        </p:xfrm>
        <a:graphic>
          <a:graphicData uri="http://schemas.openxmlformats.org/presentationml/2006/ole">
            <p:oleObj spid="_x0000_s195615" name="Equation" r:id="rId5" imgW="3340080" imgH="812520" progId="Equation.DSMT4">
              <p:embed/>
            </p:oleObj>
          </a:graphicData>
        </a:graphic>
      </p:graphicFrame>
      <p:sp>
        <p:nvSpPr>
          <p:cNvPr id="195616" name="AutoShape 3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5617" name="AutoShape 3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5618" name="AutoShape 3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5619" name="AutoShape 3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195623" name="Picture 39"/>
          <p:cNvPicPr>
            <a:picLocks noChangeAspect="1" noChangeArrowheads="1"/>
          </p:cNvPicPr>
          <p:nvPr/>
        </p:nvPicPr>
        <p:blipFill>
          <a:blip r:embed="rId6"/>
          <a:srcRect/>
          <a:stretch>
            <a:fillRect/>
          </a:stretch>
        </p:blipFill>
        <p:spPr bwMode="auto">
          <a:xfrm>
            <a:off x="5802313" y="1125538"/>
            <a:ext cx="3119437" cy="32400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55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56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56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56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559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559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56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56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8" grpId="0" animBg="1" autoUpdateAnimBg="0"/>
      <p:bldP spid="195614"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2" name="Text Box 4"/>
          <p:cNvSpPr txBox="1">
            <a:spLocks noChangeArrowheads="1"/>
          </p:cNvSpPr>
          <p:nvPr/>
        </p:nvSpPr>
        <p:spPr bwMode="auto">
          <a:xfrm>
            <a:off x="755650" y="765175"/>
            <a:ext cx="5111750" cy="457200"/>
          </a:xfrm>
          <a:prstGeom prst="rect">
            <a:avLst/>
          </a:prstGeom>
          <a:noFill/>
          <a:ln w="9525">
            <a:noFill/>
            <a:miter lim="800000"/>
            <a:headEnd/>
            <a:tailEnd/>
          </a:ln>
          <a:effectLst/>
        </p:spPr>
        <p:txBody>
          <a:bodyPr>
            <a:spAutoFit/>
          </a:bodyPr>
          <a:lstStyle/>
          <a:p>
            <a:r>
              <a:rPr lang="zh-CN" altLang="en-US">
                <a:ea typeface="楷体_GB2312" pitchFamily="49" charset="-122"/>
              </a:rPr>
              <a:t>系统的动势为</a:t>
            </a:r>
          </a:p>
        </p:txBody>
      </p:sp>
      <p:graphicFrame>
        <p:nvGraphicFramePr>
          <p:cNvPr id="196613" name="Object 5"/>
          <p:cNvGraphicFramePr>
            <a:graphicFrameLocks noChangeAspect="1"/>
          </p:cNvGraphicFramePr>
          <p:nvPr/>
        </p:nvGraphicFramePr>
        <p:xfrm>
          <a:off x="1752600" y="1219200"/>
          <a:ext cx="6553200" cy="842963"/>
        </p:xfrm>
        <a:graphic>
          <a:graphicData uri="http://schemas.openxmlformats.org/presentationml/2006/ole">
            <p:oleObj spid="_x0000_s196613" name="公式" r:id="rId3" imgW="3060360" imgH="393480" progId="Equation.3">
              <p:embed/>
            </p:oleObj>
          </a:graphicData>
        </a:graphic>
      </p:graphicFrame>
      <p:sp>
        <p:nvSpPr>
          <p:cNvPr id="196614" name="Text Box 6"/>
          <p:cNvSpPr txBox="1">
            <a:spLocks noChangeArrowheads="1"/>
          </p:cNvSpPr>
          <p:nvPr/>
        </p:nvSpPr>
        <p:spPr bwMode="auto">
          <a:xfrm>
            <a:off x="762000" y="2133600"/>
            <a:ext cx="7123113" cy="457200"/>
          </a:xfrm>
          <a:prstGeom prst="rect">
            <a:avLst/>
          </a:prstGeom>
          <a:noFill/>
          <a:ln w="9525">
            <a:noFill/>
            <a:miter lim="800000"/>
            <a:headEnd/>
            <a:tailEnd/>
          </a:ln>
          <a:effectLst/>
        </p:spPr>
        <p:txBody>
          <a:bodyPr>
            <a:spAutoFit/>
          </a:bodyPr>
          <a:lstStyle/>
          <a:p>
            <a:r>
              <a:rPr lang="zh-CN" altLang="en-US">
                <a:ea typeface="楷体_GB2312" pitchFamily="49" charset="-122"/>
              </a:rPr>
              <a:t>代入拉格朗日方程</a:t>
            </a:r>
          </a:p>
        </p:txBody>
      </p:sp>
      <p:graphicFrame>
        <p:nvGraphicFramePr>
          <p:cNvPr id="196616" name="Object 8"/>
          <p:cNvGraphicFramePr>
            <a:graphicFrameLocks noChangeAspect="1"/>
          </p:cNvGraphicFramePr>
          <p:nvPr/>
        </p:nvGraphicFramePr>
        <p:xfrm>
          <a:off x="3581400" y="2667000"/>
          <a:ext cx="2103438" cy="768350"/>
        </p:xfrm>
        <a:graphic>
          <a:graphicData uri="http://schemas.openxmlformats.org/presentationml/2006/ole">
            <p:oleObj spid="_x0000_s196616" name="公式" r:id="rId4" imgW="1066680" imgH="393480" progId="Equation.3">
              <p:embed/>
            </p:oleObj>
          </a:graphicData>
        </a:graphic>
      </p:graphicFrame>
      <p:sp>
        <p:nvSpPr>
          <p:cNvPr id="196618" name="Text Box 10"/>
          <p:cNvSpPr txBox="1">
            <a:spLocks noChangeArrowheads="1"/>
          </p:cNvSpPr>
          <p:nvPr/>
        </p:nvSpPr>
        <p:spPr bwMode="auto">
          <a:xfrm>
            <a:off x="769938" y="3213100"/>
            <a:ext cx="5097462" cy="457200"/>
          </a:xfrm>
          <a:prstGeom prst="rect">
            <a:avLst/>
          </a:prstGeom>
          <a:noFill/>
          <a:ln w="9525">
            <a:noFill/>
            <a:miter lim="800000"/>
            <a:headEnd/>
            <a:tailEnd/>
          </a:ln>
          <a:effectLst/>
        </p:spPr>
        <p:txBody>
          <a:bodyPr>
            <a:spAutoFit/>
          </a:bodyPr>
          <a:lstStyle/>
          <a:p>
            <a:r>
              <a:rPr lang="zh-CN" altLang="en-US">
                <a:ea typeface="楷体_GB2312" pitchFamily="49" charset="-122"/>
              </a:rPr>
              <a:t>得</a:t>
            </a:r>
          </a:p>
        </p:txBody>
      </p:sp>
      <p:graphicFrame>
        <p:nvGraphicFramePr>
          <p:cNvPr id="196619" name="Object 11"/>
          <p:cNvGraphicFramePr>
            <a:graphicFrameLocks noChangeAspect="1"/>
          </p:cNvGraphicFramePr>
          <p:nvPr/>
        </p:nvGraphicFramePr>
        <p:xfrm>
          <a:off x="2209800" y="3962400"/>
          <a:ext cx="4648200" cy="506413"/>
        </p:xfrm>
        <a:graphic>
          <a:graphicData uri="http://schemas.openxmlformats.org/presentationml/2006/ole">
            <p:oleObj spid="_x0000_s196619" name="公式" r:id="rId5" imgW="2095200" imgH="228600" progId="Equation.3">
              <p:embed/>
            </p:oleObj>
          </a:graphicData>
        </a:graphic>
      </p:graphicFrame>
      <p:grpSp>
        <p:nvGrpSpPr>
          <p:cNvPr id="196622" name="Group 14"/>
          <p:cNvGrpSpPr>
            <a:grpSpLocks/>
          </p:cNvGrpSpPr>
          <p:nvPr/>
        </p:nvGrpSpPr>
        <p:grpSpPr bwMode="auto">
          <a:xfrm>
            <a:off x="838200" y="4648200"/>
            <a:ext cx="2547938" cy="506413"/>
            <a:chOff x="509" y="2748"/>
            <a:chExt cx="1605" cy="319"/>
          </a:xfrm>
        </p:grpSpPr>
        <p:sp>
          <p:nvSpPr>
            <p:cNvPr id="196620" name="Text Box 12"/>
            <p:cNvSpPr txBox="1">
              <a:spLocks noChangeArrowheads="1"/>
            </p:cNvSpPr>
            <p:nvPr/>
          </p:nvSpPr>
          <p:spPr bwMode="auto">
            <a:xfrm>
              <a:off x="509" y="2749"/>
              <a:ext cx="695" cy="288"/>
            </a:xfrm>
            <a:prstGeom prst="rect">
              <a:avLst/>
            </a:prstGeom>
            <a:noFill/>
            <a:ln w="9525">
              <a:noFill/>
              <a:miter lim="800000"/>
              <a:headEnd/>
              <a:tailEnd/>
            </a:ln>
            <a:effectLst/>
          </p:spPr>
          <p:txBody>
            <a:bodyPr wrap="none">
              <a:spAutoFit/>
            </a:bodyPr>
            <a:lstStyle/>
            <a:p>
              <a:r>
                <a:rPr lang="zh-CN" altLang="en-US">
                  <a:ea typeface="楷体_GB2312" pitchFamily="49" charset="-122"/>
                </a:rPr>
                <a:t>注意到</a:t>
              </a:r>
            </a:p>
          </p:txBody>
        </p:sp>
        <p:graphicFrame>
          <p:nvGraphicFramePr>
            <p:cNvPr id="196621" name="Object 13"/>
            <p:cNvGraphicFramePr>
              <a:graphicFrameLocks noChangeAspect="1"/>
            </p:cNvGraphicFramePr>
            <p:nvPr/>
          </p:nvGraphicFramePr>
          <p:xfrm>
            <a:off x="1156" y="2748"/>
            <a:ext cx="958" cy="319"/>
          </p:xfrm>
          <a:graphic>
            <a:graphicData uri="http://schemas.openxmlformats.org/presentationml/2006/ole">
              <p:oleObj spid="_x0000_s196621" name="公式" r:id="rId6" imgW="685800" imgH="228600" progId="Equation.3">
                <p:embed/>
              </p:oleObj>
            </a:graphicData>
          </a:graphic>
        </p:graphicFrame>
      </p:grpSp>
      <p:sp>
        <p:nvSpPr>
          <p:cNvPr id="196623" name="Text Box 15"/>
          <p:cNvSpPr txBox="1">
            <a:spLocks noChangeArrowheads="1"/>
          </p:cNvSpPr>
          <p:nvPr/>
        </p:nvSpPr>
        <p:spPr bwMode="auto">
          <a:xfrm>
            <a:off x="3581400" y="4724400"/>
            <a:ext cx="5562600" cy="457200"/>
          </a:xfrm>
          <a:prstGeom prst="rect">
            <a:avLst/>
          </a:prstGeom>
          <a:noFill/>
          <a:ln w="9525">
            <a:noFill/>
            <a:miter lim="800000"/>
            <a:headEnd/>
            <a:tailEnd/>
          </a:ln>
          <a:effectLst/>
        </p:spPr>
        <p:txBody>
          <a:bodyPr>
            <a:spAutoFit/>
          </a:bodyPr>
          <a:lstStyle/>
          <a:p>
            <a:r>
              <a:rPr lang="zh-CN" altLang="en-US">
                <a:ea typeface="楷体_GB2312" pitchFamily="49" charset="-122"/>
              </a:rPr>
              <a:t>则系统的运动微分方程为</a:t>
            </a:r>
          </a:p>
        </p:txBody>
      </p:sp>
      <p:graphicFrame>
        <p:nvGraphicFramePr>
          <p:cNvPr id="196624" name="Object 16"/>
          <p:cNvGraphicFramePr>
            <a:graphicFrameLocks noChangeAspect="1"/>
          </p:cNvGraphicFramePr>
          <p:nvPr/>
        </p:nvGraphicFramePr>
        <p:xfrm>
          <a:off x="3124200" y="5410200"/>
          <a:ext cx="2959100" cy="477838"/>
        </p:xfrm>
        <a:graphic>
          <a:graphicData uri="http://schemas.openxmlformats.org/presentationml/2006/ole">
            <p:oleObj spid="_x0000_s196624" name="公式" r:id="rId7" imgW="1333440" imgH="215640" progId="Equation.3">
              <p:embed/>
            </p:oleObj>
          </a:graphicData>
        </a:graphic>
      </p:graphicFrame>
      <p:sp>
        <p:nvSpPr>
          <p:cNvPr id="196625" name="AutoShape 1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6626" name="AutoShape 1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6627" name="AutoShape 1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6628" name="AutoShape 2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66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66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66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66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66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66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66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66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66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2" grpId="0" autoUpdateAnimBg="0"/>
      <p:bldP spid="196614" grpId="0" autoUpdateAnimBg="0"/>
      <p:bldP spid="196618" grpId="0" autoUpdateAnimBg="0"/>
      <p:bldP spid="196623"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7640" name="Rectangle 8"/>
          <p:cNvSpPr>
            <a:spLocks noGrp="1" noChangeArrowheads="1"/>
          </p:cNvSpPr>
          <p:nvPr>
            <p:ph type="title"/>
          </p:nvPr>
        </p:nvSpPr>
        <p:spPr>
          <a:xfrm>
            <a:off x="685800" y="533400"/>
            <a:ext cx="1676400" cy="442913"/>
          </a:xfrm>
          <a:solidFill>
            <a:srgbClr val="00FFFF"/>
          </a:solidFill>
          <a:ln/>
        </p:spPr>
        <p:txBody>
          <a:bodyPr/>
          <a:lstStyle/>
          <a:p>
            <a:r>
              <a:rPr lang="zh-CN" altLang="en-US" sz="2400" b="1">
                <a:solidFill>
                  <a:schemeClr val="tx1"/>
                </a:solidFill>
                <a:latin typeface="楷体_GB2312" pitchFamily="49" charset="-122"/>
                <a:ea typeface="楷体_GB2312" pitchFamily="49" charset="-122"/>
              </a:rPr>
              <a:t>例 </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7</a:t>
            </a:r>
          </a:p>
        </p:txBody>
      </p:sp>
      <p:sp>
        <p:nvSpPr>
          <p:cNvPr id="197647" name="Text Box 15"/>
          <p:cNvSpPr txBox="1">
            <a:spLocks noChangeArrowheads="1"/>
          </p:cNvSpPr>
          <p:nvPr/>
        </p:nvSpPr>
        <p:spPr bwMode="auto">
          <a:xfrm>
            <a:off x="685800" y="2514600"/>
            <a:ext cx="7989888" cy="457200"/>
          </a:xfrm>
          <a:prstGeom prst="rect">
            <a:avLst/>
          </a:prstGeom>
          <a:noFill/>
          <a:ln w="9525">
            <a:noFill/>
            <a:miter lim="800000"/>
            <a:headEnd/>
            <a:tailEnd/>
          </a:ln>
          <a:effectLst/>
        </p:spPr>
        <p:txBody>
          <a:bodyPr>
            <a:spAutoFit/>
          </a:bodyPr>
          <a:lstStyle/>
          <a:p>
            <a:r>
              <a:rPr lang="zh-CN" altLang="en-US">
                <a:ea typeface="楷体_GB2312" pitchFamily="49" charset="-122"/>
              </a:rPr>
              <a:t>试求：此系统的运动微分方程。</a:t>
            </a:r>
          </a:p>
        </p:txBody>
      </p:sp>
      <p:sp>
        <p:nvSpPr>
          <p:cNvPr id="197658" name="AutoShape 26">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7659" name="AutoShape 27">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7660" name="AutoShape 28">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7661" name="AutoShape 29">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197667" name="Group 35"/>
          <p:cNvGrpSpPr>
            <a:grpSpLocks/>
          </p:cNvGrpSpPr>
          <p:nvPr/>
        </p:nvGrpSpPr>
        <p:grpSpPr bwMode="auto">
          <a:xfrm>
            <a:off x="685800" y="1066800"/>
            <a:ext cx="7326313" cy="1489075"/>
            <a:chOff x="432" y="672"/>
            <a:chExt cx="4574" cy="919"/>
          </a:xfrm>
        </p:grpSpPr>
        <p:sp>
          <p:nvSpPr>
            <p:cNvPr id="197644" name="Rectangle 12"/>
            <p:cNvSpPr>
              <a:spLocks noChangeArrowheads="1"/>
            </p:cNvSpPr>
            <p:nvPr/>
          </p:nvSpPr>
          <p:spPr bwMode="auto">
            <a:xfrm>
              <a:off x="432" y="675"/>
              <a:ext cx="1837" cy="282"/>
            </a:xfrm>
            <a:prstGeom prst="rect">
              <a:avLst/>
            </a:prstGeom>
            <a:noFill/>
            <a:ln w="9525">
              <a:noFill/>
              <a:miter lim="800000"/>
              <a:headEnd/>
              <a:tailEnd/>
            </a:ln>
            <a:effectLst/>
          </p:spPr>
          <p:txBody>
            <a:bodyPr wrap="none" anchor="ctr">
              <a:spAutoFit/>
            </a:bodyPr>
            <a:lstStyle/>
            <a:p>
              <a:pPr eaLnBrk="0" hangingPunct="0"/>
              <a:r>
                <a:rPr lang="zh-CN" altLang="en-US">
                  <a:ea typeface="楷体_GB2312" pitchFamily="49" charset="-122"/>
                </a:rPr>
                <a:t>已知：运动系统中，</a:t>
              </a:r>
              <a:endParaRPr lang="en-US" altLang="zh-CN" i="1">
                <a:ea typeface="楷体_GB2312" pitchFamily="49" charset="-122"/>
              </a:endParaRPr>
            </a:p>
          </p:txBody>
        </p:sp>
        <p:sp>
          <p:nvSpPr>
            <p:cNvPr id="197645" name="Rectangle 13"/>
            <p:cNvSpPr>
              <a:spLocks noChangeArrowheads="1"/>
            </p:cNvSpPr>
            <p:nvPr/>
          </p:nvSpPr>
          <p:spPr bwMode="auto">
            <a:xfrm>
              <a:off x="3936" y="672"/>
              <a:ext cx="1070" cy="282"/>
            </a:xfrm>
            <a:prstGeom prst="rect">
              <a:avLst/>
            </a:prstGeom>
            <a:noFill/>
            <a:ln w="9525">
              <a:noFill/>
              <a:miter lim="800000"/>
              <a:headEnd/>
              <a:tailEnd/>
            </a:ln>
            <a:effectLst/>
          </p:spPr>
          <p:txBody>
            <a:bodyPr wrap="none">
              <a:spAutoFit/>
            </a:bodyPr>
            <a:lstStyle/>
            <a:p>
              <a:r>
                <a:rPr lang="zh-CN" altLang="en-US" b="0"/>
                <a:t>，</a:t>
              </a:r>
              <a:r>
                <a:rPr lang="zh-CN" altLang="en-US">
                  <a:ea typeface="楷体_GB2312" pitchFamily="49" charset="-122"/>
                </a:rPr>
                <a:t>可沿光滑</a:t>
              </a:r>
              <a:endParaRPr lang="zh-CN" altLang="en-US" i="1">
                <a:ea typeface="楷体_GB2312" pitchFamily="49" charset="-122"/>
              </a:endParaRPr>
            </a:p>
          </p:txBody>
        </p:sp>
        <p:sp>
          <p:nvSpPr>
            <p:cNvPr id="197646" name="Text Box 14"/>
            <p:cNvSpPr txBox="1">
              <a:spLocks noChangeArrowheads="1"/>
            </p:cNvSpPr>
            <p:nvPr/>
          </p:nvSpPr>
          <p:spPr bwMode="auto">
            <a:xfrm>
              <a:off x="3936" y="960"/>
              <a:ext cx="1070" cy="282"/>
            </a:xfrm>
            <a:prstGeom prst="rect">
              <a:avLst/>
            </a:prstGeom>
            <a:noFill/>
            <a:ln w="9525">
              <a:noFill/>
              <a:miter lim="800000"/>
              <a:headEnd/>
              <a:tailEnd/>
            </a:ln>
            <a:effectLst/>
          </p:spPr>
          <p:txBody>
            <a:bodyPr wrap="none">
              <a:spAutoFit/>
            </a:bodyPr>
            <a:lstStyle/>
            <a:p>
              <a:r>
                <a:rPr lang="zh-CN" altLang="en-US" b="0">
                  <a:ea typeface="楷体_GB2312" pitchFamily="49" charset="-122"/>
                </a:rPr>
                <a:t>，</a:t>
              </a:r>
              <a:r>
                <a:rPr lang="zh-CN" altLang="en-US">
                  <a:ea typeface="楷体_GB2312" pitchFamily="49" charset="-122"/>
                </a:rPr>
                <a:t>两个物体</a:t>
              </a:r>
            </a:p>
          </p:txBody>
        </p:sp>
        <p:sp>
          <p:nvSpPr>
            <p:cNvPr id="197649" name="Text Box 17"/>
            <p:cNvSpPr txBox="1">
              <a:spLocks noChangeArrowheads="1"/>
            </p:cNvSpPr>
            <p:nvPr/>
          </p:nvSpPr>
          <p:spPr bwMode="auto">
            <a:xfrm>
              <a:off x="2177" y="689"/>
              <a:ext cx="1552" cy="282"/>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重物   的质量为</a:t>
              </a:r>
              <a:endParaRPr lang="en-US" altLang="zh-CN" i="1">
                <a:latin typeface="楷体_GB2312" pitchFamily="49" charset="-122"/>
                <a:ea typeface="楷体_GB2312" pitchFamily="49" charset="-122"/>
              </a:endParaRPr>
            </a:p>
          </p:txBody>
        </p:sp>
        <p:graphicFrame>
          <p:nvGraphicFramePr>
            <p:cNvPr id="197650" name="Object 18"/>
            <p:cNvGraphicFramePr>
              <a:graphicFrameLocks noChangeAspect="1"/>
            </p:cNvGraphicFramePr>
            <p:nvPr/>
          </p:nvGraphicFramePr>
          <p:xfrm>
            <a:off x="2630" y="694"/>
            <a:ext cx="298" cy="281"/>
          </p:xfrm>
          <a:graphic>
            <a:graphicData uri="http://schemas.openxmlformats.org/presentationml/2006/ole">
              <p:oleObj spid="_x0000_s197650" name="公式" r:id="rId4" imgW="228600" imgH="215640" progId="Equation.3">
                <p:embed/>
              </p:oleObj>
            </a:graphicData>
          </a:graphic>
        </p:graphicFrame>
        <p:graphicFrame>
          <p:nvGraphicFramePr>
            <p:cNvPr id="197651" name="Object 19"/>
            <p:cNvGraphicFramePr>
              <a:graphicFrameLocks noChangeAspect="1"/>
            </p:cNvGraphicFramePr>
            <p:nvPr/>
          </p:nvGraphicFramePr>
          <p:xfrm>
            <a:off x="3676" y="672"/>
            <a:ext cx="260" cy="295"/>
          </p:xfrm>
          <a:graphic>
            <a:graphicData uri="http://schemas.openxmlformats.org/presentationml/2006/ole">
              <p:oleObj spid="_x0000_s197651" name="公式" r:id="rId5" imgW="190440" imgH="215640" progId="Equation.3">
                <p:embed/>
              </p:oleObj>
            </a:graphicData>
          </a:graphic>
        </p:graphicFrame>
        <p:grpSp>
          <p:nvGrpSpPr>
            <p:cNvPr id="197652" name="Group 20"/>
            <p:cNvGrpSpPr>
              <a:grpSpLocks/>
            </p:cNvGrpSpPr>
            <p:nvPr/>
          </p:nvGrpSpPr>
          <p:grpSpPr bwMode="auto">
            <a:xfrm>
              <a:off x="2208" y="947"/>
              <a:ext cx="1785" cy="308"/>
              <a:chOff x="2388" y="922"/>
              <a:chExt cx="1785" cy="308"/>
            </a:xfrm>
          </p:grpSpPr>
          <p:sp>
            <p:nvSpPr>
              <p:cNvPr id="197653" name="Text Box 21"/>
              <p:cNvSpPr txBox="1">
                <a:spLocks noChangeArrowheads="1"/>
              </p:cNvSpPr>
              <p:nvPr/>
            </p:nvSpPr>
            <p:spPr bwMode="auto">
              <a:xfrm>
                <a:off x="2388" y="922"/>
                <a:ext cx="1551" cy="282"/>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摆锤   的质量为</a:t>
                </a:r>
              </a:p>
            </p:txBody>
          </p:sp>
          <p:graphicFrame>
            <p:nvGraphicFramePr>
              <p:cNvPr id="197654" name="Object 22"/>
              <p:cNvGraphicFramePr>
                <a:graphicFrameLocks noChangeAspect="1"/>
              </p:cNvGraphicFramePr>
              <p:nvPr/>
            </p:nvGraphicFramePr>
            <p:xfrm>
              <a:off x="2835" y="935"/>
              <a:ext cx="307" cy="261"/>
            </p:xfrm>
            <a:graphic>
              <a:graphicData uri="http://schemas.openxmlformats.org/presentationml/2006/ole">
                <p:oleObj spid="_x0000_s197654" name="公式" r:id="rId6" imgW="253800" imgH="215640" progId="Equation.3">
                  <p:embed/>
                </p:oleObj>
              </a:graphicData>
            </a:graphic>
          </p:graphicFrame>
          <p:graphicFrame>
            <p:nvGraphicFramePr>
              <p:cNvPr id="197655" name="Object 23"/>
              <p:cNvGraphicFramePr>
                <a:graphicFrameLocks noChangeAspect="1"/>
              </p:cNvGraphicFramePr>
              <p:nvPr/>
            </p:nvGraphicFramePr>
            <p:xfrm>
              <a:off x="3878" y="935"/>
              <a:ext cx="295" cy="295"/>
            </p:xfrm>
            <a:graphic>
              <a:graphicData uri="http://schemas.openxmlformats.org/presentationml/2006/ole">
                <p:oleObj spid="_x0000_s197655" name="公式" r:id="rId7" imgW="215640" imgH="215640" progId="Equation.3">
                  <p:embed/>
                </p:oleObj>
              </a:graphicData>
            </a:graphic>
          </p:graphicFrame>
        </p:grpSp>
        <p:sp>
          <p:nvSpPr>
            <p:cNvPr id="197664" name="Rectangle 32"/>
            <p:cNvSpPr>
              <a:spLocks noChangeArrowheads="1"/>
            </p:cNvSpPr>
            <p:nvPr/>
          </p:nvSpPr>
          <p:spPr bwMode="auto">
            <a:xfrm>
              <a:off x="1008" y="960"/>
              <a:ext cx="1263" cy="282"/>
            </a:xfrm>
            <a:prstGeom prst="rect">
              <a:avLst/>
            </a:prstGeom>
            <a:noFill/>
            <a:ln w="9525">
              <a:noFill/>
              <a:miter lim="800000"/>
              <a:headEnd/>
              <a:tailEnd/>
            </a:ln>
            <a:effectLst/>
          </p:spPr>
          <p:txBody>
            <a:bodyPr wrap="none">
              <a:spAutoFit/>
            </a:bodyPr>
            <a:lstStyle/>
            <a:p>
              <a:r>
                <a:rPr lang="zh-CN" altLang="en-US">
                  <a:ea typeface="楷体_GB2312" pitchFamily="49" charset="-122"/>
                </a:rPr>
                <a:t>水平面移动。</a:t>
              </a:r>
            </a:p>
          </p:txBody>
        </p:sp>
        <p:sp>
          <p:nvSpPr>
            <p:cNvPr id="197665" name="Rectangle 33"/>
            <p:cNvSpPr>
              <a:spLocks noChangeArrowheads="1"/>
            </p:cNvSpPr>
            <p:nvPr/>
          </p:nvSpPr>
          <p:spPr bwMode="auto">
            <a:xfrm>
              <a:off x="1008" y="1309"/>
              <a:ext cx="2272" cy="282"/>
            </a:xfrm>
            <a:prstGeom prst="rect">
              <a:avLst/>
            </a:prstGeom>
            <a:noFill/>
            <a:ln w="9525">
              <a:noFill/>
              <a:miter lim="800000"/>
              <a:headEnd/>
              <a:tailEnd/>
            </a:ln>
            <a:effectLst/>
          </p:spPr>
          <p:txBody>
            <a:bodyPr wrap="none">
              <a:spAutoFit/>
            </a:bodyPr>
            <a:lstStyle/>
            <a:p>
              <a:r>
                <a:rPr lang="zh-CN" altLang="en-US">
                  <a:ea typeface="楷体_GB2312" pitchFamily="49" charset="-122"/>
                </a:rPr>
                <a:t>用无重杆连接，杆长为</a:t>
              </a:r>
              <a:r>
                <a:rPr lang="en-US" altLang="zh-CN" i="1"/>
                <a:t>l</a:t>
              </a:r>
              <a:r>
                <a:rPr lang="en-US" altLang="zh-CN"/>
                <a:t>。</a:t>
              </a:r>
              <a:endParaRPr lang="zh-CN" altLang="en-US"/>
            </a:p>
          </p:txBody>
        </p:sp>
      </p:grpSp>
    </p:spTree>
    <p:controls>
      <p:control spid="197662" name="ShockwaveFlash1" r:id="rId2" imgW="4114800" imgH="3333600"/>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76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76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4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60" name="Text Box 4"/>
          <p:cNvSpPr txBox="1">
            <a:spLocks noChangeArrowheads="1"/>
          </p:cNvSpPr>
          <p:nvPr/>
        </p:nvSpPr>
        <p:spPr bwMode="auto">
          <a:xfrm>
            <a:off x="533400" y="685800"/>
            <a:ext cx="798513" cy="457200"/>
          </a:xfrm>
          <a:prstGeom prst="rect">
            <a:avLst/>
          </a:prstGeom>
          <a:solidFill>
            <a:srgbClr val="00FFFF"/>
          </a:solidFill>
          <a:ln w="9525">
            <a:noFill/>
            <a:miter lim="800000"/>
            <a:headEnd/>
            <a:tailEnd/>
          </a:ln>
          <a:effectLst/>
        </p:spPr>
        <p:txBody>
          <a:bodyPr>
            <a:spAutoFit/>
          </a:bodyPr>
          <a:lstStyle/>
          <a:p>
            <a:r>
              <a:rPr lang="zh-CN" altLang="en-US">
                <a:latin typeface="楷体_GB2312" pitchFamily="49" charset="-122"/>
                <a:ea typeface="楷体_GB2312" pitchFamily="49" charset="-122"/>
              </a:rPr>
              <a:t>解：</a:t>
            </a:r>
          </a:p>
        </p:txBody>
      </p:sp>
      <p:grpSp>
        <p:nvGrpSpPr>
          <p:cNvPr id="198664" name="Group 8"/>
          <p:cNvGrpSpPr>
            <a:grpSpLocks/>
          </p:cNvGrpSpPr>
          <p:nvPr/>
        </p:nvGrpSpPr>
        <p:grpSpPr bwMode="auto">
          <a:xfrm>
            <a:off x="1187450" y="692150"/>
            <a:ext cx="3098800" cy="468313"/>
            <a:chOff x="1008" y="482"/>
            <a:chExt cx="1952" cy="295"/>
          </a:xfrm>
        </p:grpSpPr>
        <p:sp>
          <p:nvSpPr>
            <p:cNvPr id="198661" name="Text Box 5"/>
            <p:cNvSpPr txBox="1">
              <a:spLocks noChangeArrowheads="1"/>
            </p:cNvSpPr>
            <p:nvPr/>
          </p:nvSpPr>
          <p:spPr bwMode="auto">
            <a:xfrm>
              <a:off x="1008" y="482"/>
              <a:ext cx="195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选   和  为广义坐标</a:t>
              </a:r>
            </a:p>
          </p:txBody>
        </p:sp>
        <p:graphicFrame>
          <p:nvGraphicFramePr>
            <p:cNvPr id="198662" name="Object 6"/>
            <p:cNvGraphicFramePr>
              <a:graphicFrameLocks noChangeAspect="1"/>
            </p:cNvGraphicFramePr>
            <p:nvPr/>
          </p:nvGraphicFramePr>
          <p:xfrm>
            <a:off x="1292" y="482"/>
            <a:ext cx="226" cy="295"/>
          </p:xfrm>
          <a:graphic>
            <a:graphicData uri="http://schemas.openxmlformats.org/presentationml/2006/ole">
              <p:oleObj spid="_x0000_s198662" name="公式" r:id="rId4" imgW="164880" imgH="215640" progId="Equation.3">
                <p:embed/>
              </p:oleObj>
            </a:graphicData>
          </a:graphic>
        </p:graphicFrame>
        <p:graphicFrame>
          <p:nvGraphicFramePr>
            <p:cNvPr id="198663" name="Object 7"/>
            <p:cNvGraphicFramePr>
              <a:graphicFrameLocks noChangeAspect="1"/>
            </p:cNvGraphicFramePr>
            <p:nvPr/>
          </p:nvGraphicFramePr>
          <p:xfrm>
            <a:off x="1746" y="527"/>
            <a:ext cx="192" cy="227"/>
          </p:xfrm>
          <a:graphic>
            <a:graphicData uri="http://schemas.openxmlformats.org/presentationml/2006/ole">
              <p:oleObj spid="_x0000_s198663" name="公式" r:id="rId5" imgW="139680" imgH="164880" progId="Equation.3">
                <p:embed/>
              </p:oleObj>
            </a:graphicData>
          </a:graphic>
        </p:graphicFrame>
      </p:grpSp>
      <p:grpSp>
        <p:nvGrpSpPr>
          <p:cNvPr id="198686" name="Group 30"/>
          <p:cNvGrpSpPr>
            <a:grpSpLocks/>
          </p:cNvGrpSpPr>
          <p:nvPr/>
        </p:nvGrpSpPr>
        <p:grpSpPr bwMode="auto">
          <a:xfrm>
            <a:off x="1219200" y="1295400"/>
            <a:ext cx="3257550" cy="1600200"/>
            <a:chOff x="768" y="720"/>
            <a:chExt cx="1965" cy="905"/>
          </a:xfrm>
        </p:grpSpPr>
        <p:graphicFrame>
          <p:nvGraphicFramePr>
            <p:cNvPr id="198666" name="Object 10"/>
            <p:cNvGraphicFramePr>
              <a:graphicFrameLocks noChangeAspect="1"/>
            </p:cNvGraphicFramePr>
            <p:nvPr/>
          </p:nvGraphicFramePr>
          <p:xfrm>
            <a:off x="768" y="720"/>
            <a:ext cx="1309" cy="905"/>
          </p:xfrm>
          <a:graphic>
            <a:graphicData uri="http://schemas.openxmlformats.org/presentationml/2006/ole">
              <p:oleObj spid="_x0000_s198666" name="Equation" r:id="rId6" imgW="990360" imgH="685800" progId="Equation.DSMT4">
                <p:embed/>
              </p:oleObj>
            </a:graphicData>
          </a:graphic>
        </p:graphicFrame>
        <p:sp>
          <p:nvSpPr>
            <p:cNvPr id="198667" name="Text Box 11"/>
            <p:cNvSpPr txBox="1">
              <a:spLocks noChangeArrowheads="1"/>
            </p:cNvSpPr>
            <p:nvPr/>
          </p:nvSpPr>
          <p:spPr bwMode="auto">
            <a:xfrm>
              <a:off x="2159" y="997"/>
              <a:ext cx="574" cy="25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a</a:t>
              </a:r>
              <a:r>
                <a:rPr lang="zh-CN" altLang="en-US">
                  <a:latin typeface="楷体_GB2312" pitchFamily="49" charset="-122"/>
                  <a:ea typeface="楷体_GB2312" pitchFamily="49" charset="-122"/>
                </a:rPr>
                <a:t>）</a:t>
              </a:r>
            </a:p>
          </p:txBody>
        </p:sp>
      </p:grpSp>
      <p:sp>
        <p:nvSpPr>
          <p:cNvPr id="198669" name="Text Box 13"/>
          <p:cNvSpPr txBox="1">
            <a:spLocks noChangeArrowheads="1"/>
          </p:cNvSpPr>
          <p:nvPr/>
        </p:nvSpPr>
        <p:spPr bwMode="auto">
          <a:xfrm>
            <a:off x="914400" y="3027363"/>
            <a:ext cx="43783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将式（</a:t>
            </a:r>
            <a:r>
              <a:rPr lang="en-US" altLang="zh-CN">
                <a:latin typeface="楷体_GB2312" pitchFamily="49" charset="-122"/>
                <a:ea typeface="楷体_GB2312" pitchFamily="49" charset="-122"/>
              </a:rPr>
              <a:t>a</a:t>
            </a:r>
            <a:r>
              <a:rPr lang="zh-CN" altLang="en-US">
                <a:latin typeface="楷体_GB2312" pitchFamily="49" charset="-122"/>
                <a:ea typeface="楷体_GB2312" pitchFamily="49" charset="-122"/>
              </a:rPr>
              <a:t>）两端对时间求导数</a:t>
            </a:r>
          </a:p>
        </p:txBody>
      </p:sp>
      <p:grpSp>
        <p:nvGrpSpPr>
          <p:cNvPr id="198671" name="Group 15"/>
          <p:cNvGrpSpPr>
            <a:grpSpLocks/>
          </p:cNvGrpSpPr>
          <p:nvPr/>
        </p:nvGrpSpPr>
        <p:grpSpPr bwMode="auto">
          <a:xfrm>
            <a:off x="990600" y="3886200"/>
            <a:ext cx="6326188" cy="457200"/>
            <a:chOff x="1030" y="786"/>
            <a:chExt cx="3985" cy="288"/>
          </a:xfrm>
        </p:grpSpPr>
        <p:graphicFrame>
          <p:nvGraphicFramePr>
            <p:cNvPr id="198672" name="Object 16"/>
            <p:cNvGraphicFramePr>
              <a:graphicFrameLocks noChangeAspect="1"/>
            </p:cNvGraphicFramePr>
            <p:nvPr/>
          </p:nvGraphicFramePr>
          <p:xfrm>
            <a:off x="1030" y="786"/>
            <a:ext cx="3408" cy="285"/>
          </p:xfrm>
          <a:graphic>
            <a:graphicData uri="http://schemas.openxmlformats.org/presentationml/2006/ole">
              <p:oleObj spid="_x0000_s198672" name="公式" r:id="rId7" imgW="2577960" imgH="215640" progId="Equation.3">
                <p:embed/>
              </p:oleObj>
            </a:graphicData>
          </a:graphic>
        </p:graphicFrame>
        <p:sp>
          <p:nvSpPr>
            <p:cNvPr id="198673" name="Text Box 17"/>
            <p:cNvSpPr txBox="1">
              <a:spLocks noChangeArrowheads="1"/>
            </p:cNvSpPr>
            <p:nvPr/>
          </p:nvSpPr>
          <p:spPr bwMode="auto">
            <a:xfrm>
              <a:off x="4416" y="786"/>
              <a:ext cx="59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b</a:t>
              </a:r>
              <a:r>
                <a:rPr lang="zh-CN" altLang="en-US">
                  <a:latin typeface="楷体_GB2312" pitchFamily="49" charset="-122"/>
                  <a:ea typeface="楷体_GB2312" pitchFamily="49" charset="-122"/>
                </a:rPr>
                <a:t>）</a:t>
              </a:r>
            </a:p>
          </p:txBody>
        </p:sp>
      </p:grpSp>
      <p:sp>
        <p:nvSpPr>
          <p:cNvPr id="198681" name="AutoShape 2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8682" name="AutoShape 2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8683" name="AutoShape 2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8684" name="AutoShape 2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8687" name="Text Box 31"/>
          <p:cNvSpPr txBox="1">
            <a:spLocks noChangeArrowheads="1"/>
          </p:cNvSpPr>
          <p:nvPr/>
        </p:nvSpPr>
        <p:spPr bwMode="auto">
          <a:xfrm>
            <a:off x="914400" y="4572000"/>
            <a:ext cx="4233863"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系统的动能</a:t>
            </a:r>
          </a:p>
        </p:txBody>
      </p:sp>
      <p:graphicFrame>
        <p:nvGraphicFramePr>
          <p:cNvPr id="198688" name="Object 32"/>
          <p:cNvGraphicFramePr>
            <a:graphicFrameLocks noChangeAspect="1"/>
          </p:cNvGraphicFramePr>
          <p:nvPr/>
        </p:nvGraphicFramePr>
        <p:xfrm>
          <a:off x="457200" y="5257800"/>
          <a:ext cx="8153400" cy="831850"/>
        </p:xfrm>
        <a:graphic>
          <a:graphicData uri="http://schemas.openxmlformats.org/presentationml/2006/ole">
            <p:oleObj spid="_x0000_s198688" name="公式" r:id="rId8" imgW="4343400" imgH="406080" progId="Equation.3">
              <p:embed/>
            </p:oleObj>
          </a:graphicData>
        </a:graphic>
      </p:graphicFrame>
    </p:spTree>
    <p:controls>
      <p:control spid="198685" name="ShockwaveFlash1" r:id="rId2" imgW="3352680" imgH="2971800"/>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86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66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6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86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6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868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8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0" grpId="0" animBg="1" autoUpdateAnimBg="0"/>
      <p:bldP spid="198669" grpId="0" autoUpdateAnimBg="0"/>
      <p:bldP spid="198687"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9378" name="Object 2"/>
          <p:cNvGraphicFramePr>
            <a:graphicFrameLocks noChangeAspect="1"/>
          </p:cNvGraphicFramePr>
          <p:nvPr/>
        </p:nvGraphicFramePr>
        <p:xfrm>
          <a:off x="2971800" y="1668463"/>
          <a:ext cx="2663825" cy="465137"/>
        </p:xfrm>
        <a:graphic>
          <a:graphicData uri="http://schemas.openxmlformats.org/presentationml/2006/ole">
            <p:oleObj spid="_x0000_s229378" name="公式" r:id="rId3" imgW="1231560" imgH="215640" progId="Equation.3">
              <p:embed/>
            </p:oleObj>
          </a:graphicData>
        </a:graphic>
      </p:graphicFrame>
      <p:sp>
        <p:nvSpPr>
          <p:cNvPr id="229379" name="Text Box 3"/>
          <p:cNvSpPr txBox="1">
            <a:spLocks noChangeArrowheads="1"/>
          </p:cNvSpPr>
          <p:nvPr/>
        </p:nvSpPr>
        <p:spPr bwMode="auto">
          <a:xfrm>
            <a:off x="762000" y="1066800"/>
            <a:ext cx="5178425" cy="457200"/>
          </a:xfrm>
          <a:prstGeom prst="rect">
            <a:avLst/>
          </a:prstGeom>
          <a:noFill/>
          <a:ln w="9525">
            <a:noFill/>
            <a:miter lim="800000"/>
            <a:headEnd/>
            <a:tailEnd/>
          </a:ln>
          <a:effectLst/>
        </p:spPr>
        <p:txBody>
          <a:bodyPr>
            <a:spAutoFit/>
          </a:bodyPr>
          <a:lstStyle/>
          <a:p>
            <a:r>
              <a:rPr lang="zh-CN" altLang="en-US">
                <a:ea typeface="楷体_GB2312" pitchFamily="49" charset="-122"/>
              </a:rPr>
              <a:t>则系统的势能为</a:t>
            </a:r>
          </a:p>
        </p:txBody>
      </p:sp>
      <p:grpSp>
        <p:nvGrpSpPr>
          <p:cNvPr id="229380" name="Group 4"/>
          <p:cNvGrpSpPr>
            <a:grpSpLocks/>
          </p:cNvGrpSpPr>
          <p:nvPr/>
        </p:nvGrpSpPr>
        <p:grpSpPr bwMode="auto">
          <a:xfrm>
            <a:off x="762000" y="528638"/>
            <a:ext cx="7050088" cy="457200"/>
            <a:chOff x="554" y="2387"/>
            <a:chExt cx="4267" cy="288"/>
          </a:xfrm>
        </p:grpSpPr>
        <p:sp>
          <p:nvSpPr>
            <p:cNvPr id="229381" name="Text Box 5"/>
            <p:cNvSpPr txBox="1">
              <a:spLocks noChangeArrowheads="1"/>
            </p:cNvSpPr>
            <p:nvPr/>
          </p:nvSpPr>
          <p:spPr bwMode="auto">
            <a:xfrm>
              <a:off x="554" y="2387"/>
              <a:ext cx="4267"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选质点   在最低处时的位置为系统的零势能位置</a:t>
              </a:r>
            </a:p>
          </p:txBody>
        </p:sp>
        <p:graphicFrame>
          <p:nvGraphicFramePr>
            <p:cNvPr id="229382" name="Object 6"/>
            <p:cNvGraphicFramePr>
              <a:graphicFrameLocks noChangeAspect="1"/>
            </p:cNvGraphicFramePr>
            <p:nvPr/>
          </p:nvGraphicFramePr>
          <p:xfrm>
            <a:off x="1157" y="2390"/>
            <a:ext cx="317" cy="269"/>
          </p:xfrm>
          <a:graphic>
            <a:graphicData uri="http://schemas.openxmlformats.org/presentationml/2006/ole">
              <p:oleObj spid="_x0000_s229382" name="公式" r:id="rId4" imgW="253800" imgH="215640" progId="Equation.3">
                <p:embed/>
              </p:oleObj>
            </a:graphicData>
          </a:graphic>
        </p:graphicFrame>
      </p:grpSp>
      <p:sp>
        <p:nvSpPr>
          <p:cNvPr id="229385" name="AutoShape 9">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9386" name="AutoShape 10">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9387" name="AutoShape 11">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9388" name="AutoShape 12">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29389" name="Text Box 13"/>
          <p:cNvSpPr txBox="1">
            <a:spLocks noChangeArrowheads="1"/>
          </p:cNvSpPr>
          <p:nvPr/>
        </p:nvSpPr>
        <p:spPr bwMode="auto">
          <a:xfrm>
            <a:off x="762000" y="2284413"/>
            <a:ext cx="1103313" cy="457200"/>
          </a:xfrm>
          <a:prstGeom prst="rect">
            <a:avLst/>
          </a:prstGeom>
          <a:noFill/>
          <a:ln w="9525">
            <a:noFill/>
            <a:miter lim="800000"/>
            <a:headEnd/>
            <a:tailEnd/>
          </a:ln>
          <a:effectLst/>
        </p:spPr>
        <p:txBody>
          <a:bodyPr wrap="none">
            <a:spAutoFit/>
          </a:bodyPr>
          <a:lstStyle/>
          <a:p>
            <a:r>
              <a:rPr lang="zh-CN" altLang="en-US">
                <a:ea typeface="楷体_GB2312" pitchFamily="49" charset="-122"/>
              </a:rPr>
              <a:t>由此得</a:t>
            </a:r>
          </a:p>
        </p:txBody>
      </p:sp>
      <p:graphicFrame>
        <p:nvGraphicFramePr>
          <p:cNvPr id="229390" name="Object 14"/>
          <p:cNvGraphicFramePr>
            <a:graphicFrameLocks noChangeAspect="1"/>
          </p:cNvGraphicFramePr>
          <p:nvPr/>
        </p:nvGraphicFramePr>
        <p:xfrm>
          <a:off x="2133600" y="2819400"/>
          <a:ext cx="5562600" cy="895350"/>
        </p:xfrm>
        <a:graphic>
          <a:graphicData uri="http://schemas.openxmlformats.org/presentationml/2006/ole">
            <p:oleObj spid="_x0000_s229390" name="公式" r:id="rId5" imgW="2654280" imgH="431640" progId="Equation.3">
              <p:embed/>
            </p:oleObj>
          </a:graphicData>
        </a:graphic>
      </p:graphicFrame>
      <p:graphicFrame>
        <p:nvGraphicFramePr>
          <p:cNvPr id="229391" name="Object 15"/>
          <p:cNvGraphicFramePr>
            <a:graphicFrameLocks noChangeAspect="1"/>
          </p:cNvGraphicFramePr>
          <p:nvPr/>
        </p:nvGraphicFramePr>
        <p:xfrm>
          <a:off x="1371600" y="3886200"/>
          <a:ext cx="7086600" cy="935038"/>
        </p:xfrm>
        <a:graphic>
          <a:graphicData uri="http://schemas.openxmlformats.org/presentationml/2006/ole">
            <p:oleObj spid="_x0000_s229391" name="公式" r:id="rId6" imgW="3238200" imgH="431640" progId="Equation.3">
              <p:embed/>
            </p:oleObj>
          </a:graphicData>
        </a:graphic>
      </p:graphicFrame>
      <p:graphicFrame>
        <p:nvGraphicFramePr>
          <p:cNvPr id="229392" name="Object 16"/>
          <p:cNvGraphicFramePr>
            <a:graphicFrameLocks noChangeAspect="1"/>
          </p:cNvGraphicFramePr>
          <p:nvPr/>
        </p:nvGraphicFramePr>
        <p:xfrm>
          <a:off x="3581400" y="4724400"/>
          <a:ext cx="2209800" cy="1001713"/>
        </p:xfrm>
        <a:graphic>
          <a:graphicData uri="http://schemas.openxmlformats.org/presentationml/2006/ole">
            <p:oleObj spid="_x0000_s229392" name="公式" r:id="rId7" imgW="952200" imgH="4316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93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93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93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939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939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93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79" grpId="0" autoUpdateAnimBg="0"/>
      <p:bldP spid="229389"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9688" name="Object 8"/>
          <p:cNvGraphicFramePr>
            <a:graphicFrameLocks noChangeAspect="1"/>
          </p:cNvGraphicFramePr>
          <p:nvPr/>
        </p:nvGraphicFramePr>
        <p:xfrm>
          <a:off x="1143000" y="533400"/>
          <a:ext cx="7086600" cy="976313"/>
        </p:xfrm>
        <a:graphic>
          <a:graphicData uri="http://schemas.openxmlformats.org/presentationml/2006/ole">
            <p:oleObj spid="_x0000_s199688" name="公式" r:id="rId3" imgW="2819160" imgH="419040" progId="Equation.3">
              <p:embed/>
            </p:oleObj>
          </a:graphicData>
        </a:graphic>
      </p:graphicFrame>
      <p:graphicFrame>
        <p:nvGraphicFramePr>
          <p:cNvPr id="199689" name="Object 9"/>
          <p:cNvGraphicFramePr>
            <a:graphicFrameLocks noChangeAspect="1"/>
          </p:cNvGraphicFramePr>
          <p:nvPr/>
        </p:nvGraphicFramePr>
        <p:xfrm>
          <a:off x="1600200" y="1600200"/>
          <a:ext cx="6096000" cy="971550"/>
        </p:xfrm>
        <a:graphic>
          <a:graphicData uri="http://schemas.openxmlformats.org/presentationml/2006/ole">
            <p:oleObj spid="_x0000_s199689" name="公式" r:id="rId4" imgW="2603160" imgH="419040" progId="Equation.3">
              <p:embed/>
            </p:oleObj>
          </a:graphicData>
        </a:graphic>
      </p:graphicFrame>
      <p:graphicFrame>
        <p:nvGraphicFramePr>
          <p:cNvPr id="199690" name="Object 10"/>
          <p:cNvGraphicFramePr>
            <a:graphicFrameLocks noChangeAspect="1"/>
          </p:cNvGraphicFramePr>
          <p:nvPr/>
        </p:nvGraphicFramePr>
        <p:xfrm>
          <a:off x="2819400" y="2514600"/>
          <a:ext cx="3657600" cy="966788"/>
        </p:xfrm>
        <a:graphic>
          <a:graphicData uri="http://schemas.openxmlformats.org/presentationml/2006/ole">
            <p:oleObj spid="_x0000_s199690" name="公式" r:id="rId5" imgW="1587240" imgH="419040" progId="Equation.3">
              <p:embed/>
            </p:oleObj>
          </a:graphicData>
        </a:graphic>
      </p:graphicFrame>
      <p:sp>
        <p:nvSpPr>
          <p:cNvPr id="199691" name="AutoShape 1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9692" name="AutoShape 1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9693" name="AutoShape 1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9694" name="AutoShape 1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99695" name="Text Box 15"/>
          <p:cNvSpPr txBox="1">
            <a:spLocks noChangeArrowheads="1"/>
          </p:cNvSpPr>
          <p:nvPr/>
        </p:nvSpPr>
        <p:spPr bwMode="auto">
          <a:xfrm>
            <a:off x="1143000" y="3581400"/>
            <a:ext cx="4473575" cy="457200"/>
          </a:xfrm>
          <a:prstGeom prst="rect">
            <a:avLst/>
          </a:prstGeom>
          <a:noFill/>
          <a:ln w="9525">
            <a:noFill/>
            <a:miter lim="800000"/>
            <a:headEnd/>
            <a:tailEnd/>
          </a:ln>
          <a:effectLst/>
        </p:spPr>
        <p:txBody>
          <a:bodyPr wrap="none">
            <a:spAutoFit/>
          </a:bodyPr>
          <a:lstStyle/>
          <a:p>
            <a:r>
              <a:rPr lang="zh-CN" altLang="en-US">
                <a:ea typeface="楷体_GB2312" pitchFamily="49" charset="-122"/>
              </a:rPr>
              <a:t>把以上结果代入拉格朗日方程中</a:t>
            </a:r>
          </a:p>
        </p:txBody>
      </p:sp>
      <p:graphicFrame>
        <p:nvGraphicFramePr>
          <p:cNvPr id="199696" name="Object 16"/>
          <p:cNvGraphicFramePr>
            <a:graphicFrameLocks noChangeAspect="1"/>
          </p:cNvGraphicFramePr>
          <p:nvPr/>
        </p:nvGraphicFramePr>
        <p:xfrm>
          <a:off x="1219200" y="4343400"/>
          <a:ext cx="6781800" cy="577850"/>
        </p:xfrm>
        <a:graphic>
          <a:graphicData uri="http://schemas.openxmlformats.org/presentationml/2006/ole">
            <p:oleObj spid="_x0000_s199696" name="公式" r:id="rId6" imgW="2831760" imgH="241200" progId="Equation.3">
              <p:embed/>
            </p:oleObj>
          </a:graphicData>
        </a:graphic>
      </p:graphicFrame>
      <p:graphicFrame>
        <p:nvGraphicFramePr>
          <p:cNvPr id="199697" name="Object 17"/>
          <p:cNvGraphicFramePr>
            <a:graphicFrameLocks noChangeAspect="1"/>
          </p:cNvGraphicFramePr>
          <p:nvPr/>
        </p:nvGraphicFramePr>
        <p:xfrm>
          <a:off x="1295400" y="5181600"/>
          <a:ext cx="6858000" cy="522288"/>
        </p:xfrm>
        <a:graphic>
          <a:graphicData uri="http://schemas.openxmlformats.org/presentationml/2006/ole">
            <p:oleObj spid="_x0000_s199697" name="公式" r:id="rId7" imgW="2831760" imgH="2156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96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96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96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969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969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96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95"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746" name="Group 42"/>
          <p:cNvGrpSpPr>
            <a:grpSpLocks/>
          </p:cNvGrpSpPr>
          <p:nvPr/>
        </p:nvGrpSpPr>
        <p:grpSpPr bwMode="auto">
          <a:xfrm>
            <a:off x="611188" y="549275"/>
            <a:ext cx="7704137" cy="476250"/>
            <a:chOff x="384" y="324"/>
            <a:chExt cx="4853" cy="300"/>
          </a:xfrm>
        </p:grpSpPr>
        <p:grpSp>
          <p:nvGrpSpPr>
            <p:cNvPr id="200714" name="Group 10"/>
            <p:cNvGrpSpPr>
              <a:grpSpLocks/>
            </p:cNvGrpSpPr>
            <p:nvPr/>
          </p:nvGrpSpPr>
          <p:grpSpPr bwMode="auto">
            <a:xfrm>
              <a:off x="384" y="324"/>
              <a:ext cx="2144" cy="288"/>
              <a:chOff x="554" y="1207"/>
              <a:chExt cx="2144" cy="288"/>
            </a:xfrm>
          </p:grpSpPr>
          <p:sp>
            <p:nvSpPr>
              <p:cNvPr id="200712" name="Text Box 8"/>
              <p:cNvSpPr txBox="1">
                <a:spLocks noChangeArrowheads="1"/>
              </p:cNvSpPr>
              <p:nvPr/>
            </p:nvSpPr>
            <p:spPr bwMode="auto">
              <a:xfrm>
                <a:off x="554" y="1207"/>
                <a:ext cx="2144"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如果质点   摆动很小，</a:t>
                </a:r>
              </a:p>
            </p:txBody>
          </p:sp>
          <p:graphicFrame>
            <p:nvGraphicFramePr>
              <p:cNvPr id="200713" name="Object 9"/>
              <p:cNvGraphicFramePr>
                <a:graphicFrameLocks noChangeAspect="1"/>
              </p:cNvGraphicFramePr>
              <p:nvPr/>
            </p:nvGraphicFramePr>
            <p:xfrm>
              <a:off x="1348" y="1219"/>
              <a:ext cx="307" cy="261"/>
            </p:xfrm>
            <a:graphic>
              <a:graphicData uri="http://schemas.openxmlformats.org/presentationml/2006/ole">
                <p:oleObj spid="_x0000_s200713" name="公式" r:id="rId3" imgW="253800" imgH="215640" progId="Equation.3">
                  <p:embed/>
                </p:oleObj>
              </a:graphicData>
            </a:graphic>
          </p:graphicFrame>
        </p:grpSp>
        <p:grpSp>
          <p:nvGrpSpPr>
            <p:cNvPr id="200717" name="Group 13"/>
            <p:cNvGrpSpPr>
              <a:grpSpLocks/>
            </p:cNvGrpSpPr>
            <p:nvPr/>
          </p:nvGrpSpPr>
          <p:grpSpPr bwMode="auto">
            <a:xfrm>
              <a:off x="2400" y="336"/>
              <a:ext cx="2837" cy="288"/>
              <a:chOff x="2373" y="1282"/>
              <a:chExt cx="2837" cy="288"/>
            </a:xfrm>
          </p:grpSpPr>
          <p:sp>
            <p:nvSpPr>
              <p:cNvPr id="200715" name="Text Box 11"/>
              <p:cNvSpPr txBox="1">
                <a:spLocks noChangeArrowheads="1"/>
              </p:cNvSpPr>
              <p:nvPr/>
            </p:nvSpPr>
            <p:spPr bwMode="auto">
              <a:xfrm>
                <a:off x="2373" y="1282"/>
                <a:ext cx="1467" cy="288"/>
              </a:xfrm>
              <a:prstGeom prst="rect">
                <a:avLst/>
              </a:prstGeom>
              <a:noFill/>
              <a:ln w="9525">
                <a:noFill/>
                <a:miter lim="800000"/>
                <a:headEnd/>
                <a:tailEnd/>
              </a:ln>
              <a:effectLst/>
            </p:spPr>
            <p:txBody>
              <a:bodyPr wrap="none">
                <a:spAutoFit/>
              </a:bodyPr>
              <a:lstStyle/>
              <a:p>
                <a:r>
                  <a:rPr lang="zh-CN" altLang="en-US">
                    <a:ea typeface="楷体_GB2312" pitchFamily="49" charset="-122"/>
                  </a:rPr>
                  <a:t>可以近似地认为</a:t>
                </a:r>
              </a:p>
            </p:txBody>
          </p:sp>
          <p:graphicFrame>
            <p:nvGraphicFramePr>
              <p:cNvPr id="200716" name="Object 12"/>
              <p:cNvGraphicFramePr>
                <a:graphicFrameLocks noChangeAspect="1"/>
              </p:cNvGraphicFramePr>
              <p:nvPr/>
            </p:nvGraphicFramePr>
            <p:xfrm>
              <a:off x="3787" y="1331"/>
              <a:ext cx="1423" cy="239"/>
            </p:xfrm>
            <a:graphic>
              <a:graphicData uri="http://schemas.openxmlformats.org/presentationml/2006/ole">
                <p:oleObj spid="_x0000_s200716" name="公式" r:id="rId4" imgW="1206360" imgH="203040" progId="Equation.3">
                  <p:embed/>
                </p:oleObj>
              </a:graphicData>
            </a:graphic>
          </p:graphicFrame>
        </p:grpSp>
      </p:grpSp>
      <p:grpSp>
        <p:nvGrpSpPr>
          <p:cNvPr id="200747" name="Group 43"/>
          <p:cNvGrpSpPr>
            <a:grpSpLocks/>
          </p:cNvGrpSpPr>
          <p:nvPr/>
        </p:nvGrpSpPr>
        <p:grpSpPr bwMode="auto">
          <a:xfrm>
            <a:off x="684213" y="1196975"/>
            <a:ext cx="6975475" cy="481013"/>
            <a:chOff x="384" y="768"/>
            <a:chExt cx="4394" cy="303"/>
          </a:xfrm>
        </p:grpSpPr>
        <p:grpSp>
          <p:nvGrpSpPr>
            <p:cNvPr id="200721" name="Group 17"/>
            <p:cNvGrpSpPr>
              <a:grpSpLocks/>
            </p:cNvGrpSpPr>
            <p:nvPr/>
          </p:nvGrpSpPr>
          <p:grpSpPr bwMode="auto">
            <a:xfrm>
              <a:off x="384" y="768"/>
              <a:ext cx="3304" cy="303"/>
              <a:chOff x="509" y="1570"/>
              <a:chExt cx="3304" cy="303"/>
            </a:xfrm>
          </p:grpSpPr>
          <p:sp>
            <p:nvSpPr>
              <p:cNvPr id="200718" name="Text Box 14"/>
              <p:cNvSpPr txBox="1">
                <a:spLocks noChangeArrowheads="1"/>
              </p:cNvSpPr>
              <p:nvPr/>
            </p:nvSpPr>
            <p:spPr bwMode="auto">
              <a:xfrm>
                <a:off x="509" y="1570"/>
                <a:ext cx="3304"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且可以忽略含  和     的高阶小量，</a:t>
                </a:r>
              </a:p>
            </p:txBody>
          </p:sp>
          <p:graphicFrame>
            <p:nvGraphicFramePr>
              <p:cNvPr id="200719" name="Object 15"/>
              <p:cNvGraphicFramePr>
                <a:graphicFrameLocks noChangeAspect="1"/>
              </p:cNvGraphicFramePr>
              <p:nvPr/>
            </p:nvGraphicFramePr>
            <p:xfrm>
              <a:off x="1701" y="1570"/>
              <a:ext cx="255" cy="303"/>
            </p:xfrm>
            <a:graphic>
              <a:graphicData uri="http://schemas.openxmlformats.org/presentationml/2006/ole">
                <p:oleObj spid="_x0000_s200719" name="公式" r:id="rId5" imgW="203040" imgH="241200" progId="Equation.3">
                  <p:embed/>
                </p:oleObj>
              </a:graphicData>
            </a:graphic>
          </p:graphicFrame>
          <p:graphicFrame>
            <p:nvGraphicFramePr>
              <p:cNvPr id="200720" name="Object 16"/>
              <p:cNvGraphicFramePr>
                <a:graphicFrameLocks noChangeAspect="1"/>
              </p:cNvGraphicFramePr>
              <p:nvPr/>
            </p:nvGraphicFramePr>
            <p:xfrm>
              <a:off x="2161" y="1570"/>
              <a:ext cx="356" cy="288"/>
            </p:xfrm>
            <a:graphic>
              <a:graphicData uri="http://schemas.openxmlformats.org/presentationml/2006/ole">
                <p:oleObj spid="_x0000_s200720" name="公式" r:id="rId6" imgW="266400" imgH="215640" progId="Equation.3">
                  <p:embed/>
                </p:oleObj>
              </a:graphicData>
            </a:graphic>
          </p:graphicFrame>
        </p:grpSp>
        <p:sp>
          <p:nvSpPr>
            <p:cNvPr id="200722" name="Text Box 18"/>
            <p:cNvSpPr txBox="1">
              <a:spLocks noChangeArrowheads="1"/>
            </p:cNvSpPr>
            <p:nvPr/>
          </p:nvSpPr>
          <p:spPr bwMode="auto">
            <a:xfrm>
              <a:off x="3504" y="768"/>
              <a:ext cx="1274"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上式可改写为</a:t>
              </a:r>
            </a:p>
          </p:txBody>
        </p:sp>
      </p:grpSp>
      <p:grpSp>
        <p:nvGrpSpPr>
          <p:cNvPr id="200748" name="Group 44"/>
          <p:cNvGrpSpPr>
            <a:grpSpLocks/>
          </p:cNvGrpSpPr>
          <p:nvPr/>
        </p:nvGrpSpPr>
        <p:grpSpPr bwMode="auto">
          <a:xfrm>
            <a:off x="2268538" y="1916113"/>
            <a:ext cx="5191125" cy="1066800"/>
            <a:chOff x="1440" y="1187"/>
            <a:chExt cx="3270" cy="672"/>
          </a:xfrm>
        </p:grpSpPr>
        <p:grpSp>
          <p:nvGrpSpPr>
            <p:cNvPr id="200725" name="Group 21"/>
            <p:cNvGrpSpPr>
              <a:grpSpLocks/>
            </p:cNvGrpSpPr>
            <p:nvPr/>
          </p:nvGrpSpPr>
          <p:grpSpPr bwMode="auto">
            <a:xfrm>
              <a:off x="1440" y="1187"/>
              <a:ext cx="3270" cy="288"/>
              <a:chOff x="1701" y="1784"/>
              <a:chExt cx="3226" cy="288"/>
            </a:xfrm>
          </p:grpSpPr>
          <p:graphicFrame>
            <p:nvGraphicFramePr>
              <p:cNvPr id="200723" name="Object 19"/>
              <p:cNvGraphicFramePr>
                <a:graphicFrameLocks noChangeAspect="1"/>
              </p:cNvGraphicFramePr>
              <p:nvPr/>
            </p:nvGraphicFramePr>
            <p:xfrm>
              <a:off x="1701" y="1800"/>
              <a:ext cx="1848" cy="269"/>
            </p:xfrm>
            <a:graphic>
              <a:graphicData uri="http://schemas.openxmlformats.org/presentationml/2006/ole">
                <p:oleObj spid="_x0000_s200723" name="公式" r:id="rId7" imgW="1485720" imgH="215640" progId="Equation.3">
                  <p:embed/>
                </p:oleObj>
              </a:graphicData>
            </a:graphic>
          </p:graphicFrame>
          <p:sp>
            <p:nvSpPr>
              <p:cNvPr id="200724" name="Text Box 20"/>
              <p:cNvSpPr txBox="1">
                <a:spLocks noChangeArrowheads="1"/>
              </p:cNvSpPr>
              <p:nvPr/>
            </p:nvSpPr>
            <p:spPr bwMode="auto">
              <a:xfrm>
                <a:off x="4336" y="1784"/>
                <a:ext cx="591"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c</a:t>
                </a:r>
                <a:r>
                  <a:rPr lang="zh-CN" altLang="en-US">
                    <a:latin typeface="楷体_GB2312" pitchFamily="49" charset="-122"/>
                    <a:ea typeface="楷体_GB2312" pitchFamily="49" charset="-122"/>
                  </a:rPr>
                  <a:t>）</a:t>
                </a:r>
              </a:p>
            </p:txBody>
          </p:sp>
        </p:grpSp>
        <p:grpSp>
          <p:nvGrpSpPr>
            <p:cNvPr id="200728" name="Group 24"/>
            <p:cNvGrpSpPr>
              <a:grpSpLocks/>
            </p:cNvGrpSpPr>
            <p:nvPr/>
          </p:nvGrpSpPr>
          <p:grpSpPr bwMode="auto">
            <a:xfrm>
              <a:off x="1920" y="1571"/>
              <a:ext cx="2777" cy="288"/>
              <a:chOff x="2154" y="2102"/>
              <a:chExt cx="2777" cy="288"/>
            </a:xfrm>
          </p:grpSpPr>
          <p:graphicFrame>
            <p:nvGraphicFramePr>
              <p:cNvPr id="200726" name="Object 22"/>
              <p:cNvGraphicFramePr>
                <a:graphicFrameLocks noChangeAspect="1"/>
              </p:cNvGraphicFramePr>
              <p:nvPr/>
            </p:nvGraphicFramePr>
            <p:xfrm>
              <a:off x="2154" y="2115"/>
              <a:ext cx="1122" cy="268"/>
            </p:xfrm>
            <a:graphic>
              <a:graphicData uri="http://schemas.openxmlformats.org/presentationml/2006/ole">
                <p:oleObj spid="_x0000_s200726" name="公式" r:id="rId8" imgW="901440" imgH="215640" progId="Equation.3">
                  <p:embed/>
                </p:oleObj>
              </a:graphicData>
            </a:graphic>
          </p:graphicFrame>
          <p:sp>
            <p:nvSpPr>
              <p:cNvPr id="200727" name="Text Box 23"/>
              <p:cNvSpPr txBox="1">
                <a:spLocks noChangeArrowheads="1"/>
              </p:cNvSpPr>
              <p:nvPr/>
            </p:nvSpPr>
            <p:spPr bwMode="auto">
              <a:xfrm>
                <a:off x="4332" y="2102"/>
                <a:ext cx="59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d</a:t>
                </a:r>
                <a:r>
                  <a:rPr lang="zh-CN" altLang="en-US">
                    <a:latin typeface="楷体_GB2312" pitchFamily="49" charset="-122"/>
                    <a:ea typeface="楷体_GB2312" pitchFamily="49" charset="-122"/>
                  </a:rPr>
                  <a:t>）</a:t>
                </a:r>
              </a:p>
            </p:txBody>
          </p:sp>
        </p:grpSp>
      </p:grpSp>
      <p:grpSp>
        <p:nvGrpSpPr>
          <p:cNvPr id="200749" name="Group 45"/>
          <p:cNvGrpSpPr>
            <a:grpSpLocks/>
          </p:cNvGrpSpPr>
          <p:nvPr/>
        </p:nvGrpSpPr>
        <p:grpSpPr bwMode="auto">
          <a:xfrm>
            <a:off x="762000" y="3124200"/>
            <a:ext cx="4144963" cy="457200"/>
            <a:chOff x="480" y="1968"/>
            <a:chExt cx="2551" cy="293"/>
          </a:xfrm>
        </p:grpSpPr>
        <p:grpSp>
          <p:nvGrpSpPr>
            <p:cNvPr id="200731" name="Group 27"/>
            <p:cNvGrpSpPr>
              <a:grpSpLocks/>
            </p:cNvGrpSpPr>
            <p:nvPr/>
          </p:nvGrpSpPr>
          <p:grpSpPr bwMode="auto">
            <a:xfrm>
              <a:off x="480" y="1968"/>
              <a:ext cx="1797" cy="293"/>
              <a:chOff x="476" y="2341"/>
              <a:chExt cx="1797" cy="293"/>
            </a:xfrm>
          </p:grpSpPr>
          <p:sp>
            <p:nvSpPr>
              <p:cNvPr id="200729" name="Text Box 25"/>
              <p:cNvSpPr txBox="1">
                <a:spLocks noChangeArrowheads="1"/>
              </p:cNvSpPr>
              <p:nvPr/>
            </p:nvSpPr>
            <p:spPr bwMode="auto">
              <a:xfrm>
                <a:off x="476" y="2341"/>
                <a:ext cx="1660" cy="293"/>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从以上两式中消去</a:t>
                </a:r>
              </a:p>
            </p:txBody>
          </p:sp>
          <p:graphicFrame>
            <p:nvGraphicFramePr>
              <p:cNvPr id="200730" name="Object 26"/>
              <p:cNvGraphicFramePr>
                <a:graphicFrameLocks noChangeAspect="1"/>
              </p:cNvGraphicFramePr>
              <p:nvPr/>
            </p:nvGraphicFramePr>
            <p:xfrm>
              <a:off x="2064" y="2341"/>
              <a:ext cx="209" cy="273"/>
            </p:xfrm>
            <a:graphic>
              <a:graphicData uri="http://schemas.openxmlformats.org/presentationml/2006/ole">
                <p:oleObj spid="_x0000_s200730" name="公式" r:id="rId9" imgW="164880" imgH="215640" progId="Equation.3">
                  <p:embed/>
                </p:oleObj>
              </a:graphicData>
            </a:graphic>
          </p:graphicFrame>
        </p:grpSp>
        <p:sp>
          <p:nvSpPr>
            <p:cNvPr id="200732" name="Text Box 28"/>
            <p:cNvSpPr txBox="1">
              <a:spLocks noChangeArrowheads="1"/>
            </p:cNvSpPr>
            <p:nvPr/>
          </p:nvSpPr>
          <p:spPr bwMode="auto">
            <a:xfrm>
              <a:off x="2352" y="1968"/>
              <a:ext cx="679" cy="293"/>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，得到</a:t>
              </a:r>
            </a:p>
          </p:txBody>
        </p:sp>
      </p:grpSp>
      <p:grpSp>
        <p:nvGrpSpPr>
          <p:cNvPr id="200735" name="Group 31"/>
          <p:cNvGrpSpPr>
            <a:grpSpLocks/>
          </p:cNvGrpSpPr>
          <p:nvPr/>
        </p:nvGrpSpPr>
        <p:grpSpPr bwMode="auto">
          <a:xfrm>
            <a:off x="2843213" y="3716338"/>
            <a:ext cx="4695825" cy="876300"/>
            <a:chOff x="1973" y="2697"/>
            <a:chExt cx="2958" cy="552"/>
          </a:xfrm>
        </p:grpSpPr>
        <p:graphicFrame>
          <p:nvGraphicFramePr>
            <p:cNvPr id="200733" name="Object 29"/>
            <p:cNvGraphicFramePr>
              <a:graphicFrameLocks noChangeAspect="1"/>
            </p:cNvGraphicFramePr>
            <p:nvPr/>
          </p:nvGraphicFramePr>
          <p:xfrm>
            <a:off x="1973" y="2697"/>
            <a:ext cx="1611" cy="552"/>
          </p:xfrm>
          <a:graphic>
            <a:graphicData uri="http://schemas.openxmlformats.org/presentationml/2006/ole">
              <p:oleObj spid="_x0000_s200733" name="公式" r:id="rId10" imgW="1295280" imgH="444240" progId="Equation.3">
                <p:embed/>
              </p:oleObj>
            </a:graphicData>
          </a:graphic>
        </p:graphicFrame>
        <p:sp>
          <p:nvSpPr>
            <p:cNvPr id="200734" name="Text Box 30"/>
            <p:cNvSpPr txBox="1">
              <a:spLocks noChangeArrowheads="1"/>
            </p:cNvSpPr>
            <p:nvPr/>
          </p:nvSpPr>
          <p:spPr bwMode="auto">
            <a:xfrm>
              <a:off x="4332" y="2766"/>
              <a:ext cx="59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e</a:t>
              </a:r>
              <a:r>
                <a:rPr lang="zh-CN" altLang="en-US">
                  <a:latin typeface="楷体_GB2312" pitchFamily="49" charset="-122"/>
                  <a:ea typeface="楷体_GB2312" pitchFamily="49" charset="-122"/>
                </a:rPr>
                <a:t>）</a:t>
              </a:r>
            </a:p>
          </p:txBody>
        </p:sp>
      </p:grpSp>
      <p:grpSp>
        <p:nvGrpSpPr>
          <p:cNvPr id="200750" name="Group 46"/>
          <p:cNvGrpSpPr>
            <a:grpSpLocks/>
          </p:cNvGrpSpPr>
          <p:nvPr/>
        </p:nvGrpSpPr>
        <p:grpSpPr bwMode="auto">
          <a:xfrm>
            <a:off x="900113" y="4797425"/>
            <a:ext cx="6689725" cy="1085850"/>
            <a:chOff x="528" y="3024"/>
            <a:chExt cx="4214" cy="684"/>
          </a:xfrm>
        </p:grpSpPr>
        <p:sp>
          <p:nvSpPr>
            <p:cNvPr id="200736" name="Text Box 32"/>
            <p:cNvSpPr txBox="1">
              <a:spLocks noChangeArrowheads="1"/>
            </p:cNvSpPr>
            <p:nvPr/>
          </p:nvSpPr>
          <p:spPr bwMode="auto">
            <a:xfrm>
              <a:off x="528" y="3024"/>
              <a:ext cx="3168"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这是自由振动的微分方程，其解为</a:t>
              </a:r>
            </a:p>
          </p:txBody>
        </p:sp>
        <p:grpSp>
          <p:nvGrpSpPr>
            <p:cNvPr id="200741" name="Group 37"/>
            <p:cNvGrpSpPr>
              <a:grpSpLocks/>
            </p:cNvGrpSpPr>
            <p:nvPr/>
          </p:nvGrpSpPr>
          <p:grpSpPr bwMode="auto">
            <a:xfrm>
              <a:off x="1920" y="3395"/>
              <a:ext cx="2822" cy="313"/>
              <a:chOff x="2109" y="3480"/>
              <a:chExt cx="2822" cy="313"/>
            </a:xfrm>
          </p:grpSpPr>
          <p:graphicFrame>
            <p:nvGraphicFramePr>
              <p:cNvPr id="200739" name="Object 35"/>
              <p:cNvGraphicFramePr>
                <a:graphicFrameLocks noChangeAspect="1"/>
              </p:cNvGraphicFramePr>
              <p:nvPr/>
            </p:nvGraphicFramePr>
            <p:xfrm>
              <a:off x="2109" y="3493"/>
              <a:ext cx="1497" cy="300"/>
            </p:xfrm>
            <a:graphic>
              <a:graphicData uri="http://schemas.openxmlformats.org/presentationml/2006/ole">
                <p:oleObj spid="_x0000_s200739" name="公式" r:id="rId11" imgW="1143000" imgH="228600" progId="Equation.3">
                  <p:embed/>
                </p:oleObj>
              </a:graphicData>
            </a:graphic>
          </p:graphicFrame>
          <p:sp>
            <p:nvSpPr>
              <p:cNvPr id="200740" name="Text Box 36"/>
              <p:cNvSpPr txBox="1">
                <a:spLocks noChangeArrowheads="1"/>
              </p:cNvSpPr>
              <p:nvPr/>
            </p:nvSpPr>
            <p:spPr bwMode="auto">
              <a:xfrm>
                <a:off x="4332" y="3480"/>
                <a:ext cx="59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a:t>
                </a:r>
                <a:r>
                  <a:rPr lang="en-US" altLang="zh-CN">
                    <a:latin typeface="楷体_GB2312" pitchFamily="49" charset="-122"/>
                    <a:ea typeface="楷体_GB2312" pitchFamily="49" charset="-122"/>
                  </a:rPr>
                  <a:t>f</a:t>
                </a:r>
                <a:r>
                  <a:rPr lang="zh-CN" altLang="en-US">
                    <a:latin typeface="楷体_GB2312" pitchFamily="49" charset="-122"/>
                    <a:ea typeface="楷体_GB2312" pitchFamily="49" charset="-122"/>
                  </a:rPr>
                  <a:t>）</a:t>
                </a:r>
              </a:p>
            </p:txBody>
          </p:sp>
        </p:grpSp>
      </p:grpSp>
      <p:sp>
        <p:nvSpPr>
          <p:cNvPr id="200742" name="AutoShape 38">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0743" name="AutoShape 39">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0744" name="AutoShape 40">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0745" name="AutoShape 41">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07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07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07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07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07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07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767" name="Group 39"/>
          <p:cNvGrpSpPr>
            <a:grpSpLocks/>
          </p:cNvGrpSpPr>
          <p:nvPr/>
        </p:nvGrpSpPr>
        <p:grpSpPr bwMode="auto">
          <a:xfrm>
            <a:off x="762000" y="333375"/>
            <a:ext cx="4889500" cy="1008063"/>
            <a:chOff x="480" y="210"/>
            <a:chExt cx="3035" cy="644"/>
          </a:xfrm>
        </p:grpSpPr>
        <p:sp>
          <p:nvSpPr>
            <p:cNvPr id="201737" name="Text Box 9"/>
            <p:cNvSpPr txBox="1">
              <a:spLocks noChangeArrowheads="1"/>
            </p:cNvSpPr>
            <p:nvPr/>
          </p:nvSpPr>
          <p:spPr bwMode="auto">
            <a:xfrm>
              <a:off x="480" y="346"/>
              <a:ext cx="1274" cy="292"/>
            </a:xfrm>
            <a:prstGeom prst="rect">
              <a:avLst/>
            </a:prstGeom>
            <a:noFill/>
            <a:ln w="9525">
              <a:noFill/>
              <a:miter lim="800000"/>
              <a:headEnd/>
              <a:tailEnd/>
            </a:ln>
            <a:effectLst/>
          </p:spPr>
          <p:txBody>
            <a:bodyPr>
              <a:spAutoFit/>
            </a:bodyPr>
            <a:lstStyle/>
            <a:p>
              <a:r>
                <a:rPr lang="zh-CN" altLang="en-US">
                  <a:ea typeface="楷体_GB2312" pitchFamily="49" charset="-122"/>
                </a:rPr>
                <a:t>固有角频率为</a:t>
              </a:r>
            </a:p>
          </p:txBody>
        </p:sp>
        <p:graphicFrame>
          <p:nvGraphicFramePr>
            <p:cNvPr id="201738" name="Object 10"/>
            <p:cNvGraphicFramePr>
              <a:graphicFrameLocks noChangeAspect="1"/>
            </p:cNvGraphicFramePr>
            <p:nvPr/>
          </p:nvGraphicFramePr>
          <p:xfrm>
            <a:off x="1973" y="210"/>
            <a:ext cx="1542" cy="644"/>
          </p:xfrm>
          <a:graphic>
            <a:graphicData uri="http://schemas.openxmlformats.org/presentationml/2006/ole">
              <p:oleObj spid="_x0000_s201738" name="公式" r:id="rId3" imgW="1155600" imgH="482400" progId="Equation.3">
                <p:embed/>
              </p:oleObj>
            </a:graphicData>
          </a:graphic>
        </p:graphicFrame>
      </p:grpSp>
      <p:grpSp>
        <p:nvGrpSpPr>
          <p:cNvPr id="201768" name="Group 40"/>
          <p:cNvGrpSpPr>
            <a:grpSpLocks/>
          </p:cNvGrpSpPr>
          <p:nvPr/>
        </p:nvGrpSpPr>
        <p:grpSpPr bwMode="auto">
          <a:xfrm>
            <a:off x="762000" y="1268413"/>
            <a:ext cx="7256463" cy="1238250"/>
            <a:chOff x="480" y="799"/>
            <a:chExt cx="4527" cy="780"/>
          </a:xfrm>
        </p:grpSpPr>
        <p:sp>
          <p:nvSpPr>
            <p:cNvPr id="201739" name="Text Box 11"/>
            <p:cNvSpPr txBox="1">
              <a:spLocks noChangeArrowheads="1"/>
            </p:cNvSpPr>
            <p:nvPr/>
          </p:nvSpPr>
          <p:spPr bwMode="auto">
            <a:xfrm>
              <a:off x="480" y="799"/>
              <a:ext cx="879" cy="288"/>
            </a:xfrm>
            <a:prstGeom prst="rect">
              <a:avLst/>
            </a:prstGeom>
            <a:noFill/>
            <a:ln w="9525">
              <a:noFill/>
              <a:miter lim="800000"/>
              <a:headEnd/>
              <a:tailEnd/>
            </a:ln>
            <a:effectLst/>
          </p:spPr>
          <p:txBody>
            <a:bodyPr wrap="none">
              <a:spAutoFit/>
            </a:bodyPr>
            <a:lstStyle/>
            <a:p>
              <a:r>
                <a:rPr lang="zh-CN" altLang="en-US">
                  <a:ea typeface="楷体_GB2312" pitchFamily="49" charset="-122"/>
                </a:rPr>
                <a:t>摆动周期</a:t>
              </a:r>
            </a:p>
          </p:txBody>
        </p:sp>
        <p:grpSp>
          <p:nvGrpSpPr>
            <p:cNvPr id="201742" name="Group 14"/>
            <p:cNvGrpSpPr>
              <a:grpSpLocks/>
            </p:cNvGrpSpPr>
            <p:nvPr/>
          </p:nvGrpSpPr>
          <p:grpSpPr bwMode="auto">
            <a:xfrm>
              <a:off x="1814" y="935"/>
              <a:ext cx="3193" cy="644"/>
              <a:chOff x="1819" y="1934"/>
              <a:chExt cx="3193" cy="644"/>
            </a:xfrm>
          </p:grpSpPr>
          <p:graphicFrame>
            <p:nvGraphicFramePr>
              <p:cNvPr id="201740" name="Object 12"/>
              <p:cNvGraphicFramePr>
                <a:graphicFrameLocks noChangeAspect="1"/>
              </p:cNvGraphicFramePr>
              <p:nvPr/>
            </p:nvGraphicFramePr>
            <p:xfrm>
              <a:off x="1819" y="1934"/>
              <a:ext cx="2033" cy="644"/>
            </p:xfrm>
            <a:graphic>
              <a:graphicData uri="http://schemas.openxmlformats.org/presentationml/2006/ole">
                <p:oleObj spid="_x0000_s201740" name="Equation" r:id="rId4" imgW="1523880" imgH="482400" progId="Equation.DSMT4">
                  <p:embed/>
                </p:oleObj>
              </a:graphicData>
            </a:graphic>
          </p:graphicFrame>
          <p:sp>
            <p:nvSpPr>
              <p:cNvPr id="201741" name="Text Box 13"/>
              <p:cNvSpPr txBox="1">
                <a:spLocks noChangeArrowheads="1"/>
              </p:cNvSpPr>
              <p:nvPr/>
            </p:nvSpPr>
            <p:spPr bwMode="auto">
              <a:xfrm>
                <a:off x="4422" y="2099"/>
                <a:ext cx="590" cy="288"/>
              </a:xfrm>
              <a:prstGeom prst="rect">
                <a:avLst/>
              </a:prstGeom>
              <a:noFill/>
              <a:ln w="9525">
                <a:noFill/>
                <a:miter lim="800000"/>
                <a:headEnd/>
                <a:tailEnd/>
              </a:ln>
              <a:effectLst/>
            </p:spPr>
            <p:txBody>
              <a:bodyPr wrap="none">
                <a:spAutoFit/>
              </a:bodyPr>
              <a:lstStyle/>
              <a:p>
                <a:r>
                  <a:rPr lang="zh-CN" altLang="en-US" b="0"/>
                  <a:t>（</a:t>
                </a:r>
                <a:r>
                  <a:rPr lang="en-US" altLang="zh-CN" b="0"/>
                  <a:t>g</a:t>
                </a:r>
                <a:r>
                  <a:rPr lang="zh-CN" altLang="en-US" b="0"/>
                  <a:t>）</a:t>
                </a:r>
              </a:p>
            </p:txBody>
          </p:sp>
        </p:grpSp>
      </p:grpSp>
      <p:grpSp>
        <p:nvGrpSpPr>
          <p:cNvPr id="201769" name="Group 41"/>
          <p:cNvGrpSpPr>
            <a:grpSpLocks/>
          </p:cNvGrpSpPr>
          <p:nvPr/>
        </p:nvGrpSpPr>
        <p:grpSpPr bwMode="auto">
          <a:xfrm>
            <a:off x="827088" y="2420938"/>
            <a:ext cx="5872162" cy="504825"/>
            <a:chOff x="476" y="1555"/>
            <a:chExt cx="3699" cy="318"/>
          </a:xfrm>
        </p:grpSpPr>
        <p:grpSp>
          <p:nvGrpSpPr>
            <p:cNvPr id="201745" name="Group 17"/>
            <p:cNvGrpSpPr>
              <a:grpSpLocks/>
            </p:cNvGrpSpPr>
            <p:nvPr/>
          </p:nvGrpSpPr>
          <p:grpSpPr bwMode="auto">
            <a:xfrm>
              <a:off x="476" y="1570"/>
              <a:ext cx="1237" cy="288"/>
              <a:chOff x="509" y="2613"/>
              <a:chExt cx="1237" cy="288"/>
            </a:xfrm>
          </p:grpSpPr>
          <p:sp>
            <p:nvSpPr>
              <p:cNvPr id="201743" name="Text Box 15"/>
              <p:cNvSpPr txBox="1">
                <a:spLocks noChangeArrowheads="1"/>
              </p:cNvSpPr>
              <p:nvPr/>
            </p:nvSpPr>
            <p:spPr bwMode="auto">
              <a:xfrm>
                <a:off x="509" y="2613"/>
                <a:ext cx="502" cy="288"/>
              </a:xfrm>
              <a:prstGeom prst="rect">
                <a:avLst/>
              </a:prstGeom>
              <a:noFill/>
              <a:ln w="9525">
                <a:noFill/>
                <a:miter lim="800000"/>
                <a:headEnd/>
                <a:tailEnd/>
              </a:ln>
              <a:effectLst/>
            </p:spPr>
            <p:txBody>
              <a:bodyPr wrap="none">
                <a:spAutoFit/>
              </a:bodyPr>
              <a:lstStyle/>
              <a:p>
                <a:r>
                  <a:rPr lang="zh-CN" altLang="en-US">
                    <a:ea typeface="楷体_GB2312" pitchFamily="49" charset="-122"/>
                  </a:rPr>
                  <a:t>如果</a:t>
                </a:r>
              </a:p>
            </p:txBody>
          </p:sp>
          <p:graphicFrame>
            <p:nvGraphicFramePr>
              <p:cNvPr id="201744" name="Object 16"/>
              <p:cNvGraphicFramePr>
                <a:graphicFrameLocks noChangeAspect="1"/>
              </p:cNvGraphicFramePr>
              <p:nvPr/>
            </p:nvGraphicFramePr>
            <p:xfrm>
              <a:off x="930" y="2614"/>
              <a:ext cx="816" cy="283"/>
            </p:xfrm>
            <a:graphic>
              <a:graphicData uri="http://schemas.openxmlformats.org/presentationml/2006/ole">
                <p:oleObj spid="_x0000_s201744" name="公式" r:id="rId5" imgW="622080" imgH="215640" progId="Equation.3">
                  <p:embed/>
                </p:oleObj>
              </a:graphicData>
            </a:graphic>
          </p:graphicFrame>
        </p:grpSp>
        <p:sp>
          <p:nvSpPr>
            <p:cNvPr id="201746" name="Text Box 18"/>
            <p:cNvSpPr txBox="1">
              <a:spLocks noChangeArrowheads="1"/>
            </p:cNvSpPr>
            <p:nvPr/>
          </p:nvSpPr>
          <p:spPr bwMode="auto">
            <a:xfrm>
              <a:off x="1837" y="1570"/>
              <a:ext cx="233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则质点   的位移  将很小</a:t>
              </a:r>
            </a:p>
          </p:txBody>
        </p:sp>
        <p:graphicFrame>
          <p:nvGraphicFramePr>
            <p:cNvPr id="201747" name="Object 19"/>
            <p:cNvGraphicFramePr>
              <a:graphicFrameLocks noChangeAspect="1"/>
            </p:cNvGraphicFramePr>
            <p:nvPr/>
          </p:nvGraphicFramePr>
          <p:xfrm>
            <a:off x="2484" y="1616"/>
            <a:ext cx="272" cy="257"/>
          </p:xfrm>
          <a:graphic>
            <a:graphicData uri="http://schemas.openxmlformats.org/presentationml/2006/ole">
              <p:oleObj spid="_x0000_s201747" name="公式" r:id="rId6" imgW="228600" imgH="215640" progId="Equation.3">
                <p:embed/>
              </p:oleObj>
            </a:graphicData>
          </a:graphic>
        </p:graphicFrame>
        <p:graphicFrame>
          <p:nvGraphicFramePr>
            <p:cNvPr id="201748" name="Object 20"/>
            <p:cNvGraphicFramePr>
              <a:graphicFrameLocks noChangeAspect="1"/>
            </p:cNvGraphicFramePr>
            <p:nvPr/>
          </p:nvGraphicFramePr>
          <p:xfrm>
            <a:off x="3357" y="1555"/>
            <a:ext cx="243" cy="317"/>
          </p:xfrm>
          <a:graphic>
            <a:graphicData uri="http://schemas.openxmlformats.org/presentationml/2006/ole">
              <p:oleObj spid="_x0000_s201748" name="公式" r:id="rId7" imgW="164880" imgH="215640" progId="Equation.3">
                <p:embed/>
              </p:oleObj>
            </a:graphicData>
          </a:graphic>
        </p:graphicFrame>
      </p:grpSp>
      <p:grpSp>
        <p:nvGrpSpPr>
          <p:cNvPr id="201770" name="Group 42"/>
          <p:cNvGrpSpPr>
            <a:grpSpLocks/>
          </p:cNvGrpSpPr>
          <p:nvPr/>
        </p:nvGrpSpPr>
        <p:grpSpPr bwMode="auto">
          <a:xfrm>
            <a:off x="827088" y="3068638"/>
            <a:ext cx="5854700" cy="1471612"/>
            <a:chOff x="476" y="1920"/>
            <a:chExt cx="3688" cy="927"/>
          </a:xfrm>
        </p:grpSpPr>
        <p:grpSp>
          <p:nvGrpSpPr>
            <p:cNvPr id="201752" name="Group 24"/>
            <p:cNvGrpSpPr>
              <a:grpSpLocks/>
            </p:cNvGrpSpPr>
            <p:nvPr/>
          </p:nvGrpSpPr>
          <p:grpSpPr bwMode="auto">
            <a:xfrm>
              <a:off x="476" y="1920"/>
              <a:ext cx="3688" cy="318"/>
              <a:chOff x="509" y="2840"/>
              <a:chExt cx="3688" cy="318"/>
            </a:xfrm>
          </p:grpSpPr>
          <p:sp>
            <p:nvSpPr>
              <p:cNvPr id="201750" name="Text Box 22"/>
              <p:cNvSpPr txBox="1">
                <a:spLocks noChangeArrowheads="1"/>
              </p:cNvSpPr>
              <p:nvPr/>
            </p:nvSpPr>
            <p:spPr bwMode="auto">
              <a:xfrm>
                <a:off x="509" y="2840"/>
                <a:ext cx="368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质点   的摆动周期将趋于普通单摆的周期</a:t>
                </a:r>
              </a:p>
            </p:txBody>
          </p:sp>
          <p:graphicFrame>
            <p:nvGraphicFramePr>
              <p:cNvPr id="201751" name="Object 23"/>
              <p:cNvGraphicFramePr>
                <a:graphicFrameLocks noChangeAspect="1"/>
              </p:cNvGraphicFramePr>
              <p:nvPr/>
            </p:nvGraphicFramePr>
            <p:xfrm>
              <a:off x="930" y="2888"/>
              <a:ext cx="318" cy="270"/>
            </p:xfrm>
            <a:graphic>
              <a:graphicData uri="http://schemas.openxmlformats.org/presentationml/2006/ole">
                <p:oleObj spid="_x0000_s201751" name="公式" r:id="rId8" imgW="253800" imgH="215640" progId="Equation.3">
                  <p:embed/>
                </p:oleObj>
              </a:graphicData>
            </a:graphic>
          </p:graphicFrame>
        </p:grpSp>
        <p:graphicFrame>
          <p:nvGraphicFramePr>
            <p:cNvPr id="201753" name="Object 25"/>
            <p:cNvGraphicFramePr>
              <a:graphicFrameLocks noChangeAspect="1"/>
            </p:cNvGraphicFramePr>
            <p:nvPr/>
          </p:nvGraphicFramePr>
          <p:xfrm>
            <a:off x="2016" y="2205"/>
            <a:ext cx="1319" cy="642"/>
          </p:xfrm>
          <a:graphic>
            <a:graphicData uri="http://schemas.openxmlformats.org/presentationml/2006/ole">
              <p:oleObj spid="_x0000_s201753" name="Equation" r:id="rId9" imgW="965160" imgH="469800" progId="Equation.DSMT4">
                <p:embed/>
              </p:oleObj>
            </a:graphicData>
          </a:graphic>
        </p:graphicFrame>
      </p:grpSp>
      <p:grpSp>
        <p:nvGrpSpPr>
          <p:cNvPr id="201771" name="Group 43"/>
          <p:cNvGrpSpPr>
            <a:grpSpLocks/>
          </p:cNvGrpSpPr>
          <p:nvPr/>
        </p:nvGrpSpPr>
        <p:grpSpPr bwMode="auto">
          <a:xfrm>
            <a:off x="755650" y="4416425"/>
            <a:ext cx="7327900" cy="1414463"/>
            <a:chOff x="476" y="2782"/>
            <a:chExt cx="4530" cy="891"/>
          </a:xfrm>
        </p:grpSpPr>
        <p:sp>
          <p:nvSpPr>
            <p:cNvPr id="201754" name="Text Box 26"/>
            <p:cNvSpPr txBox="1">
              <a:spLocks noChangeArrowheads="1"/>
            </p:cNvSpPr>
            <p:nvPr/>
          </p:nvSpPr>
          <p:spPr bwMode="auto">
            <a:xfrm>
              <a:off x="476" y="2782"/>
              <a:ext cx="2047"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若将式（</a:t>
              </a:r>
              <a:r>
                <a:rPr lang="en-US" altLang="zh-CN">
                  <a:latin typeface="楷体_GB2312" pitchFamily="49" charset="-122"/>
                  <a:ea typeface="楷体_GB2312" pitchFamily="49" charset="-122"/>
                </a:rPr>
                <a:t>e</a:t>
              </a:r>
              <a:r>
                <a:rPr lang="zh-CN" altLang="en-US">
                  <a:latin typeface="楷体_GB2312" pitchFamily="49" charset="-122"/>
                  <a:ea typeface="楷体_GB2312" pitchFamily="49" charset="-122"/>
                </a:rPr>
                <a:t>）代入（</a:t>
              </a:r>
              <a:r>
                <a:rPr lang="en-US" altLang="zh-CN">
                  <a:latin typeface="楷体_GB2312" pitchFamily="49" charset="-122"/>
                  <a:ea typeface="楷体_GB2312" pitchFamily="49" charset="-122"/>
                </a:rPr>
                <a:t>d</a:t>
              </a:r>
              <a:r>
                <a:rPr lang="zh-CN" altLang="en-US">
                  <a:latin typeface="楷体_GB2312" pitchFamily="49" charset="-122"/>
                  <a:ea typeface="楷体_GB2312" pitchFamily="49" charset="-122"/>
                </a:rPr>
                <a:t>）</a:t>
              </a:r>
            </a:p>
          </p:txBody>
        </p:sp>
        <p:sp>
          <p:nvSpPr>
            <p:cNvPr id="201755" name="Text Box 27"/>
            <p:cNvSpPr txBox="1">
              <a:spLocks noChangeArrowheads="1"/>
            </p:cNvSpPr>
            <p:nvPr/>
          </p:nvSpPr>
          <p:spPr bwMode="auto">
            <a:xfrm>
              <a:off x="2517" y="2795"/>
              <a:ext cx="493" cy="288"/>
            </a:xfrm>
            <a:prstGeom prst="rect">
              <a:avLst/>
            </a:prstGeom>
            <a:noFill/>
            <a:ln w="9525">
              <a:noFill/>
              <a:miter lim="800000"/>
              <a:headEnd/>
              <a:tailEnd/>
            </a:ln>
            <a:effectLst/>
          </p:spPr>
          <p:txBody>
            <a:bodyPr wrap="none">
              <a:spAutoFit/>
            </a:bodyPr>
            <a:lstStyle/>
            <a:p>
              <a:r>
                <a:rPr lang="zh-CN" altLang="en-US">
                  <a:ea typeface="楷体_GB2312" pitchFamily="49" charset="-122"/>
                </a:rPr>
                <a:t>得到</a:t>
              </a:r>
            </a:p>
          </p:txBody>
        </p:sp>
        <p:grpSp>
          <p:nvGrpSpPr>
            <p:cNvPr id="201756" name="Group 28"/>
            <p:cNvGrpSpPr>
              <a:grpSpLocks/>
            </p:cNvGrpSpPr>
            <p:nvPr/>
          </p:nvGrpSpPr>
          <p:grpSpPr bwMode="auto">
            <a:xfrm>
              <a:off x="2154" y="3113"/>
              <a:ext cx="2852" cy="560"/>
              <a:chOff x="2246" y="663"/>
              <a:chExt cx="2852" cy="560"/>
            </a:xfrm>
          </p:grpSpPr>
          <p:graphicFrame>
            <p:nvGraphicFramePr>
              <p:cNvPr id="201757" name="Object 29"/>
              <p:cNvGraphicFramePr>
                <a:graphicFrameLocks noChangeAspect="1"/>
              </p:cNvGraphicFramePr>
              <p:nvPr/>
            </p:nvGraphicFramePr>
            <p:xfrm>
              <a:off x="2246" y="663"/>
              <a:ext cx="1088" cy="560"/>
            </p:xfrm>
            <a:graphic>
              <a:graphicData uri="http://schemas.openxmlformats.org/presentationml/2006/ole">
                <p:oleObj spid="_x0000_s201757" name="公式" r:id="rId10" imgW="863280" imgH="444240" progId="Equation.3">
                  <p:embed/>
                </p:oleObj>
              </a:graphicData>
            </a:graphic>
          </p:graphicFrame>
          <p:sp>
            <p:nvSpPr>
              <p:cNvPr id="201758" name="Text Box 30"/>
              <p:cNvSpPr txBox="1">
                <a:spLocks noChangeArrowheads="1"/>
              </p:cNvSpPr>
              <p:nvPr/>
            </p:nvSpPr>
            <p:spPr bwMode="auto">
              <a:xfrm>
                <a:off x="4513" y="799"/>
                <a:ext cx="585" cy="288"/>
              </a:xfrm>
              <a:prstGeom prst="rect">
                <a:avLst/>
              </a:prstGeom>
              <a:noFill/>
              <a:ln w="9525">
                <a:noFill/>
                <a:miter lim="800000"/>
                <a:headEnd/>
                <a:tailEnd/>
              </a:ln>
              <a:effectLst/>
            </p:spPr>
            <p:txBody>
              <a:bodyPr wrap="none">
                <a:spAutoFit/>
              </a:bodyPr>
              <a:lstStyle/>
              <a:p>
                <a:r>
                  <a:rPr lang="zh-CN" altLang="en-US" b="0"/>
                  <a:t>（</a:t>
                </a:r>
                <a:r>
                  <a:rPr lang="en-US" altLang="zh-CN" b="0"/>
                  <a:t>h</a:t>
                </a:r>
                <a:r>
                  <a:rPr lang="zh-CN" altLang="en-US" b="0"/>
                  <a:t>）</a:t>
                </a:r>
              </a:p>
            </p:txBody>
          </p:sp>
        </p:grpSp>
      </p:grpSp>
      <p:sp>
        <p:nvSpPr>
          <p:cNvPr id="201759" name="AutoShape 3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1760" name="AutoShape 3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1761" name="AutoShape 3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1762" name="AutoShape 3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201772" name="Group 44"/>
          <p:cNvGrpSpPr>
            <a:grpSpLocks/>
          </p:cNvGrpSpPr>
          <p:nvPr/>
        </p:nvGrpSpPr>
        <p:grpSpPr bwMode="auto">
          <a:xfrm>
            <a:off x="827088" y="5949950"/>
            <a:ext cx="7286625" cy="490538"/>
            <a:chOff x="452" y="3744"/>
            <a:chExt cx="4590" cy="309"/>
          </a:xfrm>
        </p:grpSpPr>
        <p:grpSp>
          <p:nvGrpSpPr>
            <p:cNvPr id="201763" name="Group 35"/>
            <p:cNvGrpSpPr>
              <a:grpSpLocks/>
            </p:cNvGrpSpPr>
            <p:nvPr/>
          </p:nvGrpSpPr>
          <p:grpSpPr bwMode="auto">
            <a:xfrm>
              <a:off x="1837" y="3748"/>
              <a:ext cx="3205" cy="305"/>
              <a:chOff x="1869" y="2309"/>
              <a:chExt cx="3205" cy="305"/>
            </a:xfrm>
          </p:grpSpPr>
          <p:sp>
            <p:nvSpPr>
              <p:cNvPr id="201764" name="Text Box 36"/>
              <p:cNvSpPr txBox="1">
                <a:spLocks noChangeArrowheads="1"/>
              </p:cNvSpPr>
              <p:nvPr/>
            </p:nvSpPr>
            <p:spPr bwMode="auto">
              <a:xfrm>
                <a:off x="1869" y="2309"/>
                <a:ext cx="3205"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可见质点   沿</a:t>
                </a:r>
                <a:r>
                  <a:rPr lang="en-US" altLang="zh-CN" i="1"/>
                  <a:t>x</a:t>
                </a:r>
                <a:r>
                  <a:rPr lang="zh-CN" altLang="en-US">
                    <a:ea typeface="楷体_GB2312" pitchFamily="49" charset="-122"/>
                  </a:rPr>
                  <a:t>方向也作自由振动。</a:t>
                </a:r>
              </a:p>
            </p:txBody>
          </p:sp>
          <p:graphicFrame>
            <p:nvGraphicFramePr>
              <p:cNvPr id="201765" name="Object 37"/>
              <p:cNvGraphicFramePr>
                <a:graphicFrameLocks noChangeAspect="1"/>
              </p:cNvGraphicFramePr>
              <p:nvPr/>
            </p:nvGraphicFramePr>
            <p:xfrm>
              <a:off x="2672" y="2332"/>
              <a:ext cx="299" cy="282"/>
            </p:xfrm>
            <a:graphic>
              <a:graphicData uri="http://schemas.openxmlformats.org/presentationml/2006/ole">
                <p:oleObj spid="_x0000_s201765" name="公式" r:id="rId11" imgW="228600" imgH="215640" progId="Equation.3">
                  <p:embed/>
                </p:oleObj>
              </a:graphicData>
            </a:graphic>
          </p:graphicFrame>
        </p:grpSp>
        <p:sp>
          <p:nvSpPr>
            <p:cNvPr id="201766" name="Text Box 38"/>
            <p:cNvSpPr txBox="1">
              <a:spLocks noChangeArrowheads="1"/>
            </p:cNvSpPr>
            <p:nvPr/>
          </p:nvSpPr>
          <p:spPr bwMode="auto">
            <a:xfrm>
              <a:off x="452" y="3744"/>
              <a:ext cx="1564"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将式（</a:t>
              </a:r>
              <a:r>
                <a:rPr lang="en-US" altLang="zh-CN">
                  <a:latin typeface="楷体_GB2312" pitchFamily="49" charset="-122"/>
                  <a:ea typeface="楷体_GB2312" pitchFamily="49" charset="-122"/>
                </a:rPr>
                <a:t>f</a:t>
              </a:r>
              <a:r>
                <a:rPr lang="zh-CN" altLang="en-US">
                  <a:latin typeface="楷体_GB2312" pitchFamily="49" charset="-122"/>
                  <a:ea typeface="楷体_GB2312" pitchFamily="49" charset="-122"/>
                </a:rPr>
                <a:t>）代入，</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17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17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17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17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17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1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9" name="Text Box 11"/>
          <p:cNvSpPr txBox="1">
            <a:spLocks noChangeArrowheads="1"/>
          </p:cNvSpPr>
          <p:nvPr/>
        </p:nvSpPr>
        <p:spPr bwMode="auto">
          <a:xfrm>
            <a:off x="698500" y="609600"/>
            <a:ext cx="8316913" cy="457200"/>
          </a:xfrm>
          <a:prstGeom prst="rect">
            <a:avLst/>
          </a:prstGeom>
          <a:noFill/>
          <a:ln w="9525">
            <a:noFill/>
            <a:miter lim="800000"/>
            <a:headEnd/>
            <a:tailEnd/>
          </a:ln>
          <a:effectLst/>
        </p:spPr>
        <p:txBody>
          <a:bodyPr>
            <a:spAutoFit/>
          </a:bodyPr>
          <a:lstStyle/>
          <a:p>
            <a:r>
              <a:rPr lang="zh-CN" altLang="en-US">
                <a:ea typeface="楷体_GB2312" pitchFamily="49" charset="-122"/>
              </a:rPr>
              <a:t>这样该质点在空间中的位置就由</a:t>
            </a:r>
            <a:r>
              <a:rPr lang="en-US" altLang="zh-CN" b="0" i="1"/>
              <a:t>x,y</a:t>
            </a:r>
            <a:r>
              <a:rPr lang="zh-CN" altLang="en-US">
                <a:ea typeface="楷体_GB2312" pitchFamily="49" charset="-122"/>
              </a:rPr>
              <a:t>这两个独立参数所确定</a:t>
            </a:r>
          </a:p>
        </p:txBody>
      </p:sp>
      <p:sp>
        <p:nvSpPr>
          <p:cNvPr id="217100" name="Text Box 12"/>
          <p:cNvSpPr txBox="1">
            <a:spLocks noChangeArrowheads="1"/>
          </p:cNvSpPr>
          <p:nvPr/>
        </p:nvSpPr>
        <p:spPr bwMode="auto">
          <a:xfrm>
            <a:off x="1635125" y="1257300"/>
            <a:ext cx="6840538" cy="457200"/>
          </a:xfrm>
          <a:prstGeom prst="rect">
            <a:avLst/>
          </a:prstGeom>
          <a:noFill/>
          <a:ln w="9525">
            <a:noFill/>
            <a:miter lim="800000"/>
            <a:headEnd/>
            <a:tailEnd/>
          </a:ln>
          <a:effectLst/>
        </p:spPr>
        <p:txBody>
          <a:bodyPr>
            <a:spAutoFit/>
          </a:bodyPr>
          <a:lstStyle/>
          <a:p>
            <a:r>
              <a:rPr lang="zh-CN" altLang="en-US">
                <a:ea typeface="楷体_GB2312" pitchFamily="49" charset="-122"/>
              </a:rPr>
              <a:t>它的自由度数为</a:t>
            </a:r>
            <a:r>
              <a:rPr lang="en-US" altLang="zh-CN"/>
              <a:t>2。                </a:t>
            </a:r>
          </a:p>
        </p:txBody>
      </p:sp>
      <p:sp>
        <p:nvSpPr>
          <p:cNvPr id="217102" name="Text Box 14"/>
          <p:cNvSpPr txBox="1">
            <a:spLocks noChangeArrowheads="1"/>
          </p:cNvSpPr>
          <p:nvPr/>
        </p:nvSpPr>
        <p:spPr bwMode="auto">
          <a:xfrm>
            <a:off x="771525" y="1978025"/>
            <a:ext cx="6480175" cy="457200"/>
          </a:xfrm>
          <a:prstGeom prst="rect">
            <a:avLst/>
          </a:prstGeom>
          <a:noFill/>
          <a:ln w="9525">
            <a:noFill/>
            <a:miter lim="800000"/>
            <a:headEnd/>
            <a:tailEnd/>
          </a:ln>
          <a:effectLst/>
        </p:spPr>
        <p:txBody>
          <a:bodyPr>
            <a:spAutoFit/>
          </a:bodyPr>
          <a:lstStyle/>
          <a:p>
            <a:r>
              <a:rPr lang="en-US" altLang="zh-CN" b="0" i="1"/>
              <a:t>n</a:t>
            </a:r>
            <a:r>
              <a:rPr lang="zh-CN" altLang="en-US">
                <a:ea typeface="楷体_GB2312" pitchFamily="49" charset="-122"/>
              </a:rPr>
              <a:t>个质点组成的质点系</a:t>
            </a:r>
            <a:r>
              <a:rPr lang="zh-CN" altLang="en-US"/>
              <a:t>，</a:t>
            </a:r>
          </a:p>
        </p:txBody>
      </p:sp>
      <p:sp>
        <p:nvSpPr>
          <p:cNvPr id="217103" name="Text Box 15"/>
          <p:cNvSpPr txBox="1">
            <a:spLocks noChangeArrowheads="1"/>
          </p:cNvSpPr>
          <p:nvPr/>
        </p:nvSpPr>
        <p:spPr bwMode="auto">
          <a:xfrm>
            <a:off x="4083050" y="1978025"/>
            <a:ext cx="4932363" cy="457200"/>
          </a:xfrm>
          <a:prstGeom prst="rect">
            <a:avLst/>
          </a:prstGeom>
          <a:noFill/>
          <a:ln w="9525">
            <a:noFill/>
            <a:miter lim="800000"/>
            <a:headEnd/>
            <a:tailEnd/>
          </a:ln>
          <a:effectLst/>
        </p:spPr>
        <p:txBody>
          <a:bodyPr>
            <a:spAutoFit/>
          </a:bodyPr>
          <a:lstStyle/>
          <a:p>
            <a:r>
              <a:rPr lang="zh-CN" altLang="en-US">
                <a:ea typeface="楷体_GB2312" pitchFamily="49" charset="-122"/>
              </a:rPr>
              <a:t>若受到</a:t>
            </a:r>
            <a:r>
              <a:rPr lang="en-US" altLang="zh-CN" i="1"/>
              <a:t>s</a:t>
            </a:r>
            <a:r>
              <a:rPr lang="zh-CN" altLang="en-US">
                <a:ea typeface="楷体_GB2312" pitchFamily="49" charset="-122"/>
              </a:rPr>
              <a:t>个完整约束作用</a:t>
            </a:r>
          </a:p>
        </p:txBody>
      </p:sp>
      <p:sp>
        <p:nvSpPr>
          <p:cNvPr id="217105" name="AutoShape 17"/>
          <p:cNvSpPr>
            <a:spLocks noChangeArrowheads="1"/>
          </p:cNvSpPr>
          <p:nvPr/>
        </p:nvSpPr>
        <p:spPr bwMode="auto">
          <a:xfrm>
            <a:off x="771525" y="1401763"/>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7106" name="Rectangle 18"/>
          <p:cNvSpPr>
            <a:spLocks noChangeArrowheads="1"/>
          </p:cNvSpPr>
          <p:nvPr/>
        </p:nvSpPr>
        <p:spPr bwMode="auto">
          <a:xfrm>
            <a:off x="1624013" y="2697163"/>
            <a:ext cx="7235825" cy="457200"/>
          </a:xfrm>
          <a:prstGeom prst="rect">
            <a:avLst/>
          </a:prstGeom>
          <a:noFill/>
          <a:ln w="9525">
            <a:noFill/>
            <a:miter lim="800000"/>
            <a:headEnd/>
            <a:tailEnd/>
          </a:ln>
          <a:effectLst/>
        </p:spPr>
        <p:txBody>
          <a:bodyPr>
            <a:spAutoFit/>
          </a:bodyPr>
          <a:lstStyle/>
          <a:p>
            <a:r>
              <a:rPr lang="zh-CN" altLang="en-US">
                <a:ea typeface="楷体_GB2312" pitchFamily="49" charset="-122"/>
              </a:rPr>
              <a:t>自由度数为</a:t>
            </a:r>
            <a:r>
              <a:rPr lang="zh-CN" altLang="en-US"/>
              <a:t> </a:t>
            </a:r>
            <a:r>
              <a:rPr lang="en-US" altLang="zh-CN" b="0" i="1"/>
              <a:t>N=3n-s</a:t>
            </a:r>
            <a:endParaRPr lang="zh-CN" altLang="en-US" b="0"/>
          </a:p>
        </p:txBody>
      </p:sp>
      <p:sp>
        <p:nvSpPr>
          <p:cNvPr id="217107" name="AutoShape 19"/>
          <p:cNvSpPr>
            <a:spLocks noChangeArrowheads="1"/>
          </p:cNvSpPr>
          <p:nvPr/>
        </p:nvSpPr>
        <p:spPr bwMode="auto">
          <a:xfrm>
            <a:off x="785813" y="2768600"/>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7108" name="Text Box 20"/>
          <p:cNvSpPr txBox="1">
            <a:spLocks noChangeArrowheads="1"/>
          </p:cNvSpPr>
          <p:nvPr/>
        </p:nvSpPr>
        <p:spPr bwMode="auto">
          <a:xfrm>
            <a:off x="709613" y="3352800"/>
            <a:ext cx="8172450" cy="457200"/>
          </a:xfrm>
          <a:prstGeom prst="rect">
            <a:avLst/>
          </a:prstGeom>
          <a:noFill/>
          <a:ln w="9525">
            <a:noFill/>
            <a:miter lim="800000"/>
            <a:headEnd/>
            <a:tailEnd/>
          </a:ln>
          <a:effectLst/>
        </p:spPr>
        <p:txBody>
          <a:bodyPr>
            <a:spAutoFit/>
          </a:bodyPr>
          <a:lstStyle/>
          <a:p>
            <a:r>
              <a:rPr lang="zh-CN" altLang="en-US">
                <a:ea typeface="楷体_GB2312" pitchFamily="49" charset="-122"/>
              </a:rPr>
              <a:t>描述质点系在空间中的位置的独立参数称为</a:t>
            </a:r>
            <a:r>
              <a:rPr lang="zh-CN" altLang="en-US">
                <a:solidFill>
                  <a:srgbClr val="CC0000"/>
                </a:solidFill>
                <a:ea typeface="楷体_GB2312" pitchFamily="49" charset="-122"/>
              </a:rPr>
              <a:t>广义坐标。</a:t>
            </a:r>
          </a:p>
        </p:txBody>
      </p:sp>
      <p:sp>
        <p:nvSpPr>
          <p:cNvPr id="217110" name="Text Box 22"/>
          <p:cNvSpPr txBox="1">
            <a:spLocks noChangeArrowheads="1"/>
          </p:cNvSpPr>
          <p:nvPr/>
        </p:nvSpPr>
        <p:spPr bwMode="auto">
          <a:xfrm>
            <a:off x="709613" y="3975100"/>
            <a:ext cx="7466012" cy="457200"/>
          </a:xfrm>
          <a:prstGeom prst="rect">
            <a:avLst/>
          </a:prstGeom>
          <a:noFill/>
          <a:ln w="9525">
            <a:noFill/>
            <a:miter lim="800000"/>
            <a:headEnd/>
            <a:tailEnd/>
          </a:ln>
          <a:effectLst/>
        </p:spPr>
        <p:txBody>
          <a:bodyPr>
            <a:spAutoFit/>
          </a:bodyPr>
          <a:lstStyle/>
          <a:p>
            <a:r>
              <a:rPr lang="zh-CN" altLang="en-US">
                <a:ea typeface="楷体_GB2312" pitchFamily="49" charset="-122"/>
              </a:rPr>
              <a:t>对于完整约束</a:t>
            </a:r>
          </a:p>
        </p:txBody>
      </p:sp>
      <p:sp>
        <p:nvSpPr>
          <p:cNvPr id="217111" name="Text Box 23"/>
          <p:cNvSpPr txBox="1">
            <a:spLocks noChangeArrowheads="1"/>
          </p:cNvSpPr>
          <p:nvPr/>
        </p:nvSpPr>
        <p:spPr bwMode="auto">
          <a:xfrm>
            <a:off x="709613" y="4576763"/>
            <a:ext cx="8077200" cy="457200"/>
          </a:xfrm>
          <a:prstGeom prst="rect">
            <a:avLst/>
          </a:prstGeom>
          <a:noFill/>
          <a:ln w="9525">
            <a:noFill/>
            <a:miter lim="800000"/>
            <a:headEnd/>
            <a:tailEnd/>
          </a:ln>
          <a:effectLst/>
        </p:spPr>
        <p:txBody>
          <a:bodyPr>
            <a:spAutoFit/>
          </a:bodyPr>
          <a:lstStyle/>
          <a:p>
            <a:r>
              <a:rPr lang="zh-CN" altLang="en-US">
                <a:ea typeface="楷体_GB2312" pitchFamily="49" charset="-122"/>
              </a:rPr>
              <a:t>广义坐标的数目＝系统的自由度数</a:t>
            </a:r>
          </a:p>
        </p:txBody>
      </p:sp>
      <p:sp>
        <p:nvSpPr>
          <p:cNvPr id="217113" name="AutoShape 2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7114" name="AutoShape 2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7115" name="AutoShape 2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7116" name="AutoShape 2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7117" name="Text Box 29"/>
          <p:cNvSpPr txBox="1">
            <a:spLocks noChangeArrowheads="1"/>
          </p:cNvSpPr>
          <p:nvPr/>
        </p:nvSpPr>
        <p:spPr bwMode="auto">
          <a:xfrm>
            <a:off x="685800" y="5056188"/>
            <a:ext cx="8101013" cy="884237"/>
          </a:xfrm>
          <a:prstGeom prst="rect">
            <a:avLst/>
          </a:prstGeom>
          <a:noFill/>
          <a:ln w="9525">
            <a:noFill/>
            <a:miter lim="800000"/>
            <a:headEnd/>
            <a:tailEnd/>
          </a:ln>
          <a:effectLst/>
        </p:spPr>
        <p:txBody>
          <a:bodyPr>
            <a:spAutoFit/>
          </a:bodyPr>
          <a:lstStyle/>
          <a:p>
            <a:r>
              <a:rPr lang="zh-CN" altLang="en-US" sz="2800">
                <a:solidFill>
                  <a:srgbClr val="CC0066"/>
                </a:solidFill>
                <a:ea typeface="隶书" pitchFamily="49" charset="-122"/>
              </a:rPr>
              <a:t>思考：</a:t>
            </a:r>
          </a:p>
          <a:p>
            <a:r>
              <a:rPr lang="zh-CN" altLang="en-US">
                <a:ea typeface="楷体_GB2312" pitchFamily="49" charset="-122"/>
              </a:rPr>
              <a:t>非完整约束，广义坐标数目和系统的自由度数目的关系？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710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71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71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710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710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710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710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71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71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7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9" grpId="0" autoUpdateAnimBg="0"/>
      <p:bldP spid="217100" grpId="0" autoUpdateAnimBg="0"/>
      <p:bldP spid="217102" grpId="0" autoUpdateAnimBg="0"/>
      <p:bldP spid="217103" grpId="0" autoUpdateAnimBg="0"/>
      <p:bldP spid="217105" grpId="0" animBg="1"/>
      <p:bldP spid="217106" grpId="0" autoUpdateAnimBg="0"/>
      <p:bldP spid="217107" grpId="0" animBg="1"/>
      <p:bldP spid="217108" grpId="0" autoUpdateAnimBg="0"/>
      <p:bldP spid="217110" grpId="0" autoUpdateAnimBg="0"/>
      <p:bldP spid="217111" grpId="0" autoUpdateAnimBg="0"/>
      <p:bldP spid="21711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3797" name="Object 21"/>
          <p:cNvGraphicFramePr>
            <a:graphicFrameLocks noChangeAspect="1"/>
          </p:cNvGraphicFramePr>
          <p:nvPr>
            <p:ph sz="half" idx="1"/>
          </p:nvPr>
        </p:nvGraphicFramePr>
        <p:xfrm>
          <a:off x="2057400" y="1125538"/>
          <a:ext cx="5111750" cy="835025"/>
        </p:xfrm>
        <a:graphic>
          <a:graphicData uri="http://schemas.openxmlformats.org/presentationml/2006/ole">
            <p:oleObj spid="_x0000_s203797" name="Equation" r:id="rId3" imgW="2641320" imgH="431640" progId="Equation.DSMT4">
              <p:embed/>
            </p:oleObj>
          </a:graphicData>
        </a:graphic>
      </p:graphicFrame>
      <p:sp>
        <p:nvSpPr>
          <p:cNvPr id="203782" name="Text Box 6"/>
          <p:cNvSpPr txBox="1">
            <a:spLocks noChangeArrowheads="1"/>
          </p:cNvSpPr>
          <p:nvPr/>
        </p:nvSpPr>
        <p:spPr bwMode="auto">
          <a:xfrm>
            <a:off x="395288" y="2205038"/>
            <a:ext cx="8353425" cy="822325"/>
          </a:xfrm>
          <a:prstGeom prst="rect">
            <a:avLst/>
          </a:prstGeom>
          <a:noFill/>
          <a:ln w="9525">
            <a:noFill/>
            <a:miter lim="800000"/>
            <a:headEnd/>
            <a:tailEnd/>
          </a:ln>
          <a:effectLst/>
        </p:spPr>
        <p:txBody>
          <a:bodyPr>
            <a:spAutoFit/>
          </a:bodyPr>
          <a:lstStyle/>
          <a:p>
            <a:r>
              <a:rPr lang="zh-CN" altLang="en-US" b="0">
                <a:latin typeface="楷体_GB2312" pitchFamily="49" charset="-122"/>
                <a:ea typeface="楷体_GB2312" pitchFamily="49" charset="-122"/>
              </a:rPr>
              <a:t>    </a:t>
            </a:r>
            <a:r>
              <a:rPr lang="zh-CN" altLang="en-US">
                <a:latin typeface="楷体_GB2312" pitchFamily="49" charset="-122"/>
                <a:ea typeface="楷体_GB2312" pitchFamily="49" charset="-122"/>
              </a:rPr>
              <a:t>对于保守系统，在一定条件下，可以直接给出初积分的</a:t>
            </a:r>
          </a:p>
          <a:p>
            <a:r>
              <a:rPr lang="zh-CN" altLang="en-US">
                <a:latin typeface="楷体_GB2312" pitchFamily="49" charset="-122"/>
                <a:ea typeface="楷体_GB2312" pitchFamily="49" charset="-122"/>
              </a:rPr>
              <a:t>一般形式。</a:t>
            </a:r>
          </a:p>
        </p:txBody>
      </p:sp>
      <p:sp>
        <p:nvSpPr>
          <p:cNvPr id="203785" name="Rectangle 9"/>
          <p:cNvSpPr>
            <a:spLocks noChangeArrowheads="1"/>
          </p:cNvSpPr>
          <p:nvPr/>
        </p:nvSpPr>
        <p:spPr bwMode="auto">
          <a:xfrm>
            <a:off x="611188" y="2997200"/>
            <a:ext cx="3816350" cy="519113"/>
          </a:xfrm>
          <a:prstGeom prst="rect">
            <a:avLst/>
          </a:prstGeom>
          <a:noFill/>
          <a:ln w="9525">
            <a:noFill/>
            <a:miter lim="800000"/>
            <a:headEnd/>
            <a:tailEnd/>
          </a:ln>
          <a:effectLst/>
        </p:spPr>
        <p:txBody>
          <a:bodyPr>
            <a:spAutoFit/>
          </a:bodyPr>
          <a:lstStyle/>
          <a:p>
            <a:r>
              <a:rPr lang="en-US" altLang="zh-CN" sz="2800">
                <a:latin typeface="黑体" pitchFamily="2" charset="-122"/>
                <a:ea typeface="黑体" pitchFamily="2" charset="-122"/>
              </a:rPr>
              <a:t>1.</a:t>
            </a:r>
            <a:r>
              <a:rPr lang="zh-CN" altLang="en-US" sz="2800">
                <a:latin typeface="黑体" pitchFamily="2" charset="-122"/>
                <a:ea typeface="黑体" pitchFamily="2" charset="-122"/>
              </a:rPr>
              <a:t>能量积分</a:t>
            </a:r>
          </a:p>
        </p:txBody>
      </p:sp>
      <p:sp>
        <p:nvSpPr>
          <p:cNvPr id="203786" name="Text Box 10"/>
          <p:cNvSpPr txBox="1">
            <a:spLocks noChangeArrowheads="1"/>
          </p:cNvSpPr>
          <p:nvPr/>
        </p:nvSpPr>
        <p:spPr bwMode="auto">
          <a:xfrm>
            <a:off x="684213" y="3573463"/>
            <a:ext cx="5392737" cy="457200"/>
          </a:xfrm>
          <a:prstGeom prst="rect">
            <a:avLst/>
          </a:prstGeom>
          <a:noFill/>
          <a:ln w="9525">
            <a:noFill/>
            <a:miter lim="800000"/>
            <a:headEnd/>
            <a:tailEnd/>
          </a:ln>
          <a:effectLst/>
        </p:spPr>
        <p:txBody>
          <a:bodyPr wrap="none">
            <a:spAutoFit/>
          </a:bodyPr>
          <a:lstStyle/>
          <a:p>
            <a:r>
              <a:rPr lang="zh-CN" altLang="en-US">
                <a:ea typeface="楷体_GB2312" pitchFamily="49" charset="-122"/>
              </a:rPr>
              <a:t>若系统所受到的约束均为定常约束，则</a:t>
            </a:r>
          </a:p>
        </p:txBody>
      </p:sp>
      <p:graphicFrame>
        <p:nvGraphicFramePr>
          <p:cNvPr id="203789" name="Object 13"/>
          <p:cNvGraphicFramePr>
            <a:graphicFrameLocks noChangeAspect="1"/>
          </p:cNvGraphicFramePr>
          <p:nvPr/>
        </p:nvGraphicFramePr>
        <p:xfrm>
          <a:off x="3132138" y="4868863"/>
          <a:ext cx="3168650" cy="1098550"/>
        </p:xfrm>
        <a:graphic>
          <a:graphicData uri="http://schemas.openxmlformats.org/presentationml/2006/ole">
            <p:oleObj spid="_x0000_s203789" name="Equation" r:id="rId4" imgW="1079280" imgH="444240" progId="Equation.DSMT4">
              <p:embed/>
            </p:oleObj>
          </a:graphicData>
        </a:graphic>
      </p:graphicFrame>
      <p:sp>
        <p:nvSpPr>
          <p:cNvPr id="203793" name="AutoShape 1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3794" name="AutoShape 1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3795" name="AutoShape 1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3796" name="AutoShape 2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203801" name="Object 25"/>
          <p:cNvGraphicFramePr>
            <a:graphicFrameLocks noChangeAspect="1"/>
          </p:cNvGraphicFramePr>
          <p:nvPr>
            <p:ph sz="half" idx="2"/>
          </p:nvPr>
        </p:nvGraphicFramePr>
        <p:xfrm>
          <a:off x="1763713" y="4149725"/>
          <a:ext cx="5903912" cy="550863"/>
        </p:xfrm>
        <a:graphic>
          <a:graphicData uri="http://schemas.openxmlformats.org/presentationml/2006/ole">
            <p:oleObj spid="_x0000_s203801" name="Equation" r:id="rId5" imgW="2450880" imgH="228600" progId="Equation.DSMT4">
              <p:embed/>
            </p:oleObj>
          </a:graphicData>
        </a:graphic>
      </p:graphicFrame>
      <p:sp>
        <p:nvSpPr>
          <p:cNvPr id="203803" name="Rectangle 27"/>
          <p:cNvSpPr>
            <a:spLocks noChangeArrowheads="1"/>
          </p:cNvSpPr>
          <p:nvPr/>
        </p:nvSpPr>
        <p:spPr bwMode="auto">
          <a:xfrm>
            <a:off x="1828800" y="404813"/>
            <a:ext cx="5162550" cy="519112"/>
          </a:xfrm>
          <a:prstGeom prst="rect">
            <a:avLst/>
          </a:prstGeom>
          <a:noFill/>
          <a:ln w="9525">
            <a:noFill/>
            <a:miter lim="800000"/>
            <a:headEnd/>
            <a:tailEnd/>
          </a:ln>
          <a:effectLst/>
        </p:spPr>
        <p:txBody>
          <a:bodyPr wrap="none">
            <a:spAutoFit/>
          </a:bodyPr>
          <a:lstStyle/>
          <a:p>
            <a:r>
              <a:rPr lang="en-US" altLang="zh-CN" sz="2800">
                <a:solidFill>
                  <a:srgbClr val="0000FF"/>
                </a:solidFill>
                <a:latin typeface="黑体" pitchFamily="2" charset="-122"/>
                <a:ea typeface="黑体" pitchFamily="2" charset="-122"/>
              </a:rPr>
              <a:t>§ 1</a:t>
            </a:r>
            <a:r>
              <a:rPr lang="zh-CN" altLang="en-US" sz="2800">
                <a:solidFill>
                  <a:srgbClr val="0000FF"/>
                </a:solidFill>
                <a:latin typeface="黑体" pitchFamily="2" charset="-122"/>
                <a:ea typeface="黑体" pitchFamily="2" charset="-122"/>
              </a:rPr>
              <a:t>－</a:t>
            </a:r>
            <a:r>
              <a:rPr lang="en-US" altLang="zh-CN" sz="2800">
                <a:solidFill>
                  <a:srgbClr val="0000FF"/>
                </a:solidFill>
                <a:latin typeface="黑体" pitchFamily="2" charset="-122"/>
                <a:ea typeface="黑体" pitchFamily="2" charset="-122"/>
              </a:rPr>
              <a:t>5 </a:t>
            </a:r>
            <a:r>
              <a:rPr lang="zh-CN" altLang="en-US" sz="2800">
                <a:solidFill>
                  <a:srgbClr val="0000FF"/>
                </a:solidFill>
                <a:latin typeface="黑体" pitchFamily="2" charset="-122"/>
                <a:ea typeface="黑体" pitchFamily="2" charset="-122"/>
              </a:rPr>
              <a:t>拉格朗日方程的初积分</a:t>
            </a:r>
          </a:p>
        </p:txBody>
      </p:sp>
      <p:sp>
        <p:nvSpPr>
          <p:cNvPr id="203804" name="AutoShape 28"/>
          <p:cNvSpPr>
            <a:spLocks noChangeArrowheads="1"/>
          </p:cNvSpPr>
          <p:nvPr/>
        </p:nvSpPr>
        <p:spPr bwMode="auto">
          <a:xfrm>
            <a:off x="1862138" y="5300663"/>
            <a:ext cx="576262" cy="287337"/>
          </a:xfrm>
          <a:prstGeom prst="rightArrow">
            <a:avLst>
              <a:gd name="adj1" fmla="val 50000"/>
              <a:gd name="adj2" fmla="val 50138"/>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38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379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37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378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378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380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380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37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2" grpId="0"/>
      <p:bldP spid="203785" grpId="0"/>
      <p:bldP spid="203786" grpId="0"/>
      <p:bldP spid="203803" grpId="0"/>
      <p:bldP spid="20380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0405" name="Object 5"/>
          <p:cNvGraphicFramePr>
            <a:graphicFrameLocks noChangeAspect="1"/>
          </p:cNvGraphicFramePr>
          <p:nvPr/>
        </p:nvGraphicFramePr>
        <p:xfrm>
          <a:off x="919163" y="538163"/>
          <a:ext cx="7593012" cy="2195512"/>
        </p:xfrm>
        <a:graphic>
          <a:graphicData uri="http://schemas.openxmlformats.org/presentationml/2006/ole">
            <p:oleObj spid="_x0000_s230405" name="Equation" r:id="rId3" imgW="3073320" imgH="888840" progId="Equation.DSMT4">
              <p:embed/>
            </p:oleObj>
          </a:graphicData>
        </a:graphic>
      </p:graphicFrame>
      <p:sp>
        <p:nvSpPr>
          <p:cNvPr id="230407" name="AutoShape 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0408" name="AutoShape 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0409" name="AutoShape 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0410" name="AutoShape 1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0411" name="Text Box 11"/>
          <p:cNvSpPr txBox="1">
            <a:spLocks noChangeArrowheads="1"/>
          </p:cNvSpPr>
          <p:nvPr/>
        </p:nvSpPr>
        <p:spPr bwMode="auto">
          <a:xfrm>
            <a:off x="827088" y="2924175"/>
            <a:ext cx="2016125" cy="457200"/>
          </a:xfrm>
          <a:prstGeom prst="rect">
            <a:avLst/>
          </a:prstGeom>
          <a:noFill/>
          <a:ln w="9525">
            <a:noFill/>
            <a:miter lim="800000"/>
            <a:headEnd/>
            <a:tailEnd/>
          </a:ln>
          <a:effectLst/>
        </p:spPr>
        <p:txBody>
          <a:bodyPr>
            <a:spAutoFit/>
          </a:bodyPr>
          <a:lstStyle/>
          <a:p>
            <a:r>
              <a:rPr lang="zh-CN" altLang="en-US">
                <a:ea typeface="楷体_GB2312" pitchFamily="49" charset="-122"/>
              </a:rPr>
              <a:t>其中</a:t>
            </a:r>
          </a:p>
        </p:txBody>
      </p:sp>
      <p:graphicFrame>
        <p:nvGraphicFramePr>
          <p:cNvPr id="230412" name="Object 12"/>
          <p:cNvGraphicFramePr>
            <a:graphicFrameLocks noChangeAspect="1"/>
          </p:cNvGraphicFramePr>
          <p:nvPr/>
        </p:nvGraphicFramePr>
        <p:xfrm>
          <a:off x="1258888" y="3429000"/>
          <a:ext cx="3097212" cy="1042988"/>
        </p:xfrm>
        <a:graphic>
          <a:graphicData uri="http://schemas.openxmlformats.org/presentationml/2006/ole">
            <p:oleObj spid="_x0000_s230412" name="公式" r:id="rId4" imgW="1358640" imgH="457200" progId="Equation.3">
              <p:embed/>
            </p:oleObj>
          </a:graphicData>
        </a:graphic>
      </p:graphicFrame>
      <p:sp>
        <p:nvSpPr>
          <p:cNvPr id="230413" name="Text Box 13"/>
          <p:cNvSpPr txBox="1">
            <a:spLocks noChangeArrowheads="1"/>
          </p:cNvSpPr>
          <p:nvPr/>
        </p:nvSpPr>
        <p:spPr bwMode="auto">
          <a:xfrm>
            <a:off x="5148263" y="3789363"/>
            <a:ext cx="4248150" cy="457200"/>
          </a:xfrm>
          <a:prstGeom prst="rect">
            <a:avLst/>
          </a:prstGeom>
          <a:noFill/>
          <a:ln w="9525">
            <a:noFill/>
            <a:miter lim="800000"/>
            <a:headEnd/>
            <a:tailEnd/>
          </a:ln>
          <a:effectLst/>
        </p:spPr>
        <p:txBody>
          <a:bodyPr>
            <a:spAutoFit/>
          </a:bodyPr>
          <a:lstStyle/>
          <a:p>
            <a:r>
              <a:rPr lang="en-US" altLang="zh-CN">
                <a:solidFill>
                  <a:srgbClr val="CC0000"/>
                </a:solidFill>
                <a:ea typeface="楷体_GB2312" pitchFamily="49" charset="-122"/>
              </a:rPr>
              <a:t>——</a:t>
            </a:r>
            <a:r>
              <a:rPr lang="zh-CN" altLang="en-US">
                <a:solidFill>
                  <a:srgbClr val="CC0000"/>
                </a:solidFill>
                <a:ea typeface="楷体_GB2312" pitchFamily="49" charset="-122"/>
              </a:rPr>
              <a:t>广义质量</a:t>
            </a:r>
          </a:p>
        </p:txBody>
      </p:sp>
      <p:graphicFrame>
        <p:nvGraphicFramePr>
          <p:cNvPr id="230415" name="Object 15"/>
          <p:cNvGraphicFramePr>
            <a:graphicFrameLocks noChangeAspect="1"/>
          </p:cNvGraphicFramePr>
          <p:nvPr/>
        </p:nvGraphicFramePr>
        <p:xfrm>
          <a:off x="3059113" y="4581525"/>
          <a:ext cx="2232025" cy="1057275"/>
        </p:xfrm>
        <a:graphic>
          <a:graphicData uri="http://schemas.openxmlformats.org/presentationml/2006/ole">
            <p:oleObj spid="_x0000_s230415" name="公式" r:id="rId5" imgW="965160" imgH="457200" progId="Equation.3">
              <p:embed/>
            </p:oleObj>
          </a:graphicData>
        </a:graphic>
      </p:graphicFrame>
      <p:sp>
        <p:nvSpPr>
          <p:cNvPr id="230417" name="Text Box 17"/>
          <p:cNvSpPr txBox="1">
            <a:spLocks noChangeArrowheads="1"/>
          </p:cNvSpPr>
          <p:nvPr/>
        </p:nvSpPr>
        <p:spPr bwMode="auto">
          <a:xfrm>
            <a:off x="4211638" y="5876925"/>
            <a:ext cx="5545137" cy="457200"/>
          </a:xfrm>
          <a:prstGeom prst="rect">
            <a:avLst/>
          </a:prstGeom>
          <a:noFill/>
          <a:ln w="9525">
            <a:noFill/>
            <a:miter lim="800000"/>
            <a:headEnd/>
            <a:tailEnd/>
          </a:ln>
          <a:effectLst/>
        </p:spPr>
        <p:txBody>
          <a:bodyPr>
            <a:spAutoFit/>
          </a:bodyPr>
          <a:lstStyle/>
          <a:p>
            <a:r>
              <a:rPr lang="en-US" altLang="zh-CN">
                <a:solidFill>
                  <a:srgbClr val="CC0000"/>
                </a:solidFill>
                <a:ea typeface="楷体_GB2312" pitchFamily="49" charset="-122"/>
              </a:rPr>
              <a:t>——</a:t>
            </a:r>
            <a:r>
              <a:rPr lang="zh-CN" altLang="en-US">
                <a:solidFill>
                  <a:srgbClr val="CC0000"/>
                </a:solidFill>
                <a:ea typeface="楷体_GB2312" pitchFamily="49" charset="-122"/>
              </a:rPr>
              <a:t>关于齐次函数的欧拉定理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04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04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04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04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04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0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13" grpId="0"/>
      <p:bldP spid="23041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7" name="Group 27"/>
          <p:cNvGrpSpPr>
            <a:grpSpLocks/>
          </p:cNvGrpSpPr>
          <p:nvPr/>
        </p:nvGrpSpPr>
        <p:grpSpPr bwMode="auto">
          <a:xfrm>
            <a:off x="827088" y="333375"/>
            <a:ext cx="3821112" cy="576263"/>
            <a:chOff x="521" y="1013"/>
            <a:chExt cx="2407" cy="363"/>
          </a:xfrm>
        </p:grpSpPr>
        <p:grpSp>
          <p:nvGrpSpPr>
            <p:cNvPr id="204818" name="Group 18"/>
            <p:cNvGrpSpPr>
              <a:grpSpLocks/>
            </p:cNvGrpSpPr>
            <p:nvPr/>
          </p:nvGrpSpPr>
          <p:grpSpPr bwMode="auto">
            <a:xfrm>
              <a:off x="521" y="1013"/>
              <a:ext cx="1835" cy="363"/>
              <a:chOff x="509" y="2478"/>
              <a:chExt cx="1835" cy="363"/>
            </a:xfrm>
          </p:grpSpPr>
          <p:sp>
            <p:nvSpPr>
              <p:cNvPr id="204816" name="Text Box 16"/>
              <p:cNvSpPr txBox="1">
                <a:spLocks noChangeArrowheads="1"/>
              </p:cNvSpPr>
              <p:nvPr/>
            </p:nvSpPr>
            <p:spPr bwMode="auto">
              <a:xfrm>
                <a:off x="509" y="2536"/>
                <a:ext cx="1835" cy="288"/>
              </a:xfrm>
              <a:prstGeom prst="rect">
                <a:avLst/>
              </a:prstGeom>
              <a:noFill/>
              <a:ln w="9525">
                <a:noFill/>
                <a:miter lim="800000"/>
                <a:headEnd/>
                <a:tailEnd/>
              </a:ln>
              <a:effectLst/>
            </p:spPr>
            <p:txBody>
              <a:bodyPr wrap="none">
                <a:spAutoFit/>
              </a:bodyPr>
              <a:lstStyle/>
              <a:p>
                <a:r>
                  <a:rPr lang="zh-CN" altLang="en-US">
                    <a:ea typeface="楷体_GB2312" pitchFamily="49" charset="-122"/>
                  </a:rPr>
                  <a:t>注意势能</a:t>
                </a:r>
                <a:r>
                  <a:rPr lang="en-US" altLang="zh-CN" i="1"/>
                  <a:t>V</a:t>
                </a:r>
                <a:r>
                  <a:rPr lang="zh-CN" altLang="en-US">
                    <a:ea typeface="楷体_GB2312" pitchFamily="49" charset="-122"/>
                  </a:rPr>
                  <a:t>不含     项</a:t>
                </a:r>
              </a:p>
            </p:txBody>
          </p:sp>
          <p:graphicFrame>
            <p:nvGraphicFramePr>
              <p:cNvPr id="204817" name="Object 17"/>
              <p:cNvGraphicFramePr>
                <a:graphicFrameLocks noChangeAspect="1"/>
              </p:cNvGraphicFramePr>
              <p:nvPr/>
            </p:nvGraphicFramePr>
            <p:xfrm>
              <a:off x="1837" y="2478"/>
              <a:ext cx="262" cy="363"/>
            </p:xfrm>
            <a:graphic>
              <a:graphicData uri="http://schemas.openxmlformats.org/presentationml/2006/ole">
                <p:oleObj spid="_x0000_s204817" name="公式" r:id="rId3" imgW="164880" imgH="228600" progId="Equation.3">
                  <p:embed/>
                </p:oleObj>
              </a:graphicData>
            </a:graphic>
          </p:graphicFrame>
        </p:grpSp>
        <p:sp>
          <p:nvSpPr>
            <p:cNvPr id="204819" name="Text Box 19"/>
            <p:cNvSpPr txBox="1">
              <a:spLocks noChangeArrowheads="1"/>
            </p:cNvSpPr>
            <p:nvPr/>
          </p:nvSpPr>
          <p:spPr bwMode="auto">
            <a:xfrm>
              <a:off x="2426" y="1058"/>
              <a:ext cx="502" cy="288"/>
            </a:xfrm>
            <a:prstGeom prst="rect">
              <a:avLst/>
            </a:prstGeom>
            <a:noFill/>
            <a:ln w="9525">
              <a:noFill/>
              <a:miter lim="800000"/>
              <a:headEnd/>
              <a:tailEnd/>
            </a:ln>
            <a:effectLst/>
          </p:spPr>
          <p:txBody>
            <a:bodyPr wrap="none">
              <a:spAutoFit/>
            </a:bodyPr>
            <a:lstStyle/>
            <a:p>
              <a:r>
                <a:rPr lang="zh-CN" altLang="en-US">
                  <a:ea typeface="楷体_GB2312" pitchFamily="49" charset="-122"/>
                </a:rPr>
                <a:t>从而</a:t>
              </a:r>
            </a:p>
          </p:txBody>
        </p:sp>
      </p:grpSp>
      <p:graphicFrame>
        <p:nvGraphicFramePr>
          <p:cNvPr id="204821" name="Object 21"/>
          <p:cNvGraphicFramePr>
            <a:graphicFrameLocks noChangeAspect="1"/>
          </p:cNvGraphicFramePr>
          <p:nvPr/>
        </p:nvGraphicFramePr>
        <p:xfrm>
          <a:off x="2195513" y="908050"/>
          <a:ext cx="3544887" cy="944563"/>
        </p:xfrm>
        <a:graphic>
          <a:graphicData uri="http://schemas.openxmlformats.org/presentationml/2006/ole">
            <p:oleObj spid="_x0000_s204821" name="公式" r:id="rId4" imgW="1714320" imgH="457200" progId="Equation.3">
              <p:embed/>
            </p:oleObj>
          </a:graphicData>
        </a:graphic>
      </p:graphicFrame>
      <p:sp>
        <p:nvSpPr>
          <p:cNvPr id="204823" name="AutoShape 23">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4824" name="AutoShape 24">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4825" name="AutoShape 25">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4826" name="AutoShape 26">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204828" name="Object 28"/>
          <p:cNvGraphicFramePr>
            <a:graphicFrameLocks noChangeAspect="1"/>
          </p:cNvGraphicFramePr>
          <p:nvPr/>
        </p:nvGraphicFramePr>
        <p:xfrm>
          <a:off x="827088" y="1916113"/>
          <a:ext cx="5184775" cy="866775"/>
        </p:xfrm>
        <a:graphic>
          <a:graphicData uri="http://schemas.openxmlformats.org/presentationml/2006/ole">
            <p:oleObj spid="_x0000_s204828" name="公式" r:id="rId5" imgW="2311200" imgH="431640" progId="Equation.3">
              <p:embed/>
            </p:oleObj>
          </a:graphicData>
        </a:graphic>
      </p:graphicFrame>
      <p:sp>
        <p:nvSpPr>
          <p:cNvPr id="204829" name="AutoShape 29"/>
          <p:cNvSpPr>
            <a:spLocks noChangeArrowheads="1"/>
          </p:cNvSpPr>
          <p:nvPr/>
        </p:nvSpPr>
        <p:spPr bwMode="auto">
          <a:xfrm>
            <a:off x="6227763" y="2205038"/>
            <a:ext cx="576262" cy="215900"/>
          </a:xfrm>
          <a:prstGeom prst="rightArrow">
            <a:avLst>
              <a:gd name="adj1" fmla="val 50000"/>
              <a:gd name="adj2" fmla="val 66728"/>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204831" name="Object 31"/>
          <p:cNvGraphicFramePr>
            <a:graphicFrameLocks noChangeAspect="1"/>
          </p:cNvGraphicFramePr>
          <p:nvPr/>
        </p:nvGraphicFramePr>
        <p:xfrm>
          <a:off x="611188" y="2708275"/>
          <a:ext cx="7834312" cy="2755900"/>
        </p:xfrm>
        <a:graphic>
          <a:graphicData uri="http://schemas.openxmlformats.org/presentationml/2006/ole">
            <p:oleObj spid="_x0000_s204831" name="公式" r:id="rId6" imgW="3898800" imgH="1346040" progId="Equation.3">
              <p:embed/>
            </p:oleObj>
          </a:graphicData>
        </a:graphic>
      </p:graphicFrame>
      <p:sp>
        <p:nvSpPr>
          <p:cNvPr id="204834" name="Text Box 34"/>
          <p:cNvSpPr txBox="1">
            <a:spLocks noChangeArrowheads="1"/>
          </p:cNvSpPr>
          <p:nvPr/>
        </p:nvSpPr>
        <p:spPr bwMode="auto">
          <a:xfrm>
            <a:off x="1116013" y="5445125"/>
            <a:ext cx="3455987" cy="457200"/>
          </a:xfrm>
          <a:prstGeom prst="rect">
            <a:avLst/>
          </a:prstGeom>
          <a:noFill/>
          <a:ln w="9525">
            <a:noFill/>
            <a:miter lim="800000"/>
            <a:headEnd/>
            <a:tailEnd/>
          </a:ln>
          <a:effectLst/>
        </p:spPr>
        <p:txBody>
          <a:bodyPr>
            <a:spAutoFit/>
          </a:bodyPr>
          <a:lstStyle/>
          <a:p>
            <a:r>
              <a:rPr lang="en-US" altLang="zh-CN"/>
              <a:t>2</a:t>
            </a:r>
            <a:r>
              <a:rPr lang="en-US" altLang="zh-CN" i="1"/>
              <a:t>T-L=T+V=</a:t>
            </a:r>
            <a:r>
              <a:rPr lang="zh-CN" altLang="en-US">
                <a:ea typeface="楷体_GB2312" pitchFamily="49" charset="-122"/>
              </a:rPr>
              <a:t>常数</a:t>
            </a:r>
          </a:p>
        </p:txBody>
      </p:sp>
      <p:sp>
        <p:nvSpPr>
          <p:cNvPr id="204836" name="AutoShape 36"/>
          <p:cNvSpPr>
            <a:spLocks noChangeArrowheads="1"/>
          </p:cNvSpPr>
          <p:nvPr/>
        </p:nvSpPr>
        <p:spPr bwMode="auto">
          <a:xfrm>
            <a:off x="395288" y="5589588"/>
            <a:ext cx="576262" cy="215900"/>
          </a:xfrm>
          <a:prstGeom prst="rightArrow">
            <a:avLst>
              <a:gd name="adj1" fmla="val 50000"/>
              <a:gd name="adj2" fmla="val 66728"/>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04837" name="Text Box 37"/>
          <p:cNvSpPr txBox="1">
            <a:spLocks noChangeArrowheads="1"/>
          </p:cNvSpPr>
          <p:nvPr/>
        </p:nvSpPr>
        <p:spPr bwMode="auto">
          <a:xfrm>
            <a:off x="3635375" y="5445125"/>
            <a:ext cx="6049963" cy="457200"/>
          </a:xfrm>
          <a:prstGeom prst="rect">
            <a:avLst/>
          </a:prstGeom>
          <a:noFill/>
          <a:ln w="9525">
            <a:noFill/>
            <a:miter lim="800000"/>
            <a:headEnd/>
            <a:tailEnd/>
          </a:ln>
          <a:effectLst/>
        </p:spPr>
        <p:txBody>
          <a:bodyPr>
            <a:spAutoFit/>
          </a:bodyPr>
          <a:lstStyle/>
          <a:p>
            <a:r>
              <a:rPr lang="en-US" altLang="zh-CN">
                <a:solidFill>
                  <a:srgbClr val="CC0000"/>
                </a:solidFill>
                <a:ea typeface="楷体_GB2312" pitchFamily="49" charset="-122"/>
              </a:rPr>
              <a:t>---</a:t>
            </a:r>
            <a:r>
              <a:rPr lang="zh-CN" altLang="en-US">
                <a:solidFill>
                  <a:srgbClr val="CC0000"/>
                </a:solidFill>
                <a:ea typeface="楷体_GB2312" pitchFamily="49" charset="-122"/>
              </a:rPr>
              <a:t>保守系统的机械能守恒定律</a:t>
            </a:r>
          </a:p>
        </p:txBody>
      </p:sp>
      <p:sp>
        <p:nvSpPr>
          <p:cNvPr id="204838" name="Text Box 38"/>
          <p:cNvSpPr txBox="1">
            <a:spLocks noChangeArrowheads="1"/>
          </p:cNvSpPr>
          <p:nvPr/>
        </p:nvSpPr>
        <p:spPr bwMode="auto">
          <a:xfrm>
            <a:off x="2916238" y="6021388"/>
            <a:ext cx="6624637" cy="457200"/>
          </a:xfrm>
          <a:prstGeom prst="rect">
            <a:avLst/>
          </a:prstGeom>
          <a:noFill/>
          <a:ln w="9525">
            <a:noFill/>
            <a:miter lim="800000"/>
            <a:headEnd/>
            <a:tailEnd/>
          </a:ln>
          <a:effectLst/>
        </p:spPr>
        <p:txBody>
          <a:bodyPr>
            <a:spAutoFit/>
          </a:bodyPr>
          <a:lstStyle/>
          <a:p>
            <a:r>
              <a:rPr lang="en-US" altLang="zh-CN">
                <a:solidFill>
                  <a:srgbClr val="CC0000"/>
                </a:solidFill>
                <a:ea typeface="楷体_GB2312" pitchFamily="49" charset="-122"/>
              </a:rPr>
              <a:t>---</a:t>
            </a:r>
            <a:r>
              <a:rPr lang="zh-CN" altLang="en-US">
                <a:solidFill>
                  <a:srgbClr val="CC0000"/>
                </a:solidFill>
                <a:ea typeface="楷体_GB2312" pitchFamily="49" charset="-122"/>
              </a:rPr>
              <a:t>保守系统中拉格朗日方程的能量积分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48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48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48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48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9" grpId="0" animBg="1"/>
      <p:bldP spid="204834" grpId="0"/>
      <p:bldP spid="204836" grpId="0" animBg="1"/>
      <p:bldP spid="204837" grpId="0"/>
      <p:bldP spid="20483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2" name="Rectangle 4"/>
          <p:cNvSpPr>
            <a:spLocks noChangeArrowheads="1"/>
          </p:cNvSpPr>
          <p:nvPr/>
        </p:nvSpPr>
        <p:spPr bwMode="auto">
          <a:xfrm>
            <a:off x="809625" y="549275"/>
            <a:ext cx="3617913" cy="519113"/>
          </a:xfrm>
          <a:prstGeom prst="rect">
            <a:avLst/>
          </a:prstGeom>
          <a:noFill/>
          <a:ln w="9525">
            <a:noFill/>
            <a:miter lim="800000"/>
            <a:headEnd/>
            <a:tailEnd/>
          </a:ln>
          <a:effectLst/>
        </p:spPr>
        <p:txBody>
          <a:bodyPr>
            <a:spAutoFit/>
          </a:bodyPr>
          <a:lstStyle/>
          <a:p>
            <a:r>
              <a:rPr lang="en-US" altLang="zh-CN" sz="2800">
                <a:latin typeface="黑体" pitchFamily="2" charset="-122"/>
                <a:ea typeface="黑体" pitchFamily="2" charset="-122"/>
              </a:rPr>
              <a:t>2.</a:t>
            </a:r>
            <a:r>
              <a:rPr lang="zh-CN" altLang="en-US" sz="2800">
                <a:latin typeface="黑体" pitchFamily="2" charset="-122"/>
                <a:ea typeface="黑体" pitchFamily="2" charset="-122"/>
              </a:rPr>
              <a:t>循环积分</a:t>
            </a:r>
          </a:p>
        </p:txBody>
      </p:sp>
      <p:grpSp>
        <p:nvGrpSpPr>
          <p:cNvPr id="206879" name="Group 31"/>
          <p:cNvGrpSpPr>
            <a:grpSpLocks/>
          </p:cNvGrpSpPr>
          <p:nvPr/>
        </p:nvGrpSpPr>
        <p:grpSpPr bwMode="auto">
          <a:xfrm>
            <a:off x="395288" y="981075"/>
            <a:ext cx="8099425" cy="893763"/>
            <a:chOff x="295" y="618"/>
            <a:chExt cx="5102" cy="563"/>
          </a:xfrm>
        </p:grpSpPr>
        <p:sp>
          <p:nvSpPr>
            <p:cNvPr id="206853" name="Text Box 5"/>
            <p:cNvSpPr txBox="1">
              <a:spLocks noChangeArrowheads="1"/>
            </p:cNvSpPr>
            <p:nvPr/>
          </p:nvSpPr>
          <p:spPr bwMode="auto">
            <a:xfrm>
              <a:off x="295" y="663"/>
              <a:ext cx="5102" cy="518"/>
            </a:xfrm>
            <a:prstGeom prst="rect">
              <a:avLst/>
            </a:prstGeom>
            <a:noFill/>
            <a:ln w="9525">
              <a:noFill/>
              <a:miter lim="800000"/>
              <a:headEnd/>
              <a:tailEnd/>
            </a:ln>
            <a:effectLst/>
          </p:spPr>
          <p:txBody>
            <a:bodyPr wrap="none">
              <a:spAutoFit/>
            </a:bodyPr>
            <a:lstStyle/>
            <a:p>
              <a:r>
                <a:rPr lang="zh-CN" altLang="en-US">
                  <a:ea typeface="楷体_GB2312" pitchFamily="49" charset="-122"/>
                </a:rPr>
                <a:t>       如果拉格朗日函数</a:t>
              </a:r>
              <a:r>
                <a:rPr lang="en-US" altLang="zh-CN" b="0"/>
                <a:t>L</a:t>
              </a:r>
              <a:r>
                <a:rPr lang="zh-CN" altLang="en-US">
                  <a:ea typeface="楷体_GB2312" pitchFamily="49" charset="-122"/>
                </a:rPr>
                <a:t>中不显含某广义坐标          ，</a:t>
              </a:r>
              <a:r>
                <a:rPr lang="zh-CN" altLang="en-US">
                  <a:latin typeface="楷体_GB2312" pitchFamily="49" charset="-122"/>
                  <a:ea typeface="楷体_GB2312" pitchFamily="49" charset="-122"/>
                </a:rPr>
                <a:t>则称该</a:t>
              </a:r>
            </a:p>
            <a:p>
              <a:r>
                <a:rPr lang="zh-CN" altLang="en-US">
                  <a:latin typeface="楷体_GB2312" pitchFamily="49" charset="-122"/>
                  <a:ea typeface="楷体_GB2312" pitchFamily="49" charset="-122"/>
                </a:rPr>
                <a:t>坐标为</a:t>
              </a:r>
              <a:r>
                <a:rPr lang="zh-CN" altLang="en-US">
                  <a:solidFill>
                    <a:srgbClr val="CC0000"/>
                  </a:solidFill>
                  <a:latin typeface="楷体_GB2312" pitchFamily="49" charset="-122"/>
                  <a:ea typeface="楷体_GB2312" pitchFamily="49" charset="-122"/>
                </a:rPr>
                <a:t>循环坐标</a:t>
              </a:r>
              <a:r>
                <a:rPr lang="zh-CN" altLang="en-US">
                  <a:latin typeface="楷体_GB2312" pitchFamily="49" charset="-122"/>
                  <a:ea typeface="楷体_GB2312" pitchFamily="49" charset="-122"/>
                </a:rPr>
                <a:t> </a:t>
              </a:r>
            </a:p>
          </p:txBody>
        </p:sp>
        <p:graphicFrame>
          <p:nvGraphicFramePr>
            <p:cNvPr id="206854" name="Object 6"/>
            <p:cNvGraphicFramePr>
              <a:graphicFrameLocks noChangeAspect="1"/>
            </p:cNvGraphicFramePr>
            <p:nvPr/>
          </p:nvGraphicFramePr>
          <p:xfrm>
            <a:off x="4150" y="618"/>
            <a:ext cx="287" cy="344"/>
          </p:xfrm>
          <a:graphic>
            <a:graphicData uri="http://schemas.openxmlformats.org/presentationml/2006/ole">
              <p:oleObj spid="_x0000_s206854" name="公式" r:id="rId3" imgW="190440" imgH="228600" progId="Equation.3">
                <p:embed/>
              </p:oleObj>
            </a:graphicData>
          </a:graphic>
        </p:graphicFrame>
      </p:grpSp>
      <p:graphicFrame>
        <p:nvGraphicFramePr>
          <p:cNvPr id="206858" name="Object 10"/>
          <p:cNvGraphicFramePr>
            <a:graphicFrameLocks noChangeAspect="1"/>
          </p:cNvGraphicFramePr>
          <p:nvPr/>
        </p:nvGraphicFramePr>
        <p:xfrm>
          <a:off x="2771775" y="1773238"/>
          <a:ext cx="2879725" cy="890587"/>
        </p:xfrm>
        <a:graphic>
          <a:graphicData uri="http://schemas.openxmlformats.org/presentationml/2006/ole">
            <p:oleObj spid="_x0000_s206858" name="公式" r:id="rId4" imgW="1396800" imgH="431640" progId="Equation.3">
              <p:embed/>
            </p:oleObj>
          </a:graphicData>
        </a:graphic>
      </p:graphicFrame>
      <p:grpSp>
        <p:nvGrpSpPr>
          <p:cNvPr id="206862" name="Group 14"/>
          <p:cNvGrpSpPr>
            <a:grpSpLocks/>
          </p:cNvGrpSpPr>
          <p:nvPr/>
        </p:nvGrpSpPr>
        <p:grpSpPr bwMode="auto">
          <a:xfrm>
            <a:off x="3419475" y="2708275"/>
            <a:ext cx="1612900" cy="890588"/>
            <a:chOff x="2185" y="2341"/>
            <a:chExt cx="1016" cy="561"/>
          </a:xfrm>
        </p:grpSpPr>
        <p:graphicFrame>
          <p:nvGraphicFramePr>
            <p:cNvPr id="206860" name="Object 12"/>
            <p:cNvGraphicFramePr>
              <a:graphicFrameLocks noChangeAspect="1"/>
            </p:cNvGraphicFramePr>
            <p:nvPr/>
          </p:nvGraphicFramePr>
          <p:xfrm>
            <a:off x="2185" y="2341"/>
            <a:ext cx="559" cy="561"/>
          </p:xfrm>
          <a:graphic>
            <a:graphicData uri="http://schemas.openxmlformats.org/presentationml/2006/ole">
              <p:oleObj spid="_x0000_s206860" name="公式" r:id="rId5" imgW="431640" imgH="431640" progId="Equation.3">
                <p:embed/>
              </p:oleObj>
            </a:graphicData>
          </a:graphic>
        </p:graphicFrame>
        <p:sp>
          <p:nvSpPr>
            <p:cNvPr id="206861" name="Text Box 13"/>
            <p:cNvSpPr txBox="1">
              <a:spLocks noChangeArrowheads="1"/>
            </p:cNvSpPr>
            <p:nvPr/>
          </p:nvSpPr>
          <p:spPr bwMode="auto">
            <a:xfrm>
              <a:off x="2699" y="2462"/>
              <a:ext cx="50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常数</a:t>
              </a:r>
            </a:p>
          </p:txBody>
        </p:sp>
      </p:grpSp>
      <p:sp>
        <p:nvSpPr>
          <p:cNvPr id="206865" name="Text Box 17"/>
          <p:cNvSpPr txBox="1">
            <a:spLocks noChangeArrowheads="1"/>
          </p:cNvSpPr>
          <p:nvPr/>
        </p:nvSpPr>
        <p:spPr bwMode="auto">
          <a:xfrm>
            <a:off x="4427538" y="3500438"/>
            <a:ext cx="4016375" cy="457200"/>
          </a:xfrm>
          <a:prstGeom prst="rect">
            <a:avLst/>
          </a:prstGeom>
          <a:noFill/>
          <a:ln w="9525">
            <a:noFill/>
            <a:miter lim="800000"/>
            <a:headEnd/>
            <a:tailEnd/>
          </a:ln>
          <a:effectLst/>
        </p:spPr>
        <p:txBody>
          <a:bodyPr wrap="none">
            <a:spAutoFit/>
          </a:bodyPr>
          <a:lstStyle/>
          <a:p>
            <a:r>
              <a:rPr lang="en-US" altLang="zh-CN">
                <a:solidFill>
                  <a:srgbClr val="CC0000"/>
                </a:solidFill>
                <a:latin typeface="楷体_GB2312" pitchFamily="49" charset="-122"/>
                <a:ea typeface="楷体_GB2312" pitchFamily="49" charset="-122"/>
              </a:rPr>
              <a:t>---</a:t>
            </a:r>
            <a:r>
              <a:rPr lang="zh-CN" altLang="en-US">
                <a:solidFill>
                  <a:srgbClr val="CC0000"/>
                </a:solidFill>
                <a:latin typeface="楷体_GB2312" pitchFamily="49" charset="-122"/>
                <a:ea typeface="楷体_GB2312" pitchFamily="49" charset="-122"/>
              </a:rPr>
              <a:t>拉格朗日方程的循环积分</a:t>
            </a:r>
          </a:p>
        </p:txBody>
      </p:sp>
      <p:sp>
        <p:nvSpPr>
          <p:cNvPr id="206866" name="Text Box 18"/>
          <p:cNvSpPr txBox="1">
            <a:spLocks noChangeArrowheads="1"/>
          </p:cNvSpPr>
          <p:nvPr/>
        </p:nvSpPr>
        <p:spPr bwMode="auto">
          <a:xfrm>
            <a:off x="684213" y="3933825"/>
            <a:ext cx="604837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如果引入广义动量</a:t>
            </a:r>
          </a:p>
        </p:txBody>
      </p:sp>
      <p:graphicFrame>
        <p:nvGraphicFramePr>
          <p:cNvPr id="206867" name="Object 19"/>
          <p:cNvGraphicFramePr>
            <a:graphicFrameLocks noChangeAspect="1"/>
          </p:cNvGraphicFramePr>
          <p:nvPr/>
        </p:nvGraphicFramePr>
        <p:xfrm>
          <a:off x="3635375" y="4076700"/>
          <a:ext cx="1309688" cy="890588"/>
        </p:xfrm>
        <a:graphic>
          <a:graphicData uri="http://schemas.openxmlformats.org/presentationml/2006/ole">
            <p:oleObj spid="_x0000_s206867" name="公式" r:id="rId6" imgW="634680" imgH="431640" progId="Equation.3">
              <p:embed/>
            </p:oleObj>
          </a:graphicData>
        </a:graphic>
      </p:graphicFrame>
      <p:grpSp>
        <p:nvGrpSpPr>
          <p:cNvPr id="206871" name="Group 23"/>
          <p:cNvGrpSpPr>
            <a:grpSpLocks/>
          </p:cNvGrpSpPr>
          <p:nvPr/>
        </p:nvGrpSpPr>
        <p:grpSpPr bwMode="auto">
          <a:xfrm>
            <a:off x="3635375" y="5084763"/>
            <a:ext cx="1444625" cy="457200"/>
            <a:chOff x="1474" y="3430"/>
            <a:chExt cx="910" cy="288"/>
          </a:xfrm>
        </p:grpSpPr>
        <p:graphicFrame>
          <p:nvGraphicFramePr>
            <p:cNvPr id="206869" name="Object 21"/>
            <p:cNvGraphicFramePr>
              <a:graphicFrameLocks noChangeAspect="1"/>
            </p:cNvGraphicFramePr>
            <p:nvPr/>
          </p:nvGraphicFramePr>
          <p:xfrm>
            <a:off x="1474" y="3430"/>
            <a:ext cx="408" cy="272"/>
          </p:xfrm>
          <a:graphic>
            <a:graphicData uri="http://schemas.openxmlformats.org/presentationml/2006/ole">
              <p:oleObj spid="_x0000_s206869" name="公式" r:id="rId7" imgW="342720" imgH="228600" progId="Equation.3">
                <p:embed/>
              </p:oleObj>
            </a:graphicData>
          </a:graphic>
        </p:graphicFrame>
        <p:sp>
          <p:nvSpPr>
            <p:cNvPr id="206870" name="Text Box 22"/>
            <p:cNvSpPr txBox="1">
              <a:spLocks noChangeArrowheads="1"/>
            </p:cNvSpPr>
            <p:nvPr/>
          </p:nvSpPr>
          <p:spPr bwMode="auto">
            <a:xfrm>
              <a:off x="1882" y="3430"/>
              <a:ext cx="50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常数</a:t>
              </a:r>
            </a:p>
          </p:txBody>
        </p:sp>
      </p:grpSp>
      <p:sp>
        <p:nvSpPr>
          <p:cNvPr id="206874" name="Text Box 26"/>
          <p:cNvSpPr txBox="1">
            <a:spLocks noChangeArrowheads="1"/>
          </p:cNvSpPr>
          <p:nvPr/>
        </p:nvSpPr>
        <p:spPr bwMode="auto">
          <a:xfrm>
            <a:off x="4427538" y="5805488"/>
            <a:ext cx="5327650" cy="457200"/>
          </a:xfrm>
          <a:prstGeom prst="rect">
            <a:avLst/>
          </a:prstGeom>
          <a:noFill/>
          <a:ln w="9525">
            <a:noFill/>
            <a:miter lim="800000"/>
            <a:headEnd/>
            <a:tailEnd/>
          </a:ln>
          <a:effectLst/>
        </p:spPr>
        <p:txBody>
          <a:bodyPr>
            <a:spAutoFit/>
          </a:bodyPr>
          <a:lstStyle/>
          <a:p>
            <a:r>
              <a:rPr lang="en-US" altLang="zh-CN">
                <a:solidFill>
                  <a:srgbClr val="CC0000"/>
                </a:solidFill>
                <a:latin typeface="楷体_GB2312" pitchFamily="49" charset="-122"/>
                <a:ea typeface="楷体_GB2312" pitchFamily="49" charset="-122"/>
              </a:rPr>
              <a:t>---</a:t>
            </a:r>
            <a:r>
              <a:rPr lang="zh-CN" altLang="en-US">
                <a:solidFill>
                  <a:srgbClr val="CC0000"/>
                </a:solidFill>
                <a:latin typeface="楷体_GB2312" pitchFamily="49" charset="-122"/>
                <a:ea typeface="楷体_GB2312" pitchFamily="49" charset="-122"/>
              </a:rPr>
              <a:t>广义动量守恒</a:t>
            </a:r>
          </a:p>
        </p:txBody>
      </p:sp>
      <p:sp>
        <p:nvSpPr>
          <p:cNvPr id="206875" name="AutoShape 2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6876" name="AutoShape 2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6877" name="AutoShape 2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6878" name="AutoShape 3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6880" name="AutoShape 32"/>
          <p:cNvSpPr>
            <a:spLocks noChangeArrowheads="1"/>
          </p:cNvSpPr>
          <p:nvPr/>
        </p:nvSpPr>
        <p:spPr bwMode="auto">
          <a:xfrm>
            <a:off x="2195513" y="3068638"/>
            <a:ext cx="576262" cy="215900"/>
          </a:xfrm>
          <a:prstGeom prst="rightArrow">
            <a:avLst>
              <a:gd name="adj1" fmla="val 50000"/>
              <a:gd name="adj2" fmla="val 66728"/>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06881" name="AutoShape 33"/>
          <p:cNvSpPr>
            <a:spLocks noChangeArrowheads="1"/>
          </p:cNvSpPr>
          <p:nvPr/>
        </p:nvSpPr>
        <p:spPr bwMode="auto">
          <a:xfrm>
            <a:off x="2339975" y="5229225"/>
            <a:ext cx="576263" cy="215900"/>
          </a:xfrm>
          <a:prstGeom prst="rightArrow">
            <a:avLst>
              <a:gd name="adj1" fmla="val 50000"/>
              <a:gd name="adj2" fmla="val 66728"/>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85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8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85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68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686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686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68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686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688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687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68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65" grpId="0"/>
      <p:bldP spid="206866" grpId="0"/>
      <p:bldP spid="206874" grpId="0"/>
      <p:bldP spid="206880" grpId="0" animBg="1"/>
      <p:bldP spid="20688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92" name="Rectangle 20"/>
          <p:cNvSpPr>
            <a:spLocks noGrp="1" noChangeArrowheads="1"/>
          </p:cNvSpPr>
          <p:nvPr>
            <p:ph type="title"/>
          </p:nvPr>
        </p:nvSpPr>
        <p:spPr>
          <a:xfrm>
            <a:off x="539750" y="476250"/>
            <a:ext cx="1725613" cy="360363"/>
          </a:xfrm>
          <a:solidFill>
            <a:srgbClr val="00FFFF"/>
          </a:solidFill>
          <a:ln/>
        </p:spPr>
        <p:txBody>
          <a:bodyPr/>
          <a:lstStyle/>
          <a:p>
            <a:r>
              <a:rPr lang="zh-CN" altLang="en-US" sz="2400" b="1">
                <a:solidFill>
                  <a:schemeClr val="tx1"/>
                </a:solidFill>
                <a:latin typeface="楷体_GB2312" pitchFamily="49" charset="-122"/>
                <a:ea typeface="楷体_GB2312" pitchFamily="49" charset="-122"/>
              </a:rPr>
              <a:t>例 </a:t>
            </a:r>
            <a:r>
              <a:rPr lang="en-US" altLang="zh-CN" sz="2400" b="1">
                <a:solidFill>
                  <a:schemeClr val="tx1"/>
                </a:solidFill>
                <a:latin typeface="楷体_GB2312" pitchFamily="49" charset="-122"/>
                <a:ea typeface="楷体_GB2312" pitchFamily="49" charset="-122"/>
              </a:rPr>
              <a:t>1</a:t>
            </a:r>
            <a:r>
              <a:rPr lang="zh-CN" altLang="en-US" sz="2400" b="1">
                <a:solidFill>
                  <a:schemeClr val="tx1"/>
                </a:solidFill>
                <a:latin typeface="楷体_GB2312" pitchFamily="49" charset="-122"/>
                <a:ea typeface="楷体_GB2312" pitchFamily="49" charset="-122"/>
              </a:rPr>
              <a:t>－</a:t>
            </a:r>
            <a:r>
              <a:rPr lang="en-US" altLang="zh-CN" sz="2400" b="1">
                <a:solidFill>
                  <a:schemeClr val="tx1"/>
                </a:solidFill>
                <a:latin typeface="楷体_GB2312" pitchFamily="49" charset="-122"/>
                <a:ea typeface="楷体_GB2312" pitchFamily="49" charset="-122"/>
              </a:rPr>
              <a:t>8</a:t>
            </a:r>
          </a:p>
        </p:txBody>
      </p:sp>
      <p:grpSp>
        <p:nvGrpSpPr>
          <p:cNvPr id="207921" name="Group 49"/>
          <p:cNvGrpSpPr>
            <a:grpSpLocks/>
          </p:cNvGrpSpPr>
          <p:nvPr/>
        </p:nvGrpSpPr>
        <p:grpSpPr bwMode="auto">
          <a:xfrm>
            <a:off x="539750" y="908050"/>
            <a:ext cx="7913688" cy="1917700"/>
            <a:chOff x="340" y="663"/>
            <a:chExt cx="4985" cy="1208"/>
          </a:xfrm>
        </p:grpSpPr>
        <p:sp>
          <p:nvSpPr>
            <p:cNvPr id="207893" name="Rectangle 21"/>
            <p:cNvSpPr>
              <a:spLocks noChangeArrowheads="1"/>
            </p:cNvSpPr>
            <p:nvPr/>
          </p:nvSpPr>
          <p:spPr bwMode="auto">
            <a:xfrm>
              <a:off x="340" y="663"/>
              <a:ext cx="4985" cy="1208"/>
            </a:xfrm>
            <a:prstGeom prst="rect">
              <a:avLst/>
            </a:prstGeom>
            <a:noFill/>
            <a:ln w="9525">
              <a:noFill/>
              <a:miter lim="800000"/>
              <a:headEnd/>
              <a:tailEnd/>
            </a:ln>
            <a:effectLst/>
          </p:spPr>
          <p:txBody>
            <a:bodyPr anchor="ctr">
              <a:spAutoFit/>
            </a:bodyPr>
            <a:lstStyle/>
            <a:p>
              <a:pPr eaLnBrk="0" hangingPunct="0"/>
              <a:r>
                <a:rPr lang="zh-CN" altLang="en-US">
                  <a:latin typeface="楷体_GB2312" pitchFamily="49" charset="-122"/>
                  <a:ea typeface="楷体_GB2312" pitchFamily="49" charset="-122"/>
                </a:rPr>
                <a:t>    如图所示一个均质圆柱体，可绕其垂直中心轴自由转动，圆柱表面上刻有一倾角为</a:t>
              </a:r>
              <a:r>
                <a:rPr lang="en-US" altLang="zh-CN" i="1">
                  <a:latin typeface="楷体_GB2312" pitchFamily="49" charset="-122"/>
                  <a:ea typeface="楷体_GB2312" pitchFamily="49" charset="-122"/>
                </a:rPr>
                <a:t>θ</a:t>
              </a:r>
              <a:r>
                <a:rPr lang="zh-CN" altLang="en-US">
                  <a:latin typeface="楷体_GB2312" pitchFamily="49" charset="-122"/>
                  <a:ea typeface="楷体_GB2312" pitchFamily="49" charset="-122"/>
                </a:rPr>
                <a:t>的螺旋槽，今在槽中放一小球</a:t>
              </a:r>
              <a:r>
                <a:rPr lang="en-US" altLang="zh-CN" i="1">
                  <a:ea typeface="楷体_GB2312" pitchFamily="49" charset="-122"/>
                </a:rPr>
                <a:t>M</a:t>
              </a:r>
              <a:r>
                <a:rPr lang="zh-CN" altLang="en-US">
                  <a:latin typeface="楷体_GB2312" pitchFamily="49" charset="-122"/>
                  <a:ea typeface="楷体_GB2312" pitchFamily="49" charset="-122"/>
                </a:rPr>
                <a:t>，自静止开始沿槽下滑，同时使圆柱体绕轴线转动，设小球质量为   ，圆柱体的质量为   ，半径为</a:t>
              </a:r>
              <a:r>
                <a:rPr lang="en-US" altLang="zh-CN" i="1">
                  <a:ea typeface="楷体_GB2312" pitchFamily="49" charset="-122"/>
                </a:rPr>
                <a:t>R</a:t>
              </a:r>
              <a:r>
                <a:rPr lang="zh-CN" altLang="en-US">
                  <a:latin typeface="楷体_GB2312" pitchFamily="49" charset="-122"/>
                  <a:ea typeface="楷体_GB2312" pitchFamily="49" charset="-122"/>
                </a:rPr>
                <a:t>，不计摩擦</a:t>
              </a:r>
              <a:r>
                <a:rPr lang="en-US" altLang="zh-CN">
                  <a:latin typeface="楷体_GB2312" pitchFamily="49" charset="-122"/>
                  <a:ea typeface="楷体_GB2312" pitchFamily="49" charset="-122"/>
                </a:rPr>
                <a:t>.</a:t>
              </a:r>
              <a:endParaRPr lang="zh-CN" altLang="en-US"/>
            </a:p>
          </p:txBody>
        </p:sp>
        <p:graphicFrame>
          <p:nvGraphicFramePr>
            <p:cNvPr id="207901" name="Object 29"/>
            <p:cNvGraphicFramePr>
              <a:graphicFrameLocks noChangeAspect="1"/>
            </p:cNvGraphicFramePr>
            <p:nvPr/>
          </p:nvGraphicFramePr>
          <p:xfrm>
            <a:off x="1791" y="1344"/>
            <a:ext cx="260" cy="295"/>
          </p:xfrm>
          <a:graphic>
            <a:graphicData uri="http://schemas.openxmlformats.org/presentationml/2006/ole">
              <p:oleObj spid="_x0000_s207901" name="公式" r:id="rId3" imgW="190440" imgH="215640" progId="Equation.3">
                <p:embed/>
              </p:oleObj>
            </a:graphicData>
          </a:graphic>
        </p:graphicFrame>
        <p:graphicFrame>
          <p:nvGraphicFramePr>
            <p:cNvPr id="207905" name="Object 33"/>
            <p:cNvGraphicFramePr>
              <a:graphicFrameLocks noChangeAspect="1"/>
            </p:cNvGraphicFramePr>
            <p:nvPr/>
          </p:nvGraphicFramePr>
          <p:xfrm>
            <a:off x="3560" y="1344"/>
            <a:ext cx="295" cy="295"/>
          </p:xfrm>
          <a:graphic>
            <a:graphicData uri="http://schemas.openxmlformats.org/presentationml/2006/ole">
              <p:oleObj spid="_x0000_s207905" name="公式" r:id="rId4" imgW="215640" imgH="215640" progId="Equation.3">
                <p:embed/>
              </p:oleObj>
            </a:graphicData>
          </a:graphic>
        </p:graphicFrame>
      </p:grpSp>
      <p:sp>
        <p:nvSpPr>
          <p:cNvPr id="207913" name="Text Box 41"/>
          <p:cNvSpPr txBox="1">
            <a:spLocks noChangeArrowheads="1"/>
          </p:cNvSpPr>
          <p:nvPr/>
        </p:nvSpPr>
        <p:spPr bwMode="auto">
          <a:xfrm>
            <a:off x="684213" y="2781300"/>
            <a:ext cx="7991475" cy="822325"/>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求：当小球下降的高度为</a:t>
            </a:r>
            <a:r>
              <a:rPr lang="en-US" altLang="zh-CN" i="1">
                <a:latin typeface="楷体_GB2312" pitchFamily="49" charset="-122"/>
                <a:ea typeface="楷体_GB2312" pitchFamily="49" charset="-122"/>
              </a:rPr>
              <a:t>h </a:t>
            </a:r>
            <a:r>
              <a:rPr lang="zh-CN" altLang="en-US">
                <a:latin typeface="楷体_GB2312" pitchFamily="49" charset="-122"/>
                <a:ea typeface="楷体_GB2312" pitchFamily="49" charset="-122"/>
              </a:rPr>
              <a:t>时</a:t>
            </a:r>
            <a:r>
              <a:rPr lang="en-US" altLang="zh-CN">
                <a:latin typeface="楷体_GB2312" pitchFamily="49" charset="-122"/>
                <a:ea typeface="楷体_GB2312" pitchFamily="49" charset="-122"/>
              </a:rPr>
              <a:t>,</a:t>
            </a:r>
            <a:r>
              <a:rPr lang="zh-CN" altLang="en-US">
                <a:latin typeface="楷体_GB2312" pitchFamily="49" charset="-122"/>
                <a:ea typeface="楷体_GB2312" pitchFamily="49" charset="-122"/>
              </a:rPr>
              <a:t>小球相对于圆柱体的速</a:t>
            </a:r>
          </a:p>
          <a:p>
            <a:r>
              <a:rPr lang="zh-CN" altLang="en-US">
                <a:latin typeface="楷体_GB2312" pitchFamily="49" charset="-122"/>
                <a:ea typeface="楷体_GB2312" pitchFamily="49" charset="-122"/>
              </a:rPr>
              <a:t>    度，以及圆柱体的角速度</a:t>
            </a:r>
            <a:r>
              <a:rPr lang="en-US" altLang="zh-CN">
                <a:latin typeface="楷体_GB2312" pitchFamily="49" charset="-122"/>
                <a:ea typeface="楷体_GB2312" pitchFamily="49" charset="-122"/>
              </a:rPr>
              <a:t>.</a:t>
            </a:r>
          </a:p>
        </p:txBody>
      </p:sp>
      <p:sp>
        <p:nvSpPr>
          <p:cNvPr id="207917" name="AutoShape 4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7918" name="AutoShape 4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7919" name="AutoShape 4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7920" name="AutoShape 4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207922" name="Picture 50"/>
          <p:cNvPicPr>
            <a:picLocks noChangeAspect="1" noChangeArrowheads="1"/>
          </p:cNvPicPr>
          <p:nvPr/>
        </p:nvPicPr>
        <p:blipFill>
          <a:blip r:embed="rId5"/>
          <a:srcRect/>
          <a:stretch>
            <a:fillRect/>
          </a:stretch>
        </p:blipFill>
        <p:spPr bwMode="auto">
          <a:xfrm>
            <a:off x="3563938" y="3617913"/>
            <a:ext cx="2076450" cy="32400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9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79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79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9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900" name="Rectangle 4"/>
          <p:cNvSpPr>
            <a:spLocks noChangeArrowheads="1"/>
          </p:cNvSpPr>
          <p:nvPr/>
        </p:nvSpPr>
        <p:spPr bwMode="auto">
          <a:xfrm>
            <a:off x="395288" y="371475"/>
            <a:ext cx="863600" cy="457200"/>
          </a:xfrm>
          <a:prstGeom prst="rect">
            <a:avLst/>
          </a:prstGeom>
          <a:solidFill>
            <a:srgbClr val="00FFFF"/>
          </a:solidFill>
          <a:ln w="9525">
            <a:noFill/>
            <a:miter lim="800000"/>
            <a:headEnd/>
            <a:tailEnd/>
          </a:ln>
          <a:effectLst/>
        </p:spPr>
        <p:txBody>
          <a:bodyPr anchor="ctr">
            <a:spAutoFit/>
          </a:bodyPr>
          <a:lstStyle/>
          <a:p>
            <a:pPr eaLnBrk="0" hangingPunct="0"/>
            <a:r>
              <a:rPr lang="zh-CN" altLang="en-US">
                <a:ea typeface="楷体_GB2312" pitchFamily="49" charset="-122"/>
              </a:rPr>
              <a:t>解：</a:t>
            </a:r>
          </a:p>
        </p:txBody>
      </p:sp>
      <p:sp>
        <p:nvSpPr>
          <p:cNvPr id="208901" name="Text Box 5"/>
          <p:cNvSpPr txBox="1">
            <a:spLocks noChangeArrowheads="1"/>
          </p:cNvSpPr>
          <p:nvPr/>
        </p:nvSpPr>
        <p:spPr bwMode="auto">
          <a:xfrm>
            <a:off x="1203325" y="382588"/>
            <a:ext cx="7400925" cy="457200"/>
          </a:xfrm>
          <a:prstGeom prst="rect">
            <a:avLst/>
          </a:prstGeom>
          <a:noFill/>
          <a:ln w="9525">
            <a:noFill/>
            <a:miter lim="800000"/>
            <a:headEnd/>
            <a:tailEnd/>
          </a:ln>
          <a:effectLst/>
        </p:spPr>
        <p:txBody>
          <a:bodyPr>
            <a:spAutoFit/>
          </a:bodyPr>
          <a:lstStyle/>
          <a:p>
            <a:r>
              <a:rPr lang="zh-CN" altLang="en-US">
                <a:ea typeface="楷体_GB2312" pitchFamily="49" charset="-122"/>
              </a:rPr>
              <a:t>小球与圆柱体组成的系统是具有两个自由度的系统</a:t>
            </a:r>
          </a:p>
        </p:txBody>
      </p:sp>
      <p:grpSp>
        <p:nvGrpSpPr>
          <p:cNvPr id="208907" name="Group 11"/>
          <p:cNvGrpSpPr>
            <a:grpSpLocks/>
          </p:cNvGrpSpPr>
          <p:nvPr/>
        </p:nvGrpSpPr>
        <p:grpSpPr bwMode="auto">
          <a:xfrm>
            <a:off x="684213" y="908050"/>
            <a:ext cx="7731125" cy="457200"/>
            <a:chOff x="431" y="1192"/>
            <a:chExt cx="4870" cy="288"/>
          </a:xfrm>
        </p:grpSpPr>
        <p:sp>
          <p:nvSpPr>
            <p:cNvPr id="208905" name="Text Box 9"/>
            <p:cNvSpPr txBox="1">
              <a:spLocks noChangeArrowheads="1"/>
            </p:cNvSpPr>
            <p:nvPr/>
          </p:nvSpPr>
          <p:spPr bwMode="auto">
            <a:xfrm>
              <a:off x="431" y="1192"/>
              <a:ext cx="4870" cy="288"/>
            </a:xfrm>
            <a:prstGeom prst="rect">
              <a:avLst/>
            </a:prstGeom>
            <a:noFill/>
            <a:ln w="9525">
              <a:noFill/>
              <a:miter lim="800000"/>
              <a:headEnd/>
              <a:tailEnd/>
            </a:ln>
            <a:effectLst/>
          </p:spPr>
          <p:txBody>
            <a:bodyPr wrap="none">
              <a:spAutoFit/>
            </a:bodyPr>
            <a:lstStyle/>
            <a:p>
              <a:r>
                <a:rPr lang="zh-CN" altLang="en-US">
                  <a:ea typeface="楷体_GB2312" pitchFamily="49" charset="-122"/>
                </a:rPr>
                <a:t>取圆柱体的转角     和沿螺旋槽方向的弧坐标</a:t>
              </a:r>
              <a:r>
                <a:rPr lang="en-US" altLang="zh-CN" i="1"/>
                <a:t>s</a:t>
              </a:r>
              <a:r>
                <a:rPr lang="zh-CN" altLang="en-US">
                  <a:ea typeface="楷体_GB2312" pitchFamily="49" charset="-122"/>
                </a:rPr>
                <a:t>为广义坐标</a:t>
              </a:r>
            </a:p>
          </p:txBody>
        </p:sp>
        <p:graphicFrame>
          <p:nvGraphicFramePr>
            <p:cNvPr id="208906" name="Object 10"/>
            <p:cNvGraphicFramePr>
              <a:graphicFrameLocks noChangeAspect="1"/>
            </p:cNvGraphicFramePr>
            <p:nvPr/>
          </p:nvGraphicFramePr>
          <p:xfrm>
            <a:off x="1872" y="1253"/>
            <a:ext cx="192" cy="227"/>
          </p:xfrm>
          <a:graphic>
            <a:graphicData uri="http://schemas.openxmlformats.org/presentationml/2006/ole">
              <p:oleObj spid="_x0000_s208906" name="公式" r:id="rId3" imgW="139680" imgH="164880" progId="Equation.3">
                <p:embed/>
              </p:oleObj>
            </a:graphicData>
          </a:graphic>
        </p:graphicFrame>
      </p:grpSp>
      <p:sp>
        <p:nvSpPr>
          <p:cNvPr id="208908" name="Text Box 12"/>
          <p:cNvSpPr txBox="1">
            <a:spLocks noChangeArrowheads="1"/>
          </p:cNvSpPr>
          <p:nvPr/>
        </p:nvSpPr>
        <p:spPr bwMode="auto">
          <a:xfrm>
            <a:off x="539750" y="1484313"/>
            <a:ext cx="8142288" cy="457200"/>
          </a:xfrm>
          <a:prstGeom prst="rect">
            <a:avLst/>
          </a:prstGeom>
          <a:noFill/>
          <a:ln w="9525">
            <a:noFill/>
            <a:miter lim="800000"/>
            <a:headEnd/>
            <a:tailEnd/>
          </a:ln>
          <a:effectLst/>
        </p:spPr>
        <p:txBody>
          <a:bodyPr>
            <a:spAutoFit/>
          </a:bodyPr>
          <a:lstStyle/>
          <a:p>
            <a:r>
              <a:rPr lang="zh-CN" altLang="en-US">
                <a:ea typeface="楷体_GB2312" pitchFamily="49" charset="-122"/>
              </a:rPr>
              <a:t>取小球为动点，圆柱体为动系，则小球的动能</a:t>
            </a:r>
            <a:endParaRPr lang="en-US" altLang="zh-CN">
              <a:ea typeface="楷体_GB2312" pitchFamily="49" charset="-122"/>
            </a:endParaRPr>
          </a:p>
        </p:txBody>
      </p:sp>
      <p:sp>
        <p:nvSpPr>
          <p:cNvPr id="208913" name="Text Box 17"/>
          <p:cNvSpPr txBox="1">
            <a:spLocks noChangeArrowheads="1"/>
          </p:cNvSpPr>
          <p:nvPr/>
        </p:nvSpPr>
        <p:spPr bwMode="auto">
          <a:xfrm>
            <a:off x="468313" y="4005263"/>
            <a:ext cx="2328862" cy="457200"/>
          </a:xfrm>
          <a:prstGeom prst="rect">
            <a:avLst/>
          </a:prstGeom>
          <a:noFill/>
          <a:ln w="9525">
            <a:noFill/>
            <a:miter lim="800000"/>
            <a:headEnd/>
            <a:tailEnd/>
          </a:ln>
          <a:effectLst/>
        </p:spPr>
        <p:txBody>
          <a:bodyPr wrap="none">
            <a:spAutoFit/>
          </a:bodyPr>
          <a:lstStyle/>
          <a:p>
            <a:r>
              <a:rPr lang="zh-CN" altLang="en-US">
                <a:ea typeface="楷体_GB2312" pitchFamily="49" charset="-122"/>
              </a:rPr>
              <a:t>圆柱体的动能为</a:t>
            </a:r>
          </a:p>
        </p:txBody>
      </p:sp>
      <p:graphicFrame>
        <p:nvGraphicFramePr>
          <p:cNvPr id="208914" name="Object 18"/>
          <p:cNvGraphicFramePr>
            <a:graphicFrameLocks noChangeAspect="1"/>
          </p:cNvGraphicFramePr>
          <p:nvPr/>
        </p:nvGraphicFramePr>
        <p:xfrm>
          <a:off x="539750" y="4508500"/>
          <a:ext cx="5688013" cy="922338"/>
        </p:xfrm>
        <a:graphic>
          <a:graphicData uri="http://schemas.openxmlformats.org/presentationml/2006/ole">
            <p:oleObj spid="_x0000_s208914" name="公式" r:id="rId4" imgW="2501640" imgH="406080" progId="Equation.3">
              <p:embed/>
            </p:oleObj>
          </a:graphicData>
        </a:graphic>
      </p:graphicFrame>
      <p:sp>
        <p:nvSpPr>
          <p:cNvPr id="208915" name="AutoShape 19">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8916" name="AutoShape 20">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8917" name="AutoShape 21">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8918" name="AutoShape 22">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pic>
        <p:nvPicPr>
          <p:cNvPr id="208920" name="Picture 24"/>
          <p:cNvPicPr>
            <a:picLocks noChangeAspect="1" noChangeArrowheads="1"/>
          </p:cNvPicPr>
          <p:nvPr/>
        </p:nvPicPr>
        <p:blipFill>
          <a:blip r:embed="rId5"/>
          <a:srcRect/>
          <a:stretch>
            <a:fillRect/>
          </a:stretch>
        </p:blipFill>
        <p:spPr bwMode="auto">
          <a:xfrm>
            <a:off x="6408738" y="1916113"/>
            <a:ext cx="2400300" cy="3744912"/>
          </a:xfrm>
          <a:prstGeom prst="rect">
            <a:avLst/>
          </a:prstGeom>
          <a:noFill/>
        </p:spPr>
      </p:pic>
      <p:graphicFrame>
        <p:nvGraphicFramePr>
          <p:cNvPr id="208921" name="Object 25"/>
          <p:cNvGraphicFramePr>
            <a:graphicFrameLocks noChangeAspect="1"/>
          </p:cNvGraphicFramePr>
          <p:nvPr/>
        </p:nvGraphicFramePr>
        <p:xfrm>
          <a:off x="323850" y="2133600"/>
          <a:ext cx="5975350" cy="1812925"/>
        </p:xfrm>
        <a:graphic>
          <a:graphicData uri="http://schemas.openxmlformats.org/presentationml/2006/ole">
            <p:oleObj spid="_x0000_s208921" name="公式" r:id="rId6" imgW="2679480" imgH="81252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9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89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89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890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89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89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89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1" grpId="0"/>
      <p:bldP spid="208908" grpId="0"/>
      <p:bldP spid="20891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4" name="Text Box 4"/>
          <p:cNvSpPr txBox="1">
            <a:spLocks noChangeArrowheads="1"/>
          </p:cNvSpPr>
          <p:nvPr/>
        </p:nvSpPr>
        <p:spPr bwMode="auto">
          <a:xfrm>
            <a:off x="755650" y="404813"/>
            <a:ext cx="4968875" cy="457200"/>
          </a:xfrm>
          <a:prstGeom prst="rect">
            <a:avLst/>
          </a:prstGeom>
          <a:noFill/>
          <a:ln w="9525">
            <a:noFill/>
            <a:miter lim="800000"/>
            <a:headEnd/>
            <a:tailEnd/>
          </a:ln>
          <a:effectLst/>
        </p:spPr>
        <p:txBody>
          <a:bodyPr>
            <a:spAutoFit/>
          </a:bodyPr>
          <a:lstStyle/>
          <a:p>
            <a:r>
              <a:rPr lang="zh-CN" altLang="en-US">
                <a:ea typeface="楷体_GB2312" pitchFamily="49" charset="-122"/>
              </a:rPr>
              <a:t>系统的动能为</a:t>
            </a:r>
          </a:p>
        </p:txBody>
      </p:sp>
      <p:graphicFrame>
        <p:nvGraphicFramePr>
          <p:cNvPr id="209925" name="Object 5"/>
          <p:cNvGraphicFramePr>
            <a:graphicFrameLocks noChangeAspect="1"/>
          </p:cNvGraphicFramePr>
          <p:nvPr/>
        </p:nvGraphicFramePr>
        <p:xfrm>
          <a:off x="900113" y="836613"/>
          <a:ext cx="7705725" cy="836612"/>
        </p:xfrm>
        <a:graphic>
          <a:graphicData uri="http://schemas.openxmlformats.org/presentationml/2006/ole">
            <p:oleObj spid="_x0000_s209925" name="公式" r:id="rId3" imgW="3619440" imgH="393480" progId="Equation.3">
              <p:embed/>
            </p:oleObj>
          </a:graphicData>
        </a:graphic>
      </p:graphicFrame>
      <p:sp>
        <p:nvSpPr>
          <p:cNvPr id="209930" name="Text Box 10"/>
          <p:cNvSpPr txBox="1">
            <a:spLocks noChangeArrowheads="1"/>
          </p:cNvSpPr>
          <p:nvPr/>
        </p:nvSpPr>
        <p:spPr bwMode="auto">
          <a:xfrm>
            <a:off x="755650" y="1773238"/>
            <a:ext cx="7920038" cy="457200"/>
          </a:xfrm>
          <a:prstGeom prst="rect">
            <a:avLst/>
          </a:prstGeom>
          <a:noFill/>
          <a:ln w="9525">
            <a:noFill/>
            <a:miter lim="800000"/>
            <a:headEnd/>
            <a:tailEnd/>
          </a:ln>
          <a:effectLst/>
        </p:spPr>
        <p:txBody>
          <a:bodyPr>
            <a:spAutoFit/>
          </a:bodyPr>
          <a:lstStyle/>
          <a:p>
            <a:r>
              <a:rPr lang="zh-CN" altLang="en-US">
                <a:ea typeface="楷体_GB2312" pitchFamily="49" charset="-122"/>
              </a:rPr>
              <a:t>若选择小球起点为零势能点，</a:t>
            </a:r>
            <a:r>
              <a:rPr lang="zh-CN" altLang="en-US">
                <a:latin typeface="楷体_GB2312" pitchFamily="49" charset="-122"/>
                <a:ea typeface="楷体_GB2312" pitchFamily="49" charset="-122"/>
              </a:rPr>
              <a:t>则系统势能</a:t>
            </a:r>
            <a:r>
              <a:rPr lang="en-US" altLang="zh-CN" i="1">
                <a:ea typeface="楷体_GB2312" pitchFamily="49" charset="-122"/>
              </a:rPr>
              <a:t>V</a:t>
            </a:r>
            <a:r>
              <a:rPr lang="zh-CN" altLang="en-US">
                <a:latin typeface="楷体_GB2312" pitchFamily="49" charset="-122"/>
                <a:ea typeface="楷体_GB2312" pitchFamily="49" charset="-122"/>
              </a:rPr>
              <a:t>可表示</a:t>
            </a:r>
          </a:p>
        </p:txBody>
      </p:sp>
      <p:graphicFrame>
        <p:nvGraphicFramePr>
          <p:cNvPr id="209932" name="Object 12"/>
          <p:cNvGraphicFramePr>
            <a:graphicFrameLocks noChangeAspect="1"/>
          </p:cNvGraphicFramePr>
          <p:nvPr/>
        </p:nvGraphicFramePr>
        <p:xfrm>
          <a:off x="3132138" y="2276475"/>
          <a:ext cx="2447925" cy="527050"/>
        </p:xfrm>
        <a:graphic>
          <a:graphicData uri="http://schemas.openxmlformats.org/presentationml/2006/ole">
            <p:oleObj spid="_x0000_s209932" name="公式" r:id="rId4" imgW="1002960" imgH="215640" progId="Equation.3">
              <p:embed/>
            </p:oleObj>
          </a:graphicData>
        </a:graphic>
      </p:graphicFrame>
      <p:sp>
        <p:nvSpPr>
          <p:cNvPr id="209933" name="Text Box 13"/>
          <p:cNvSpPr txBox="1">
            <a:spLocks noChangeArrowheads="1"/>
          </p:cNvSpPr>
          <p:nvPr/>
        </p:nvSpPr>
        <p:spPr bwMode="auto">
          <a:xfrm>
            <a:off x="755650" y="2781300"/>
            <a:ext cx="6121400" cy="457200"/>
          </a:xfrm>
          <a:prstGeom prst="rect">
            <a:avLst/>
          </a:prstGeom>
          <a:noFill/>
          <a:ln w="9525">
            <a:noFill/>
            <a:miter lim="800000"/>
            <a:headEnd/>
            <a:tailEnd/>
          </a:ln>
          <a:effectLst/>
        </p:spPr>
        <p:txBody>
          <a:bodyPr>
            <a:spAutoFit/>
          </a:bodyPr>
          <a:lstStyle/>
          <a:p>
            <a:r>
              <a:rPr lang="zh-CN" altLang="en-US">
                <a:ea typeface="楷体_GB2312" pitchFamily="49" charset="-122"/>
              </a:rPr>
              <a:t>系统的拉格朗日函数</a:t>
            </a:r>
          </a:p>
        </p:txBody>
      </p:sp>
      <p:graphicFrame>
        <p:nvGraphicFramePr>
          <p:cNvPr id="209934" name="Object 14"/>
          <p:cNvGraphicFramePr>
            <a:graphicFrameLocks noChangeAspect="1"/>
          </p:cNvGraphicFramePr>
          <p:nvPr/>
        </p:nvGraphicFramePr>
        <p:xfrm>
          <a:off x="323850" y="3284538"/>
          <a:ext cx="8604250" cy="785812"/>
        </p:xfrm>
        <a:graphic>
          <a:graphicData uri="http://schemas.openxmlformats.org/presentationml/2006/ole">
            <p:oleObj spid="_x0000_s209934" name="公式" r:id="rId5" imgW="4305240" imgH="393480" progId="Equation.3">
              <p:embed/>
            </p:oleObj>
          </a:graphicData>
        </a:graphic>
      </p:graphicFrame>
      <p:grpSp>
        <p:nvGrpSpPr>
          <p:cNvPr id="209946" name="Group 26"/>
          <p:cNvGrpSpPr>
            <a:grpSpLocks/>
          </p:cNvGrpSpPr>
          <p:nvPr/>
        </p:nvGrpSpPr>
        <p:grpSpPr bwMode="auto">
          <a:xfrm>
            <a:off x="684213" y="4076700"/>
            <a:ext cx="6192837" cy="457200"/>
            <a:chOff x="431" y="2568"/>
            <a:chExt cx="3901" cy="288"/>
          </a:xfrm>
        </p:grpSpPr>
        <p:sp>
          <p:nvSpPr>
            <p:cNvPr id="209935" name="Text Box 15"/>
            <p:cNvSpPr txBox="1">
              <a:spLocks noChangeArrowheads="1"/>
            </p:cNvSpPr>
            <p:nvPr/>
          </p:nvSpPr>
          <p:spPr bwMode="auto">
            <a:xfrm>
              <a:off x="431" y="2568"/>
              <a:ext cx="3901" cy="288"/>
            </a:xfrm>
            <a:prstGeom prst="rect">
              <a:avLst/>
            </a:prstGeom>
            <a:noFill/>
            <a:ln w="9525">
              <a:noFill/>
              <a:miter lim="800000"/>
              <a:headEnd/>
              <a:tailEnd/>
            </a:ln>
            <a:effectLst/>
          </p:spPr>
          <p:txBody>
            <a:bodyPr>
              <a:spAutoFit/>
            </a:bodyPr>
            <a:lstStyle/>
            <a:p>
              <a:r>
                <a:rPr lang="zh-CN" altLang="en-US">
                  <a:ea typeface="楷体_GB2312" pitchFamily="49" charset="-122"/>
                </a:rPr>
                <a:t>由于</a:t>
              </a:r>
              <a:r>
                <a:rPr lang="en-US" altLang="zh-CN" i="1"/>
                <a:t>L</a:t>
              </a:r>
              <a:r>
                <a:rPr lang="zh-CN" altLang="en-US">
                  <a:ea typeface="楷体_GB2312" pitchFamily="49" charset="-122"/>
                </a:rPr>
                <a:t>中不显含时间</a:t>
              </a:r>
              <a:r>
                <a:rPr lang="en-US" altLang="zh-CN" i="1"/>
                <a:t>t </a:t>
              </a:r>
              <a:r>
                <a:rPr lang="zh-CN" altLang="en-US">
                  <a:ea typeface="楷体_GB2312" pitchFamily="49" charset="-122"/>
                </a:rPr>
                <a:t>和广义坐标</a:t>
              </a:r>
            </a:p>
          </p:txBody>
        </p:sp>
        <p:graphicFrame>
          <p:nvGraphicFramePr>
            <p:cNvPr id="209936" name="Object 16"/>
            <p:cNvGraphicFramePr>
              <a:graphicFrameLocks noChangeAspect="1"/>
            </p:cNvGraphicFramePr>
            <p:nvPr/>
          </p:nvGraphicFramePr>
          <p:xfrm>
            <a:off x="3216" y="2605"/>
            <a:ext cx="192" cy="227"/>
          </p:xfrm>
          <a:graphic>
            <a:graphicData uri="http://schemas.openxmlformats.org/presentationml/2006/ole">
              <p:oleObj spid="_x0000_s209936" name="公式" r:id="rId6" imgW="139680" imgH="164880" progId="Equation.3">
                <p:embed/>
              </p:oleObj>
            </a:graphicData>
          </a:graphic>
        </p:graphicFrame>
      </p:grpSp>
      <p:sp>
        <p:nvSpPr>
          <p:cNvPr id="209938" name="Text Box 18"/>
          <p:cNvSpPr txBox="1">
            <a:spLocks noChangeArrowheads="1"/>
          </p:cNvSpPr>
          <p:nvPr/>
        </p:nvSpPr>
        <p:spPr bwMode="auto">
          <a:xfrm>
            <a:off x="684213" y="4508500"/>
            <a:ext cx="7513637" cy="457200"/>
          </a:xfrm>
          <a:prstGeom prst="rect">
            <a:avLst/>
          </a:prstGeom>
          <a:noFill/>
          <a:ln w="9525">
            <a:noFill/>
            <a:miter lim="800000"/>
            <a:headEnd/>
            <a:tailEnd/>
          </a:ln>
          <a:effectLst/>
        </p:spPr>
        <p:txBody>
          <a:bodyPr>
            <a:spAutoFit/>
          </a:bodyPr>
          <a:lstStyle/>
          <a:p>
            <a:r>
              <a:rPr lang="zh-CN" altLang="en-US">
                <a:ea typeface="楷体_GB2312" pitchFamily="49" charset="-122"/>
              </a:rPr>
              <a:t>系统有能量积分和循环积分</a:t>
            </a:r>
          </a:p>
        </p:txBody>
      </p:sp>
      <p:grpSp>
        <p:nvGrpSpPr>
          <p:cNvPr id="209947" name="Group 27"/>
          <p:cNvGrpSpPr>
            <a:grpSpLocks/>
          </p:cNvGrpSpPr>
          <p:nvPr/>
        </p:nvGrpSpPr>
        <p:grpSpPr bwMode="auto">
          <a:xfrm>
            <a:off x="2268538" y="5084763"/>
            <a:ext cx="3743325" cy="827087"/>
            <a:chOff x="1429" y="3203"/>
            <a:chExt cx="2358" cy="521"/>
          </a:xfrm>
        </p:grpSpPr>
        <p:graphicFrame>
          <p:nvGraphicFramePr>
            <p:cNvPr id="209940" name="Object 20"/>
            <p:cNvGraphicFramePr>
              <a:graphicFrameLocks noChangeAspect="1"/>
            </p:cNvGraphicFramePr>
            <p:nvPr/>
          </p:nvGraphicFramePr>
          <p:xfrm>
            <a:off x="1429" y="3203"/>
            <a:ext cx="680" cy="521"/>
          </p:xfrm>
          <a:graphic>
            <a:graphicData uri="http://schemas.openxmlformats.org/presentationml/2006/ole">
              <p:oleObj spid="_x0000_s209940" name="公式" r:id="rId7" imgW="545760" imgH="419040" progId="Equation.3">
                <p:embed/>
              </p:oleObj>
            </a:graphicData>
          </a:graphic>
        </p:graphicFrame>
        <p:graphicFrame>
          <p:nvGraphicFramePr>
            <p:cNvPr id="209941" name="Object 21"/>
            <p:cNvGraphicFramePr>
              <a:graphicFrameLocks noChangeAspect="1"/>
            </p:cNvGraphicFramePr>
            <p:nvPr/>
          </p:nvGraphicFramePr>
          <p:xfrm>
            <a:off x="2835" y="3339"/>
            <a:ext cx="952" cy="288"/>
          </p:xfrm>
          <a:graphic>
            <a:graphicData uri="http://schemas.openxmlformats.org/presentationml/2006/ole">
              <p:oleObj spid="_x0000_s209941" name="公式" r:id="rId8" imgW="711000" imgH="215640" progId="Equation.3">
                <p:embed/>
              </p:oleObj>
            </a:graphicData>
          </a:graphic>
        </p:graphicFrame>
      </p:grpSp>
      <p:sp>
        <p:nvSpPr>
          <p:cNvPr id="209942" name="AutoShape 2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9943" name="AutoShape 2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9944" name="AutoShape 2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09945" name="AutoShape 2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99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99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99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99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99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99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994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99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99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4" grpId="0"/>
      <p:bldP spid="209930" grpId="0"/>
      <p:bldP spid="209933" grpId="0"/>
      <p:bldP spid="20993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0949" name="Object 5"/>
          <p:cNvGraphicFramePr>
            <a:graphicFrameLocks noChangeAspect="1"/>
          </p:cNvGraphicFramePr>
          <p:nvPr/>
        </p:nvGraphicFramePr>
        <p:xfrm>
          <a:off x="2051050" y="333375"/>
          <a:ext cx="4392613" cy="882650"/>
        </p:xfrm>
        <a:graphic>
          <a:graphicData uri="http://schemas.openxmlformats.org/presentationml/2006/ole">
            <p:oleObj spid="_x0000_s210949" name="公式" r:id="rId3" imgW="2019240" imgH="406080" progId="Equation.3">
              <p:embed/>
            </p:oleObj>
          </a:graphicData>
        </a:graphic>
      </p:graphicFrame>
      <p:graphicFrame>
        <p:nvGraphicFramePr>
          <p:cNvPr id="210952" name="Object 8"/>
          <p:cNvGraphicFramePr>
            <a:graphicFrameLocks noChangeAspect="1"/>
          </p:cNvGraphicFramePr>
          <p:nvPr/>
        </p:nvGraphicFramePr>
        <p:xfrm>
          <a:off x="468313" y="1196975"/>
          <a:ext cx="8208962" cy="836613"/>
        </p:xfrm>
        <a:graphic>
          <a:graphicData uri="http://schemas.openxmlformats.org/presentationml/2006/ole">
            <p:oleObj spid="_x0000_s210952" name="公式" r:id="rId4" imgW="3860640" imgH="393480" progId="Equation.3">
              <p:embed/>
            </p:oleObj>
          </a:graphicData>
        </a:graphic>
      </p:graphicFrame>
      <p:grpSp>
        <p:nvGrpSpPr>
          <p:cNvPr id="210979" name="Group 35"/>
          <p:cNvGrpSpPr>
            <a:grpSpLocks/>
          </p:cNvGrpSpPr>
          <p:nvPr/>
        </p:nvGrpSpPr>
        <p:grpSpPr bwMode="auto">
          <a:xfrm>
            <a:off x="468313" y="2060575"/>
            <a:ext cx="6592887" cy="530225"/>
            <a:chOff x="295" y="1298"/>
            <a:chExt cx="4153" cy="334"/>
          </a:xfrm>
        </p:grpSpPr>
        <p:sp>
          <p:nvSpPr>
            <p:cNvPr id="210956" name="Text Box 12"/>
            <p:cNvSpPr txBox="1">
              <a:spLocks noChangeArrowheads="1"/>
            </p:cNvSpPr>
            <p:nvPr/>
          </p:nvSpPr>
          <p:spPr bwMode="auto">
            <a:xfrm>
              <a:off x="295" y="1344"/>
              <a:ext cx="1628" cy="288"/>
            </a:xfrm>
            <a:prstGeom prst="rect">
              <a:avLst/>
            </a:prstGeom>
            <a:noFill/>
            <a:ln w="9525">
              <a:noFill/>
              <a:miter lim="800000"/>
              <a:headEnd/>
              <a:tailEnd/>
            </a:ln>
            <a:effectLst/>
          </p:spPr>
          <p:txBody>
            <a:bodyPr wrap="none">
              <a:spAutoFit/>
            </a:bodyPr>
            <a:lstStyle/>
            <a:p>
              <a:r>
                <a:rPr lang="zh-CN" altLang="en-US">
                  <a:ea typeface="楷体_GB2312" pitchFamily="49" charset="-122"/>
                </a:rPr>
                <a:t>将初始条件 </a:t>
              </a:r>
              <a:r>
                <a:rPr lang="en-US" altLang="zh-CN" i="1"/>
                <a:t>t=</a:t>
              </a:r>
              <a:r>
                <a:rPr lang="en-US" altLang="zh-CN"/>
                <a:t>0 </a:t>
              </a:r>
              <a:r>
                <a:rPr lang="zh-CN" altLang="en-US">
                  <a:ea typeface="楷体_GB2312" pitchFamily="49" charset="-122"/>
                </a:rPr>
                <a:t>时</a:t>
              </a:r>
            </a:p>
          </p:txBody>
        </p:sp>
        <p:grpSp>
          <p:nvGrpSpPr>
            <p:cNvPr id="210959" name="Group 15"/>
            <p:cNvGrpSpPr>
              <a:grpSpLocks/>
            </p:cNvGrpSpPr>
            <p:nvPr/>
          </p:nvGrpSpPr>
          <p:grpSpPr bwMode="auto">
            <a:xfrm>
              <a:off x="1973" y="1298"/>
              <a:ext cx="2475" cy="305"/>
              <a:chOff x="1973" y="1661"/>
              <a:chExt cx="2475" cy="305"/>
            </a:xfrm>
          </p:grpSpPr>
          <p:graphicFrame>
            <p:nvGraphicFramePr>
              <p:cNvPr id="210957" name="Object 13"/>
              <p:cNvGraphicFramePr>
                <a:graphicFrameLocks noChangeAspect="1"/>
              </p:cNvGraphicFramePr>
              <p:nvPr/>
            </p:nvGraphicFramePr>
            <p:xfrm>
              <a:off x="1973" y="1702"/>
              <a:ext cx="1633" cy="264"/>
            </p:xfrm>
            <a:graphic>
              <a:graphicData uri="http://schemas.openxmlformats.org/presentationml/2006/ole">
                <p:oleObj spid="_x0000_s210957" name="公式" r:id="rId5" imgW="1257120" imgH="203040" progId="Equation.3">
                  <p:embed/>
                </p:oleObj>
              </a:graphicData>
            </a:graphic>
          </p:graphicFrame>
          <p:sp>
            <p:nvSpPr>
              <p:cNvPr id="210958" name="Text Box 14"/>
              <p:cNvSpPr txBox="1">
                <a:spLocks noChangeArrowheads="1"/>
              </p:cNvSpPr>
              <p:nvPr/>
            </p:nvSpPr>
            <p:spPr bwMode="auto">
              <a:xfrm>
                <a:off x="3560" y="1661"/>
                <a:ext cx="888" cy="288"/>
              </a:xfrm>
              <a:prstGeom prst="rect">
                <a:avLst/>
              </a:prstGeom>
              <a:noFill/>
              <a:ln w="9525">
                <a:noFill/>
                <a:miter lim="800000"/>
                <a:headEnd/>
                <a:tailEnd/>
              </a:ln>
              <a:effectLst/>
            </p:spPr>
            <p:txBody>
              <a:bodyPr wrap="none">
                <a:spAutoFit/>
              </a:bodyPr>
              <a:lstStyle/>
              <a:p>
                <a:r>
                  <a:rPr lang="zh-CN" altLang="en-US">
                    <a:ea typeface="楷体_GB2312" pitchFamily="49" charset="-122"/>
                  </a:rPr>
                  <a:t>代入上式</a:t>
                </a:r>
              </a:p>
            </p:txBody>
          </p:sp>
        </p:grpSp>
      </p:grpSp>
      <p:grpSp>
        <p:nvGrpSpPr>
          <p:cNvPr id="210962" name="Group 18"/>
          <p:cNvGrpSpPr>
            <a:grpSpLocks/>
          </p:cNvGrpSpPr>
          <p:nvPr/>
        </p:nvGrpSpPr>
        <p:grpSpPr bwMode="auto">
          <a:xfrm>
            <a:off x="3276600" y="2636838"/>
            <a:ext cx="1847850" cy="457200"/>
            <a:chOff x="463" y="1978"/>
            <a:chExt cx="1164" cy="288"/>
          </a:xfrm>
        </p:grpSpPr>
        <p:sp>
          <p:nvSpPr>
            <p:cNvPr id="210960" name="Text Box 16"/>
            <p:cNvSpPr txBox="1">
              <a:spLocks noChangeArrowheads="1"/>
            </p:cNvSpPr>
            <p:nvPr/>
          </p:nvSpPr>
          <p:spPr bwMode="auto">
            <a:xfrm>
              <a:off x="463" y="1978"/>
              <a:ext cx="308" cy="288"/>
            </a:xfrm>
            <a:prstGeom prst="rect">
              <a:avLst/>
            </a:prstGeom>
            <a:noFill/>
            <a:ln w="9525">
              <a:noFill/>
              <a:miter lim="800000"/>
              <a:headEnd/>
              <a:tailEnd/>
            </a:ln>
            <a:effectLst/>
          </p:spPr>
          <p:txBody>
            <a:bodyPr wrap="none">
              <a:spAutoFit/>
            </a:bodyPr>
            <a:lstStyle/>
            <a:p>
              <a:r>
                <a:rPr lang="zh-CN" altLang="en-US">
                  <a:ea typeface="楷体_GB2312" pitchFamily="49" charset="-122"/>
                </a:rPr>
                <a:t>得</a:t>
              </a:r>
            </a:p>
          </p:txBody>
        </p:sp>
        <p:graphicFrame>
          <p:nvGraphicFramePr>
            <p:cNvPr id="210961" name="Object 17"/>
            <p:cNvGraphicFramePr>
              <a:graphicFrameLocks noChangeAspect="1"/>
            </p:cNvGraphicFramePr>
            <p:nvPr/>
          </p:nvGraphicFramePr>
          <p:xfrm>
            <a:off x="703" y="1993"/>
            <a:ext cx="924" cy="258"/>
          </p:xfrm>
          <a:graphic>
            <a:graphicData uri="http://schemas.openxmlformats.org/presentationml/2006/ole">
              <p:oleObj spid="_x0000_s210961" name="公式" r:id="rId6" imgW="774360" imgH="215640" progId="Equation.3">
                <p:embed/>
              </p:oleObj>
            </a:graphicData>
          </a:graphic>
        </p:graphicFrame>
      </p:grpSp>
      <p:graphicFrame>
        <p:nvGraphicFramePr>
          <p:cNvPr id="210965" name="Object 21"/>
          <p:cNvGraphicFramePr>
            <a:graphicFrameLocks noChangeAspect="1"/>
          </p:cNvGraphicFramePr>
          <p:nvPr/>
        </p:nvGraphicFramePr>
        <p:xfrm>
          <a:off x="2843213" y="3141663"/>
          <a:ext cx="3313112" cy="965200"/>
        </p:xfrm>
        <a:graphic>
          <a:graphicData uri="http://schemas.openxmlformats.org/presentationml/2006/ole">
            <p:oleObj spid="_x0000_s210965" name="公式" r:id="rId7" imgW="1523880" imgH="444240" progId="Equation.3">
              <p:embed/>
            </p:oleObj>
          </a:graphicData>
        </a:graphic>
      </p:graphicFrame>
      <p:grpSp>
        <p:nvGrpSpPr>
          <p:cNvPr id="210971" name="Group 27"/>
          <p:cNvGrpSpPr>
            <a:grpSpLocks/>
          </p:cNvGrpSpPr>
          <p:nvPr/>
        </p:nvGrpSpPr>
        <p:grpSpPr bwMode="auto">
          <a:xfrm>
            <a:off x="900113" y="4292600"/>
            <a:ext cx="2151062" cy="457200"/>
            <a:chOff x="1779" y="3203"/>
            <a:chExt cx="1355" cy="288"/>
          </a:xfrm>
        </p:grpSpPr>
        <p:sp>
          <p:nvSpPr>
            <p:cNvPr id="210969" name="Text Box 25"/>
            <p:cNvSpPr txBox="1">
              <a:spLocks noChangeArrowheads="1"/>
            </p:cNvSpPr>
            <p:nvPr/>
          </p:nvSpPr>
          <p:spPr bwMode="auto">
            <a:xfrm>
              <a:off x="1779" y="3203"/>
              <a:ext cx="30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令</a:t>
              </a:r>
            </a:p>
          </p:txBody>
        </p:sp>
        <p:graphicFrame>
          <p:nvGraphicFramePr>
            <p:cNvPr id="210970" name="Object 26"/>
            <p:cNvGraphicFramePr>
              <a:graphicFrameLocks noChangeAspect="1"/>
            </p:cNvGraphicFramePr>
            <p:nvPr/>
          </p:nvGraphicFramePr>
          <p:xfrm>
            <a:off x="2200" y="3224"/>
            <a:ext cx="934" cy="251"/>
          </p:xfrm>
          <a:graphic>
            <a:graphicData uri="http://schemas.openxmlformats.org/presentationml/2006/ole">
              <p:oleObj spid="_x0000_s210970" name="公式" r:id="rId8" imgW="660240" imgH="177480" progId="Equation.3">
                <p:embed/>
              </p:oleObj>
            </a:graphicData>
          </a:graphic>
        </p:graphicFrame>
      </p:grpSp>
      <p:graphicFrame>
        <p:nvGraphicFramePr>
          <p:cNvPr id="210973" name="Object 29"/>
          <p:cNvGraphicFramePr>
            <a:graphicFrameLocks noChangeAspect="1"/>
          </p:cNvGraphicFramePr>
          <p:nvPr/>
        </p:nvGraphicFramePr>
        <p:xfrm>
          <a:off x="3203575" y="4868863"/>
          <a:ext cx="3313113" cy="965200"/>
        </p:xfrm>
        <a:graphic>
          <a:graphicData uri="http://schemas.openxmlformats.org/presentationml/2006/ole">
            <p:oleObj spid="_x0000_s210973" name="公式" r:id="rId9" imgW="1612800" imgH="469800" progId="Equation.3">
              <p:embed/>
            </p:oleObj>
          </a:graphicData>
        </a:graphic>
      </p:graphicFrame>
      <p:sp>
        <p:nvSpPr>
          <p:cNvPr id="210974" name="AutoShape 30">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0975" name="AutoShape 31">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0976" name="AutoShape 32">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0977" name="AutoShape 33">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0978" name="AutoShape 34"/>
          <p:cNvSpPr>
            <a:spLocks noChangeArrowheads="1"/>
          </p:cNvSpPr>
          <p:nvPr/>
        </p:nvSpPr>
        <p:spPr bwMode="auto">
          <a:xfrm>
            <a:off x="755650" y="765175"/>
            <a:ext cx="576263" cy="215900"/>
          </a:xfrm>
          <a:prstGeom prst="rightArrow">
            <a:avLst>
              <a:gd name="adj1" fmla="val 50000"/>
              <a:gd name="adj2" fmla="val 66728"/>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0980" name="AutoShape 36"/>
          <p:cNvSpPr>
            <a:spLocks noChangeArrowheads="1"/>
          </p:cNvSpPr>
          <p:nvPr/>
        </p:nvSpPr>
        <p:spPr bwMode="auto">
          <a:xfrm>
            <a:off x="1692275" y="3500438"/>
            <a:ext cx="576263" cy="287337"/>
          </a:xfrm>
          <a:prstGeom prst="rightArrow">
            <a:avLst>
              <a:gd name="adj1" fmla="val 50000"/>
              <a:gd name="adj2" fmla="val 50138"/>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0981" name="AutoShape 37"/>
          <p:cNvSpPr>
            <a:spLocks noChangeArrowheads="1"/>
          </p:cNvSpPr>
          <p:nvPr/>
        </p:nvSpPr>
        <p:spPr bwMode="auto">
          <a:xfrm>
            <a:off x="1908175" y="5300663"/>
            <a:ext cx="576263" cy="287337"/>
          </a:xfrm>
          <a:prstGeom prst="rightArrow">
            <a:avLst>
              <a:gd name="adj1" fmla="val 50000"/>
              <a:gd name="adj2" fmla="val 50138"/>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09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09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09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09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096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098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096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097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098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09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78" grpId="0" animBg="1"/>
      <p:bldP spid="210980" grpId="0" animBg="1"/>
      <p:bldP spid="21098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2" name="Text Box 4"/>
          <p:cNvSpPr txBox="1">
            <a:spLocks noChangeArrowheads="1"/>
          </p:cNvSpPr>
          <p:nvPr/>
        </p:nvSpPr>
        <p:spPr bwMode="auto">
          <a:xfrm>
            <a:off x="808038" y="811213"/>
            <a:ext cx="4779962" cy="457200"/>
          </a:xfrm>
          <a:prstGeom prst="rect">
            <a:avLst/>
          </a:prstGeom>
          <a:noFill/>
          <a:ln w="9525">
            <a:noFill/>
            <a:miter lim="800000"/>
            <a:headEnd/>
            <a:tailEnd/>
          </a:ln>
          <a:effectLst/>
        </p:spPr>
        <p:txBody>
          <a:bodyPr wrap="none">
            <a:spAutoFit/>
          </a:bodyPr>
          <a:lstStyle/>
          <a:p>
            <a:r>
              <a:rPr lang="zh-CN" altLang="en-US">
                <a:ea typeface="楷体_GB2312" pitchFamily="49" charset="-122"/>
              </a:rPr>
              <a:t>由此得小球相对于圆柱体的速度为</a:t>
            </a:r>
          </a:p>
        </p:txBody>
      </p:sp>
      <p:graphicFrame>
        <p:nvGraphicFramePr>
          <p:cNvPr id="211973" name="Object 5"/>
          <p:cNvGraphicFramePr>
            <a:graphicFrameLocks noChangeAspect="1"/>
          </p:cNvGraphicFramePr>
          <p:nvPr/>
        </p:nvGraphicFramePr>
        <p:xfrm>
          <a:off x="2560638" y="1346200"/>
          <a:ext cx="4532312" cy="1196975"/>
        </p:xfrm>
        <a:graphic>
          <a:graphicData uri="http://schemas.openxmlformats.org/presentationml/2006/ole">
            <p:oleObj spid="_x0000_s211973" name="Equation" r:id="rId3" imgW="1828800" imgH="482400" progId="Equation.DSMT4">
              <p:embed/>
            </p:oleObj>
          </a:graphicData>
        </a:graphic>
      </p:graphicFrame>
      <p:sp>
        <p:nvSpPr>
          <p:cNvPr id="211976" name="Text Box 8"/>
          <p:cNvSpPr txBox="1">
            <a:spLocks noChangeArrowheads="1"/>
          </p:cNvSpPr>
          <p:nvPr/>
        </p:nvSpPr>
        <p:spPr bwMode="auto">
          <a:xfrm>
            <a:off x="827088" y="2997200"/>
            <a:ext cx="3554412"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得圆柱体转动的角速度为</a:t>
            </a:r>
            <a:endParaRPr lang="en-US" altLang="zh-CN">
              <a:latin typeface="楷体_GB2312" pitchFamily="49" charset="-122"/>
              <a:ea typeface="楷体_GB2312" pitchFamily="49" charset="-122"/>
            </a:endParaRPr>
          </a:p>
        </p:txBody>
      </p:sp>
      <p:graphicFrame>
        <p:nvGraphicFramePr>
          <p:cNvPr id="211977" name="Object 9"/>
          <p:cNvGraphicFramePr>
            <a:graphicFrameLocks noChangeAspect="1"/>
          </p:cNvGraphicFramePr>
          <p:nvPr/>
        </p:nvGraphicFramePr>
        <p:xfrm>
          <a:off x="1258888" y="3716338"/>
          <a:ext cx="6769100" cy="1193800"/>
        </p:xfrm>
        <a:graphic>
          <a:graphicData uri="http://schemas.openxmlformats.org/presentationml/2006/ole">
            <p:oleObj spid="_x0000_s211977" name="公式" r:id="rId4" imgW="2806560" imgH="495000" progId="Equation.3">
              <p:embed/>
            </p:oleObj>
          </a:graphicData>
        </a:graphic>
      </p:graphicFrame>
      <p:sp>
        <p:nvSpPr>
          <p:cNvPr id="211978" name="AutoShape 10">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1979" name="AutoShape 11">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1980" name="AutoShape 12">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1981" name="AutoShape 13">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19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19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19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19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2" grpId="0"/>
      <p:bldP spid="21197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6" name="Rectangle 4"/>
          <p:cNvSpPr>
            <a:spLocks noChangeArrowheads="1"/>
          </p:cNvSpPr>
          <p:nvPr/>
        </p:nvSpPr>
        <p:spPr bwMode="auto">
          <a:xfrm>
            <a:off x="323850" y="381000"/>
            <a:ext cx="8497888" cy="720725"/>
          </a:xfrm>
          <a:prstGeom prst="rect">
            <a:avLst/>
          </a:prstGeom>
          <a:noFill/>
          <a:ln w="9525">
            <a:noFill/>
            <a:miter lim="800000"/>
            <a:headEnd/>
            <a:tailEnd/>
          </a:ln>
          <a:effectLst/>
        </p:spPr>
        <p:txBody>
          <a:bodyPr anchor="ctr"/>
          <a:lstStyle/>
          <a:p>
            <a:pPr algn="ctr"/>
            <a:r>
              <a:rPr lang="en-US" altLang="zh-CN" sz="2800">
                <a:solidFill>
                  <a:srgbClr val="0000FF"/>
                </a:solidFill>
                <a:latin typeface="黑体" pitchFamily="2" charset="-122"/>
                <a:ea typeface="黑体" pitchFamily="2" charset="-122"/>
              </a:rPr>
              <a:t>§ 1</a:t>
            </a:r>
            <a:r>
              <a:rPr lang="zh-CN" altLang="en-US" sz="2800">
                <a:solidFill>
                  <a:srgbClr val="0000FF"/>
                </a:solidFill>
                <a:latin typeface="黑体" pitchFamily="2" charset="-122"/>
                <a:ea typeface="黑体" pitchFamily="2" charset="-122"/>
              </a:rPr>
              <a:t>－</a:t>
            </a:r>
            <a:r>
              <a:rPr lang="en-US" altLang="zh-CN" sz="2800">
                <a:solidFill>
                  <a:srgbClr val="0000FF"/>
                </a:solidFill>
                <a:latin typeface="黑体" pitchFamily="2" charset="-122"/>
                <a:ea typeface="黑体" pitchFamily="2" charset="-122"/>
              </a:rPr>
              <a:t>6 </a:t>
            </a:r>
            <a:r>
              <a:rPr lang="zh-CN" altLang="en-US" sz="2800">
                <a:solidFill>
                  <a:srgbClr val="0000FF"/>
                </a:solidFill>
                <a:latin typeface="黑体" pitchFamily="2" charset="-122"/>
                <a:ea typeface="黑体" pitchFamily="2" charset="-122"/>
              </a:rPr>
              <a:t>第一类拉格朗日方程</a:t>
            </a:r>
          </a:p>
        </p:txBody>
      </p:sp>
      <p:sp>
        <p:nvSpPr>
          <p:cNvPr id="238597" name="AutoShape 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8598" name="AutoShape 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8599" name="AutoShape 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8600" name="AutoShape 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238601" name="Object 9"/>
          <p:cNvGraphicFramePr>
            <a:graphicFrameLocks noChangeAspect="1"/>
          </p:cNvGraphicFramePr>
          <p:nvPr/>
        </p:nvGraphicFramePr>
        <p:xfrm>
          <a:off x="1042988" y="2349500"/>
          <a:ext cx="7346950" cy="528638"/>
        </p:xfrm>
        <a:graphic>
          <a:graphicData uri="http://schemas.openxmlformats.org/presentationml/2006/ole">
            <p:oleObj spid="_x0000_s238601" name="Equation" r:id="rId3" imgW="3174840" imgH="228600" progId="Equation.DSMT4">
              <p:embed/>
            </p:oleObj>
          </a:graphicData>
        </a:graphic>
      </p:graphicFrame>
      <p:sp>
        <p:nvSpPr>
          <p:cNvPr id="238602" name="Text Box 10"/>
          <p:cNvSpPr txBox="1">
            <a:spLocks noChangeArrowheads="1"/>
          </p:cNvSpPr>
          <p:nvPr/>
        </p:nvSpPr>
        <p:spPr bwMode="auto">
          <a:xfrm>
            <a:off x="1042988" y="1773238"/>
            <a:ext cx="4608512" cy="457200"/>
          </a:xfrm>
          <a:prstGeom prst="rect">
            <a:avLst/>
          </a:prstGeom>
          <a:noFill/>
          <a:ln w="9525">
            <a:noFill/>
            <a:miter lim="800000"/>
            <a:headEnd/>
            <a:tailEnd/>
          </a:ln>
          <a:effectLst/>
        </p:spPr>
        <p:txBody>
          <a:bodyPr>
            <a:spAutoFit/>
          </a:bodyPr>
          <a:lstStyle/>
          <a:p>
            <a:r>
              <a:rPr lang="zh-CN" altLang="en-US">
                <a:ea typeface="楷体_GB2312" pitchFamily="49" charset="-122"/>
              </a:rPr>
              <a:t>约束方程为</a:t>
            </a:r>
          </a:p>
        </p:txBody>
      </p:sp>
      <p:sp>
        <p:nvSpPr>
          <p:cNvPr id="238603" name="Text Box 11"/>
          <p:cNvSpPr txBox="1">
            <a:spLocks noChangeArrowheads="1"/>
          </p:cNvSpPr>
          <p:nvPr/>
        </p:nvSpPr>
        <p:spPr bwMode="auto">
          <a:xfrm>
            <a:off x="827088" y="1196975"/>
            <a:ext cx="8316912" cy="457200"/>
          </a:xfrm>
          <a:prstGeom prst="rect">
            <a:avLst/>
          </a:prstGeom>
          <a:noFill/>
          <a:ln w="9525">
            <a:noFill/>
            <a:miter lim="800000"/>
            <a:headEnd/>
            <a:tailEnd/>
          </a:ln>
          <a:effectLst/>
        </p:spPr>
        <p:txBody>
          <a:bodyPr>
            <a:spAutoFit/>
          </a:bodyPr>
          <a:lstStyle/>
          <a:p>
            <a:r>
              <a:rPr lang="zh-CN" altLang="en-US"/>
              <a:t> </a:t>
            </a:r>
            <a:r>
              <a:rPr lang="zh-CN" altLang="en-US">
                <a:ea typeface="楷体_GB2312" pitchFamily="49" charset="-122"/>
              </a:rPr>
              <a:t>设由</a:t>
            </a:r>
            <a:r>
              <a:rPr lang="en-US" altLang="zh-CN" i="1"/>
              <a:t>n</a:t>
            </a:r>
            <a:r>
              <a:rPr lang="zh-CN" altLang="en-US">
                <a:ea typeface="楷体_GB2312" pitchFamily="49" charset="-122"/>
              </a:rPr>
              <a:t>个质点组成的系统受</a:t>
            </a:r>
            <a:r>
              <a:rPr lang="en-US" altLang="zh-CN" i="1"/>
              <a:t>s</a:t>
            </a:r>
            <a:r>
              <a:rPr lang="zh-CN" altLang="en-US">
                <a:ea typeface="楷体_GB2312" pitchFamily="49" charset="-122"/>
              </a:rPr>
              <a:t>个完整双侧约束</a:t>
            </a:r>
          </a:p>
        </p:txBody>
      </p:sp>
      <p:sp>
        <p:nvSpPr>
          <p:cNvPr id="238604" name="Text Box 12"/>
          <p:cNvSpPr txBox="1">
            <a:spLocks noChangeArrowheads="1"/>
          </p:cNvSpPr>
          <p:nvPr/>
        </p:nvSpPr>
        <p:spPr bwMode="auto">
          <a:xfrm>
            <a:off x="1066800" y="3068638"/>
            <a:ext cx="5376863" cy="457200"/>
          </a:xfrm>
          <a:prstGeom prst="rect">
            <a:avLst/>
          </a:prstGeom>
          <a:noFill/>
          <a:ln w="9525">
            <a:noFill/>
            <a:miter lim="800000"/>
            <a:headEnd/>
            <a:tailEnd/>
          </a:ln>
          <a:effectLst/>
        </p:spPr>
        <p:txBody>
          <a:bodyPr>
            <a:spAutoFit/>
          </a:bodyPr>
          <a:lstStyle/>
          <a:p>
            <a:r>
              <a:rPr lang="zh-CN" altLang="en-US">
                <a:ea typeface="楷体_GB2312" pitchFamily="49" charset="-122"/>
              </a:rPr>
              <a:t>两边取变分</a:t>
            </a:r>
          </a:p>
        </p:txBody>
      </p:sp>
      <p:graphicFrame>
        <p:nvGraphicFramePr>
          <p:cNvPr id="238605" name="Object 13"/>
          <p:cNvGraphicFramePr>
            <a:graphicFrameLocks noChangeAspect="1"/>
          </p:cNvGraphicFramePr>
          <p:nvPr/>
        </p:nvGraphicFramePr>
        <p:xfrm>
          <a:off x="2268538" y="3573463"/>
          <a:ext cx="5472112" cy="919162"/>
        </p:xfrm>
        <a:graphic>
          <a:graphicData uri="http://schemas.openxmlformats.org/presentationml/2006/ole">
            <p:oleObj spid="_x0000_s238605" name="公式" r:id="rId4" imgW="2108160" imgH="457200" progId="Equation.3">
              <p:embed/>
            </p:oleObj>
          </a:graphicData>
        </a:graphic>
      </p:graphicFrame>
      <p:sp>
        <p:nvSpPr>
          <p:cNvPr id="238606" name="Text Box 14"/>
          <p:cNvSpPr txBox="1">
            <a:spLocks noChangeArrowheads="1"/>
          </p:cNvSpPr>
          <p:nvPr/>
        </p:nvSpPr>
        <p:spPr bwMode="auto">
          <a:xfrm>
            <a:off x="1143000" y="4508500"/>
            <a:ext cx="3789363" cy="457200"/>
          </a:xfrm>
          <a:prstGeom prst="rect">
            <a:avLst/>
          </a:prstGeom>
          <a:noFill/>
          <a:ln w="9525">
            <a:noFill/>
            <a:miter lim="800000"/>
            <a:headEnd/>
            <a:tailEnd/>
          </a:ln>
          <a:effectLst/>
        </p:spPr>
        <p:txBody>
          <a:bodyPr>
            <a:spAutoFit/>
          </a:bodyPr>
          <a:lstStyle/>
          <a:p>
            <a:r>
              <a:rPr lang="zh-CN" altLang="en-US">
                <a:ea typeface="楷体_GB2312" pitchFamily="49" charset="-122"/>
              </a:rPr>
              <a:t>其中</a:t>
            </a:r>
          </a:p>
        </p:txBody>
      </p:sp>
      <p:graphicFrame>
        <p:nvGraphicFramePr>
          <p:cNvPr id="238607" name="Object 15"/>
          <p:cNvGraphicFramePr>
            <a:graphicFrameLocks noChangeAspect="1"/>
          </p:cNvGraphicFramePr>
          <p:nvPr/>
        </p:nvGraphicFramePr>
        <p:xfrm>
          <a:off x="2700338" y="5013325"/>
          <a:ext cx="3449637" cy="893763"/>
        </p:xfrm>
        <a:graphic>
          <a:graphicData uri="http://schemas.openxmlformats.org/presentationml/2006/ole">
            <p:oleObj spid="_x0000_s238607" name="公式" r:id="rId5" imgW="1714320" imgH="4442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85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860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86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86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860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860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860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86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596" grpId="0" autoUpdateAnimBg="0"/>
      <p:bldP spid="238602" grpId="0" autoUpdateAnimBg="0"/>
      <p:bldP spid="238603" grpId="0" autoUpdateAnimBg="0"/>
      <p:bldP spid="238604" grpId="0" autoUpdateAnimBg="0"/>
      <p:bldP spid="23860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14" name="Object 14"/>
          <p:cNvGraphicFramePr>
            <a:graphicFrameLocks noChangeAspect="1"/>
          </p:cNvGraphicFramePr>
          <p:nvPr/>
        </p:nvGraphicFramePr>
        <p:xfrm>
          <a:off x="547688" y="1276350"/>
          <a:ext cx="7346950" cy="528638"/>
        </p:xfrm>
        <a:graphic>
          <a:graphicData uri="http://schemas.openxmlformats.org/presentationml/2006/ole">
            <p:oleObj spid="_x0000_s153614" name="Equation" r:id="rId3" imgW="3174840" imgH="228600" progId="Equation.DSMT4">
              <p:embed/>
            </p:oleObj>
          </a:graphicData>
        </a:graphic>
      </p:graphicFrame>
      <p:graphicFrame>
        <p:nvGraphicFramePr>
          <p:cNvPr id="153618" name="Object 18"/>
          <p:cNvGraphicFramePr>
            <a:graphicFrameLocks noChangeAspect="1"/>
          </p:cNvGraphicFramePr>
          <p:nvPr/>
        </p:nvGraphicFramePr>
        <p:xfrm>
          <a:off x="623888" y="2571750"/>
          <a:ext cx="5108575" cy="509588"/>
        </p:xfrm>
        <a:graphic>
          <a:graphicData uri="http://schemas.openxmlformats.org/presentationml/2006/ole">
            <p:oleObj spid="_x0000_s153618" name="Equation" r:id="rId4" imgW="2286000" imgH="228600" progId="Equation.DSMT4">
              <p:embed/>
            </p:oleObj>
          </a:graphicData>
        </a:graphic>
      </p:graphicFrame>
      <p:sp>
        <p:nvSpPr>
          <p:cNvPr id="153619" name="Text Box 19"/>
          <p:cNvSpPr txBox="1">
            <a:spLocks noChangeArrowheads="1"/>
          </p:cNvSpPr>
          <p:nvPr/>
        </p:nvSpPr>
        <p:spPr bwMode="auto">
          <a:xfrm>
            <a:off x="1538288" y="3181350"/>
            <a:ext cx="2882900" cy="457200"/>
          </a:xfrm>
          <a:prstGeom prst="rect">
            <a:avLst/>
          </a:prstGeom>
          <a:noFill/>
          <a:ln w="9525">
            <a:noFill/>
            <a:miter lim="800000"/>
            <a:headEnd/>
            <a:tailEnd/>
          </a:ln>
          <a:effectLst/>
        </p:spPr>
        <p:txBody>
          <a:bodyPr>
            <a:spAutoFit/>
          </a:bodyPr>
          <a:lstStyle/>
          <a:p>
            <a:r>
              <a:rPr lang="zh-CN" altLang="en-US">
                <a:solidFill>
                  <a:srgbClr val="CC0066"/>
                </a:solidFill>
                <a:latin typeface="楷体_GB2312" pitchFamily="49" charset="-122"/>
                <a:ea typeface="楷体_GB2312" pitchFamily="49" charset="-122"/>
              </a:rPr>
              <a:t>拉格朗日广义坐标                        </a:t>
            </a:r>
          </a:p>
        </p:txBody>
      </p:sp>
      <p:graphicFrame>
        <p:nvGraphicFramePr>
          <p:cNvPr id="153623" name="Object 23"/>
          <p:cNvGraphicFramePr>
            <a:graphicFrameLocks noChangeAspect="1"/>
          </p:cNvGraphicFramePr>
          <p:nvPr/>
        </p:nvGraphicFramePr>
        <p:xfrm>
          <a:off x="700088" y="4248150"/>
          <a:ext cx="6477000" cy="508000"/>
        </p:xfrm>
        <a:graphic>
          <a:graphicData uri="http://schemas.openxmlformats.org/presentationml/2006/ole">
            <p:oleObj spid="_x0000_s153623" name="公式" r:id="rId5" imgW="2908080" imgH="228600" progId="Equation.3">
              <p:embed/>
            </p:oleObj>
          </a:graphicData>
        </a:graphic>
      </p:graphicFrame>
      <p:sp>
        <p:nvSpPr>
          <p:cNvPr id="153639" name="AutoShape 39">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3640" name="AutoShape 40">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3641" name="AutoShape 41">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3642" name="AutoShape 42">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3643" name="Text Box 43"/>
          <p:cNvSpPr txBox="1">
            <a:spLocks noChangeArrowheads="1"/>
          </p:cNvSpPr>
          <p:nvPr/>
        </p:nvSpPr>
        <p:spPr bwMode="auto">
          <a:xfrm>
            <a:off x="547688" y="798513"/>
            <a:ext cx="6951662"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约束方程为                                  </a:t>
            </a:r>
          </a:p>
        </p:txBody>
      </p:sp>
      <p:sp>
        <p:nvSpPr>
          <p:cNvPr id="153644" name="Text Box 44"/>
          <p:cNvSpPr txBox="1">
            <a:spLocks noChangeArrowheads="1"/>
          </p:cNvSpPr>
          <p:nvPr/>
        </p:nvSpPr>
        <p:spPr bwMode="auto">
          <a:xfrm>
            <a:off x="533400" y="1962150"/>
            <a:ext cx="4738688" cy="457200"/>
          </a:xfrm>
          <a:prstGeom prst="rect">
            <a:avLst/>
          </a:prstGeom>
          <a:noFill/>
          <a:ln w="9525">
            <a:noFill/>
            <a:miter lim="800000"/>
            <a:headEnd/>
            <a:tailEnd/>
          </a:ln>
          <a:effectLst/>
        </p:spPr>
        <p:txBody>
          <a:bodyPr>
            <a:spAutoFit/>
          </a:bodyPr>
          <a:lstStyle/>
          <a:p>
            <a:r>
              <a:rPr lang="zh-CN" altLang="en-US">
                <a:ea typeface="楷体_GB2312" pitchFamily="49" charset="-122"/>
              </a:rPr>
              <a:t>系统</a:t>
            </a:r>
            <a:r>
              <a:rPr lang="en-US" altLang="zh-CN" i="1"/>
              <a:t>N</a:t>
            </a:r>
            <a:r>
              <a:rPr lang="zh-CN" altLang="en-US">
                <a:ea typeface="楷体_GB2312" pitchFamily="49" charset="-122"/>
              </a:rPr>
              <a:t>个独立的坐标参量表示为</a:t>
            </a:r>
            <a:endParaRPr lang="zh-CN" altLang="en-US"/>
          </a:p>
        </p:txBody>
      </p:sp>
      <p:sp>
        <p:nvSpPr>
          <p:cNvPr id="153645" name="Rectangle 45"/>
          <p:cNvSpPr>
            <a:spLocks noChangeArrowheads="1"/>
          </p:cNvSpPr>
          <p:nvPr/>
        </p:nvSpPr>
        <p:spPr bwMode="auto">
          <a:xfrm>
            <a:off x="623888" y="3714750"/>
            <a:ext cx="3360737" cy="457200"/>
          </a:xfrm>
          <a:prstGeom prst="rect">
            <a:avLst/>
          </a:prstGeom>
          <a:noFill/>
          <a:ln w="9525">
            <a:noFill/>
            <a:miter lim="800000"/>
            <a:headEnd/>
            <a:tailEnd/>
          </a:ln>
          <a:effectLst/>
        </p:spPr>
        <p:txBody>
          <a:bodyPr>
            <a:spAutoFit/>
          </a:bodyPr>
          <a:lstStyle/>
          <a:p>
            <a:r>
              <a:rPr lang="zh-CN" altLang="en-US">
                <a:ea typeface="楷体_GB2312" pitchFamily="49" charset="-122"/>
              </a:rPr>
              <a:t>系统的</a:t>
            </a:r>
            <a:r>
              <a:rPr lang="en-US" altLang="zh-CN" i="1"/>
              <a:t>n</a:t>
            </a:r>
            <a:r>
              <a:rPr lang="zh-CN" altLang="en-US">
                <a:ea typeface="楷体_GB2312" pitchFamily="49" charset="-122"/>
              </a:rPr>
              <a:t>个坐标参量</a:t>
            </a:r>
            <a:r>
              <a:rPr lang="zh-CN" altLang="en-US"/>
              <a:t>   </a:t>
            </a:r>
          </a:p>
        </p:txBody>
      </p:sp>
      <p:sp>
        <p:nvSpPr>
          <p:cNvPr id="153646" name="AutoShape 46"/>
          <p:cNvSpPr>
            <a:spLocks noChangeArrowheads="1"/>
          </p:cNvSpPr>
          <p:nvPr/>
        </p:nvSpPr>
        <p:spPr bwMode="auto">
          <a:xfrm>
            <a:off x="700088" y="3257550"/>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153647" name="Text Box 47"/>
          <p:cNvSpPr txBox="1">
            <a:spLocks noChangeArrowheads="1"/>
          </p:cNvSpPr>
          <p:nvPr/>
        </p:nvSpPr>
        <p:spPr bwMode="auto">
          <a:xfrm>
            <a:off x="547688" y="304800"/>
            <a:ext cx="8229600" cy="457200"/>
          </a:xfrm>
          <a:prstGeom prst="rect">
            <a:avLst/>
          </a:prstGeom>
          <a:noFill/>
          <a:ln w="9525">
            <a:noFill/>
            <a:miter lim="800000"/>
            <a:headEnd/>
            <a:tailEnd/>
          </a:ln>
          <a:effectLst/>
        </p:spPr>
        <p:txBody>
          <a:bodyPr>
            <a:spAutoFit/>
          </a:bodyPr>
          <a:lstStyle/>
          <a:p>
            <a:r>
              <a:rPr lang="zh-CN" altLang="en-US">
                <a:ea typeface="楷体_GB2312" pitchFamily="49" charset="-122"/>
              </a:rPr>
              <a:t>设由</a:t>
            </a:r>
            <a:r>
              <a:rPr lang="en-US" altLang="zh-CN" b="0" i="1"/>
              <a:t>n</a:t>
            </a:r>
            <a:r>
              <a:rPr lang="zh-CN" altLang="en-US">
                <a:ea typeface="楷体_GB2312" pitchFamily="49" charset="-122"/>
              </a:rPr>
              <a:t>个质点组成的系统受</a:t>
            </a:r>
            <a:r>
              <a:rPr lang="en-US" altLang="zh-CN">
                <a:ea typeface="楷体_GB2312" pitchFamily="49" charset="-122"/>
              </a:rPr>
              <a:t>s</a:t>
            </a:r>
            <a:r>
              <a:rPr lang="zh-CN" altLang="en-US">
                <a:ea typeface="楷体_GB2312" pitchFamily="49" charset="-122"/>
              </a:rPr>
              <a:t>个完整双侧约束</a:t>
            </a:r>
            <a:r>
              <a:rPr lang="zh-CN" altLang="en-US"/>
              <a:t>                                         </a:t>
            </a:r>
          </a:p>
        </p:txBody>
      </p:sp>
      <p:grpSp>
        <p:nvGrpSpPr>
          <p:cNvPr id="153657" name="Group 57"/>
          <p:cNvGrpSpPr>
            <a:grpSpLocks/>
          </p:cNvGrpSpPr>
          <p:nvPr/>
        </p:nvGrpSpPr>
        <p:grpSpPr bwMode="auto">
          <a:xfrm>
            <a:off x="547688" y="5675313"/>
            <a:ext cx="8229600" cy="477837"/>
            <a:chOff x="345" y="3575"/>
            <a:chExt cx="5184" cy="301"/>
          </a:xfrm>
        </p:grpSpPr>
        <p:sp>
          <p:nvSpPr>
            <p:cNvPr id="153649" name="Text Box 49"/>
            <p:cNvSpPr txBox="1">
              <a:spLocks noChangeArrowheads="1"/>
            </p:cNvSpPr>
            <p:nvPr/>
          </p:nvSpPr>
          <p:spPr bwMode="auto">
            <a:xfrm>
              <a:off x="345" y="3588"/>
              <a:ext cx="502"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其中</a:t>
              </a:r>
            </a:p>
          </p:txBody>
        </p:sp>
        <p:graphicFrame>
          <p:nvGraphicFramePr>
            <p:cNvPr id="153650" name="Object 50"/>
            <p:cNvGraphicFramePr>
              <a:graphicFrameLocks noChangeAspect="1"/>
            </p:cNvGraphicFramePr>
            <p:nvPr/>
          </p:nvGraphicFramePr>
          <p:xfrm>
            <a:off x="767" y="3604"/>
            <a:ext cx="1450" cy="267"/>
          </p:xfrm>
          <a:graphic>
            <a:graphicData uri="http://schemas.openxmlformats.org/presentationml/2006/ole">
              <p:oleObj spid="_x0000_s153650" name="公式" r:id="rId6" imgW="1257120" imgH="228600" progId="Equation.3">
                <p:embed/>
              </p:oleObj>
            </a:graphicData>
          </a:graphic>
        </p:graphicFrame>
        <p:sp>
          <p:nvSpPr>
            <p:cNvPr id="153651" name="Text Box 51"/>
            <p:cNvSpPr txBox="1">
              <a:spLocks noChangeArrowheads="1"/>
            </p:cNvSpPr>
            <p:nvPr/>
          </p:nvSpPr>
          <p:spPr bwMode="auto">
            <a:xfrm>
              <a:off x="2127" y="3575"/>
              <a:ext cx="3402" cy="288"/>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为广义坐标  的变分称为</a:t>
              </a:r>
              <a:r>
                <a:rPr lang="zh-CN" altLang="en-US">
                  <a:solidFill>
                    <a:srgbClr val="CC0000"/>
                  </a:solidFill>
                  <a:latin typeface="楷体_GB2312" pitchFamily="49" charset="-122"/>
                  <a:ea typeface="楷体_GB2312" pitchFamily="49" charset="-122"/>
                </a:rPr>
                <a:t>广义虚位移</a:t>
              </a:r>
              <a:r>
                <a:rPr lang="zh-CN" altLang="en-US">
                  <a:latin typeface="楷体_GB2312" pitchFamily="49" charset="-122"/>
                  <a:ea typeface="楷体_GB2312" pitchFamily="49" charset="-122"/>
                </a:rPr>
                <a:t>。  </a:t>
              </a:r>
            </a:p>
          </p:txBody>
        </p:sp>
        <p:graphicFrame>
          <p:nvGraphicFramePr>
            <p:cNvPr id="153652" name="Object 52"/>
            <p:cNvGraphicFramePr>
              <a:graphicFrameLocks noChangeAspect="1"/>
            </p:cNvGraphicFramePr>
            <p:nvPr/>
          </p:nvGraphicFramePr>
          <p:xfrm>
            <a:off x="3177" y="3588"/>
            <a:ext cx="202" cy="267"/>
          </p:xfrm>
          <a:graphic>
            <a:graphicData uri="http://schemas.openxmlformats.org/presentationml/2006/ole">
              <p:oleObj spid="_x0000_s153652" name="公式" r:id="rId7" imgW="190440" imgH="228600" progId="Equation.3">
                <p:embed/>
              </p:oleObj>
            </a:graphicData>
          </a:graphic>
        </p:graphicFrame>
      </p:grpSp>
      <p:graphicFrame>
        <p:nvGraphicFramePr>
          <p:cNvPr id="153654" name="Object 54"/>
          <p:cNvGraphicFramePr>
            <a:graphicFrameLocks noChangeAspect="1"/>
          </p:cNvGraphicFramePr>
          <p:nvPr/>
        </p:nvGraphicFramePr>
        <p:xfrm>
          <a:off x="1770063" y="4794250"/>
          <a:ext cx="4489450" cy="928688"/>
        </p:xfrm>
        <a:graphic>
          <a:graphicData uri="http://schemas.openxmlformats.org/presentationml/2006/ole">
            <p:oleObj spid="_x0000_s153654" name="Equation" r:id="rId8" imgW="2145960" imgH="444240" progId="Equation.DSMT4">
              <p:embed/>
            </p:oleObj>
          </a:graphicData>
        </a:graphic>
      </p:graphicFrame>
      <p:sp>
        <p:nvSpPr>
          <p:cNvPr id="153656" name="AutoShape 56"/>
          <p:cNvSpPr>
            <a:spLocks noChangeArrowheads="1"/>
          </p:cNvSpPr>
          <p:nvPr/>
        </p:nvSpPr>
        <p:spPr bwMode="auto">
          <a:xfrm>
            <a:off x="700088" y="5086350"/>
            <a:ext cx="533400" cy="228600"/>
          </a:xfrm>
          <a:prstGeom prst="rightArrow">
            <a:avLst>
              <a:gd name="adj1" fmla="val 50000"/>
              <a:gd name="adj2" fmla="val 58333"/>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36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36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36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365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365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36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9" grpId="0"/>
      <p:bldP spid="153643" grpId="0"/>
      <p:bldP spid="153644" grpId="0"/>
      <p:bldP spid="153645" grpId="0"/>
      <p:bldP spid="153646" grpId="0" animBg="1"/>
      <p:bldP spid="15365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620" name="Group 4"/>
          <p:cNvGrpSpPr>
            <a:grpSpLocks/>
          </p:cNvGrpSpPr>
          <p:nvPr/>
        </p:nvGrpSpPr>
        <p:grpSpPr bwMode="auto">
          <a:xfrm>
            <a:off x="900113" y="692150"/>
            <a:ext cx="5903912" cy="503238"/>
            <a:chOff x="502" y="2251"/>
            <a:chExt cx="2922" cy="317"/>
          </a:xfrm>
        </p:grpSpPr>
        <p:sp>
          <p:nvSpPr>
            <p:cNvPr id="239621" name="Text Box 5"/>
            <p:cNvSpPr txBox="1">
              <a:spLocks noChangeArrowheads="1"/>
            </p:cNvSpPr>
            <p:nvPr/>
          </p:nvSpPr>
          <p:spPr bwMode="auto">
            <a:xfrm>
              <a:off x="502" y="2251"/>
              <a:ext cx="1304" cy="288"/>
            </a:xfrm>
            <a:prstGeom prst="rect">
              <a:avLst/>
            </a:prstGeom>
            <a:noFill/>
            <a:ln w="9525">
              <a:noFill/>
              <a:miter lim="800000"/>
              <a:headEnd/>
              <a:tailEnd/>
            </a:ln>
            <a:effectLst/>
          </p:spPr>
          <p:txBody>
            <a:bodyPr wrap="none">
              <a:spAutoFit/>
            </a:bodyPr>
            <a:lstStyle/>
            <a:p>
              <a:r>
                <a:rPr lang="zh-CN" altLang="en-US">
                  <a:ea typeface="楷体_GB2312" pitchFamily="49" charset="-122"/>
                </a:rPr>
                <a:t>引用拉格朗日乘子</a:t>
              </a:r>
            </a:p>
          </p:txBody>
        </p:sp>
        <p:graphicFrame>
          <p:nvGraphicFramePr>
            <p:cNvPr id="239622" name="Object 6"/>
            <p:cNvGraphicFramePr>
              <a:graphicFrameLocks noChangeAspect="1"/>
            </p:cNvGraphicFramePr>
            <p:nvPr/>
          </p:nvGraphicFramePr>
          <p:xfrm>
            <a:off x="2064" y="2290"/>
            <a:ext cx="1360" cy="278"/>
          </p:xfrm>
          <a:graphic>
            <a:graphicData uri="http://schemas.openxmlformats.org/presentationml/2006/ole">
              <p:oleObj spid="_x0000_s239622" name="公式" r:id="rId3" imgW="1117440" imgH="228600" progId="Equation.3">
                <p:embed/>
              </p:oleObj>
            </a:graphicData>
          </a:graphic>
        </p:graphicFrame>
      </p:grpSp>
      <p:graphicFrame>
        <p:nvGraphicFramePr>
          <p:cNvPr id="239623" name="Object 7"/>
          <p:cNvGraphicFramePr>
            <a:graphicFrameLocks noChangeAspect="1"/>
          </p:cNvGraphicFramePr>
          <p:nvPr/>
        </p:nvGraphicFramePr>
        <p:xfrm>
          <a:off x="1203325" y="1752600"/>
          <a:ext cx="6448425" cy="893763"/>
        </p:xfrm>
        <a:graphic>
          <a:graphicData uri="http://schemas.openxmlformats.org/presentationml/2006/ole">
            <p:oleObj spid="_x0000_s239623" name="Equation" r:id="rId4" imgW="2527200" imgH="444240" progId="Equation.DSMT4">
              <p:embed/>
            </p:oleObj>
          </a:graphicData>
        </a:graphic>
      </p:graphicFrame>
      <p:sp>
        <p:nvSpPr>
          <p:cNvPr id="239624" name="AutoShape 8">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9625" name="AutoShape 9">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9626" name="AutoShape 10">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9627" name="AutoShape 11">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9628" name="AutoShape 12"/>
          <p:cNvSpPr>
            <a:spLocks noChangeArrowheads="1"/>
          </p:cNvSpPr>
          <p:nvPr/>
        </p:nvSpPr>
        <p:spPr bwMode="auto">
          <a:xfrm>
            <a:off x="1116013" y="1412875"/>
            <a:ext cx="719137" cy="215900"/>
          </a:xfrm>
          <a:prstGeom prst="rightArrow">
            <a:avLst>
              <a:gd name="adj1" fmla="val 50000"/>
              <a:gd name="adj2" fmla="val 83272"/>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239629" name="Object 13"/>
          <p:cNvGraphicFramePr>
            <a:graphicFrameLocks noChangeAspect="1"/>
          </p:cNvGraphicFramePr>
          <p:nvPr/>
        </p:nvGraphicFramePr>
        <p:xfrm>
          <a:off x="3016250" y="2743200"/>
          <a:ext cx="2895600" cy="984250"/>
        </p:xfrm>
        <a:graphic>
          <a:graphicData uri="http://schemas.openxmlformats.org/presentationml/2006/ole">
            <p:oleObj spid="_x0000_s239629" name="Equation" r:id="rId5" imgW="1269720" imgH="431640" progId="Equation.DSMT4">
              <p:embed/>
            </p:oleObj>
          </a:graphicData>
        </a:graphic>
      </p:graphicFrame>
      <p:graphicFrame>
        <p:nvGraphicFramePr>
          <p:cNvPr id="239630" name="Object 14"/>
          <p:cNvGraphicFramePr>
            <a:graphicFrameLocks noChangeAspect="1"/>
          </p:cNvGraphicFramePr>
          <p:nvPr/>
        </p:nvGraphicFramePr>
        <p:xfrm>
          <a:off x="7596188" y="2133600"/>
          <a:ext cx="957262" cy="1368425"/>
        </p:xfrm>
        <a:graphic>
          <a:graphicData uri="http://schemas.openxmlformats.org/presentationml/2006/ole">
            <p:oleObj spid="_x0000_s239630" name="Equation" r:id="rId6" imgW="177480" imgH="253800" progId="Equation.DSMT4">
              <p:embed/>
            </p:oleObj>
          </a:graphicData>
        </a:graphic>
      </p:graphicFrame>
      <p:sp>
        <p:nvSpPr>
          <p:cNvPr id="239631" name="AutoShape 15"/>
          <p:cNvSpPr>
            <a:spLocks noChangeArrowheads="1"/>
          </p:cNvSpPr>
          <p:nvPr/>
        </p:nvSpPr>
        <p:spPr bwMode="auto">
          <a:xfrm>
            <a:off x="1258888" y="4076700"/>
            <a:ext cx="719137" cy="215900"/>
          </a:xfrm>
          <a:prstGeom prst="rightArrow">
            <a:avLst>
              <a:gd name="adj1" fmla="val 50000"/>
              <a:gd name="adj2" fmla="val 83272"/>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239632" name="Object 16"/>
          <p:cNvGraphicFramePr>
            <a:graphicFrameLocks noChangeAspect="1"/>
          </p:cNvGraphicFramePr>
          <p:nvPr/>
        </p:nvGraphicFramePr>
        <p:xfrm>
          <a:off x="2592388" y="3789363"/>
          <a:ext cx="4176712" cy="942975"/>
        </p:xfrm>
        <a:graphic>
          <a:graphicData uri="http://schemas.openxmlformats.org/presentationml/2006/ole">
            <p:oleObj spid="_x0000_s239632" name="Equation" r:id="rId7" imgW="1968480" imgH="444240" progId="Equation.DSMT4">
              <p:embed/>
            </p:oleObj>
          </a:graphicData>
        </a:graphic>
      </p:graphicFrame>
      <p:grpSp>
        <p:nvGrpSpPr>
          <p:cNvPr id="239633" name="Group 17"/>
          <p:cNvGrpSpPr>
            <a:grpSpLocks/>
          </p:cNvGrpSpPr>
          <p:nvPr/>
        </p:nvGrpSpPr>
        <p:grpSpPr bwMode="auto">
          <a:xfrm>
            <a:off x="539750" y="4868863"/>
            <a:ext cx="7966075" cy="1187450"/>
            <a:chOff x="340" y="2976"/>
            <a:chExt cx="5018" cy="748"/>
          </a:xfrm>
        </p:grpSpPr>
        <p:sp>
          <p:nvSpPr>
            <p:cNvPr id="239634" name="Text Box 18"/>
            <p:cNvSpPr txBox="1">
              <a:spLocks noChangeArrowheads="1"/>
            </p:cNvSpPr>
            <p:nvPr/>
          </p:nvSpPr>
          <p:spPr bwMode="auto">
            <a:xfrm>
              <a:off x="340" y="2976"/>
              <a:ext cx="5018" cy="748"/>
            </a:xfrm>
            <a:prstGeom prst="rect">
              <a:avLst/>
            </a:prstGeom>
            <a:noFill/>
            <a:ln w="9525">
              <a:noFill/>
              <a:miter lim="800000"/>
              <a:headEnd/>
              <a:tailEnd/>
            </a:ln>
            <a:effectLst/>
          </p:spPr>
          <p:txBody>
            <a:bodyPr>
              <a:spAutoFit/>
            </a:bodyPr>
            <a:lstStyle/>
            <a:p>
              <a:r>
                <a:rPr lang="zh-CN" altLang="en-US" b="0">
                  <a:latin typeface="楷体_GB2312" pitchFamily="49" charset="-122"/>
                  <a:ea typeface="楷体_GB2312" pitchFamily="49" charset="-122"/>
                </a:rPr>
                <a:t>    </a:t>
              </a:r>
              <a:r>
                <a:rPr lang="zh-CN" altLang="en-US">
                  <a:latin typeface="楷体_GB2312" pitchFamily="49" charset="-122"/>
                  <a:ea typeface="楷体_GB2312" pitchFamily="49" charset="-122"/>
                </a:rPr>
                <a:t>在</a:t>
              </a:r>
              <a:r>
                <a:rPr lang="en-US" altLang="zh-CN"/>
                <a:t>3</a:t>
              </a:r>
              <a:r>
                <a:rPr lang="en-US" altLang="zh-CN" i="1"/>
                <a:t>n</a:t>
              </a:r>
              <a:r>
                <a:rPr lang="zh-CN" altLang="en-US">
                  <a:latin typeface="楷体_GB2312" pitchFamily="49" charset="-122"/>
                  <a:ea typeface="楷体_GB2312" pitchFamily="49" charset="-122"/>
                </a:rPr>
                <a:t>个质点坐标中，独立坐标有</a:t>
              </a:r>
              <a:r>
                <a:rPr lang="en-US" altLang="zh-CN" i="1"/>
                <a:t>3n-s</a:t>
              </a:r>
              <a:r>
                <a:rPr lang="zh-CN" altLang="en-US">
                  <a:ea typeface="楷体_GB2312" pitchFamily="49" charset="-122"/>
                </a:rPr>
                <a:t>个。对于</a:t>
              </a:r>
              <a:r>
                <a:rPr lang="en-US" altLang="zh-CN" i="1"/>
                <a:t>s</a:t>
              </a:r>
              <a:r>
                <a:rPr lang="zh-CN" altLang="en-US">
                  <a:ea typeface="楷体_GB2312" pitchFamily="49" charset="-122"/>
                </a:rPr>
                <a:t>个不独立的坐标变分，我们可以选取适当的      ，使得变分前的系数为零，而此时独立坐标变分前的系数也应等于零。</a:t>
              </a:r>
            </a:p>
          </p:txBody>
        </p:sp>
        <p:graphicFrame>
          <p:nvGraphicFramePr>
            <p:cNvPr id="239635" name="Object 19"/>
            <p:cNvGraphicFramePr>
              <a:graphicFrameLocks noChangeAspect="1"/>
            </p:cNvGraphicFramePr>
            <p:nvPr/>
          </p:nvGraphicFramePr>
          <p:xfrm>
            <a:off x="3470" y="3203"/>
            <a:ext cx="249" cy="299"/>
          </p:xfrm>
          <a:graphic>
            <a:graphicData uri="http://schemas.openxmlformats.org/presentationml/2006/ole">
              <p:oleObj spid="_x0000_s239635" name="公式" r:id="rId8" imgW="190440" imgH="22860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96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96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96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96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963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96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96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396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28" grpId="0" animBg="1"/>
      <p:bldP spid="23963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4" name="Text Box 4"/>
          <p:cNvSpPr txBox="1">
            <a:spLocks noChangeArrowheads="1"/>
          </p:cNvSpPr>
          <p:nvPr/>
        </p:nvSpPr>
        <p:spPr bwMode="auto">
          <a:xfrm>
            <a:off x="701675" y="3502025"/>
            <a:ext cx="184150" cy="457200"/>
          </a:xfrm>
          <a:prstGeom prst="rect">
            <a:avLst/>
          </a:prstGeom>
          <a:noFill/>
          <a:ln w="9525">
            <a:noFill/>
            <a:miter lim="800000"/>
            <a:headEnd/>
            <a:tailEnd/>
          </a:ln>
          <a:effectLst/>
        </p:spPr>
        <p:txBody>
          <a:bodyPr wrap="none">
            <a:spAutoFit/>
          </a:bodyPr>
          <a:lstStyle/>
          <a:p>
            <a:endParaRPr lang="zh-CN" altLang="en-US" b="0"/>
          </a:p>
        </p:txBody>
      </p:sp>
      <p:graphicFrame>
        <p:nvGraphicFramePr>
          <p:cNvPr id="240645" name="Object 5"/>
          <p:cNvGraphicFramePr>
            <a:graphicFrameLocks noChangeAspect="1"/>
          </p:cNvGraphicFramePr>
          <p:nvPr/>
        </p:nvGraphicFramePr>
        <p:xfrm>
          <a:off x="971550" y="914400"/>
          <a:ext cx="6769100" cy="1179513"/>
        </p:xfrm>
        <a:graphic>
          <a:graphicData uri="http://schemas.openxmlformats.org/presentationml/2006/ole">
            <p:oleObj spid="_x0000_s240645" name="公式" r:id="rId3" imgW="2577960" imgH="457200" progId="Equation.3">
              <p:embed/>
            </p:oleObj>
          </a:graphicData>
        </a:graphic>
      </p:graphicFrame>
      <p:sp>
        <p:nvSpPr>
          <p:cNvPr id="240646" name="Text Box 6"/>
          <p:cNvSpPr txBox="1">
            <a:spLocks noChangeArrowheads="1"/>
          </p:cNvSpPr>
          <p:nvPr/>
        </p:nvSpPr>
        <p:spPr bwMode="auto">
          <a:xfrm>
            <a:off x="1979613" y="2133600"/>
            <a:ext cx="8208962" cy="822325"/>
          </a:xfrm>
          <a:prstGeom prst="rect">
            <a:avLst/>
          </a:prstGeom>
          <a:noFill/>
          <a:ln w="9525">
            <a:noFill/>
            <a:miter lim="800000"/>
            <a:headEnd/>
            <a:tailEnd/>
          </a:ln>
          <a:effectLst/>
        </p:spPr>
        <p:txBody>
          <a:bodyPr>
            <a:spAutoFit/>
          </a:bodyPr>
          <a:lstStyle/>
          <a:p>
            <a:r>
              <a:rPr lang="en-US" altLang="zh-CN" b="0">
                <a:latin typeface="Times New Roman"/>
                <a:ea typeface="楷体_GB2312" pitchFamily="49" charset="-122"/>
              </a:rPr>
              <a:t>——</a:t>
            </a:r>
            <a:r>
              <a:rPr lang="zh-CN" altLang="en-US">
                <a:solidFill>
                  <a:srgbClr val="CC0000"/>
                </a:solidFill>
                <a:latin typeface="楷体_GB2312" pitchFamily="49" charset="-122"/>
                <a:ea typeface="楷体_GB2312" pitchFamily="49" charset="-122"/>
              </a:rPr>
              <a:t>带拉格朗日乘子的质点系动力学方程</a:t>
            </a:r>
          </a:p>
          <a:p>
            <a:r>
              <a:rPr lang="zh-CN" altLang="en-US" b="0">
                <a:latin typeface="楷体_GB2312" pitchFamily="49" charset="-122"/>
                <a:ea typeface="楷体_GB2312" pitchFamily="49" charset="-122"/>
              </a:rPr>
              <a:t>    </a:t>
            </a:r>
            <a:r>
              <a:rPr lang="zh-CN" altLang="en-US">
                <a:solidFill>
                  <a:srgbClr val="CC0000"/>
                </a:solidFill>
                <a:latin typeface="楷体_GB2312" pitchFamily="49" charset="-122"/>
                <a:ea typeface="楷体_GB2312" pitchFamily="49" charset="-122"/>
              </a:rPr>
              <a:t>第一类拉格朗日方程</a:t>
            </a:r>
          </a:p>
        </p:txBody>
      </p:sp>
      <p:sp>
        <p:nvSpPr>
          <p:cNvPr id="240647" name="AutoShape 7">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0648" name="AutoShape 8">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0649" name="AutoShape 9">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0650" name="AutoShape 10">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0651" name="AutoShape 11"/>
          <p:cNvSpPr>
            <a:spLocks noChangeArrowheads="1"/>
          </p:cNvSpPr>
          <p:nvPr/>
        </p:nvSpPr>
        <p:spPr bwMode="auto">
          <a:xfrm>
            <a:off x="1042988" y="549275"/>
            <a:ext cx="792162" cy="287338"/>
          </a:xfrm>
          <a:prstGeom prst="rightArrow">
            <a:avLst>
              <a:gd name="adj1" fmla="val 50000"/>
              <a:gd name="adj2" fmla="val 68922"/>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40652" name="Text Box 12"/>
          <p:cNvSpPr txBox="1">
            <a:spLocks noChangeArrowheads="1"/>
          </p:cNvSpPr>
          <p:nvPr/>
        </p:nvSpPr>
        <p:spPr bwMode="auto">
          <a:xfrm>
            <a:off x="838200" y="5157788"/>
            <a:ext cx="6829425" cy="457200"/>
          </a:xfrm>
          <a:prstGeom prst="rect">
            <a:avLst/>
          </a:prstGeom>
          <a:noFill/>
          <a:ln w="9525">
            <a:noFill/>
            <a:miter lim="800000"/>
            <a:headEnd/>
            <a:tailEnd/>
          </a:ln>
          <a:effectLst/>
        </p:spPr>
        <p:txBody>
          <a:bodyPr>
            <a:spAutoFit/>
          </a:bodyPr>
          <a:lstStyle/>
          <a:p>
            <a:r>
              <a:rPr lang="zh-CN" altLang="en-US">
                <a:ea typeface="楷体_GB2312" pitchFamily="49" charset="-122"/>
              </a:rPr>
              <a:t>方程中共有</a:t>
            </a:r>
            <a:r>
              <a:rPr lang="en-US" altLang="zh-CN" i="1"/>
              <a:t>3n+s</a:t>
            </a:r>
            <a:r>
              <a:rPr lang="zh-CN" altLang="en-US">
                <a:ea typeface="楷体_GB2312" pitchFamily="49" charset="-122"/>
              </a:rPr>
              <a:t>个未知量，与如下方程联立求解</a:t>
            </a:r>
          </a:p>
        </p:txBody>
      </p:sp>
      <p:sp>
        <p:nvSpPr>
          <p:cNvPr id="240653" name="Text Box 13"/>
          <p:cNvSpPr txBox="1">
            <a:spLocks noChangeArrowheads="1"/>
          </p:cNvSpPr>
          <p:nvPr/>
        </p:nvSpPr>
        <p:spPr bwMode="auto">
          <a:xfrm>
            <a:off x="827088" y="3167063"/>
            <a:ext cx="6553200" cy="457200"/>
          </a:xfrm>
          <a:prstGeom prst="rect">
            <a:avLst/>
          </a:prstGeom>
          <a:noFill/>
          <a:ln w="9525">
            <a:noFill/>
            <a:miter lim="800000"/>
            <a:headEnd/>
            <a:tailEnd/>
          </a:ln>
          <a:effectLst/>
        </p:spPr>
        <p:txBody>
          <a:bodyPr>
            <a:spAutoFit/>
          </a:bodyPr>
          <a:lstStyle/>
          <a:p>
            <a:r>
              <a:rPr lang="zh-CN" altLang="en-US">
                <a:ea typeface="楷体_GB2312" pitchFamily="49" charset="-122"/>
              </a:rPr>
              <a:t>质点系统的达朗贝尔原理相对比</a:t>
            </a:r>
          </a:p>
        </p:txBody>
      </p:sp>
      <p:grpSp>
        <p:nvGrpSpPr>
          <p:cNvPr id="240654" name="Group 14"/>
          <p:cNvGrpSpPr>
            <a:grpSpLocks/>
          </p:cNvGrpSpPr>
          <p:nvPr/>
        </p:nvGrpSpPr>
        <p:grpSpPr bwMode="auto">
          <a:xfrm>
            <a:off x="827088" y="3644900"/>
            <a:ext cx="7380287" cy="1377950"/>
            <a:chOff x="431" y="748"/>
            <a:chExt cx="4649" cy="868"/>
          </a:xfrm>
        </p:grpSpPr>
        <p:sp>
          <p:nvSpPr>
            <p:cNvPr id="240655" name="Text Box 15"/>
            <p:cNvSpPr txBox="1">
              <a:spLocks noChangeArrowheads="1"/>
            </p:cNvSpPr>
            <p:nvPr/>
          </p:nvSpPr>
          <p:spPr bwMode="auto">
            <a:xfrm>
              <a:off x="3152" y="890"/>
              <a:ext cx="1928" cy="288"/>
            </a:xfrm>
            <a:prstGeom prst="rect">
              <a:avLst/>
            </a:prstGeom>
            <a:noFill/>
            <a:ln w="9525">
              <a:noFill/>
              <a:miter lim="800000"/>
              <a:headEnd/>
              <a:tailEnd/>
            </a:ln>
            <a:effectLst/>
          </p:spPr>
          <p:txBody>
            <a:bodyPr wrap="none">
              <a:spAutoFit/>
            </a:bodyPr>
            <a:lstStyle/>
            <a:p>
              <a:r>
                <a:rPr lang="zh-CN" altLang="en-US">
                  <a:ea typeface="楷体_GB2312" pitchFamily="49" charset="-122"/>
                </a:rPr>
                <a:t>对应于</a:t>
              </a:r>
              <a:r>
                <a:rPr lang="en-US" altLang="zh-CN" i="1"/>
                <a:t>s</a:t>
              </a:r>
              <a:r>
                <a:rPr lang="zh-CN" altLang="en-US">
                  <a:ea typeface="楷体_GB2312" pitchFamily="49" charset="-122"/>
                </a:rPr>
                <a:t>个约束作用于</a:t>
              </a:r>
            </a:p>
          </p:txBody>
        </p:sp>
        <p:grpSp>
          <p:nvGrpSpPr>
            <p:cNvPr id="240656" name="Group 16"/>
            <p:cNvGrpSpPr>
              <a:grpSpLocks/>
            </p:cNvGrpSpPr>
            <p:nvPr/>
          </p:nvGrpSpPr>
          <p:grpSpPr bwMode="auto">
            <a:xfrm>
              <a:off x="457" y="748"/>
              <a:ext cx="2695" cy="596"/>
              <a:chOff x="457" y="890"/>
              <a:chExt cx="2695" cy="596"/>
            </a:xfrm>
          </p:grpSpPr>
          <p:graphicFrame>
            <p:nvGraphicFramePr>
              <p:cNvPr id="240657" name="Object 17"/>
              <p:cNvGraphicFramePr>
                <a:graphicFrameLocks noChangeAspect="1"/>
              </p:cNvGraphicFramePr>
              <p:nvPr/>
            </p:nvGraphicFramePr>
            <p:xfrm>
              <a:off x="2076" y="890"/>
              <a:ext cx="1076" cy="596"/>
            </p:xfrm>
            <a:graphic>
              <a:graphicData uri="http://schemas.openxmlformats.org/presentationml/2006/ole">
                <p:oleObj spid="_x0000_s240657" name="公式" r:id="rId4" imgW="825480" imgH="457200" progId="Equation.3">
                  <p:embed/>
                </p:oleObj>
              </a:graphicData>
            </a:graphic>
          </p:graphicFrame>
          <p:sp>
            <p:nvSpPr>
              <p:cNvPr id="240658" name="Rectangle 18"/>
              <p:cNvSpPr>
                <a:spLocks noChangeArrowheads="1"/>
              </p:cNvSpPr>
              <p:nvPr/>
            </p:nvSpPr>
            <p:spPr bwMode="auto">
              <a:xfrm>
                <a:off x="457" y="1026"/>
                <a:ext cx="1660" cy="288"/>
              </a:xfrm>
              <a:prstGeom prst="rect">
                <a:avLst/>
              </a:prstGeom>
              <a:noFill/>
              <a:ln w="9525">
                <a:noFill/>
                <a:miter lim="800000"/>
                <a:headEnd/>
                <a:tailEnd/>
              </a:ln>
              <a:effectLst/>
            </p:spPr>
            <p:txBody>
              <a:bodyPr wrap="none">
                <a:spAutoFit/>
              </a:bodyPr>
              <a:lstStyle/>
              <a:p>
                <a:r>
                  <a:rPr lang="zh-CN" altLang="en-US">
                    <a:ea typeface="楷体_GB2312" pitchFamily="49" charset="-122"/>
                  </a:rPr>
                  <a:t>含拉格朗日乘子项</a:t>
                </a:r>
              </a:p>
            </p:txBody>
          </p:sp>
        </p:grpSp>
        <p:sp>
          <p:nvSpPr>
            <p:cNvPr id="240659" name="Rectangle 19"/>
            <p:cNvSpPr>
              <a:spLocks noChangeArrowheads="1"/>
            </p:cNvSpPr>
            <p:nvPr/>
          </p:nvSpPr>
          <p:spPr bwMode="auto">
            <a:xfrm>
              <a:off x="431" y="1328"/>
              <a:ext cx="2432" cy="288"/>
            </a:xfrm>
            <a:prstGeom prst="rect">
              <a:avLst/>
            </a:prstGeom>
            <a:noFill/>
            <a:ln w="9525">
              <a:noFill/>
              <a:miter lim="800000"/>
              <a:headEnd/>
              <a:tailEnd/>
            </a:ln>
            <a:effectLst/>
          </p:spPr>
          <p:txBody>
            <a:bodyPr wrap="none">
              <a:spAutoFit/>
            </a:bodyPr>
            <a:lstStyle/>
            <a:p>
              <a:r>
                <a:rPr lang="zh-CN" altLang="en-US">
                  <a:ea typeface="楷体_GB2312" pitchFamily="49" charset="-122"/>
                </a:rPr>
                <a:t>系统内各质点上的约束力。</a:t>
              </a:r>
            </a:p>
          </p:txBody>
        </p:sp>
      </p:grpSp>
      <p:sp>
        <p:nvSpPr>
          <p:cNvPr id="240660" name="AutoShape 20"/>
          <p:cNvSpPr>
            <a:spLocks noChangeArrowheads="1"/>
          </p:cNvSpPr>
          <p:nvPr/>
        </p:nvSpPr>
        <p:spPr bwMode="auto">
          <a:xfrm>
            <a:off x="5219700" y="3284538"/>
            <a:ext cx="504825" cy="215900"/>
          </a:xfrm>
          <a:prstGeom prst="rightArrow">
            <a:avLst>
              <a:gd name="adj1" fmla="val 50000"/>
              <a:gd name="adj2" fmla="val 58456"/>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240661" name="Object 21"/>
          <p:cNvGraphicFramePr>
            <a:graphicFrameLocks noChangeAspect="1"/>
          </p:cNvGraphicFramePr>
          <p:nvPr/>
        </p:nvGraphicFramePr>
        <p:xfrm>
          <a:off x="914400" y="5638800"/>
          <a:ext cx="7346950" cy="528638"/>
        </p:xfrm>
        <a:graphic>
          <a:graphicData uri="http://schemas.openxmlformats.org/presentationml/2006/ole">
            <p:oleObj spid="_x0000_s240661" name="Equation" r:id="rId5" imgW="3174840" imgH="2286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06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06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06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06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06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06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065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06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6" grpId="0" autoUpdateAnimBg="0"/>
      <p:bldP spid="240651" grpId="0" animBg="1"/>
      <p:bldP spid="240652" grpId="0" autoUpdateAnimBg="0"/>
      <p:bldP spid="240653" grpId="0" autoUpdateAnimBg="0"/>
      <p:bldP spid="24066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8" name="Rectangle 4"/>
          <p:cNvSpPr>
            <a:spLocks noChangeArrowheads="1"/>
          </p:cNvSpPr>
          <p:nvPr/>
        </p:nvSpPr>
        <p:spPr bwMode="auto">
          <a:xfrm>
            <a:off x="685800" y="457200"/>
            <a:ext cx="1373188" cy="360363"/>
          </a:xfrm>
          <a:prstGeom prst="rect">
            <a:avLst/>
          </a:prstGeom>
          <a:solidFill>
            <a:srgbClr val="00FFFF"/>
          </a:solidFill>
          <a:ln w="9525">
            <a:noFill/>
            <a:miter lim="800000"/>
            <a:headEnd/>
            <a:tailEnd/>
          </a:ln>
          <a:effectLst/>
        </p:spPr>
        <p:txBody>
          <a:bodyPr anchor="ctr"/>
          <a:lstStyle/>
          <a:p>
            <a:pPr algn="ctr"/>
            <a:r>
              <a:rPr lang="zh-CN" altLang="en-US"/>
              <a:t>例 </a:t>
            </a:r>
            <a:r>
              <a:rPr lang="en-US" altLang="zh-CN"/>
              <a:t>1</a:t>
            </a:r>
            <a:r>
              <a:rPr lang="zh-CN" altLang="en-US"/>
              <a:t>－</a:t>
            </a:r>
            <a:r>
              <a:rPr lang="en-US" altLang="zh-CN"/>
              <a:t>9</a:t>
            </a:r>
          </a:p>
        </p:txBody>
      </p:sp>
      <p:sp>
        <p:nvSpPr>
          <p:cNvPr id="241669" name="Text Box 5"/>
          <p:cNvSpPr txBox="1">
            <a:spLocks noChangeArrowheads="1"/>
          </p:cNvSpPr>
          <p:nvPr/>
        </p:nvSpPr>
        <p:spPr bwMode="auto">
          <a:xfrm>
            <a:off x="685800" y="2133600"/>
            <a:ext cx="8999538" cy="457200"/>
          </a:xfrm>
          <a:prstGeom prst="rect">
            <a:avLst/>
          </a:prstGeom>
          <a:noFill/>
          <a:ln w="9525">
            <a:noFill/>
            <a:miter lim="800000"/>
            <a:headEnd/>
            <a:tailEnd/>
          </a:ln>
          <a:effectLst/>
        </p:spPr>
        <p:txBody>
          <a:bodyPr>
            <a:spAutoFit/>
          </a:bodyPr>
          <a:lstStyle/>
          <a:p>
            <a:r>
              <a:rPr lang="zh-CN" altLang="en-US">
                <a:ea typeface="楷体_GB2312" pitchFamily="49" charset="-122"/>
              </a:rPr>
              <a:t>试求：此系统的运动微分方程。</a:t>
            </a:r>
          </a:p>
        </p:txBody>
      </p:sp>
      <p:grpSp>
        <p:nvGrpSpPr>
          <p:cNvPr id="241670" name="Group 6"/>
          <p:cNvGrpSpPr>
            <a:grpSpLocks/>
          </p:cNvGrpSpPr>
          <p:nvPr/>
        </p:nvGrpSpPr>
        <p:grpSpPr bwMode="auto">
          <a:xfrm>
            <a:off x="685800" y="914400"/>
            <a:ext cx="8458200" cy="1187450"/>
            <a:chOff x="432" y="576"/>
            <a:chExt cx="5328" cy="748"/>
          </a:xfrm>
        </p:grpSpPr>
        <p:sp>
          <p:nvSpPr>
            <p:cNvPr id="241671" name="Rectangle 7"/>
            <p:cNvSpPr>
              <a:spLocks noChangeArrowheads="1"/>
            </p:cNvSpPr>
            <p:nvPr/>
          </p:nvSpPr>
          <p:spPr bwMode="auto">
            <a:xfrm>
              <a:off x="432" y="576"/>
              <a:ext cx="5328" cy="748"/>
            </a:xfrm>
            <a:prstGeom prst="rect">
              <a:avLst/>
            </a:prstGeom>
            <a:noFill/>
            <a:ln w="9525">
              <a:noFill/>
              <a:miter lim="800000"/>
              <a:headEnd/>
              <a:tailEnd/>
            </a:ln>
            <a:effectLst/>
          </p:spPr>
          <p:txBody>
            <a:bodyPr anchor="ctr">
              <a:spAutoFit/>
            </a:bodyPr>
            <a:lstStyle/>
            <a:p>
              <a:pPr eaLnBrk="0" hangingPunct="0"/>
              <a:r>
                <a:rPr lang="zh-CN" altLang="en-US">
                  <a:latin typeface="楷体_GB2312" pitchFamily="49" charset="-122"/>
                  <a:ea typeface="楷体_GB2312" pitchFamily="49" charset="-122"/>
                </a:rPr>
                <a:t>已知：如图所示的运动系统中，重物   的质量为   ，可沿光滑水平面移动。摆锤   的质量为    ，两个物体用无重杆连接杆长为</a:t>
              </a:r>
              <a:r>
                <a:rPr lang="en-US" altLang="zh-CN" i="1"/>
                <a:t>l</a:t>
              </a:r>
              <a:r>
                <a:rPr lang="en-US" altLang="zh-CN"/>
                <a:t>。</a:t>
              </a:r>
              <a:endParaRPr lang="en-US" altLang="zh-CN" i="1"/>
            </a:p>
          </p:txBody>
        </p:sp>
        <p:graphicFrame>
          <p:nvGraphicFramePr>
            <p:cNvPr id="241672" name="Object 8"/>
            <p:cNvGraphicFramePr>
              <a:graphicFrameLocks noChangeAspect="1"/>
            </p:cNvGraphicFramePr>
            <p:nvPr/>
          </p:nvGraphicFramePr>
          <p:xfrm>
            <a:off x="3600" y="607"/>
            <a:ext cx="273" cy="257"/>
          </p:xfrm>
          <a:graphic>
            <a:graphicData uri="http://schemas.openxmlformats.org/presentationml/2006/ole">
              <p:oleObj spid="_x0000_s241672" name="公式" r:id="rId4" imgW="228600" imgH="215640" progId="Equation.3">
                <p:embed/>
              </p:oleObj>
            </a:graphicData>
          </a:graphic>
        </p:graphicFrame>
        <p:graphicFrame>
          <p:nvGraphicFramePr>
            <p:cNvPr id="241673" name="Object 9"/>
            <p:cNvGraphicFramePr>
              <a:graphicFrameLocks noChangeAspect="1"/>
            </p:cNvGraphicFramePr>
            <p:nvPr/>
          </p:nvGraphicFramePr>
          <p:xfrm>
            <a:off x="4656" y="576"/>
            <a:ext cx="260" cy="295"/>
          </p:xfrm>
          <a:graphic>
            <a:graphicData uri="http://schemas.openxmlformats.org/presentationml/2006/ole">
              <p:oleObj spid="_x0000_s241673" name="公式" r:id="rId5" imgW="190440" imgH="215640" progId="Equation.3">
                <p:embed/>
              </p:oleObj>
            </a:graphicData>
          </a:graphic>
        </p:graphicFrame>
        <p:graphicFrame>
          <p:nvGraphicFramePr>
            <p:cNvPr id="241674" name="Object 10"/>
            <p:cNvGraphicFramePr>
              <a:graphicFrameLocks noChangeAspect="1"/>
            </p:cNvGraphicFramePr>
            <p:nvPr/>
          </p:nvGraphicFramePr>
          <p:xfrm>
            <a:off x="2200" y="816"/>
            <a:ext cx="307" cy="261"/>
          </p:xfrm>
          <a:graphic>
            <a:graphicData uri="http://schemas.openxmlformats.org/presentationml/2006/ole">
              <p:oleObj spid="_x0000_s241674" name="公式" r:id="rId6" imgW="253800" imgH="215640" progId="Equation.3">
                <p:embed/>
              </p:oleObj>
            </a:graphicData>
          </a:graphic>
        </p:graphicFrame>
        <p:graphicFrame>
          <p:nvGraphicFramePr>
            <p:cNvPr id="241675" name="Object 11"/>
            <p:cNvGraphicFramePr>
              <a:graphicFrameLocks noChangeAspect="1"/>
            </p:cNvGraphicFramePr>
            <p:nvPr/>
          </p:nvGraphicFramePr>
          <p:xfrm>
            <a:off x="3334" y="816"/>
            <a:ext cx="295" cy="295"/>
          </p:xfrm>
          <a:graphic>
            <a:graphicData uri="http://schemas.openxmlformats.org/presentationml/2006/ole">
              <p:oleObj spid="_x0000_s241675" name="公式" r:id="rId7" imgW="215640" imgH="215640" progId="Equation.3">
                <p:embed/>
              </p:oleObj>
            </a:graphicData>
          </a:graphic>
        </p:graphicFrame>
      </p:grpSp>
      <p:sp>
        <p:nvSpPr>
          <p:cNvPr id="241677" name="AutoShape 13">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1678" name="AutoShape 14">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1679" name="AutoShape 15">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1680" name="AutoShape 16">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ontrols>
      <p:control spid="241676" name="ShockwaveFlash1" r:id="rId2" imgW="4038480" imgH="2971800"/>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16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16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2" name="Rectangle 4"/>
          <p:cNvSpPr>
            <a:spLocks noChangeArrowheads="1"/>
          </p:cNvSpPr>
          <p:nvPr/>
        </p:nvSpPr>
        <p:spPr bwMode="auto">
          <a:xfrm>
            <a:off x="755650" y="549275"/>
            <a:ext cx="865188" cy="457200"/>
          </a:xfrm>
          <a:prstGeom prst="rect">
            <a:avLst/>
          </a:prstGeom>
          <a:solidFill>
            <a:srgbClr val="00FFFF"/>
          </a:solidFill>
          <a:ln w="9525">
            <a:noFill/>
            <a:miter lim="800000"/>
            <a:headEnd/>
            <a:tailEnd/>
          </a:ln>
          <a:effectLst/>
        </p:spPr>
        <p:txBody>
          <a:bodyPr anchor="ctr">
            <a:spAutoFit/>
          </a:bodyPr>
          <a:lstStyle/>
          <a:p>
            <a:pPr eaLnBrk="0" hangingPunct="0"/>
            <a:r>
              <a:rPr lang="zh-CN" altLang="en-US">
                <a:ea typeface="楷体_GB2312" pitchFamily="49" charset="-122"/>
              </a:rPr>
              <a:t>解</a:t>
            </a:r>
            <a:r>
              <a:rPr lang="zh-CN" altLang="en-US"/>
              <a:t>：</a:t>
            </a:r>
          </a:p>
        </p:txBody>
      </p:sp>
      <p:sp>
        <p:nvSpPr>
          <p:cNvPr id="242693" name="Text Box 5"/>
          <p:cNvSpPr txBox="1">
            <a:spLocks noChangeArrowheads="1"/>
          </p:cNvSpPr>
          <p:nvPr/>
        </p:nvSpPr>
        <p:spPr bwMode="auto">
          <a:xfrm>
            <a:off x="1555750" y="550863"/>
            <a:ext cx="4240213" cy="457200"/>
          </a:xfrm>
          <a:prstGeom prst="rect">
            <a:avLst/>
          </a:prstGeom>
          <a:noFill/>
          <a:ln w="9525">
            <a:noFill/>
            <a:miter lim="800000"/>
            <a:headEnd/>
            <a:tailEnd/>
          </a:ln>
          <a:effectLst/>
        </p:spPr>
        <p:txBody>
          <a:bodyPr>
            <a:spAutoFit/>
          </a:bodyPr>
          <a:lstStyle/>
          <a:p>
            <a:r>
              <a:rPr lang="zh-CN" altLang="en-US">
                <a:ea typeface="楷体_GB2312" pitchFamily="49" charset="-122"/>
              </a:rPr>
              <a:t>取系统为研究对象</a:t>
            </a:r>
          </a:p>
        </p:txBody>
      </p:sp>
      <p:grpSp>
        <p:nvGrpSpPr>
          <p:cNvPr id="242694" name="Group 6"/>
          <p:cNvGrpSpPr>
            <a:grpSpLocks/>
          </p:cNvGrpSpPr>
          <p:nvPr/>
        </p:nvGrpSpPr>
        <p:grpSpPr bwMode="auto">
          <a:xfrm>
            <a:off x="1547813" y="1052513"/>
            <a:ext cx="3462337" cy="457200"/>
            <a:chOff x="645" y="1071"/>
            <a:chExt cx="2181" cy="288"/>
          </a:xfrm>
        </p:grpSpPr>
        <p:sp>
          <p:nvSpPr>
            <p:cNvPr id="242695" name="Text Box 7"/>
            <p:cNvSpPr txBox="1">
              <a:spLocks noChangeArrowheads="1"/>
            </p:cNvSpPr>
            <p:nvPr/>
          </p:nvSpPr>
          <p:spPr bwMode="auto">
            <a:xfrm>
              <a:off x="645" y="1071"/>
              <a:ext cx="1758"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设质点   的坐标为</a:t>
              </a:r>
            </a:p>
          </p:txBody>
        </p:sp>
        <p:graphicFrame>
          <p:nvGraphicFramePr>
            <p:cNvPr id="242696" name="Object 8"/>
            <p:cNvGraphicFramePr>
              <a:graphicFrameLocks noChangeAspect="1"/>
            </p:cNvGraphicFramePr>
            <p:nvPr/>
          </p:nvGraphicFramePr>
          <p:xfrm>
            <a:off x="1247" y="1071"/>
            <a:ext cx="299" cy="282"/>
          </p:xfrm>
          <a:graphic>
            <a:graphicData uri="http://schemas.openxmlformats.org/presentationml/2006/ole">
              <p:oleObj spid="_x0000_s242696" name="公式" r:id="rId3" imgW="228600" imgH="215640" progId="Equation.3">
                <p:embed/>
              </p:oleObj>
            </a:graphicData>
          </a:graphic>
        </p:graphicFrame>
        <p:graphicFrame>
          <p:nvGraphicFramePr>
            <p:cNvPr id="242697" name="Object 9"/>
            <p:cNvGraphicFramePr>
              <a:graphicFrameLocks noChangeAspect="1"/>
            </p:cNvGraphicFramePr>
            <p:nvPr/>
          </p:nvGraphicFramePr>
          <p:xfrm>
            <a:off x="2290" y="1071"/>
            <a:ext cx="536" cy="285"/>
          </p:xfrm>
          <a:graphic>
            <a:graphicData uri="http://schemas.openxmlformats.org/presentationml/2006/ole">
              <p:oleObj spid="_x0000_s242697" name="公式" r:id="rId4" imgW="406080" imgH="215640" progId="Equation.3">
                <p:embed/>
              </p:oleObj>
            </a:graphicData>
          </a:graphic>
        </p:graphicFrame>
      </p:grpSp>
      <p:grpSp>
        <p:nvGrpSpPr>
          <p:cNvPr id="242698" name="Group 10"/>
          <p:cNvGrpSpPr>
            <a:grpSpLocks/>
          </p:cNvGrpSpPr>
          <p:nvPr/>
        </p:nvGrpSpPr>
        <p:grpSpPr bwMode="auto">
          <a:xfrm>
            <a:off x="1547813" y="1628775"/>
            <a:ext cx="3338512" cy="457200"/>
            <a:chOff x="1144" y="2024"/>
            <a:chExt cx="2103" cy="288"/>
          </a:xfrm>
        </p:grpSpPr>
        <p:sp>
          <p:nvSpPr>
            <p:cNvPr id="242699" name="Text Box 11"/>
            <p:cNvSpPr txBox="1">
              <a:spLocks noChangeArrowheads="1"/>
            </p:cNvSpPr>
            <p:nvPr/>
          </p:nvSpPr>
          <p:spPr bwMode="auto">
            <a:xfrm>
              <a:off x="1144" y="2024"/>
              <a:ext cx="1565"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质点   的坐标为</a:t>
              </a:r>
            </a:p>
          </p:txBody>
        </p:sp>
        <p:graphicFrame>
          <p:nvGraphicFramePr>
            <p:cNvPr id="242700" name="Object 12"/>
            <p:cNvGraphicFramePr>
              <a:graphicFrameLocks noChangeAspect="1"/>
            </p:cNvGraphicFramePr>
            <p:nvPr/>
          </p:nvGraphicFramePr>
          <p:xfrm>
            <a:off x="1575" y="2035"/>
            <a:ext cx="307" cy="261"/>
          </p:xfrm>
          <a:graphic>
            <a:graphicData uri="http://schemas.openxmlformats.org/presentationml/2006/ole">
              <p:oleObj spid="_x0000_s242700" name="公式" r:id="rId5" imgW="253800" imgH="215640" progId="Equation.3">
                <p:embed/>
              </p:oleObj>
            </a:graphicData>
          </a:graphic>
        </p:graphicFrame>
        <p:graphicFrame>
          <p:nvGraphicFramePr>
            <p:cNvPr id="242701" name="Object 13"/>
            <p:cNvGraphicFramePr>
              <a:graphicFrameLocks noChangeAspect="1"/>
            </p:cNvGraphicFramePr>
            <p:nvPr/>
          </p:nvGraphicFramePr>
          <p:xfrm>
            <a:off x="2653" y="2024"/>
            <a:ext cx="594" cy="288"/>
          </p:xfrm>
          <a:graphic>
            <a:graphicData uri="http://schemas.openxmlformats.org/presentationml/2006/ole">
              <p:oleObj spid="_x0000_s242701" name="公式" r:id="rId6" imgW="444240" imgH="215640" progId="Equation.3">
                <p:embed/>
              </p:oleObj>
            </a:graphicData>
          </a:graphic>
        </p:graphicFrame>
      </p:grpSp>
      <p:sp>
        <p:nvSpPr>
          <p:cNvPr id="242702" name="Text Box 14"/>
          <p:cNvSpPr txBox="1">
            <a:spLocks noChangeArrowheads="1"/>
          </p:cNvSpPr>
          <p:nvPr/>
        </p:nvSpPr>
        <p:spPr bwMode="auto">
          <a:xfrm>
            <a:off x="914400" y="2209800"/>
            <a:ext cx="4953000" cy="457200"/>
          </a:xfrm>
          <a:prstGeom prst="rect">
            <a:avLst/>
          </a:prstGeom>
          <a:noFill/>
          <a:ln w="9525">
            <a:noFill/>
            <a:miter lim="800000"/>
            <a:headEnd/>
            <a:tailEnd/>
          </a:ln>
          <a:effectLst/>
        </p:spPr>
        <p:txBody>
          <a:bodyPr>
            <a:spAutoFit/>
          </a:bodyPr>
          <a:lstStyle/>
          <a:p>
            <a:r>
              <a:rPr lang="zh-CN" altLang="en-US">
                <a:ea typeface="楷体_GB2312" pitchFamily="49" charset="-122"/>
              </a:rPr>
              <a:t>则系统的约束方程为</a:t>
            </a:r>
          </a:p>
        </p:txBody>
      </p:sp>
      <p:grpSp>
        <p:nvGrpSpPr>
          <p:cNvPr id="242703" name="Group 15"/>
          <p:cNvGrpSpPr>
            <a:grpSpLocks/>
          </p:cNvGrpSpPr>
          <p:nvPr/>
        </p:nvGrpSpPr>
        <p:grpSpPr bwMode="auto">
          <a:xfrm>
            <a:off x="936625" y="2743200"/>
            <a:ext cx="7216775" cy="520700"/>
            <a:chOff x="929" y="1842"/>
            <a:chExt cx="4366" cy="281"/>
          </a:xfrm>
        </p:grpSpPr>
        <p:graphicFrame>
          <p:nvGraphicFramePr>
            <p:cNvPr id="242704" name="Object 16"/>
            <p:cNvGraphicFramePr>
              <a:graphicFrameLocks noChangeAspect="1"/>
            </p:cNvGraphicFramePr>
            <p:nvPr/>
          </p:nvGraphicFramePr>
          <p:xfrm>
            <a:off x="929" y="1842"/>
            <a:ext cx="3598" cy="281"/>
          </p:xfrm>
          <a:graphic>
            <a:graphicData uri="http://schemas.openxmlformats.org/presentationml/2006/ole">
              <p:oleObj spid="_x0000_s242704" name="公式" r:id="rId7" imgW="3085920" imgH="241200" progId="Equation.3">
                <p:embed/>
              </p:oleObj>
            </a:graphicData>
          </a:graphic>
        </p:graphicFrame>
        <p:sp>
          <p:nvSpPr>
            <p:cNvPr id="242705" name="Text Box 17"/>
            <p:cNvSpPr txBox="1">
              <a:spLocks noChangeArrowheads="1"/>
            </p:cNvSpPr>
            <p:nvPr/>
          </p:nvSpPr>
          <p:spPr bwMode="auto">
            <a:xfrm>
              <a:off x="4733" y="1842"/>
              <a:ext cx="562" cy="247"/>
            </a:xfrm>
            <a:prstGeom prst="rect">
              <a:avLst/>
            </a:prstGeom>
            <a:noFill/>
            <a:ln w="9525">
              <a:noFill/>
              <a:miter lim="800000"/>
              <a:headEnd/>
              <a:tailEnd/>
            </a:ln>
            <a:effectLst/>
          </p:spPr>
          <p:txBody>
            <a:bodyPr wrap="none">
              <a:spAutoFit/>
            </a:bodyPr>
            <a:lstStyle/>
            <a:p>
              <a:r>
                <a:rPr lang="zh-CN" altLang="en-US" b="0"/>
                <a:t>（</a:t>
              </a:r>
              <a:r>
                <a:rPr lang="en-US" altLang="zh-CN" b="0"/>
                <a:t>a</a:t>
              </a:r>
              <a:r>
                <a:rPr lang="zh-CN" altLang="en-US" b="0"/>
                <a:t>）</a:t>
              </a:r>
            </a:p>
          </p:txBody>
        </p:sp>
      </p:grpSp>
      <p:sp>
        <p:nvSpPr>
          <p:cNvPr id="242706" name="Text Box 18"/>
          <p:cNvSpPr txBox="1">
            <a:spLocks noChangeArrowheads="1"/>
          </p:cNvSpPr>
          <p:nvPr/>
        </p:nvSpPr>
        <p:spPr bwMode="auto">
          <a:xfrm>
            <a:off x="914400" y="4495800"/>
            <a:ext cx="7258050" cy="457200"/>
          </a:xfrm>
          <a:prstGeom prst="rect">
            <a:avLst/>
          </a:prstGeom>
          <a:noFill/>
          <a:ln w="9525">
            <a:noFill/>
            <a:miter lim="800000"/>
            <a:headEnd/>
            <a:tailEnd/>
          </a:ln>
          <a:effectLst/>
        </p:spPr>
        <p:txBody>
          <a:bodyPr>
            <a:spAutoFit/>
          </a:bodyPr>
          <a:lstStyle/>
          <a:p>
            <a:r>
              <a:rPr lang="zh-CN" altLang="en-US">
                <a:ea typeface="楷体_GB2312" pitchFamily="49" charset="-122"/>
              </a:rPr>
              <a:t>约束方程对各质点坐标的梯度项</a:t>
            </a:r>
          </a:p>
        </p:txBody>
      </p:sp>
      <p:grpSp>
        <p:nvGrpSpPr>
          <p:cNvPr id="242707" name="Group 19"/>
          <p:cNvGrpSpPr>
            <a:grpSpLocks/>
          </p:cNvGrpSpPr>
          <p:nvPr/>
        </p:nvGrpSpPr>
        <p:grpSpPr bwMode="auto">
          <a:xfrm>
            <a:off x="1981200" y="5105400"/>
            <a:ext cx="6254750" cy="820738"/>
            <a:chOff x="2047" y="1724"/>
            <a:chExt cx="3165" cy="517"/>
          </a:xfrm>
        </p:grpSpPr>
        <p:graphicFrame>
          <p:nvGraphicFramePr>
            <p:cNvPr id="242708" name="Object 20"/>
            <p:cNvGraphicFramePr>
              <a:graphicFrameLocks noChangeAspect="1"/>
            </p:cNvGraphicFramePr>
            <p:nvPr/>
          </p:nvGraphicFramePr>
          <p:xfrm>
            <a:off x="2047" y="1724"/>
            <a:ext cx="1362" cy="517"/>
          </p:xfrm>
          <a:graphic>
            <a:graphicData uri="http://schemas.openxmlformats.org/presentationml/2006/ole">
              <p:oleObj spid="_x0000_s242708" name="公式" r:id="rId8" imgW="1168200" imgH="444240" progId="Equation.3">
                <p:embed/>
              </p:oleObj>
            </a:graphicData>
          </a:graphic>
        </p:graphicFrame>
        <p:sp>
          <p:nvSpPr>
            <p:cNvPr id="242709" name="Text Box 21"/>
            <p:cNvSpPr txBox="1">
              <a:spLocks noChangeArrowheads="1"/>
            </p:cNvSpPr>
            <p:nvPr/>
          </p:nvSpPr>
          <p:spPr bwMode="auto">
            <a:xfrm>
              <a:off x="4733" y="1842"/>
              <a:ext cx="479" cy="288"/>
            </a:xfrm>
            <a:prstGeom prst="rect">
              <a:avLst/>
            </a:prstGeom>
            <a:noFill/>
            <a:ln w="9525">
              <a:noFill/>
              <a:miter lim="800000"/>
              <a:headEnd/>
              <a:tailEnd/>
            </a:ln>
            <a:effectLst/>
          </p:spPr>
          <p:txBody>
            <a:bodyPr wrap="none">
              <a:spAutoFit/>
            </a:bodyPr>
            <a:lstStyle/>
            <a:p>
              <a:r>
                <a:rPr lang="zh-CN" altLang="en-US" b="0"/>
                <a:t>（</a:t>
              </a:r>
              <a:r>
                <a:rPr lang="en-US" altLang="zh-CN" b="0"/>
                <a:t>b</a:t>
              </a:r>
              <a:r>
                <a:rPr lang="zh-CN" altLang="en-US" b="0"/>
                <a:t>）</a:t>
              </a:r>
            </a:p>
          </p:txBody>
        </p:sp>
      </p:grpSp>
      <p:sp>
        <p:nvSpPr>
          <p:cNvPr id="242710" name="AutoShape 2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2711" name="AutoShape 2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2712" name="AutoShape 2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2713" name="AutoShape 2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242714" name="Object 26"/>
          <p:cNvGraphicFramePr>
            <a:graphicFrameLocks noChangeAspect="1"/>
          </p:cNvGraphicFramePr>
          <p:nvPr/>
        </p:nvGraphicFramePr>
        <p:xfrm>
          <a:off x="1600200" y="3429000"/>
          <a:ext cx="3449638" cy="893763"/>
        </p:xfrm>
        <a:graphic>
          <a:graphicData uri="http://schemas.openxmlformats.org/presentationml/2006/ole">
            <p:oleObj spid="_x0000_s242714" name="公式" r:id="rId9" imgW="1714320" imgH="444240" progId="Equation.3">
              <p:embed/>
            </p:oleObj>
          </a:graphicData>
        </a:graphic>
      </p:graphicFrame>
      <p:sp>
        <p:nvSpPr>
          <p:cNvPr id="242715" name="Text Box 27"/>
          <p:cNvSpPr txBox="1">
            <a:spLocks noChangeArrowheads="1"/>
          </p:cNvSpPr>
          <p:nvPr/>
        </p:nvSpPr>
        <p:spPr bwMode="auto">
          <a:xfrm>
            <a:off x="914400" y="3602038"/>
            <a:ext cx="490538" cy="457200"/>
          </a:xfrm>
          <a:prstGeom prst="rect">
            <a:avLst/>
          </a:prstGeom>
          <a:noFill/>
          <a:ln w="9525">
            <a:noFill/>
            <a:miter lim="800000"/>
            <a:headEnd/>
            <a:tailEnd/>
          </a:ln>
          <a:effectLst/>
        </p:spPr>
        <p:txBody>
          <a:bodyPr wrap="none">
            <a:spAutoFit/>
          </a:bodyPr>
          <a:lstStyle/>
          <a:p>
            <a:r>
              <a:rPr lang="zh-CN" altLang="en-US">
                <a:ea typeface="楷体_GB2312" pitchFamily="49" charset="-122"/>
              </a:rPr>
              <a:t>由</a:t>
            </a:r>
          </a:p>
        </p:txBody>
      </p:sp>
      <p:pic>
        <p:nvPicPr>
          <p:cNvPr id="242716" name="Picture 28"/>
          <p:cNvPicPr>
            <a:picLocks noChangeAspect="1" noChangeArrowheads="1"/>
          </p:cNvPicPr>
          <p:nvPr/>
        </p:nvPicPr>
        <p:blipFill>
          <a:blip r:embed="rId10"/>
          <a:srcRect/>
          <a:stretch>
            <a:fillRect/>
          </a:stretch>
        </p:blipFill>
        <p:spPr bwMode="auto">
          <a:xfrm>
            <a:off x="6083300" y="188913"/>
            <a:ext cx="2644775" cy="26638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26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27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26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269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269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27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270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27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27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270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427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692" grpId="0" animBg="1" autoUpdateAnimBg="0"/>
      <p:bldP spid="242693" grpId="0" autoUpdateAnimBg="0"/>
      <p:bldP spid="242702" grpId="0" autoUpdateAnimBg="0"/>
      <p:bldP spid="242706" grpId="0" autoUpdateAnimBg="0"/>
      <p:bldP spid="242715"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6" name="Text Box 4"/>
          <p:cNvSpPr txBox="1">
            <a:spLocks noChangeArrowheads="1"/>
          </p:cNvSpPr>
          <p:nvPr/>
        </p:nvSpPr>
        <p:spPr bwMode="auto">
          <a:xfrm>
            <a:off x="838200" y="2209800"/>
            <a:ext cx="6902450" cy="457200"/>
          </a:xfrm>
          <a:prstGeom prst="rect">
            <a:avLst/>
          </a:prstGeom>
          <a:noFill/>
          <a:ln w="9525">
            <a:noFill/>
            <a:miter lim="800000"/>
            <a:headEnd/>
            <a:tailEnd/>
          </a:ln>
          <a:effectLst/>
        </p:spPr>
        <p:txBody>
          <a:bodyPr>
            <a:spAutoFit/>
          </a:bodyPr>
          <a:lstStyle/>
          <a:p>
            <a:r>
              <a:rPr lang="zh-CN" altLang="en-US">
                <a:ea typeface="楷体_GB2312" pitchFamily="49" charset="-122"/>
              </a:rPr>
              <a:t>作用在各质点上的主动力为</a:t>
            </a:r>
          </a:p>
        </p:txBody>
      </p:sp>
      <p:grpSp>
        <p:nvGrpSpPr>
          <p:cNvPr id="243717" name="Group 5"/>
          <p:cNvGrpSpPr>
            <a:grpSpLocks/>
          </p:cNvGrpSpPr>
          <p:nvPr/>
        </p:nvGrpSpPr>
        <p:grpSpPr bwMode="auto">
          <a:xfrm>
            <a:off x="2590800" y="2971800"/>
            <a:ext cx="5267325" cy="508000"/>
            <a:chOff x="1882" y="754"/>
            <a:chExt cx="3318" cy="320"/>
          </a:xfrm>
        </p:grpSpPr>
        <p:graphicFrame>
          <p:nvGraphicFramePr>
            <p:cNvPr id="243718" name="Object 6"/>
            <p:cNvGraphicFramePr>
              <a:graphicFrameLocks noChangeAspect="1"/>
            </p:cNvGraphicFramePr>
            <p:nvPr/>
          </p:nvGraphicFramePr>
          <p:xfrm>
            <a:off x="1882" y="754"/>
            <a:ext cx="2041" cy="320"/>
          </p:xfrm>
          <a:graphic>
            <a:graphicData uri="http://schemas.openxmlformats.org/presentationml/2006/ole">
              <p:oleObj spid="_x0000_s243718" name="公式" r:id="rId3" imgW="1460160" imgH="228600" progId="Equation.3">
                <p:embed/>
              </p:oleObj>
            </a:graphicData>
          </a:graphic>
        </p:graphicFrame>
        <p:sp>
          <p:nvSpPr>
            <p:cNvPr id="243719" name="Text Box 7"/>
            <p:cNvSpPr txBox="1">
              <a:spLocks noChangeArrowheads="1"/>
            </p:cNvSpPr>
            <p:nvPr/>
          </p:nvSpPr>
          <p:spPr bwMode="auto">
            <a:xfrm>
              <a:off x="4604" y="783"/>
              <a:ext cx="596" cy="288"/>
            </a:xfrm>
            <a:prstGeom prst="rect">
              <a:avLst/>
            </a:prstGeom>
            <a:noFill/>
            <a:ln w="9525">
              <a:noFill/>
              <a:miter lim="800000"/>
              <a:headEnd/>
              <a:tailEnd/>
            </a:ln>
            <a:effectLst/>
          </p:spPr>
          <p:txBody>
            <a:bodyPr wrap="none">
              <a:spAutoFit/>
            </a:bodyPr>
            <a:lstStyle/>
            <a:p>
              <a:r>
                <a:rPr lang="zh-CN" altLang="en-US" b="0"/>
                <a:t>（</a:t>
              </a:r>
              <a:r>
                <a:rPr lang="en-US" altLang="zh-CN" b="0"/>
                <a:t>d</a:t>
              </a:r>
              <a:r>
                <a:rPr lang="zh-CN" altLang="en-US" b="0"/>
                <a:t>）</a:t>
              </a:r>
            </a:p>
          </p:txBody>
        </p:sp>
      </p:grpSp>
      <p:sp>
        <p:nvSpPr>
          <p:cNvPr id="243720" name="AutoShape 8">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3721" name="AutoShape 9">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3722" name="AutoShape 10">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3723" name="AutoShape 11">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pSp>
        <p:nvGrpSpPr>
          <p:cNvPr id="243724" name="Group 12"/>
          <p:cNvGrpSpPr>
            <a:grpSpLocks/>
          </p:cNvGrpSpPr>
          <p:nvPr/>
        </p:nvGrpSpPr>
        <p:grpSpPr bwMode="auto">
          <a:xfrm>
            <a:off x="1600200" y="457200"/>
            <a:ext cx="6303963" cy="1698625"/>
            <a:chOff x="1429" y="2950"/>
            <a:chExt cx="3887" cy="1070"/>
          </a:xfrm>
        </p:grpSpPr>
        <p:graphicFrame>
          <p:nvGraphicFramePr>
            <p:cNvPr id="243725" name="Object 13"/>
            <p:cNvGraphicFramePr>
              <a:graphicFrameLocks noChangeAspect="1"/>
            </p:cNvGraphicFramePr>
            <p:nvPr/>
          </p:nvGraphicFramePr>
          <p:xfrm>
            <a:off x="1429" y="2950"/>
            <a:ext cx="3128" cy="1070"/>
          </p:xfrm>
          <a:graphic>
            <a:graphicData uri="http://schemas.openxmlformats.org/presentationml/2006/ole">
              <p:oleObj spid="_x0000_s243725" name="公式" r:id="rId4" imgW="2184120" imgH="888840" progId="Equation.3">
                <p:embed/>
              </p:oleObj>
            </a:graphicData>
          </a:graphic>
        </p:graphicFrame>
        <p:sp>
          <p:nvSpPr>
            <p:cNvPr id="243726" name="Text Box 14"/>
            <p:cNvSpPr txBox="1">
              <a:spLocks noChangeArrowheads="1"/>
            </p:cNvSpPr>
            <p:nvPr/>
          </p:nvSpPr>
          <p:spPr bwMode="auto">
            <a:xfrm>
              <a:off x="4744" y="3249"/>
              <a:ext cx="572" cy="288"/>
            </a:xfrm>
            <a:prstGeom prst="rect">
              <a:avLst/>
            </a:prstGeom>
            <a:noFill/>
            <a:ln w="9525">
              <a:noFill/>
              <a:miter lim="800000"/>
              <a:headEnd/>
              <a:tailEnd/>
            </a:ln>
            <a:effectLst/>
          </p:spPr>
          <p:txBody>
            <a:bodyPr wrap="none">
              <a:spAutoFit/>
            </a:bodyPr>
            <a:lstStyle/>
            <a:p>
              <a:r>
                <a:rPr lang="zh-CN" altLang="en-US" b="0"/>
                <a:t>（</a:t>
              </a:r>
              <a:r>
                <a:rPr lang="en-US" altLang="zh-CN" b="0"/>
                <a:t>c</a:t>
              </a:r>
              <a:r>
                <a:rPr lang="zh-CN" altLang="en-US" b="0"/>
                <a:t>）</a:t>
              </a:r>
            </a:p>
          </p:txBody>
        </p:sp>
      </p:grpSp>
      <p:graphicFrame>
        <p:nvGraphicFramePr>
          <p:cNvPr id="243727" name="Object 15"/>
          <p:cNvGraphicFramePr>
            <a:graphicFrameLocks noChangeAspect="1"/>
          </p:cNvGraphicFramePr>
          <p:nvPr/>
        </p:nvGraphicFramePr>
        <p:xfrm>
          <a:off x="1371600" y="4343400"/>
          <a:ext cx="6400800" cy="1049338"/>
        </p:xfrm>
        <a:graphic>
          <a:graphicData uri="http://schemas.openxmlformats.org/presentationml/2006/ole">
            <p:oleObj spid="_x0000_s243727" name="公式" r:id="rId5" imgW="2577960" imgH="457200" progId="Equation.3">
              <p:embed/>
            </p:oleObj>
          </a:graphicData>
        </a:graphic>
      </p:graphicFrame>
      <p:sp>
        <p:nvSpPr>
          <p:cNvPr id="243728" name="Text Box 16"/>
          <p:cNvSpPr txBox="1">
            <a:spLocks noChangeArrowheads="1"/>
          </p:cNvSpPr>
          <p:nvPr/>
        </p:nvSpPr>
        <p:spPr bwMode="auto">
          <a:xfrm>
            <a:off x="838200" y="3733800"/>
            <a:ext cx="7766050" cy="457200"/>
          </a:xfrm>
          <a:prstGeom prst="rect">
            <a:avLst/>
          </a:prstGeom>
          <a:noFill/>
          <a:ln w="9525">
            <a:noFill/>
            <a:miter lim="800000"/>
            <a:headEnd/>
            <a:tailEnd/>
          </a:ln>
          <a:effectLst/>
        </p:spPr>
        <p:txBody>
          <a:bodyPr>
            <a:spAutoFit/>
          </a:bodyPr>
          <a:lstStyle/>
          <a:p>
            <a:r>
              <a:rPr lang="zh-CN" altLang="en-US">
                <a:ea typeface="楷体_GB2312" pitchFamily="49" charset="-122"/>
              </a:rPr>
              <a:t>第一类拉格朗日方程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37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37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37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37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37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16" grpId="0" autoUpdateAnimBg="0"/>
      <p:bldP spid="243728"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4740" name="Group 4"/>
          <p:cNvGrpSpPr>
            <a:grpSpLocks/>
          </p:cNvGrpSpPr>
          <p:nvPr/>
        </p:nvGrpSpPr>
        <p:grpSpPr bwMode="auto">
          <a:xfrm>
            <a:off x="825500" y="4732338"/>
            <a:ext cx="8001000" cy="1565275"/>
            <a:chOff x="431" y="2886"/>
            <a:chExt cx="4898" cy="833"/>
          </a:xfrm>
        </p:grpSpPr>
        <p:graphicFrame>
          <p:nvGraphicFramePr>
            <p:cNvPr id="244741" name="Object 5"/>
            <p:cNvGraphicFramePr>
              <a:graphicFrameLocks noChangeAspect="1"/>
            </p:cNvGraphicFramePr>
            <p:nvPr/>
          </p:nvGraphicFramePr>
          <p:xfrm>
            <a:off x="431" y="2886"/>
            <a:ext cx="4898" cy="540"/>
          </p:xfrm>
          <a:graphic>
            <a:graphicData uri="http://schemas.openxmlformats.org/presentationml/2006/ole">
              <p:oleObj spid="_x0000_s244741" name="公式" r:id="rId3" imgW="4140000" imgH="457200" progId="Equation.3">
                <p:embed/>
              </p:oleObj>
            </a:graphicData>
          </a:graphic>
        </p:graphicFrame>
        <p:sp>
          <p:nvSpPr>
            <p:cNvPr id="244742" name="Text Box 6"/>
            <p:cNvSpPr txBox="1">
              <a:spLocks noChangeArrowheads="1"/>
            </p:cNvSpPr>
            <p:nvPr/>
          </p:nvSpPr>
          <p:spPr bwMode="auto">
            <a:xfrm>
              <a:off x="4493" y="3475"/>
              <a:ext cx="548" cy="244"/>
            </a:xfrm>
            <a:prstGeom prst="rect">
              <a:avLst/>
            </a:prstGeom>
            <a:noFill/>
            <a:ln w="9525">
              <a:noFill/>
              <a:miter lim="800000"/>
              <a:headEnd/>
              <a:tailEnd/>
            </a:ln>
            <a:effectLst/>
          </p:spPr>
          <p:txBody>
            <a:bodyPr wrap="none">
              <a:spAutoFit/>
            </a:bodyPr>
            <a:lstStyle/>
            <a:p>
              <a:r>
                <a:rPr lang="zh-CN" altLang="en-US" b="0"/>
                <a:t>（</a:t>
              </a:r>
              <a:r>
                <a:rPr lang="en-US" altLang="zh-CN" b="0"/>
                <a:t>f</a:t>
              </a:r>
              <a:r>
                <a:rPr lang="zh-CN" altLang="en-US" b="0"/>
                <a:t>）</a:t>
              </a:r>
            </a:p>
          </p:txBody>
        </p:sp>
      </p:grpSp>
      <p:sp>
        <p:nvSpPr>
          <p:cNvPr id="244743" name="Text Box 7"/>
          <p:cNvSpPr txBox="1">
            <a:spLocks noChangeArrowheads="1"/>
          </p:cNvSpPr>
          <p:nvPr/>
        </p:nvSpPr>
        <p:spPr bwMode="auto">
          <a:xfrm>
            <a:off x="901700" y="3492500"/>
            <a:ext cx="8458200" cy="457200"/>
          </a:xfrm>
          <a:prstGeom prst="rect">
            <a:avLst/>
          </a:prstGeom>
          <a:noFill/>
          <a:ln w="9525">
            <a:noFill/>
            <a:miter lim="800000"/>
            <a:headEnd/>
            <a:tailEnd/>
          </a:ln>
          <a:effectLst/>
        </p:spPr>
        <p:txBody>
          <a:bodyPr>
            <a:spAutoFit/>
          </a:bodyPr>
          <a:lstStyle/>
          <a:p>
            <a:r>
              <a:rPr lang="zh-CN" altLang="en-US">
                <a:ea typeface="楷体_GB2312" pitchFamily="49" charset="-122"/>
              </a:rPr>
              <a:t>将约束方程两边对时间求二阶导数</a:t>
            </a:r>
            <a:endParaRPr lang="en-US" altLang="zh-CN">
              <a:ea typeface="楷体_GB2312" pitchFamily="49" charset="-122"/>
            </a:endParaRPr>
          </a:p>
        </p:txBody>
      </p:sp>
      <p:grpSp>
        <p:nvGrpSpPr>
          <p:cNvPr id="244744" name="Group 8"/>
          <p:cNvGrpSpPr>
            <a:grpSpLocks/>
          </p:cNvGrpSpPr>
          <p:nvPr/>
        </p:nvGrpSpPr>
        <p:grpSpPr bwMode="auto">
          <a:xfrm>
            <a:off x="2195513" y="981075"/>
            <a:ext cx="5805487" cy="2027238"/>
            <a:chOff x="1367" y="274"/>
            <a:chExt cx="3854" cy="1280"/>
          </a:xfrm>
        </p:grpSpPr>
        <p:graphicFrame>
          <p:nvGraphicFramePr>
            <p:cNvPr id="244745" name="Object 9"/>
            <p:cNvGraphicFramePr>
              <a:graphicFrameLocks noChangeAspect="1"/>
            </p:cNvGraphicFramePr>
            <p:nvPr/>
          </p:nvGraphicFramePr>
          <p:xfrm>
            <a:off x="1367" y="274"/>
            <a:ext cx="3071" cy="1280"/>
          </p:xfrm>
          <a:graphic>
            <a:graphicData uri="http://schemas.openxmlformats.org/presentationml/2006/ole">
              <p:oleObj spid="_x0000_s244745" name="公式" r:id="rId4" imgW="2197080" imgH="914400" progId="Equation.3">
                <p:embed/>
              </p:oleObj>
            </a:graphicData>
          </a:graphic>
        </p:graphicFrame>
        <p:sp>
          <p:nvSpPr>
            <p:cNvPr id="244746" name="Text Box 10"/>
            <p:cNvSpPr txBox="1">
              <a:spLocks noChangeArrowheads="1"/>
            </p:cNvSpPr>
            <p:nvPr/>
          </p:nvSpPr>
          <p:spPr bwMode="auto">
            <a:xfrm>
              <a:off x="4604" y="783"/>
              <a:ext cx="617" cy="289"/>
            </a:xfrm>
            <a:prstGeom prst="rect">
              <a:avLst/>
            </a:prstGeom>
            <a:noFill/>
            <a:ln w="9525">
              <a:noFill/>
              <a:miter lim="800000"/>
              <a:headEnd/>
              <a:tailEnd/>
            </a:ln>
            <a:effectLst/>
          </p:spPr>
          <p:txBody>
            <a:bodyPr wrap="none">
              <a:spAutoFit/>
            </a:bodyPr>
            <a:lstStyle/>
            <a:p>
              <a:r>
                <a:rPr lang="zh-CN" altLang="en-US" b="0"/>
                <a:t>（</a:t>
              </a:r>
              <a:r>
                <a:rPr lang="en-US" altLang="zh-CN" b="0"/>
                <a:t>e</a:t>
              </a:r>
              <a:r>
                <a:rPr lang="zh-CN" altLang="en-US" b="0"/>
                <a:t>）</a:t>
              </a:r>
            </a:p>
          </p:txBody>
        </p:sp>
      </p:grpSp>
      <p:sp>
        <p:nvSpPr>
          <p:cNvPr id="244747" name="AutoShape 11">
            <a:hlinkClick r:id="" action="ppaction://hlinkshowjump?jump=previousslide" highlightClick="1"/>
          </p:cNvPr>
          <p:cNvSpPr>
            <a:spLocks noChangeArrowheads="1"/>
          </p:cNvSpPr>
          <p:nvPr/>
        </p:nvSpPr>
        <p:spPr bwMode="auto">
          <a:xfrm>
            <a:off x="7977188" y="67421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4748" name="AutoShape 12">
            <a:hlinkClick r:id="" action="ppaction://hlinkshowjump?jump=firstslide" highlightClick="1"/>
          </p:cNvPr>
          <p:cNvSpPr>
            <a:spLocks noChangeArrowheads="1"/>
          </p:cNvSpPr>
          <p:nvPr/>
        </p:nvSpPr>
        <p:spPr bwMode="auto">
          <a:xfrm>
            <a:off x="7519988" y="67421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4749" name="AutoShape 13">
            <a:hlinkClick r:id="" action="ppaction://hlinkshowjump?jump=nextslide" highlightClick="1"/>
          </p:cNvPr>
          <p:cNvSpPr>
            <a:spLocks noChangeArrowheads="1"/>
          </p:cNvSpPr>
          <p:nvPr/>
        </p:nvSpPr>
        <p:spPr bwMode="auto">
          <a:xfrm>
            <a:off x="8434388" y="67421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4750" name="AutoShape 14">
            <a:hlinkClick r:id="" action="ppaction://hlinkshowjump?jump=lastslide" highlightClick="1"/>
          </p:cNvPr>
          <p:cNvSpPr>
            <a:spLocks noChangeArrowheads="1"/>
          </p:cNvSpPr>
          <p:nvPr/>
        </p:nvSpPr>
        <p:spPr bwMode="auto">
          <a:xfrm>
            <a:off x="8891588" y="67421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graphicFrame>
        <p:nvGraphicFramePr>
          <p:cNvPr id="244751" name="Object 15"/>
          <p:cNvGraphicFramePr>
            <a:graphicFrameLocks noChangeAspect="1"/>
          </p:cNvGraphicFramePr>
          <p:nvPr/>
        </p:nvGraphicFramePr>
        <p:xfrm>
          <a:off x="1130300" y="4046538"/>
          <a:ext cx="5715000" cy="585787"/>
        </p:xfrm>
        <a:graphic>
          <a:graphicData uri="http://schemas.openxmlformats.org/presentationml/2006/ole">
            <p:oleObj spid="_x0000_s244751" name="公式" r:id="rId5" imgW="3085920" imgH="241200" progId="Equation.3">
              <p:embed/>
            </p:oleObj>
          </a:graphicData>
        </a:graphic>
      </p:graphicFrame>
      <p:sp>
        <p:nvSpPr>
          <p:cNvPr id="244752" name="AutoShape 16"/>
          <p:cNvSpPr>
            <a:spLocks noChangeArrowheads="1"/>
          </p:cNvSpPr>
          <p:nvPr/>
        </p:nvSpPr>
        <p:spPr bwMode="auto">
          <a:xfrm>
            <a:off x="7226300" y="4275138"/>
            <a:ext cx="914400" cy="228600"/>
          </a:xfrm>
          <a:prstGeom prst="rightArrow">
            <a:avLst>
              <a:gd name="adj1" fmla="val 50000"/>
              <a:gd name="adj2" fmla="val 100000"/>
            </a:avLst>
          </a:prstGeom>
          <a:solidFill>
            <a:schemeClr val="accent1"/>
          </a:solidFill>
          <a:ln w="9525">
            <a:solidFill>
              <a:schemeClr val="tx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47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47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47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47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47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43" grpId="0" autoUpdateAnimBg="0"/>
      <p:bldP spid="24475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64" name="Group 4"/>
          <p:cNvGrpSpPr>
            <a:grpSpLocks/>
          </p:cNvGrpSpPr>
          <p:nvPr/>
        </p:nvGrpSpPr>
        <p:grpSpPr bwMode="auto">
          <a:xfrm>
            <a:off x="692150" y="349250"/>
            <a:ext cx="8040688" cy="484188"/>
            <a:chOff x="368" y="192"/>
            <a:chExt cx="4998" cy="305"/>
          </a:xfrm>
        </p:grpSpPr>
        <p:sp>
          <p:nvSpPr>
            <p:cNvPr id="245765" name="Text Box 5"/>
            <p:cNvSpPr txBox="1">
              <a:spLocks noChangeArrowheads="1"/>
            </p:cNvSpPr>
            <p:nvPr/>
          </p:nvSpPr>
          <p:spPr bwMode="auto">
            <a:xfrm>
              <a:off x="368" y="209"/>
              <a:ext cx="1734"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与式（</a:t>
              </a:r>
              <a:r>
                <a:rPr lang="en-US" altLang="zh-CN">
                  <a:latin typeface="楷体_GB2312" pitchFamily="49" charset="-122"/>
                  <a:ea typeface="楷体_GB2312" pitchFamily="49" charset="-122"/>
                </a:rPr>
                <a:t>e</a:t>
              </a:r>
              <a:r>
                <a:rPr lang="zh-CN" altLang="en-US">
                  <a:latin typeface="楷体_GB2312" pitchFamily="49" charset="-122"/>
                  <a:ea typeface="楷体_GB2312" pitchFamily="49" charset="-122"/>
                </a:rPr>
                <a:t>）式联立，</a:t>
              </a:r>
            </a:p>
          </p:txBody>
        </p:sp>
        <p:grpSp>
          <p:nvGrpSpPr>
            <p:cNvPr id="245766" name="Group 6"/>
            <p:cNvGrpSpPr>
              <a:grpSpLocks/>
            </p:cNvGrpSpPr>
            <p:nvPr/>
          </p:nvGrpSpPr>
          <p:grpSpPr bwMode="auto">
            <a:xfrm>
              <a:off x="1923" y="209"/>
              <a:ext cx="969" cy="288"/>
              <a:chOff x="1234" y="2296"/>
              <a:chExt cx="969" cy="288"/>
            </a:xfrm>
          </p:grpSpPr>
          <p:sp>
            <p:nvSpPr>
              <p:cNvPr id="245767" name="Text Box 7"/>
              <p:cNvSpPr txBox="1">
                <a:spLocks noChangeArrowheads="1"/>
              </p:cNvSpPr>
              <p:nvPr/>
            </p:nvSpPr>
            <p:spPr bwMode="auto">
              <a:xfrm>
                <a:off x="1234" y="2296"/>
                <a:ext cx="502" cy="288"/>
              </a:xfrm>
              <a:prstGeom prst="rect">
                <a:avLst/>
              </a:prstGeom>
              <a:noFill/>
              <a:ln w="9525">
                <a:noFill/>
                <a:miter lim="800000"/>
                <a:headEnd/>
                <a:tailEnd/>
              </a:ln>
              <a:effectLst/>
            </p:spPr>
            <p:txBody>
              <a:bodyPr>
                <a:spAutoFit/>
              </a:bodyPr>
              <a:lstStyle/>
              <a:p>
                <a:r>
                  <a:rPr lang="zh-CN" altLang="en-US">
                    <a:ea typeface="楷体_GB2312" pitchFamily="49" charset="-122"/>
                  </a:rPr>
                  <a:t>消去</a:t>
                </a:r>
              </a:p>
            </p:txBody>
          </p:sp>
          <p:graphicFrame>
            <p:nvGraphicFramePr>
              <p:cNvPr id="245768" name="Object 8"/>
              <p:cNvGraphicFramePr>
                <a:graphicFrameLocks noChangeAspect="1"/>
              </p:cNvGraphicFramePr>
              <p:nvPr/>
            </p:nvGraphicFramePr>
            <p:xfrm>
              <a:off x="1655" y="2296"/>
              <a:ext cx="548" cy="266"/>
            </p:xfrm>
            <a:graphic>
              <a:graphicData uri="http://schemas.openxmlformats.org/presentationml/2006/ole">
                <p:oleObj spid="_x0000_s245768" name="公式" r:id="rId3" imgW="444240" imgH="215640" progId="Equation.3">
                  <p:embed/>
                </p:oleObj>
              </a:graphicData>
            </a:graphic>
          </p:graphicFrame>
        </p:grpSp>
        <p:sp>
          <p:nvSpPr>
            <p:cNvPr id="245769" name="Text Box 9"/>
            <p:cNvSpPr txBox="1">
              <a:spLocks noChangeArrowheads="1"/>
            </p:cNvSpPr>
            <p:nvPr/>
          </p:nvSpPr>
          <p:spPr bwMode="auto">
            <a:xfrm>
              <a:off x="2966" y="192"/>
              <a:ext cx="2400" cy="288"/>
            </a:xfrm>
            <a:prstGeom prst="rect">
              <a:avLst/>
            </a:prstGeom>
            <a:noFill/>
            <a:ln w="9525">
              <a:noFill/>
              <a:miter lim="800000"/>
              <a:headEnd/>
              <a:tailEnd/>
            </a:ln>
            <a:effectLst/>
          </p:spPr>
          <p:txBody>
            <a:bodyPr wrap="none">
              <a:spAutoFit/>
            </a:bodyPr>
            <a:lstStyle/>
            <a:p>
              <a:r>
                <a:rPr lang="zh-CN" altLang="en-US">
                  <a:ea typeface="楷体_GB2312" pitchFamily="49" charset="-122"/>
                </a:rPr>
                <a:t>，得到系统的运动微分方程</a:t>
              </a:r>
            </a:p>
          </p:txBody>
        </p:sp>
      </p:grpSp>
      <p:grpSp>
        <p:nvGrpSpPr>
          <p:cNvPr id="245770" name="Group 10"/>
          <p:cNvGrpSpPr>
            <a:grpSpLocks/>
          </p:cNvGrpSpPr>
          <p:nvPr/>
        </p:nvGrpSpPr>
        <p:grpSpPr bwMode="auto">
          <a:xfrm>
            <a:off x="795338" y="730250"/>
            <a:ext cx="7923212" cy="2727325"/>
            <a:chOff x="521" y="780"/>
            <a:chExt cx="4898" cy="1658"/>
          </a:xfrm>
        </p:grpSpPr>
        <p:graphicFrame>
          <p:nvGraphicFramePr>
            <p:cNvPr id="245771" name="Object 11"/>
            <p:cNvGraphicFramePr>
              <a:graphicFrameLocks noChangeAspect="1"/>
            </p:cNvGraphicFramePr>
            <p:nvPr/>
          </p:nvGraphicFramePr>
          <p:xfrm>
            <a:off x="521" y="780"/>
            <a:ext cx="4898" cy="1380"/>
          </p:xfrm>
          <a:graphic>
            <a:graphicData uri="http://schemas.openxmlformats.org/presentationml/2006/ole">
              <p:oleObj spid="_x0000_s245771" name="公式" r:id="rId4" imgW="4140000" imgH="1168200" progId="Equation.3">
                <p:embed/>
              </p:oleObj>
            </a:graphicData>
          </a:graphic>
        </p:graphicFrame>
        <p:sp>
          <p:nvSpPr>
            <p:cNvPr id="245772" name="Text Box 12"/>
            <p:cNvSpPr txBox="1">
              <a:spLocks noChangeArrowheads="1"/>
            </p:cNvSpPr>
            <p:nvPr/>
          </p:nvSpPr>
          <p:spPr bwMode="auto">
            <a:xfrm>
              <a:off x="4740" y="2160"/>
              <a:ext cx="585" cy="278"/>
            </a:xfrm>
            <a:prstGeom prst="rect">
              <a:avLst/>
            </a:prstGeom>
            <a:noFill/>
            <a:ln w="9525">
              <a:noFill/>
              <a:miter lim="800000"/>
              <a:headEnd/>
              <a:tailEnd/>
            </a:ln>
            <a:effectLst/>
          </p:spPr>
          <p:txBody>
            <a:bodyPr wrap="none">
              <a:spAutoFit/>
            </a:bodyPr>
            <a:lstStyle/>
            <a:p>
              <a:r>
                <a:rPr lang="zh-CN" altLang="en-US" b="0"/>
                <a:t>（</a:t>
              </a:r>
              <a:r>
                <a:rPr lang="en-US" altLang="zh-CN" b="0"/>
                <a:t>g</a:t>
              </a:r>
              <a:r>
                <a:rPr lang="zh-CN" altLang="en-US" b="0"/>
                <a:t>）</a:t>
              </a:r>
            </a:p>
          </p:txBody>
        </p:sp>
      </p:grpSp>
      <p:sp>
        <p:nvSpPr>
          <p:cNvPr id="245773" name="Text Box 13"/>
          <p:cNvSpPr txBox="1">
            <a:spLocks noChangeArrowheads="1"/>
          </p:cNvSpPr>
          <p:nvPr/>
        </p:nvSpPr>
        <p:spPr bwMode="auto">
          <a:xfrm>
            <a:off x="727075" y="3302000"/>
            <a:ext cx="488950" cy="457200"/>
          </a:xfrm>
          <a:prstGeom prst="rect">
            <a:avLst/>
          </a:prstGeom>
          <a:noFill/>
          <a:ln w="9525">
            <a:noFill/>
            <a:miter lim="800000"/>
            <a:headEnd/>
            <a:tailEnd/>
          </a:ln>
          <a:effectLst/>
        </p:spPr>
        <p:txBody>
          <a:bodyPr wrap="none">
            <a:spAutoFit/>
          </a:bodyPr>
          <a:lstStyle/>
          <a:p>
            <a:r>
              <a:rPr lang="zh-CN" altLang="en-US" b="0">
                <a:ea typeface="楷体_GB2312" pitchFamily="49" charset="-122"/>
              </a:rPr>
              <a:t>而</a:t>
            </a:r>
          </a:p>
        </p:txBody>
      </p:sp>
      <p:grpSp>
        <p:nvGrpSpPr>
          <p:cNvPr id="245774" name="Group 14"/>
          <p:cNvGrpSpPr>
            <a:grpSpLocks/>
          </p:cNvGrpSpPr>
          <p:nvPr/>
        </p:nvGrpSpPr>
        <p:grpSpPr bwMode="auto">
          <a:xfrm>
            <a:off x="2776538" y="3157538"/>
            <a:ext cx="5627687" cy="1371600"/>
            <a:chOff x="1823" y="2387"/>
            <a:chExt cx="3506" cy="786"/>
          </a:xfrm>
        </p:grpSpPr>
        <p:graphicFrame>
          <p:nvGraphicFramePr>
            <p:cNvPr id="245775" name="Object 15"/>
            <p:cNvGraphicFramePr>
              <a:graphicFrameLocks noChangeAspect="1"/>
            </p:cNvGraphicFramePr>
            <p:nvPr/>
          </p:nvGraphicFramePr>
          <p:xfrm>
            <a:off x="1823" y="2387"/>
            <a:ext cx="2282" cy="786"/>
          </p:xfrm>
          <a:graphic>
            <a:graphicData uri="http://schemas.openxmlformats.org/presentationml/2006/ole">
              <p:oleObj spid="_x0000_s245775" name="公式" r:id="rId5" imgW="1917360" imgH="660240" progId="Equation.3">
                <p:embed/>
              </p:oleObj>
            </a:graphicData>
          </a:graphic>
        </p:graphicFrame>
        <p:sp>
          <p:nvSpPr>
            <p:cNvPr id="245776" name="Text Box 16"/>
            <p:cNvSpPr txBox="1">
              <a:spLocks noChangeArrowheads="1"/>
            </p:cNvSpPr>
            <p:nvPr/>
          </p:nvSpPr>
          <p:spPr bwMode="auto">
            <a:xfrm>
              <a:off x="4740" y="2659"/>
              <a:ext cx="589" cy="262"/>
            </a:xfrm>
            <a:prstGeom prst="rect">
              <a:avLst/>
            </a:prstGeom>
            <a:noFill/>
            <a:ln w="9525">
              <a:noFill/>
              <a:miter lim="800000"/>
              <a:headEnd/>
              <a:tailEnd/>
            </a:ln>
            <a:effectLst/>
          </p:spPr>
          <p:txBody>
            <a:bodyPr wrap="none">
              <a:spAutoFit/>
            </a:bodyPr>
            <a:lstStyle/>
            <a:p>
              <a:r>
                <a:rPr lang="zh-CN" altLang="en-US" b="0"/>
                <a:t>（</a:t>
              </a:r>
              <a:r>
                <a:rPr lang="en-US" altLang="zh-CN" b="0"/>
                <a:t>h</a:t>
              </a:r>
              <a:r>
                <a:rPr lang="zh-CN" altLang="en-US" b="0"/>
                <a:t>）</a:t>
              </a:r>
            </a:p>
          </p:txBody>
        </p:sp>
      </p:grpSp>
      <p:sp>
        <p:nvSpPr>
          <p:cNvPr id="245777" name="Text Box 17"/>
          <p:cNvSpPr txBox="1">
            <a:spLocks noChangeArrowheads="1"/>
          </p:cNvSpPr>
          <p:nvPr/>
        </p:nvSpPr>
        <p:spPr bwMode="auto">
          <a:xfrm>
            <a:off x="654050" y="4549775"/>
            <a:ext cx="4627563"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与矢量力学的运动学方程相对照:</a:t>
            </a:r>
          </a:p>
        </p:txBody>
      </p:sp>
      <p:grpSp>
        <p:nvGrpSpPr>
          <p:cNvPr id="245778" name="Group 18"/>
          <p:cNvGrpSpPr>
            <a:grpSpLocks/>
          </p:cNvGrpSpPr>
          <p:nvPr/>
        </p:nvGrpSpPr>
        <p:grpSpPr bwMode="auto">
          <a:xfrm>
            <a:off x="641350" y="4960938"/>
            <a:ext cx="4630738" cy="457200"/>
            <a:chOff x="3366" y="3112"/>
            <a:chExt cx="2917" cy="288"/>
          </a:xfrm>
        </p:grpSpPr>
        <p:sp>
          <p:nvSpPr>
            <p:cNvPr id="245779" name="Text Box 19"/>
            <p:cNvSpPr txBox="1">
              <a:spLocks noChangeArrowheads="1"/>
            </p:cNvSpPr>
            <p:nvPr/>
          </p:nvSpPr>
          <p:spPr bwMode="auto">
            <a:xfrm>
              <a:off x="3366" y="3112"/>
              <a:ext cx="2917"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可知    是光滑接触面的约束力;</a:t>
              </a:r>
            </a:p>
          </p:txBody>
        </p:sp>
        <p:graphicFrame>
          <p:nvGraphicFramePr>
            <p:cNvPr id="245780" name="Object 20"/>
            <p:cNvGraphicFramePr>
              <a:graphicFrameLocks noChangeAspect="1"/>
            </p:cNvGraphicFramePr>
            <p:nvPr/>
          </p:nvGraphicFramePr>
          <p:xfrm>
            <a:off x="3787" y="3137"/>
            <a:ext cx="438" cy="248"/>
          </p:xfrm>
          <a:graphic>
            <a:graphicData uri="http://schemas.openxmlformats.org/presentationml/2006/ole">
              <p:oleObj spid="_x0000_s245780" name="公式" r:id="rId6" imgW="380880" imgH="215640" progId="Equation.3">
                <p:embed/>
              </p:oleObj>
            </a:graphicData>
          </a:graphic>
        </p:graphicFrame>
      </p:grpSp>
      <p:grpSp>
        <p:nvGrpSpPr>
          <p:cNvPr id="245781" name="Group 21"/>
          <p:cNvGrpSpPr>
            <a:grpSpLocks/>
          </p:cNvGrpSpPr>
          <p:nvPr/>
        </p:nvGrpSpPr>
        <p:grpSpPr bwMode="auto">
          <a:xfrm>
            <a:off x="863600" y="5489575"/>
            <a:ext cx="4133850" cy="504825"/>
            <a:chOff x="476" y="3566"/>
            <a:chExt cx="2604" cy="318"/>
          </a:xfrm>
        </p:grpSpPr>
        <p:sp>
          <p:nvSpPr>
            <p:cNvPr id="245782" name="Text Box 22"/>
            <p:cNvSpPr txBox="1">
              <a:spLocks noChangeArrowheads="1"/>
            </p:cNvSpPr>
            <p:nvPr/>
          </p:nvSpPr>
          <p:spPr bwMode="auto">
            <a:xfrm>
              <a:off x="1031" y="3566"/>
              <a:ext cx="2049" cy="288"/>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是二力杆      的内力</a:t>
              </a:r>
            </a:p>
          </p:txBody>
        </p:sp>
        <p:graphicFrame>
          <p:nvGraphicFramePr>
            <p:cNvPr id="245783" name="Object 23"/>
            <p:cNvGraphicFramePr>
              <a:graphicFrameLocks noChangeAspect="1"/>
            </p:cNvGraphicFramePr>
            <p:nvPr/>
          </p:nvGraphicFramePr>
          <p:xfrm>
            <a:off x="476" y="3566"/>
            <a:ext cx="590" cy="296"/>
          </p:xfrm>
          <a:graphic>
            <a:graphicData uri="http://schemas.openxmlformats.org/presentationml/2006/ole">
              <p:oleObj spid="_x0000_s245783" name="公式" r:id="rId7" imgW="431640" imgH="215640" progId="Equation.3">
                <p:embed/>
              </p:oleObj>
            </a:graphicData>
          </a:graphic>
        </p:graphicFrame>
        <p:graphicFrame>
          <p:nvGraphicFramePr>
            <p:cNvPr id="245784" name="Object 24"/>
            <p:cNvGraphicFramePr>
              <a:graphicFrameLocks noChangeAspect="1"/>
            </p:cNvGraphicFramePr>
            <p:nvPr/>
          </p:nvGraphicFramePr>
          <p:xfrm>
            <a:off x="1882" y="3596"/>
            <a:ext cx="594" cy="288"/>
          </p:xfrm>
          <a:graphic>
            <a:graphicData uri="http://schemas.openxmlformats.org/presentationml/2006/ole">
              <p:oleObj spid="_x0000_s245784" name="公式" r:id="rId8" imgW="444240" imgH="215640" progId="Equation.3">
                <p:embed/>
              </p:oleObj>
            </a:graphicData>
          </a:graphic>
        </p:graphicFrame>
      </p:grpSp>
      <p:sp>
        <p:nvSpPr>
          <p:cNvPr id="245785" name="AutoShape 25">
            <a:hlinkClick r:id="" action="ppaction://hlinkshowjump?jump=previousslide" highlightClick="1"/>
          </p:cNvPr>
          <p:cNvSpPr>
            <a:spLocks noChangeArrowheads="1"/>
          </p:cNvSpPr>
          <p:nvPr/>
        </p:nvSpPr>
        <p:spPr bwMode="auto">
          <a:xfrm>
            <a:off x="7869238" y="657066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5786" name="AutoShape 26">
            <a:hlinkClick r:id="" action="ppaction://hlinkshowjump?jump=firstslide" highlightClick="1"/>
          </p:cNvPr>
          <p:cNvSpPr>
            <a:spLocks noChangeArrowheads="1"/>
          </p:cNvSpPr>
          <p:nvPr/>
        </p:nvSpPr>
        <p:spPr bwMode="auto">
          <a:xfrm>
            <a:off x="7412038" y="657066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5787" name="AutoShape 27">
            <a:hlinkClick r:id="" action="ppaction://hlinkshowjump?jump=nextslide" highlightClick="1"/>
          </p:cNvPr>
          <p:cNvSpPr>
            <a:spLocks noChangeArrowheads="1"/>
          </p:cNvSpPr>
          <p:nvPr/>
        </p:nvSpPr>
        <p:spPr bwMode="auto">
          <a:xfrm>
            <a:off x="8326438" y="657066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45788" name="AutoShape 28">
            <a:hlinkClick r:id="" action="ppaction://hlinkshowjump?jump=lastslide" highlightClick="1"/>
          </p:cNvPr>
          <p:cNvSpPr>
            <a:spLocks noChangeArrowheads="1"/>
          </p:cNvSpPr>
          <p:nvPr/>
        </p:nvSpPr>
        <p:spPr bwMode="auto">
          <a:xfrm>
            <a:off x="8783638" y="657066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7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57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57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57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57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3" grpId="0" autoUpdateAnimBg="0"/>
      <p:bldP spid="24577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ext Box 2"/>
          <p:cNvSpPr txBox="1">
            <a:spLocks noChangeArrowheads="1"/>
          </p:cNvSpPr>
          <p:nvPr/>
        </p:nvSpPr>
        <p:spPr bwMode="auto">
          <a:xfrm>
            <a:off x="898525" y="422275"/>
            <a:ext cx="5041900" cy="457200"/>
          </a:xfrm>
          <a:prstGeom prst="rect">
            <a:avLst/>
          </a:prstGeom>
          <a:noFill/>
          <a:ln w="9525">
            <a:noFill/>
            <a:miter lim="800000"/>
            <a:headEnd/>
            <a:tailEnd/>
          </a:ln>
          <a:effectLst/>
        </p:spPr>
        <p:txBody>
          <a:bodyPr>
            <a:spAutoFit/>
          </a:bodyPr>
          <a:lstStyle/>
          <a:p>
            <a:r>
              <a:rPr lang="zh-CN" altLang="en-US">
                <a:ea typeface="楷体_GB2312" pitchFamily="49" charset="-122"/>
              </a:rPr>
              <a:t>例：一单摆在空间摆动，摆长为</a:t>
            </a:r>
            <a:r>
              <a:rPr lang="en-US" altLang="zh-CN" i="1"/>
              <a:t>l</a:t>
            </a:r>
            <a:r>
              <a:rPr lang="en-US" altLang="zh-CN"/>
              <a:t>。   </a:t>
            </a:r>
          </a:p>
        </p:txBody>
      </p:sp>
      <p:grpSp>
        <p:nvGrpSpPr>
          <p:cNvPr id="218128" name="Group 16"/>
          <p:cNvGrpSpPr>
            <a:grpSpLocks/>
          </p:cNvGrpSpPr>
          <p:nvPr/>
        </p:nvGrpSpPr>
        <p:grpSpPr bwMode="auto">
          <a:xfrm>
            <a:off x="457200" y="1143000"/>
            <a:ext cx="3368675" cy="2120900"/>
            <a:chOff x="768" y="1824"/>
            <a:chExt cx="2122" cy="1336"/>
          </a:xfrm>
        </p:grpSpPr>
        <p:sp>
          <p:nvSpPr>
            <p:cNvPr id="218117" name="Line 5"/>
            <p:cNvSpPr>
              <a:spLocks noChangeShapeType="1"/>
            </p:cNvSpPr>
            <p:nvPr/>
          </p:nvSpPr>
          <p:spPr bwMode="auto">
            <a:xfrm>
              <a:off x="1584" y="1968"/>
              <a:ext cx="1104" cy="0"/>
            </a:xfrm>
            <a:prstGeom prst="line">
              <a:avLst/>
            </a:prstGeom>
            <a:noFill/>
            <a:ln w="28575">
              <a:solidFill>
                <a:schemeClr val="tx1"/>
              </a:solidFill>
              <a:round/>
              <a:headEnd/>
              <a:tailEnd type="triangle" w="med" len="med"/>
            </a:ln>
            <a:effectLst/>
          </p:spPr>
          <p:txBody>
            <a:bodyPr/>
            <a:lstStyle/>
            <a:p>
              <a:endParaRPr lang="zh-CN" altLang="en-US"/>
            </a:p>
          </p:txBody>
        </p:sp>
        <p:sp>
          <p:nvSpPr>
            <p:cNvPr id="218118" name="Line 6"/>
            <p:cNvSpPr>
              <a:spLocks noChangeShapeType="1"/>
            </p:cNvSpPr>
            <p:nvPr/>
          </p:nvSpPr>
          <p:spPr bwMode="auto">
            <a:xfrm flipH="1">
              <a:off x="1029" y="1968"/>
              <a:ext cx="555" cy="960"/>
            </a:xfrm>
            <a:prstGeom prst="line">
              <a:avLst/>
            </a:prstGeom>
            <a:noFill/>
            <a:ln w="28575">
              <a:solidFill>
                <a:schemeClr val="tx1"/>
              </a:solidFill>
              <a:round/>
              <a:headEnd/>
              <a:tailEnd type="triangle" w="med" len="med"/>
            </a:ln>
            <a:effectLst/>
          </p:spPr>
          <p:txBody>
            <a:bodyPr/>
            <a:lstStyle/>
            <a:p>
              <a:endParaRPr lang="zh-CN" altLang="en-US"/>
            </a:p>
          </p:txBody>
        </p:sp>
        <p:sp>
          <p:nvSpPr>
            <p:cNvPr id="218119" name="Line 7"/>
            <p:cNvSpPr>
              <a:spLocks noChangeShapeType="1"/>
            </p:cNvSpPr>
            <p:nvPr/>
          </p:nvSpPr>
          <p:spPr bwMode="auto">
            <a:xfrm flipV="1">
              <a:off x="1601" y="1973"/>
              <a:ext cx="0" cy="1104"/>
            </a:xfrm>
            <a:prstGeom prst="line">
              <a:avLst/>
            </a:prstGeom>
            <a:noFill/>
            <a:ln w="28575">
              <a:solidFill>
                <a:schemeClr val="tx1"/>
              </a:solidFill>
              <a:round/>
              <a:headEnd type="triangle" w="med" len="med"/>
              <a:tailEnd/>
            </a:ln>
            <a:effectLst/>
          </p:spPr>
          <p:txBody>
            <a:bodyPr/>
            <a:lstStyle/>
            <a:p>
              <a:endParaRPr lang="zh-CN" altLang="en-US"/>
            </a:p>
          </p:txBody>
        </p:sp>
        <p:sp>
          <p:nvSpPr>
            <p:cNvPr id="218120" name="Line 8"/>
            <p:cNvSpPr>
              <a:spLocks noChangeShapeType="1"/>
            </p:cNvSpPr>
            <p:nvPr/>
          </p:nvSpPr>
          <p:spPr bwMode="auto">
            <a:xfrm>
              <a:off x="1584" y="1968"/>
              <a:ext cx="672" cy="1008"/>
            </a:xfrm>
            <a:prstGeom prst="line">
              <a:avLst/>
            </a:prstGeom>
            <a:noFill/>
            <a:ln w="76200">
              <a:solidFill>
                <a:schemeClr val="tx1"/>
              </a:solidFill>
              <a:round/>
              <a:headEnd/>
              <a:tailEnd/>
            </a:ln>
            <a:effectLst/>
          </p:spPr>
          <p:txBody>
            <a:bodyPr/>
            <a:lstStyle/>
            <a:p>
              <a:endParaRPr lang="zh-CN" altLang="en-US"/>
            </a:p>
          </p:txBody>
        </p:sp>
        <p:sp>
          <p:nvSpPr>
            <p:cNvPr id="218121" name="Oval 9"/>
            <p:cNvSpPr>
              <a:spLocks noChangeArrowheads="1"/>
            </p:cNvSpPr>
            <p:nvPr/>
          </p:nvSpPr>
          <p:spPr bwMode="auto">
            <a:xfrm>
              <a:off x="2208" y="2928"/>
              <a:ext cx="192" cy="192"/>
            </a:xfrm>
            <a:prstGeom prst="ellipse">
              <a:avLst/>
            </a:prstGeom>
            <a:solidFill>
              <a:schemeClr val="accent1"/>
            </a:solidFill>
            <a:ln w="9525">
              <a:solidFill>
                <a:schemeClr val="tx1"/>
              </a:solidFill>
              <a:round/>
              <a:headEnd/>
              <a:tailEnd/>
            </a:ln>
            <a:effectLst/>
          </p:spPr>
          <p:txBody>
            <a:bodyPr wrap="none" anchor="ctr"/>
            <a:lstStyle/>
            <a:p>
              <a:pPr algn="ctr"/>
              <a:endParaRPr lang="zh-CN" altLang="en-US"/>
            </a:p>
          </p:txBody>
        </p:sp>
        <p:graphicFrame>
          <p:nvGraphicFramePr>
            <p:cNvPr id="218122" name="Object 10"/>
            <p:cNvGraphicFramePr>
              <a:graphicFrameLocks noChangeAspect="1"/>
            </p:cNvGraphicFramePr>
            <p:nvPr/>
          </p:nvGraphicFramePr>
          <p:xfrm>
            <a:off x="1344" y="1824"/>
            <a:ext cx="201" cy="234"/>
          </p:xfrm>
          <a:graphic>
            <a:graphicData uri="http://schemas.openxmlformats.org/presentationml/2006/ole">
              <p:oleObj spid="_x0000_s218122" name="Equation" r:id="rId3" imgW="152280" imgH="177480" progId="Equation.DSMT4">
                <p:embed/>
              </p:oleObj>
            </a:graphicData>
          </a:graphic>
        </p:graphicFrame>
        <p:graphicFrame>
          <p:nvGraphicFramePr>
            <p:cNvPr id="218123" name="Object 11"/>
            <p:cNvGraphicFramePr>
              <a:graphicFrameLocks noChangeAspect="1"/>
            </p:cNvGraphicFramePr>
            <p:nvPr/>
          </p:nvGraphicFramePr>
          <p:xfrm>
            <a:off x="2688" y="1872"/>
            <a:ext cx="202" cy="222"/>
          </p:xfrm>
          <a:graphic>
            <a:graphicData uri="http://schemas.openxmlformats.org/presentationml/2006/ole">
              <p:oleObj spid="_x0000_s218123" name="Equation" r:id="rId4" imgW="126720" imgH="139680" progId="Equation.DSMT4">
                <p:embed/>
              </p:oleObj>
            </a:graphicData>
          </a:graphic>
        </p:graphicFrame>
        <p:graphicFrame>
          <p:nvGraphicFramePr>
            <p:cNvPr id="218124" name="Object 12"/>
            <p:cNvGraphicFramePr>
              <a:graphicFrameLocks noChangeAspect="1"/>
            </p:cNvGraphicFramePr>
            <p:nvPr/>
          </p:nvGraphicFramePr>
          <p:xfrm>
            <a:off x="768" y="2880"/>
            <a:ext cx="195" cy="230"/>
          </p:xfrm>
          <a:graphic>
            <a:graphicData uri="http://schemas.openxmlformats.org/presentationml/2006/ole">
              <p:oleObj spid="_x0000_s218124" name="Equation" r:id="rId5" imgW="139680" imgH="164880" progId="Equation.DSMT4">
                <p:embed/>
              </p:oleObj>
            </a:graphicData>
          </a:graphic>
        </p:graphicFrame>
        <p:graphicFrame>
          <p:nvGraphicFramePr>
            <p:cNvPr id="218125" name="Object 13"/>
            <p:cNvGraphicFramePr>
              <a:graphicFrameLocks noChangeAspect="1"/>
            </p:cNvGraphicFramePr>
            <p:nvPr/>
          </p:nvGraphicFramePr>
          <p:xfrm>
            <a:off x="1680" y="2976"/>
            <a:ext cx="184" cy="184"/>
          </p:xfrm>
          <a:graphic>
            <a:graphicData uri="http://schemas.openxmlformats.org/presentationml/2006/ole">
              <p:oleObj spid="_x0000_s218125" name="Equation" r:id="rId6" imgW="126720" imgH="126720" progId="Equation.DSMT4">
                <p:embed/>
              </p:oleObj>
            </a:graphicData>
          </a:graphic>
        </p:graphicFrame>
        <p:graphicFrame>
          <p:nvGraphicFramePr>
            <p:cNvPr id="218126" name="Object 14"/>
            <p:cNvGraphicFramePr>
              <a:graphicFrameLocks noChangeAspect="1"/>
            </p:cNvGraphicFramePr>
            <p:nvPr/>
          </p:nvGraphicFramePr>
          <p:xfrm>
            <a:off x="1584" y="2160"/>
            <a:ext cx="167" cy="234"/>
          </p:xfrm>
          <a:graphic>
            <a:graphicData uri="http://schemas.openxmlformats.org/presentationml/2006/ole">
              <p:oleObj spid="_x0000_s218126" name="Equation" r:id="rId7" imgW="126720" imgH="177480" progId="Equation.DSMT4">
                <p:embed/>
              </p:oleObj>
            </a:graphicData>
          </a:graphic>
        </p:graphicFrame>
      </p:grpSp>
      <p:sp>
        <p:nvSpPr>
          <p:cNvPr id="218129" name="Text Box 17"/>
          <p:cNvSpPr txBox="1">
            <a:spLocks noChangeArrowheads="1"/>
          </p:cNvSpPr>
          <p:nvPr/>
        </p:nvSpPr>
        <p:spPr bwMode="auto">
          <a:xfrm>
            <a:off x="4403725" y="1011238"/>
            <a:ext cx="2039938"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约束方程为    </a:t>
            </a:r>
          </a:p>
        </p:txBody>
      </p:sp>
      <p:graphicFrame>
        <p:nvGraphicFramePr>
          <p:cNvPr id="218130" name="Object 18"/>
          <p:cNvGraphicFramePr>
            <a:graphicFrameLocks noChangeAspect="1"/>
          </p:cNvGraphicFramePr>
          <p:nvPr/>
        </p:nvGraphicFramePr>
        <p:xfrm>
          <a:off x="4419600" y="1600200"/>
          <a:ext cx="3981450" cy="530225"/>
        </p:xfrm>
        <a:graphic>
          <a:graphicData uri="http://schemas.openxmlformats.org/presentationml/2006/ole">
            <p:oleObj spid="_x0000_s218130" name="Equation" r:id="rId8" imgW="1714320" imgH="228600" progId="Equation.DSMT4">
              <p:embed/>
            </p:oleObj>
          </a:graphicData>
        </a:graphic>
      </p:graphicFrame>
      <p:sp>
        <p:nvSpPr>
          <p:cNvPr id="218131" name="Text Box 19"/>
          <p:cNvSpPr txBox="1">
            <a:spLocks noChangeArrowheads="1"/>
          </p:cNvSpPr>
          <p:nvPr/>
        </p:nvSpPr>
        <p:spPr bwMode="auto">
          <a:xfrm>
            <a:off x="4343400" y="2251075"/>
            <a:ext cx="2324100"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自由度数为2。    </a:t>
            </a:r>
          </a:p>
        </p:txBody>
      </p:sp>
      <p:grpSp>
        <p:nvGrpSpPr>
          <p:cNvPr id="218149" name="Group 37"/>
          <p:cNvGrpSpPr>
            <a:grpSpLocks/>
          </p:cNvGrpSpPr>
          <p:nvPr/>
        </p:nvGrpSpPr>
        <p:grpSpPr bwMode="auto">
          <a:xfrm>
            <a:off x="838200" y="3357563"/>
            <a:ext cx="4641850" cy="457200"/>
            <a:chOff x="528" y="2115"/>
            <a:chExt cx="2924" cy="288"/>
          </a:xfrm>
        </p:grpSpPr>
        <p:sp>
          <p:nvSpPr>
            <p:cNvPr id="218132" name="AutoShape 20"/>
            <p:cNvSpPr>
              <a:spLocks noChangeArrowheads="1"/>
            </p:cNvSpPr>
            <p:nvPr/>
          </p:nvSpPr>
          <p:spPr bwMode="auto">
            <a:xfrm>
              <a:off x="528" y="2208"/>
              <a:ext cx="432" cy="144"/>
            </a:xfrm>
            <a:prstGeom prst="rightArrow">
              <a:avLst>
                <a:gd name="adj1" fmla="val 50000"/>
                <a:gd name="adj2" fmla="val 750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18133" name="Text Box 21"/>
            <p:cNvSpPr txBox="1">
              <a:spLocks noChangeArrowheads="1"/>
            </p:cNvSpPr>
            <p:nvPr/>
          </p:nvSpPr>
          <p:spPr bwMode="auto">
            <a:xfrm>
              <a:off x="1474" y="2115"/>
              <a:ext cx="1978" cy="288"/>
            </a:xfrm>
            <a:prstGeom prst="rect">
              <a:avLst/>
            </a:prstGeom>
            <a:noFill/>
            <a:ln w="9525">
              <a:noFill/>
              <a:miter lim="800000"/>
              <a:headEnd/>
              <a:tailEnd/>
            </a:ln>
            <a:effectLst/>
          </p:spPr>
          <p:txBody>
            <a:bodyPr>
              <a:spAutoFit/>
            </a:bodyPr>
            <a:lstStyle/>
            <a:p>
              <a:r>
                <a:rPr lang="en-US" altLang="zh-CN" b="0" i="1"/>
                <a:t>x</a:t>
              </a:r>
              <a:r>
                <a:rPr lang="en-US" altLang="zh-CN" b="0"/>
                <a:t>，</a:t>
              </a:r>
              <a:r>
                <a:rPr lang="en-US" altLang="zh-CN" b="0" i="1"/>
                <a:t>y</a:t>
              </a:r>
              <a:r>
                <a:rPr lang="zh-CN" altLang="en-US">
                  <a:ea typeface="楷体_GB2312" pitchFamily="49" charset="-122"/>
                </a:rPr>
                <a:t>为独立变量</a:t>
              </a:r>
              <a:r>
                <a:rPr lang="zh-CN" altLang="en-US"/>
                <a:t>      </a:t>
              </a:r>
            </a:p>
          </p:txBody>
        </p:sp>
      </p:grpSp>
      <p:grpSp>
        <p:nvGrpSpPr>
          <p:cNvPr id="218150" name="Group 38"/>
          <p:cNvGrpSpPr>
            <a:grpSpLocks/>
          </p:cNvGrpSpPr>
          <p:nvPr/>
        </p:nvGrpSpPr>
        <p:grpSpPr bwMode="auto">
          <a:xfrm>
            <a:off x="838200" y="3886200"/>
            <a:ext cx="7915275" cy="604838"/>
            <a:chOff x="528" y="2448"/>
            <a:chExt cx="4986" cy="381"/>
          </a:xfrm>
        </p:grpSpPr>
        <p:graphicFrame>
          <p:nvGraphicFramePr>
            <p:cNvPr id="218134" name="Object 22"/>
            <p:cNvGraphicFramePr>
              <a:graphicFrameLocks noChangeAspect="1"/>
            </p:cNvGraphicFramePr>
            <p:nvPr/>
          </p:nvGraphicFramePr>
          <p:xfrm>
            <a:off x="528" y="2544"/>
            <a:ext cx="1248" cy="277"/>
          </p:xfrm>
          <a:graphic>
            <a:graphicData uri="http://schemas.openxmlformats.org/presentationml/2006/ole">
              <p:oleObj spid="_x0000_s218134" name="Equation" r:id="rId9" imgW="914400" imgH="203040" progId="Equation.DSMT4">
                <p:embed/>
              </p:oleObj>
            </a:graphicData>
          </a:graphic>
        </p:graphicFrame>
        <p:graphicFrame>
          <p:nvGraphicFramePr>
            <p:cNvPr id="218135" name="Object 23"/>
            <p:cNvGraphicFramePr>
              <a:graphicFrameLocks noChangeAspect="1"/>
            </p:cNvGraphicFramePr>
            <p:nvPr/>
          </p:nvGraphicFramePr>
          <p:xfrm>
            <a:off x="1872" y="2544"/>
            <a:ext cx="1283" cy="277"/>
          </p:xfrm>
          <a:graphic>
            <a:graphicData uri="http://schemas.openxmlformats.org/presentationml/2006/ole">
              <p:oleObj spid="_x0000_s218135" name="Equation" r:id="rId10" imgW="939600" imgH="203040" progId="Equation.DSMT4">
                <p:embed/>
              </p:oleObj>
            </a:graphicData>
          </a:graphic>
        </p:graphicFrame>
        <p:graphicFrame>
          <p:nvGraphicFramePr>
            <p:cNvPr id="218136" name="Object 24"/>
            <p:cNvGraphicFramePr>
              <a:graphicFrameLocks noChangeAspect="1"/>
            </p:cNvGraphicFramePr>
            <p:nvPr/>
          </p:nvGraphicFramePr>
          <p:xfrm>
            <a:off x="3312" y="2448"/>
            <a:ext cx="2202" cy="381"/>
          </p:xfrm>
          <a:graphic>
            <a:graphicData uri="http://schemas.openxmlformats.org/presentationml/2006/ole">
              <p:oleObj spid="_x0000_s218136" name="Equation" r:id="rId11" imgW="1612800" imgH="279360" progId="Equation.DSMT4">
                <p:embed/>
              </p:oleObj>
            </a:graphicData>
          </a:graphic>
        </p:graphicFrame>
      </p:grpSp>
      <p:sp>
        <p:nvSpPr>
          <p:cNvPr id="218137" name="AutoShape 25"/>
          <p:cNvSpPr>
            <a:spLocks noChangeArrowheads="1"/>
          </p:cNvSpPr>
          <p:nvPr/>
        </p:nvSpPr>
        <p:spPr bwMode="auto">
          <a:xfrm>
            <a:off x="838200" y="4648200"/>
            <a:ext cx="685800" cy="228600"/>
          </a:xfrm>
          <a:prstGeom prst="rightArrow">
            <a:avLst>
              <a:gd name="adj1" fmla="val 50000"/>
              <a:gd name="adj2" fmla="val 75000"/>
            </a:avLst>
          </a:prstGeom>
          <a:solidFill>
            <a:schemeClr val="accent1"/>
          </a:solidFill>
          <a:ln w="9525">
            <a:solidFill>
              <a:schemeClr val="tx1"/>
            </a:solidFill>
            <a:miter lim="800000"/>
            <a:headEnd/>
            <a:tailEnd/>
          </a:ln>
          <a:effectLst/>
        </p:spPr>
        <p:txBody>
          <a:bodyPr wrap="none" anchor="ctr"/>
          <a:lstStyle/>
          <a:p>
            <a:endParaRPr lang="zh-CN" altLang="en-US"/>
          </a:p>
        </p:txBody>
      </p:sp>
      <p:grpSp>
        <p:nvGrpSpPr>
          <p:cNvPr id="218140" name="Group 28"/>
          <p:cNvGrpSpPr>
            <a:grpSpLocks/>
          </p:cNvGrpSpPr>
          <p:nvPr/>
        </p:nvGrpSpPr>
        <p:grpSpPr bwMode="auto">
          <a:xfrm>
            <a:off x="1763713" y="4508500"/>
            <a:ext cx="7513637" cy="458788"/>
            <a:chOff x="1056" y="2784"/>
            <a:chExt cx="4733" cy="289"/>
          </a:xfrm>
        </p:grpSpPr>
        <p:graphicFrame>
          <p:nvGraphicFramePr>
            <p:cNvPr id="218138" name="Object 26"/>
            <p:cNvGraphicFramePr>
              <a:graphicFrameLocks noChangeAspect="1"/>
            </p:cNvGraphicFramePr>
            <p:nvPr/>
          </p:nvGraphicFramePr>
          <p:xfrm>
            <a:off x="1056" y="2832"/>
            <a:ext cx="392" cy="241"/>
          </p:xfrm>
          <a:graphic>
            <a:graphicData uri="http://schemas.openxmlformats.org/presentationml/2006/ole">
              <p:oleObj spid="_x0000_s218138" name="Equation" r:id="rId12" imgW="330120" imgH="203040" progId="Equation.DSMT4">
                <p:embed/>
              </p:oleObj>
            </a:graphicData>
          </a:graphic>
        </p:graphicFrame>
        <p:sp>
          <p:nvSpPr>
            <p:cNvPr id="218139" name="Text Box 27"/>
            <p:cNvSpPr txBox="1">
              <a:spLocks noChangeArrowheads="1"/>
            </p:cNvSpPr>
            <p:nvPr/>
          </p:nvSpPr>
          <p:spPr bwMode="auto">
            <a:xfrm>
              <a:off x="1344" y="2784"/>
              <a:ext cx="4445" cy="288"/>
            </a:xfrm>
            <a:prstGeom prst="rect">
              <a:avLst/>
            </a:prstGeom>
            <a:noFill/>
            <a:ln w="9525">
              <a:noFill/>
              <a:miter lim="800000"/>
              <a:headEnd/>
              <a:tailEnd/>
            </a:ln>
            <a:effectLst/>
          </p:spPr>
          <p:txBody>
            <a:bodyPr wrap="none">
              <a:spAutoFit/>
            </a:bodyPr>
            <a:lstStyle/>
            <a:p>
              <a:r>
                <a:rPr lang="zh-CN" altLang="en-US">
                  <a:ea typeface="楷体_GB2312" pitchFamily="49" charset="-122"/>
                </a:rPr>
                <a:t>（单摆在</a:t>
              </a:r>
              <a:r>
                <a:rPr lang="en-US" altLang="zh-CN" i="1"/>
                <a:t>xy</a:t>
              </a:r>
              <a:r>
                <a:rPr lang="zh-CN" altLang="en-US">
                  <a:ea typeface="楷体_GB2312" pitchFamily="49" charset="-122"/>
                </a:rPr>
                <a:t>面上的投影与</a:t>
              </a:r>
              <a:r>
                <a:rPr lang="en-US" altLang="zh-CN" i="1"/>
                <a:t>x</a:t>
              </a:r>
              <a:r>
                <a:rPr lang="zh-CN" altLang="en-US">
                  <a:ea typeface="楷体_GB2312" pitchFamily="49" charset="-122"/>
                </a:rPr>
                <a:t>轴夹角）为独立变量。</a:t>
              </a:r>
              <a:r>
                <a:rPr lang="zh-CN" altLang="en-US"/>
                <a:t>    </a:t>
              </a:r>
            </a:p>
          </p:txBody>
        </p:sp>
      </p:grpSp>
      <p:grpSp>
        <p:nvGrpSpPr>
          <p:cNvPr id="218151" name="Group 39"/>
          <p:cNvGrpSpPr>
            <a:grpSpLocks/>
          </p:cNvGrpSpPr>
          <p:nvPr/>
        </p:nvGrpSpPr>
        <p:grpSpPr bwMode="auto">
          <a:xfrm>
            <a:off x="2590800" y="5029200"/>
            <a:ext cx="2978150" cy="1308100"/>
            <a:chOff x="1632" y="3168"/>
            <a:chExt cx="1876" cy="824"/>
          </a:xfrm>
        </p:grpSpPr>
        <p:graphicFrame>
          <p:nvGraphicFramePr>
            <p:cNvPr id="218141" name="Object 29"/>
            <p:cNvGraphicFramePr>
              <a:graphicFrameLocks noChangeAspect="1"/>
            </p:cNvGraphicFramePr>
            <p:nvPr/>
          </p:nvGraphicFramePr>
          <p:xfrm>
            <a:off x="1632" y="3168"/>
            <a:ext cx="1876" cy="248"/>
          </p:xfrm>
          <a:graphic>
            <a:graphicData uri="http://schemas.openxmlformats.org/presentationml/2006/ole">
              <p:oleObj spid="_x0000_s218141" name="Equation" r:id="rId13" imgW="1536480" imgH="203040" progId="Equation.DSMT4">
                <p:embed/>
              </p:oleObj>
            </a:graphicData>
          </a:graphic>
        </p:graphicFrame>
        <p:graphicFrame>
          <p:nvGraphicFramePr>
            <p:cNvPr id="218142" name="Object 30"/>
            <p:cNvGraphicFramePr>
              <a:graphicFrameLocks noChangeAspect="1"/>
            </p:cNvGraphicFramePr>
            <p:nvPr/>
          </p:nvGraphicFramePr>
          <p:xfrm>
            <a:off x="1632" y="3456"/>
            <a:ext cx="1876" cy="248"/>
          </p:xfrm>
          <a:graphic>
            <a:graphicData uri="http://schemas.openxmlformats.org/presentationml/2006/ole">
              <p:oleObj spid="_x0000_s218142" name="Equation" r:id="rId14" imgW="1536480" imgH="203040" progId="Equation.DSMT4">
                <p:embed/>
              </p:oleObj>
            </a:graphicData>
          </a:graphic>
        </p:graphicFrame>
        <p:graphicFrame>
          <p:nvGraphicFramePr>
            <p:cNvPr id="218143" name="Object 31"/>
            <p:cNvGraphicFramePr>
              <a:graphicFrameLocks noChangeAspect="1"/>
            </p:cNvGraphicFramePr>
            <p:nvPr/>
          </p:nvGraphicFramePr>
          <p:xfrm>
            <a:off x="1632" y="3744"/>
            <a:ext cx="1488" cy="248"/>
          </p:xfrm>
          <a:graphic>
            <a:graphicData uri="http://schemas.openxmlformats.org/presentationml/2006/ole">
              <p:oleObj spid="_x0000_s218143" name="Equation" r:id="rId15" imgW="1218960" imgH="203040" progId="Equation.DSMT4">
                <p:embed/>
              </p:oleObj>
            </a:graphicData>
          </a:graphic>
        </p:graphicFrame>
      </p:grpSp>
      <p:sp>
        <p:nvSpPr>
          <p:cNvPr id="218144" name="AutoShape 32">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8145" name="AutoShape 33">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8146" name="AutoShape 34">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18147" name="AutoShape 35">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81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81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81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81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81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81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81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814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8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29" grpId="0"/>
      <p:bldP spid="218131" grpId="0"/>
      <p:bldP spid="21813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9" name="AutoShape 5">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6550" name="AutoShape 6">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6551" name="AutoShape 7">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6552" name="AutoShape 8">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236553" name="Text Box 9"/>
          <p:cNvSpPr txBox="1">
            <a:spLocks noChangeArrowheads="1"/>
          </p:cNvSpPr>
          <p:nvPr/>
        </p:nvSpPr>
        <p:spPr bwMode="auto">
          <a:xfrm>
            <a:off x="684213" y="404813"/>
            <a:ext cx="8302625" cy="884237"/>
          </a:xfrm>
          <a:prstGeom prst="rect">
            <a:avLst/>
          </a:prstGeom>
          <a:noFill/>
          <a:ln w="9525">
            <a:noFill/>
            <a:miter lim="800000"/>
            <a:headEnd/>
            <a:tailEnd/>
          </a:ln>
          <a:effectLst/>
        </p:spPr>
        <p:txBody>
          <a:bodyPr wrap="none">
            <a:spAutoFit/>
          </a:bodyPr>
          <a:lstStyle/>
          <a:p>
            <a:r>
              <a:rPr lang="zh-CN" altLang="en-US" sz="2800">
                <a:solidFill>
                  <a:srgbClr val="CC0000"/>
                </a:solidFill>
                <a:ea typeface="隶书" pitchFamily="49" charset="-122"/>
              </a:rPr>
              <a:t>思考：</a:t>
            </a:r>
            <a:r>
              <a:rPr lang="zh-CN" altLang="en-US">
                <a:ea typeface="楷体_GB2312" pitchFamily="49" charset="-122"/>
              </a:rPr>
              <a:t>导弹在追踪飞机的情况下，广义坐标的数目和自由度</a:t>
            </a:r>
          </a:p>
          <a:p>
            <a:r>
              <a:rPr lang="zh-CN" altLang="en-US">
                <a:ea typeface="楷体_GB2312" pitchFamily="49" charset="-122"/>
              </a:rPr>
              <a:t>数目的关系如何？</a:t>
            </a:r>
          </a:p>
        </p:txBody>
      </p:sp>
      <p:sp>
        <p:nvSpPr>
          <p:cNvPr id="236554" name="Text Box 10"/>
          <p:cNvSpPr txBox="1">
            <a:spLocks noChangeArrowheads="1"/>
          </p:cNvSpPr>
          <p:nvPr/>
        </p:nvSpPr>
        <p:spPr bwMode="auto">
          <a:xfrm>
            <a:off x="684213" y="1412875"/>
            <a:ext cx="3887787" cy="457200"/>
          </a:xfrm>
          <a:prstGeom prst="rect">
            <a:avLst/>
          </a:prstGeom>
          <a:noFill/>
          <a:ln w="9525">
            <a:noFill/>
            <a:miter lim="800000"/>
            <a:headEnd/>
            <a:tailEnd/>
          </a:ln>
          <a:effectLst/>
        </p:spPr>
        <p:txBody>
          <a:bodyPr>
            <a:spAutoFit/>
          </a:bodyPr>
          <a:lstStyle/>
          <a:p>
            <a:r>
              <a:rPr lang="zh-CN" altLang="en-US">
                <a:ea typeface="楷体_GB2312" pitchFamily="49" charset="-122"/>
              </a:rPr>
              <a:t>描述导弹的位置：</a:t>
            </a:r>
          </a:p>
        </p:txBody>
      </p:sp>
      <p:sp>
        <p:nvSpPr>
          <p:cNvPr id="236555" name="Rectangle 11"/>
          <p:cNvSpPr>
            <a:spLocks noChangeArrowheads="1"/>
          </p:cNvSpPr>
          <p:nvPr/>
        </p:nvSpPr>
        <p:spPr bwMode="auto">
          <a:xfrm>
            <a:off x="755650" y="2060575"/>
            <a:ext cx="2592388" cy="457200"/>
          </a:xfrm>
          <a:prstGeom prst="rect">
            <a:avLst/>
          </a:prstGeom>
          <a:noFill/>
          <a:ln w="9525">
            <a:noFill/>
            <a:miter lim="800000"/>
            <a:headEnd/>
            <a:tailEnd/>
          </a:ln>
          <a:effectLst/>
        </p:spPr>
        <p:txBody>
          <a:bodyPr>
            <a:spAutoFit/>
          </a:bodyPr>
          <a:lstStyle/>
          <a:p>
            <a:r>
              <a:rPr lang="zh-CN" altLang="en-US">
                <a:ea typeface="楷体_GB2312" pitchFamily="49" charset="-122"/>
              </a:rPr>
              <a:t>质心的位置</a:t>
            </a:r>
          </a:p>
        </p:txBody>
      </p:sp>
      <p:graphicFrame>
        <p:nvGraphicFramePr>
          <p:cNvPr id="236556" name="Object 12"/>
          <p:cNvGraphicFramePr>
            <a:graphicFrameLocks noChangeAspect="1"/>
          </p:cNvGraphicFramePr>
          <p:nvPr/>
        </p:nvGraphicFramePr>
        <p:xfrm>
          <a:off x="2627313" y="1989138"/>
          <a:ext cx="1008062" cy="587375"/>
        </p:xfrm>
        <a:graphic>
          <a:graphicData uri="http://schemas.openxmlformats.org/presentationml/2006/ole">
            <p:oleObj spid="_x0000_s236556" name="Equation" r:id="rId4" imgW="444240" imgH="228600" progId="Equation.DSMT4">
              <p:embed/>
            </p:oleObj>
          </a:graphicData>
        </a:graphic>
      </p:graphicFrame>
      <p:sp>
        <p:nvSpPr>
          <p:cNvPr id="236557" name="Text Box 13"/>
          <p:cNvSpPr txBox="1">
            <a:spLocks noChangeArrowheads="1"/>
          </p:cNvSpPr>
          <p:nvPr/>
        </p:nvSpPr>
        <p:spPr bwMode="auto">
          <a:xfrm>
            <a:off x="684213" y="2636838"/>
            <a:ext cx="4392612" cy="457200"/>
          </a:xfrm>
          <a:prstGeom prst="rect">
            <a:avLst/>
          </a:prstGeom>
          <a:noFill/>
          <a:ln w="9525">
            <a:noFill/>
            <a:miter lim="800000"/>
            <a:headEnd/>
            <a:tailEnd/>
          </a:ln>
          <a:effectLst/>
        </p:spPr>
        <p:txBody>
          <a:bodyPr>
            <a:spAutoFit/>
          </a:bodyPr>
          <a:lstStyle/>
          <a:p>
            <a:r>
              <a:rPr lang="zh-CN" altLang="en-US">
                <a:ea typeface="楷体_GB2312" pitchFamily="49" charset="-122"/>
              </a:rPr>
              <a:t>导弹的纵轴和</a:t>
            </a:r>
            <a:r>
              <a:rPr lang="en-US" altLang="zh-CN" i="1"/>
              <a:t>x </a:t>
            </a:r>
            <a:r>
              <a:rPr lang="zh-CN" altLang="en-US">
                <a:ea typeface="楷体_GB2312" pitchFamily="49" charset="-122"/>
              </a:rPr>
              <a:t>轴的夹角</a:t>
            </a:r>
          </a:p>
        </p:txBody>
      </p:sp>
      <p:graphicFrame>
        <p:nvGraphicFramePr>
          <p:cNvPr id="236558" name="Object 14"/>
          <p:cNvGraphicFramePr>
            <a:graphicFrameLocks noChangeAspect="1"/>
          </p:cNvGraphicFramePr>
          <p:nvPr/>
        </p:nvGraphicFramePr>
        <p:xfrm>
          <a:off x="3995738" y="2636838"/>
          <a:ext cx="309562" cy="433387"/>
        </p:xfrm>
        <a:graphic>
          <a:graphicData uri="http://schemas.openxmlformats.org/presentationml/2006/ole">
            <p:oleObj spid="_x0000_s236558" name="Equation" r:id="rId5" imgW="126720" imgH="177480" progId="Equation.DSMT4">
              <p:embed/>
            </p:oleObj>
          </a:graphicData>
        </a:graphic>
      </p:graphicFrame>
      <p:sp>
        <p:nvSpPr>
          <p:cNvPr id="236559" name="AutoShape 15"/>
          <p:cNvSpPr>
            <a:spLocks noChangeArrowheads="1"/>
          </p:cNvSpPr>
          <p:nvPr/>
        </p:nvSpPr>
        <p:spPr bwMode="auto">
          <a:xfrm>
            <a:off x="539750" y="3357563"/>
            <a:ext cx="431800" cy="287337"/>
          </a:xfrm>
          <a:prstGeom prst="rightArrow">
            <a:avLst>
              <a:gd name="adj1" fmla="val 50000"/>
              <a:gd name="adj2" fmla="val 37569"/>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36560" name="Text Box 16"/>
          <p:cNvSpPr txBox="1">
            <a:spLocks noChangeArrowheads="1"/>
          </p:cNvSpPr>
          <p:nvPr/>
        </p:nvSpPr>
        <p:spPr bwMode="auto">
          <a:xfrm>
            <a:off x="1116013" y="3263900"/>
            <a:ext cx="4017962"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独立的广义坐标数目为</a:t>
            </a:r>
            <a:r>
              <a:rPr lang="en-US" altLang="zh-CN">
                <a:latin typeface="楷体_GB2312" pitchFamily="49" charset="-122"/>
                <a:ea typeface="楷体_GB2312" pitchFamily="49" charset="-122"/>
              </a:rPr>
              <a:t>3    </a:t>
            </a:r>
          </a:p>
        </p:txBody>
      </p:sp>
      <p:sp>
        <p:nvSpPr>
          <p:cNvPr id="236561" name="Text Box 17"/>
          <p:cNvSpPr txBox="1">
            <a:spLocks noChangeArrowheads="1"/>
          </p:cNvSpPr>
          <p:nvPr/>
        </p:nvSpPr>
        <p:spPr bwMode="auto">
          <a:xfrm>
            <a:off x="688975" y="4437063"/>
            <a:ext cx="4797425"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约束方程                      </a:t>
            </a:r>
          </a:p>
        </p:txBody>
      </p:sp>
      <p:sp>
        <p:nvSpPr>
          <p:cNvPr id="236562" name="Text Box 18"/>
          <p:cNvSpPr txBox="1">
            <a:spLocks noChangeArrowheads="1"/>
          </p:cNvSpPr>
          <p:nvPr/>
        </p:nvSpPr>
        <p:spPr bwMode="auto">
          <a:xfrm>
            <a:off x="677863" y="3933825"/>
            <a:ext cx="7551737" cy="457200"/>
          </a:xfrm>
          <a:prstGeom prst="rect">
            <a:avLst/>
          </a:prstGeom>
          <a:noFill/>
          <a:ln w="9525">
            <a:noFill/>
            <a:miter lim="800000"/>
            <a:headEnd/>
            <a:tailEnd/>
          </a:ln>
          <a:effectLst/>
        </p:spPr>
        <p:txBody>
          <a:bodyPr wrap="none">
            <a:spAutoFit/>
          </a:bodyPr>
          <a:lstStyle/>
          <a:p>
            <a:r>
              <a:rPr lang="zh-CN" altLang="en-US">
                <a:latin typeface="楷体_GB2312" pitchFamily="49" charset="-122"/>
                <a:ea typeface="楷体_GB2312" pitchFamily="49" charset="-122"/>
              </a:rPr>
              <a:t>导弹的速度方向要对准飞机的质心                  </a:t>
            </a:r>
          </a:p>
        </p:txBody>
      </p:sp>
      <p:graphicFrame>
        <p:nvGraphicFramePr>
          <p:cNvPr id="236563" name="Object 19"/>
          <p:cNvGraphicFramePr>
            <a:graphicFrameLocks noChangeAspect="1"/>
          </p:cNvGraphicFramePr>
          <p:nvPr/>
        </p:nvGraphicFramePr>
        <p:xfrm>
          <a:off x="2484438" y="4437063"/>
          <a:ext cx="2016125" cy="1008062"/>
        </p:xfrm>
        <a:graphic>
          <a:graphicData uri="http://schemas.openxmlformats.org/presentationml/2006/ole">
            <p:oleObj spid="_x0000_s236563" name="Equation" r:id="rId6" imgW="863280" imgH="431640" progId="Equation.DSMT4">
              <p:embed/>
            </p:oleObj>
          </a:graphicData>
        </a:graphic>
      </p:graphicFrame>
      <p:sp>
        <p:nvSpPr>
          <p:cNvPr id="236564" name="Text Box 20"/>
          <p:cNvSpPr txBox="1">
            <a:spLocks noChangeArrowheads="1"/>
          </p:cNvSpPr>
          <p:nvPr/>
        </p:nvSpPr>
        <p:spPr bwMode="auto">
          <a:xfrm>
            <a:off x="5127625" y="4648200"/>
            <a:ext cx="333057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－－非完整约束                </a:t>
            </a:r>
          </a:p>
        </p:txBody>
      </p:sp>
      <p:sp>
        <p:nvSpPr>
          <p:cNvPr id="236565" name="AutoShape 21"/>
          <p:cNvSpPr>
            <a:spLocks noChangeArrowheads="1"/>
          </p:cNvSpPr>
          <p:nvPr/>
        </p:nvSpPr>
        <p:spPr bwMode="auto">
          <a:xfrm>
            <a:off x="611188" y="5949950"/>
            <a:ext cx="431800" cy="287338"/>
          </a:xfrm>
          <a:prstGeom prst="rightArrow">
            <a:avLst>
              <a:gd name="adj1" fmla="val 50000"/>
              <a:gd name="adj2" fmla="val 37569"/>
            </a:avLst>
          </a:prstGeom>
          <a:solidFill>
            <a:schemeClr val="accent1"/>
          </a:solidFill>
          <a:ln w="9525">
            <a:solidFill>
              <a:schemeClr val="tx1"/>
            </a:solidFill>
            <a:miter lim="800000"/>
            <a:headEnd/>
            <a:tailEnd/>
          </a:ln>
          <a:effectLst/>
        </p:spPr>
        <p:txBody>
          <a:bodyPr wrap="none" anchor="ctr"/>
          <a:lstStyle/>
          <a:p>
            <a:endParaRPr lang="zh-CN" altLang="en-US"/>
          </a:p>
        </p:txBody>
      </p:sp>
      <p:graphicFrame>
        <p:nvGraphicFramePr>
          <p:cNvPr id="236567" name="Object 23"/>
          <p:cNvGraphicFramePr>
            <a:graphicFrameLocks noChangeAspect="1"/>
          </p:cNvGraphicFramePr>
          <p:nvPr/>
        </p:nvGraphicFramePr>
        <p:xfrm>
          <a:off x="1231900" y="5516563"/>
          <a:ext cx="2143125" cy="1011237"/>
        </p:xfrm>
        <a:graphic>
          <a:graphicData uri="http://schemas.openxmlformats.org/presentationml/2006/ole">
            <p:oleObj spid="_x0000_s236567" name="Equation" r:id="rId7" imgW="914400" imgH="431640" progId="Equation.DSMT4">
              <p:embed/>
            </p:oleObj>
          </a:graphicData>
        </a:graphic>
      </p:graphicFrame>
      <p:sp>
        <p:nvSpPr>
          <p:cNvPr id="236568" name="AutoShape 24"/>
          <p:cNvSpPr>
            <a:spLocks noChangeArrowheads="1"/>
          </p:cNvSpPr>
          <p:nvPr/>
        </p:nvSpPr>
        <p:spPr bwMode="auto">
          <a:xfrm>
            <a:off x="3505200" y="5949950"/>
            <a:ext cx="431800" cy="287338"/>
          </a:xfrm>
          <a:prstGeom prst="rightArrow">
            <a:avLst>
              <a:gd name="adj1" fmla="val 50000"/>
              <a:gd name="adj2" fmla="val 37569"/>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236569" name="Text Box 25"/>
          <p:cNvSpPr txBox="1">
            <a:spLocks noChangeArrowheads="1"/>
          </p:cNvSpPr>
          <p:nvPr/>
        </p:nvSpPr>
        <p:spPr bwMode="auto">
          <a:xfrm>
            <a:off x="3995738" y="5876925"/>
            <a:ext cx="5148262"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独立的虚位移数目＝自由度数目＝</a:t>
            </a:r>
            <a:r>
              <a:rPr lang="en-US" altLang="zh-CN">
                <a:latin typeface="楷体_GB2312" pitchFamily="49" charset="-122"/>
                <a:ea typeface="楷体_GB2312" pitchFamily="49" charset="-122"/>
              </a:rPr>
              <a:t>2       </a:t>
            </a:r>
          </a:p>
        </p:txBody>
      </p:sp>
      <p:pic>
        <p:nvPicPr>
          <p:cNvPr id="236576" name="MT1xg0381002.avi">
            <a:hlinkClick r:id="" action="ppaction://media"/>
          </p:cNvPr>
          <p:cNvPicPr>
            <a:picLocks noRot="1" noChangeAspect="1" noChangeArrowheads="1"/>
          </p:cNvPicPr>
          <p:nvPr>
            <a:videoFile r:link="rId2"/>
          </p:nvPr>
        </p:nvPicPr>
        <p:blipFill>
          <a:blip r:embed="rId8"/>
          <a:srcRect/>
          <a:stretch>
            <a:fillRect/>
          </a:stretch>
        </p:blipFill>
        <p:spPr bwMode="auto">
          <a:xfrm>
            <a:off x="4859338" y="981075"/>
            <a:ext cx="3911600" cy="2933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6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65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65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65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6557">
                                            <p:txEl>
                                              <p:charRg st="0"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655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655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656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656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3656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3656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656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3656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3656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3656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365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7" restart="whenNotActive" fill="hold" evtFilter="cancelBubble" nodeType="interactiveSeq">
                <p:stCondLst>
                  <p:cond evt="onClick" delay="0">
                    <p:tgtEl>
                      <p:spTgt spid="236576"/>
                    </p:tgtEl>
                  </p:cond>
                </p:stCondLst>
                <p:endSync evt="end" delay="0">
                  <p:rtn val="all"/>
                </p:endSync>
                <p:childTnLst>
                  <p:par>
                    <p:cTn id="68" fill="hold">
                      <p:stCondLst>
                        <p:cond delay="0"/>
                      </p:stCondLst>
                      <p:childTnLst>
                        <p:par>
                          <p:cTn id="69" fill="hold">
                            <p:stCondLst>
                              <p:cond delay="0"/>
                            </p:stCondLst>
                            <p:childTnLst>
                              <p:par>
                                <p:cTn id="70" presetID="2" presetClass="mediacall" presetSubtype="0" fill="hold" nodeType="clickEffect">
                                  <p:stCondLst>
                                    <p:cond delay="0"/>
                                  </p:stCondLst>
                                  <p:childTnLst>
                                    <p:cmd type="call" cmd="togglePause">
                                      <p:cBhvr>
                                        <p:cTn id="71" dur="1" fill="hold"/>
                                        <p:tgtEl>
                                          <p:spTgt spid="236576"/>
                                        </p:tgtEl>
                                      </p:cBhvr>
                                    </p:cmd>
                                  </p:childTnLst>
                                </p:cTn>
                              </p:par>
                            </p:childTnLst>
                          </p:cTn>
                        </p:par>
                      </p:childTnLst>
                    </p:cTn>
                  </p:par>
                </p:childTnLst>
              </p:cTn>
              <p:nextCondLst>
                <p:cond evt="onClick" delay="0">
                  <p:tgtEl>
                    <p:spTgt spid="236576"/>
                  </p:tgtEl>
                </p:cond>
              </p:nextCondLst>
            </p:seq>
            <p:video>
              <p:cMediaNode>
                <p:cTn id="72" fill="hold" display="0">
                  <p:stCondLst>
                    <p:cond delay="indefinite"/>
                  </p:stCondLst>
                  <p:endCondLst>
                    <p:cond evt="onNext" delay="0">
                      <p:tgtEl>
                        <p:sldTgt/>
                      </p:tgtEl>
                    </p:cond>
                    <p:cond evt="onPrev" delay="0">
                      <p:tgtEl>
                        <p:sldTgt/>
                      </p:tgtEl>
                    </p:cond>
                  </p:endCondLst>
                </p:cTn>
                <p:tgtEl>
                  <p:spTgt spid="236576"/>
                </p:tgtEl>
              </p:cMediaNode>
            </p:video>
          </p:childTnLst>
        </p:cTn>
      </p:par>
    </p:tnLst>
    <p:bldLst>
      <p:bldP spid="236553" grpId="0"/>
      <p:bldP spid="236554" grpId="0"/>
      <p:bldP spid="236555" grpId="0"/>
      <p:bldP spid="236559" grpId="0" animBg="1"/>
      <p:bldP spid="236560" grpId="0"/>
      <p:bldP spid="236561" grpId="0"/>
      <p:bldP spid="236562" grpId="0"/>
      <p:bldP spid="236564" grpId="0"/>
      <p:bldP spid="236565" grpId="0" animBg="1"/>
      <p:bldP spid="236568" grpId="0" animBg="1"/>
      <p:bldP spid="2365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631" name="Group 7"/>
          <p:cNvGrpSpPr>
            <a:grpSpLocks/>
          </p:cNvGrpSpPr>
          <p:nvPr/>
        </p:nvGrpSpPr>
        <p:grpSpPr bwMode="auto">
          <a:xfrm>
            <a:off x="755650" y="1306513"/>
            <a:ext cx="5465763" cy="533400"/>
            <a:chOff x="373" y="857"/>
            <a:chExt cx="3349" cy="336"/>
          </a:xfrm>
        </p:grpSpPr>
        <p:sp>
          <p:nvSpPr>
            <p:cNvPr id="154629" name="Text Box 5"/>
            <p:cNvSpPr txBox="1">
              <a:spLocks noChangeArrowheads="1"/>
            </p:cNvSpPr>
            <p:nvPr/>
          </p:nvSpPr>
          <p:spPr bwMode="auto">
            <a:xfrm>
              <a:off x="373" y="857"/>
              <a:ext cx="3257" cy="288"/>
            </a:xfrm>
            <a:prstGeom prst="rect">
              <a:avLst/>
            </a:prstGeom>
            <a:noFill/>
            <a:ln w="9525">
              <a:noFill/>
              <a:miter lim="800000"/>
              <a:headEnd/>
              <a:tailEnd/>
            </a:ln>
            <a:effectLst/>
          </p:spPr>
          <p:txBody>
            <a:bodyPr>
              <a:spAutoFit/>
            </a:bodyPr>
            <a:lstStyle/>
            <a:p>
              <a:r>
                <a:rPr lang="zh-CN" altLang="en-US">
                  <a:ea typeface="楷体_GB2312" pitchFamily="49" charset="-122"/>
                </a:rPr>
                <a:t>设作用在第</a:t>
              </a:r>
              <a:r>
                <a:rPr lang="en-US" altLang="zh-CN" i="1"/>
                <a:t>i</a:t>
              </a:r>
              <a:r>
                <a:rPr lang="zh-CN" altLang="en-US">
                  <a:ea typeface="楷体_GB2312" pitchFamily="49" charset="-122"/>
                </a:rPr>
                <a:t>个质点上的主动力的合力</a:t>
              </a:r>
              <a:r>
                <a:rPr lang="zh-CN" altLang="en-US"/>
                <a:t>                          </a:t>
              </a:r>
            </a:p>
          </p:txBody>
        </p:sp>
        <p:graphicFrame>
          <p:nvGraphicFramePr>
            <p:cNvPr id="154630" name="Object 6"/>
            <p:cNvGraphicFramePr>
              <a:graphicFrameLocks noChangeAspect="1"/>
            </p:cNvGraphicFramePr>
            <p:nvPr/>
          </p:nvGraphicFramePr>
          <p:xfrm>
            <a:off x="3515" y="890"/>
            <a:ext cx="207" cy="303"/>
          </p:xfrm>
          <a:graphic>
            <a:graphicData uri="http://schemas.openxmlformats.org/presentationml/2006/ole">
              <p:oleObj spid="_x0000_s154630" name="公式" r:id="rId3" imgW="164880" imgH="241200" progId="Equation.3">
                <p:embed/>
              </p:oleObj>
            </a:graphicData>
          </a:graphic>
        </p:graphicFrame>
      </p:grpSp>
      <p:grpSp>
        <p:nvGrpSpPr>
          <p:cNvPr id="154664" name="Group 40"/>
          <p:cNvGrpSpPr>
            <a:grpSpLocks/>
          </p:cNvGrpSpPr>
          <p:nvPr/>
        </p:nvGrpSpPr>
        <p:grpSpPr bwMode="auto">
          <a:xfrm>
            <a:off x="755650" y="1754188"/>
            <a:ext cx="6681788" cy="509587"/>
            <a:chOff x="529" y="877"/>
            <a:chExt cx="4209" cy="321"/>
          </a:xfrm>
        </p:grpSpPr>
        <p:sp>
          <p:nvSpPr>
            <p:cNvPr id="154632" name="Text Box 8"/>
            <p:cNvSpPr txBox="1">
              <a:spLocks noChangeArrowheads="1"/>
            </p:cNvSpPr>
            <p:nvPr/>
          </p:nvSpPr>
          <p:spPr bwMode="auto">
            <a:xfrm>
              <a:off x="529" y="877"/>
              <a:ext cx="4209" cy="288"/>
            </a:xfrm>
            <a:prstGeom prst="rect">
              <a:avLst/>
            </a:prstGeom>
            <a:noFill/>
            <a:ln w="9525">
              <a:noFill/>
              <a:miter lim="800000"/>
              <a:headEnd/>
              <a:tailEnd/>
            </a:ln>
            <a:effectLst/>
          </p:spPr>
          <p:txBody>
            <a:bodyPr wrap="none">
              <a:spAutoFit/>
            </a:bodyPr>
            <a:lstStyle/>
            <a:p>
              <a:r>
                <a:rPr lang="zh-CN" altLang="en-US">
                  <a:ea typeface="楷体_GB2312" pitchFamily="49" charset="-122"/>
                </a:rPr>
                <a:t>在三个坐标轴上的投影分别为</a:t>
              </a:r>
              <a:r>
                <a:rPr lang="zh-CN" altLang="en-US"/>
                <a:t>                                 </a:t>
              </a:r>
            </a:p>
          </p:txBody>
        </p:sp>
        <p:graphicFrame>
          <p:nvGraphicFramePr>
            <p:cNvPr id="154633" name="Object 9"/>
            <p:cNvGraphicFramePr>
              <a:graphicFrameLocks noChangeAspect="1"/>
            </p:cNvGraphicFramePr>
            <p:nvPr/>
          </p:nvGraphicFramePr>
          <p:xfrm>
            <a:off x="3216" y="912"/>
            <a:ext cx="1307" cy="286"/>
          </p:xfrm>
          <a:graphic>
            <a:graphicData uri="http://schemas.openxmlformats.org/presentationml/2006/ole">
              <p:oleObj spid="_x0000_s154633" name="Equation" r:id="rId4" imgW="1104840" imgH="241200" progId="Equation.DSMT4">
                <p:embed/>
              </p:oleObj>
            </a:graphicData>
          </a:graphic>
        </p:graphicFrame>
      </p:grpSp>
      <p:sp>
        <p:nvSpPr>
          <p:cNvPr id="154635" name="Text Box 11"/>
          <p:cNvSpPr txBox="1">
            <a:spLocks noChangeArrowheads="1"/>
          </p:cNvSpPr>
          <p:nvPr/>
        </p:nvSpPr>
        <p:spPr bwMode="auto">
          <a:xfrm>
            <a:off x="755650" y="2276475"/>
            <a:ext cx="4746625" cy="457200"/>
          </a:xfrm>
          <a:prstGeom prst="rect">
            <a:avLst/>
          </a:prstGeom>
          <a:noFill/>
          <a:ln w="9525">
            <a:noFill/>
            <a:miter lim="800000"/>
            <a:headEnd/>
            <a:tailEnd/>
          </a:ln>
          <a:effectLst/>
        </p:spPr>
        <p:txBody>
          <a:bodyPr>
            <a:spAutoFit/>
          </a:bodyPr>
          <a:lstStyle/>
          <a:p>
            <a:r>
              <a:rPr lang="zh-CN" altLang="en-US">
                <a:latin typeface="楷体_GB2312" pitchFamily="49" charset="-122"/>
                <a:ea typeface="楷体_GB2312" pitchFamily="49" charset="-122"/>
              </a:rPr>
              <a:t>虚功方程</a:t>
            </a:r>
          </a:p>
        </p:txBody>
      </p:sp>
      <p:graphicFrame>
        <p:nvGraphicFramePr>
          <p:cNvPr id="154637" name="Object 13"/>
          <p:cNvGraphicFramePr>
            <a:graphicFrameLocks noChangeAspect="1"/>
          </p:cNvGraphicFramePr>
          <p:nvPr/>
        </p:nvGraphicFramePr>
        <p:xfrm>
          <a:off x="611188" y="2565400"/>
          <a:ext cx="7764462" cy="3513138"/>
        </p:xfrm>
        <a:graphic>
          <a:graphicData uri="http://schemas.openxmlformats.org/presentationml/2006/ole">
            <p:oleObj spid="_x0000_s154637" name="Equation" r:id="rId5" imgW="3060360" imgH="1384200" progId="Equation.DSMT4">
              <p:embed/>
            </p:oleObj>
          </a:graphicData>
        </a:graphic>
      </p:graphicFrame>
      <p:sp>
        <p:nvSpPr>
          <p:cNvPr id="154645" name="AutoShape 21">
            <a:hlinkClick r:id="" action="ppaction://hlinkshowjump?jump=previousslide" highlightClick="1"/>
          </p:cNvPr>
          <p:cNvSpPr>
            <a:spLocks noChangeArrowheads="1"/>
          </p:cNvSpPr>
          <p:nvPr/>
        </p:nvSpPr>
        <p:spPr bwMode="auto">
          <a:xfrm>
            <a:off x="7761288" y="6526213"/>
            <a:ext cx="360362" cy="287337"/>
          </a:xfrm>
          <a:prstGeom prst="actionButtonBackPrevious">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4646" name="AutoShape 22">
            <a:hlinkClick r:id="" action="ppaction://hlinkshowjump?jump=firstslide" highlightClick="1"/>
          </p:cNvPr>
          <p:cNvSpPr>
            <a:spLocks noChangeArrowheads="1"/>
          </p:cNvSpPr>
          <p:nvPr/>
        </p:nvSpPr>
        <p:spPr bwMode="auto">
          <a:xfrm>
            <a:off x="7304088" y="6526213"/>
            <a:ext cx="360362" cy="287337"/>
          </a:xfrm>
          <a:prstGeom prst="actionButtonBeginning">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4647" name="AutoShape 23">
            <a:hlinkClick r:id="" action="ppaction://hlinkshowjump?jump=nextslide" highlightClick="1"/>
          </p:cNvPr>
          <p:cNvSpPr>
            <a:spLocks noChangeArrowheads="1"/>
          </p:cNvSpPr>
          <p:nvPr/>
        </p:nvSpPr>
        <p:spPr bwMode="auto">
          <a:xfrm>
            <a:off x="8218488" y="6526213"/>
            <a:ext cx="360362" cy="287337"/>
          </a:xfrm>
          <a:prstGeom prst="actionButtonForwardNext">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4648" name="AutoShape 24">
            <a:hlinkClick r:id="" action="ppaction://hlinkshowjump?jump=lastslide" highlightClick="1"/>
          </p:cNvPr>
          <p:cNvSpPr>
            <a:spLocks noChangeArrowheads="1"/>
          </p:cNvSpPr>
          <p:nvPr/>
        </p:nvSpPr>
        <p:spPr bwMode="auto">
          <a:xfrm>
            <a:off x="8675688" y="6526213"/>
            <a:ext cx="360362" cy="287337"/>
          </a:xfrm>
          <a:prstGeom prst="actionButtonEnd">
            <a:avLst/>
          </a:prstGeom>
          <a:solidFill>
            <a:schemeClr val="accent1">
              <a:alpha val="50000"/>
            </a:schemeClr>
          </a:solidFill>
          <a:ln w="9525">
            <a:solidFill>
              <a:schemeClr val="tx1"/>
            </a:solidFill>
            <a:miter lim="800000"/>
            <a:headEnd/>
            <a:tailEnd/>
          </a:ln>
          <a:effectLst/>
        </p:spPr>
        <p:txBody>
          <a:bodyPr wrap="none" anchor="ctr">
            <a:spAutoFit/>
          </a:bodyPr>
          <a:lstStyle/>
          <a:p>
            <a:endParaRPr lang="zh-CN" altLang="en-US"/>
          </a:p>
        </p:txBody>
      </p:sp>
      <p:sp>
        <p:nvSpPr>
          <p:cNvPr id="154665" name="Rectangle 41"/>
          <p:cNvSpPr>
            <a:spLocks noChangeArrowheads="1"/>
          </p:cNvSpPr>
          <p:nvPr/>
        </p:nvSpPr>
        <p:spPr bwMode="auto">
          <a:xfrm>
            <a:off x="1547813" y="4941888"/>
            <a:ext cx="5040312" cy="1152525"/>
          </a:xfrm>
          <a:prstGeom prst="rect">
            <a:avLst/>
          </a:prstGeom>
          <a:noFill/>
          <a:ln w="28575">
            <a:solidFill>
              <a:srgbClr val="CC0000"/>
            </a:solidFill>
            <a:miter lim="800000"/>
            <a:headEnd/>
            <a:tailEnd/>
          </a:ln>
          <a:effectLst/>
        </p:spPr>
        <p:txBody>
          <a:bodyPr wrap="none" anchor="ctr"/>
          <a:lstStyle/>
          <a:p>
            <a:endParaRPr lang="zh-CN" altLang="en-US"/>
          </a:p>
        </p:txBody>
      </p:sp>
      <p:sp>
        <p:nvSpPr>
          <p:cNvPr id="154666" name="Rectangle 42"/>
          <p:cNvSpPr>
            <a:spLocks noGrp="1" noChangeArrowheads="1"/>
          </p:cNvSpPr>
          <p:nvPr>
            <p:ph type="title"/>
          </p:nvPr>
        </p:nvSpPr>
        <p:spPr>
          <a:xfrm>
            <a:off x="323850" y="0"/>
            <a:ext cx="8497888" cy="865188"/>
          </a:xfrm>
          <a:noFill/>
          <a:ln/>
        </p:spPr>
        <p:txBody>
          <a:bodyPr/>
          <a:lstStyle/>
          <a:p>
            <a:r>
              <a:rPr lang="en-US" altLang="zh-CN" sz="2800" b="1">
                <a:solidFill>
                  <a:schemeClr val="accent2"/>
                </a:solidFill>
                <a:latin typeface="黑体" pitchFamily="2" charset="-122"/>
                <a:ea typeface="黑体" pitchFamily="2" charset="-122"/>
              </a:rPr>
              <a:t>§ 1</a:t>
            </a:r>
            <a:r>
              <a:rPr lang="zh-CN" altLang="en-US" sz="2800" b="1">
                <a:solidFill>
                  <a:schemeClr val="accent2"/>
                </a:solidFill>
                <a:latin typeface="黑体" pitchFamily="2" charset="-122"/>
                <a:ea typeface="黑体" pitchFamily="2" charset="-122"/>
              </a:rPr>
              <a:t>－</a:t>
            </a:r>
            <a:r>
              <a:rPr lang="en-US" altLang="zh-CN" sz="2800" b="1">
                <a:solidFill>
                  <a:schemeClr val="accent2"/>
                </a:solidFill>
                <a:latin typeface="黑体" pitchFamily="2" charset="-122"/>
                <a:ea typeface="黑体" pitchFamily="2" charset="-122"/>
              </a:rPr>
              <a:t>2 </a:t>
            </a:r>
            <a:r>
              <a:rPr lang="zh-CN" altLang="en-US" sz="2800" b="1">
                <a:solidFill>
                  <a:schemeClr val="accent2"/>
                </a:solidFill>
                <a:latin typeface="黑体" pitchFamily="2" charset="-122"/>
                <a:ea typeface="黑体" pitchFamily="2" charset="-122"/>
              </a:rPr>
              <a:t>以广义坐标表示的质点系平衡条件 </a:t>
            </a:r>
          </a:p>
        </p:txBody>
      </p:sp>
      <p:sp>
        <p:nvSpPr>
          <p:cNvPr id="154668" name="Rectangle 44"/>
          <p:cNvSpPr>
            <a:spLocks noChangeArrowheads="1"/>
          </p:cNvSpPr>
          <p:nvPr/>
        </p:nvSpPr>
        <p:spPr bwMode="auto">
          <a:xfrm>
            <a:off x="468313" y="836613"/>
            <a:ext cx="5087937" cy="457200"/>
          </a:xfrm>
          <a:prstGeom prst="rect">
            <a:avLst/>
          </a:prstGeom>
          <a:noFill/>
          <a:ln w="9525">
            <a:noFill/>
            <a:miter lim="800000"/>
            <a:headEnd/>
            <a:tailEnd/>
          </a:ln>
          <a:effectLst/>
        </p:spPr>
        <p:txBody>
          <a:bodyPr wrap="none">
            <a:spAutoFit/>
          </a:bodyPr>
          <a:lstStyle/>
          <a:p>
            <a:r>
              <a:rPr lang="en-US" altLang="zh-CN">
                <a:solidFill>
                  <a:srgbClr val="990033"/>
                </a:solidFill>
                <a:latin typeface="楷体_GB2312" pitchFamily="49" charset="-122"/>
                <a:ea typeface="楷体_GB2312" pitchFamily="49" charset="-122"/>
              </a:rPr>
              <a:t>1.</a:t>
            </a:r>
            <a:r>
              <a:rPr lang="zh-CN" altLang="en-US">
                <a:solidFill>
                  <a:srgbClr val="990033"/>
                </a:solidFill>
                <a:latin typeface="楷体_GB2312" pitchFamily="49" charset="-122"/>
                <a:ea typeface="楷体_GB2312" pitchFamily="49" charset="-122"/>
              </a:rPr>
              <a:t>以广义坐标表示的质点系平衡条件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6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46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46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46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463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46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5" grpId="0" autoUpdateAnimBg="0"/>
      <p:bldP spid="154665" grpId="0" animBg="1"/>
      <p:bldP spid="154668"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5937</TotalTime>
  <Words>2602</Words>
  <Application>Microsoft PowerPoint</Application>
  <PresentationFormat>全屏显示(4:3)</PresentationFormat>
  <Paragraphs>364</Paragraphs>
  <Slides>66</Slides>
  <Notes>0</Notes>
  <HiddenSlides>0</HiddenSlides>
  <MMClips>1</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2</vt:i4>
      </vt:variant>
      <vt:variant>
        <vt:lpstr>幻灯片标题</vt:lpstr>
      </vt:variant>
      <vt:variant>
        <vt:i4>66</vt:i4>
      </vt:variant>
    </vt:vector>
  </HeadingPairs>
  <TitlesOfParts>
    <vt:vector size="76" baseType="lpstr">
      <vt:lpstr>Times New Roman</vt:lpstr>
      <vt:lpstr>宋体</vt:lpstr>
      <vt:lpstr>Arial</vt:lpstr>
      <vt:lpstr>黑体</vt:lpstr>
      <vt:lpstr>楷体_GB2312</vt:lpstr>
      <vt:lpstr>Wingdings</vt:lpstr>
      <vt:lpstr>隶书</vt:lpstr>
      <vt:lpstr>默认设计模板</vt:lpstr>
      <vt:lpstr>MathType 5.0 Equation</vt:lpstr>
      <vt:lpstr>Microsoft 公式 3.0</vt:lpstr>
      <vt:lpstr>第一章  分析力学基础</vt:lpstr>
      <vt:lpstr>幻灯片 2</vt:lpstr>
      <vt:lpstr>幻灯片 3</vt:lpstr>
      <vt:lpstr>§ 1－1 自由度和广义坐标 </vt:lpstr>
      <vt:lpstr>幻灯片 5</vt:lpstr>
      <vt:lpstr>幻灯片 6</vt:lpstr>
      <vt:lpstr>幻灯片 7</vt:lpstr>
      <vt:lpstr>幻灯片 8</vt:lpstr>
      <vt:lpstr>§ 1－2 以广义坐标表示的质点系平衡条件 </vt:lpstr>
      <vt:lpstr>幻灯片 10</vt:lpstr>
      <vt:lpstr>幻灯片 11</vt:lpstr>
      <vt:lpstr>例1－1</vt:lpstr>
      <vt:lpstr>幻灯片 13</vt:lpstr>
      <vt:lpstr>幻灯片 14</vt:lpstr>
      <vt:lpstr>幻灯片 15</vt:lpstr>
      <vt:lpstr>幻灯片 16</vt:lpstr>
      <vt:lpstr>例 1－2</vt:lpstr>
      <vt:lpstr>幻灯片 18</vt:lpstr>
      <vt:lpstr>幻灯片 19</vt:lpstr>
      <vt:lpstr>幻灯片 20</vt:lpstr>
      <vt:lpstr>幻灯片 21</vt:lpstr>
      <vt:lpstr>幻灯片 22</vt:lpstr>
      <vt:lpstr>幻灯片 23</vt:lpstr>
      <vt:lpstr>例 1－3</vt:lpstr>
      <vt:lpstr>幻灯片 25</vt:lpstr>
      <vt:lpstr>幻灯片 26</vt:lpstr>
      <vt:lpstr>§ 1－3 动力学普遍方程</vt:lpstr>
      <vt:lpstr> </vt:lpstr>
      <vt:lpstr>例 1－4</vt:lpstr>
      <vt:lpstr>幻灯片 30</vt:lpstr>
      <vt:lpstr>例 1－5</vt:lpstr>
      <vt:lpstr>幻灯片 32</vt:lpstr>
      <vt:lpstr>幻灯片 33</vt:lpstr>
      <vt:lpstr>§ 1－4 第二类拉格朗日方程</vt:lpstr>
      <vt:lpstr>幻灯片 35</vt:lpstr>
      <vt:lpstr>幻灯片 36</vt:lpstr>
      <vt:lpstr>幻灯片 37</vt:lpstr>
      <vt:lpstr>幻灯片 38</vt:lpstr>
      <vt:lpstr>幻灯片 39</vt:lpstr>
      <vt:lpstr>幻灯片 40</vt:lpstr>
      <vt:lpstr>例 1－6</vt:lpstr>
      <vt:lpstr>幻灯片 42</vt:lpstr>
      <vt:lpstr>幻灯片 43</vt:lpstr>
      <vt:lpstr>例 1－7</vt:lpstr>
      <vt:lpstr>幻灯片 45</vt:lpstr>
      <vt:lpstr>幻灯片 46</vt:lpstr>
      <vt:lpstr>幻灯片 47</vt:lpstr>
      <vt:lpstr>幻灯片 48</vt:lpstr>
      <vt:lpstr>幻灯片 49</vt:lpstr>
      <vt:lpstr>幻灯片 50</vt:lpstr>
      <vt:lpstr>幻灯片 51</vt:lpstr>
      <vt:lpstr>幻灯片 52</vt:lpstr>
      <vt:lpstr>幻灯片 53</vt:lpstr>
      <vt:lpstr>例 1－8</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zhangze</dc:creator>
  <cp:lastModifiedBy>zhangze</cp:lastModifiedBy>
  <cp:revision>315</cp:revision>
  <dcterms:created xsi:type="dcterms:W3CDTF">1601-01-01T00:00:00Z</dcterms:created>
  <dcterms:modified xsi:type="dcterms:W3CDTF">2014-05-09T07:30:09Z</dcterms:modified>
</cp:coreProperties>
</file>