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image/png" Extension="png"/>
  <Default ContentType="application/vnd.openxmlformats-package.relationships+xml" Extension="rels"/>
  <Default ContentType="image/svg+xml" Extension="svg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yes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19"/>
    <p:sldId id="257" r:id="rId20"/>
    <p:sldId id="258" r:id="rId21"/>
    <p:sldId id="259" r:id="rId22"/>
    <p:sldId id="260" r:id="rId23"/>
    <p:sldId id="261" r:id="rId24"/>
    <p:sldId id="262" r:id="rId25"/>
    <p:sldId id="263" r:id="rId26"/>
    <p:sldId id="264" r:id="rId27"/>
    <p:sldId id="265" r:id="rId28"/>
    <p:sldId id="266" r:id="rId29"/>
    <p:sldId id="267" r:id="rId30"/>
    <p:sldId id="268" r:id="rId31"/>
    <p:sldId id="269" r:id="rId32"/>
    <p:sldId id="270" r:id="rId33"/>
  </p:sldIdLst>
  <p:sldSz cx="18288000" cy="10287000"/>
  <p:notesSz cx="6858000" cy="9144000"/>
  <p:embeddedFontLst>
    <p:embeddedFont>
      <p:font typeface="Arimo" charset="1" panose="020B0604020202020204"/>
      <p:regular r:id="rId6"/>
    </p:embeddedFont>
    <p:embeddedFont>
      <p:font typeface="Arimo Bold" charset="1" panose="020B0704020202020204"/>
      <p:regular r:id="rId7"/>
    </p:embeddedFont>
    <p:embeddedFont>
      <p:font typeface="Arimo Italics" charset="1" panose="020B0604020202090204"/>
      <p:regular r:id="rId8"/>
    </p:embeddedFont>
    <p:embeddedFont>
      <p:font typeface="Arimo Bold Italics" charset="1" panose="020B0704020202090204"/>
      <p:regular r:id="rId9"/>
    </p:embeddedFont>
    <p:embeddedFont>
      <p:font typeface="Homemade Apple" charset="1" panose="02000000000000000000"/>
      <p:regular r:id="rId10"/>
    </p:embeddedFont>
    <p:embeddedFont>
      <p:font typeface="Muli Bold" charset="1" panose="00000800000000000000"/>
      <p:regular r:id="rId11"/>
    </p:embeddedFont>
    <p:embeddedFont>
      <p:font typeface="Muli Bold Bold" charset="1" panose="00000900000000000000"/>
      <p:regular r:id="rId12"/>
    </p:embeddedFont>
    <p:embeddedFont>
      <p:font typeface="Muli Bold Italics" charset="1" panose="00000800000000000000"/>
      <p:regular r:id="rId13"/>
    </p:embeddedFont>
    <p:embeddedFont>
      <p:font typeface="Muli Bold Bold Italics" charset="1" panose="00000900000000000000"/>
      <p:regular r:id="rId14"/>
    </p:embeddedFont>
    <p:embeddedFont>
      <p:font typeface="Muli Regular" charset="1" panose="00000500000000000000"/>
      <p:regular r:id="rId15"/>
    </p:embeddedFont>
    <p:embeddedFont>
      <p:font typeface="Muli Regular Bold" charset="1" panose="00000700000000000000"/>
      <p:regular r:id="rId16"/>
    </p:embeddedFont>
    <p:embeddedFont>
      <p:font typeface="Muli Regular Italics" charset="1" panose="00000500000000000000"/>
      <p:regular r:id="rId17"/>
    </p:embeddedFont>
    <p:embeddedFont>
      <p:font typeface="Muli Regular Bold Italics" charset="1" panose="00000700000000000000"/>
      <p:regular r:id="rId1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<Relationships xmlns="http://schemas.openxmlformats.org/package/2006/relationships"><Relationship Id="rId1" Target="slideMasters/slideMaster1.xml" Type="http://schemas.openxmlformats.org/officeDocument/2006/relationships/slideMaster"/><Relationship Id="rId10" Target="fonts/font10.fntdata" Type="http://schemas.openxmlformats.org/officeDocument/2006/relationships/font"/><Relationship Id="rId11" Target="fonts/font11.fntdata" Type="http://schemas.openxmlformats.org/officeDocument/2006/relationships/font"/><Relationship Id="rId12" Target="fonts/font12.fntdata" Type="http://schemas.openxmlformats.org/officeDocument/2006/relationships/font"/><Relationship Id="rId13" Target="fonts/font13.fntdata" Type="http://schemas.openxmlformats.org/officeDocument/2006/relationships/font"/><Relationship Id="rId14" Target="fonts/font14.fntdata" Type="http://schemas.openxmlformats.org/officeDocument/2006/relationships/font"/><Relationship Id="rId15" Target="fonts/font15.fntdata" Type="http://schemas.openxmlformats.org/officeDocument/2006/relationships/font"/><Relationship Id="rId16" Target="fonts/font16.fntdata" Type="http://schemas.openxmlformats.org/officeDocument/2006/relationships/font"/><Relationship Id="rId17" Target="fonts/font17.fntdata" Type="http://schemas.openxmlformats.org/officeDocument/2006/relationships/font"/><Relationship Id="rId18" Target="fonts/font18.fntdata" Type="http://schemas.openxmlformats.org/officeDocument/2006/relationships/font"/><Relationship Id="rId19" Target="slides/slide1.xml" Type="http://schemas.openxmlformats.org/officeDocument/2006/relationships/slide"/><Relationship Id="rId2" Target="presProps.xml" Type="http://schemas.openxmlformats.org/officeDocument/2006/relationships/presProps"/><Relationship Id="rId20" Target="slides/slide2.xml" Type="http://schemas.openxmlformats.org/officeDocument/2006/relationships/slide"/><Relationship Id="rId21" Target="slides/slide3.xml" Type="http://schemas.openxmlformats.org/officeDocument/2006/relationships/slide"/><Relationship Id="rId22" Target="slides/slide4.xml" Type="http://schemas.openxmlformats.org/officeDocument/2006/relationships/slide"/><Relationship Id="rId23" Target="slides/slide5.xml" Type="http://schemas.openxmlformats.org/officeDocument/2006/relationships/slide"/><Relationship Id="rId24" Target="slides/slide6.xml" Type="http://schemas.openxmlformats.org/officeDocument/2006/relationships/slide"/><Relationship Id="rId25" Target="slides/slide7.xml" Type="http://schemas.openxmlformats.org/officeDocument/2006/relationships/slide"/><Relationship Id="rId26" Target="slides/slide8.xml" Type="http://schemas.openxmlformats.org/officeDocument/2006/relationships/slide"/><Relationship Id="rId27" Target="slides/slide9.xml" Type="http://schemas.openxmlformats.org/officeDocument/2006/relationships/slide"/><Relationship Id="rId28" Target="slides/slide10.xml" Type="http://schemas.openxmlformats.org/officeDocument/2006/relationships/slide"/><Relationship Id="rId29" Target="slides/slide11.xml" Type="http://schemas.openxmlformats.org/officeDocument/2006/relationships/slide"/><Relationship Id="rId3" Target="viewProps.xml" Type="http://schemas.openxmlformats.org/officeDocument/2006/relationships/viewProps"/><Relationship Id="rId30" Target="slides/slide12.xml" Type="http://schemas.openxmlformats.org/officeDocument/2006/relationships/slide"/><Relationship Id="rId31" Target="slides/slide13.xml" Type="http://schemas.openxmlformats.org/officeDocument/2006/relationships/slide"/><Relationship Id="rId32" Target="slides/slide14.xml" Type="http://schemas.openxmlformats.org/officeDocument/2006/relationships/slide"/><Relationship Id="rId33" Target="slides/slide15.xml" Type="http://schemas.openxmlformats.org/officeDocument/2006/relationships/slide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fonts/font6.fntdata" Type="http://schemas.openxmlformats.org/officeDocument/2006/relationships/font"/><Relationship Id="rId7" Target="fonts/font7.fntdata" Type="http://schemas.openxmlformats.org/officeDocument/2006/relationships/font"/><Relationship Id="rId8" Target="fonts/font8.fntdata" Type="http://schemas.openxmlformats.org/officeDocument/2006/relationships/font"/><Relationship Id="rId9" Target="fonts/font9.fntdata" Type="http://schemas.openxmlformats.org/officeDocument/2006/relationships/font"/></Relationships>
</file>

<file path=ppt/slideLayouts/_rels/slideLayout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svg" Type="http://schemas.openxmlformats.org/officeDocument/2006/relationships/image"/><Relationship Id="rId3" Target="../media/image2.svg" Type="http://schemas.openxmlformats.org/officeDocument/2006/relationships/image"/><Relationship Id="rId4" Target="../media/image3.svg" Type="http://schemas.openxmlformats.org/officeDocument/2006/relationships/image"/><Relationship Id="rId5" Target="../media/image4.svg" Type="http://schemas.openxmlformats.org/officeDocument/2006/relationships/image"/><Relationship Id="rId6" Target="../media/image5.svg" Type="http://schemas.openxmlformats.org/officeDocument/2006/relationships/image"/><Relationship Id="rId7" Target="../media/image6.svg" Type="http://schemas.openxmlformats.org/officeDocument/2006/relationships/image"/><Relationship Id="rId8" Target="../media/image7.svg" Type="http://schemas.openxmlformats.org/officeDocument/2006/relationships/image"/></Relationships>
</file>

<file path=ppt/slides/_rels/slide10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34.svg" Type="http://schemas.openxmlformats.org/officeDocument/2006/relationships/image"/><Relationship Id="rId3" Target="../media/image35.svg" Type="http://schemas.openxmlformats.org/officeDocument/2006/relationships/image"/><Relationship Id="rId4" Target="../media/image6.svg" Type="http://schemas.openxmlformats.org/officeDocument/2006/relationships/image"/><Relationship Id="rId5" Target="../media/image43.jpeg" Type="http://schemas.openxmlformats.org/officeDocument/2006/relationships/image"/><Relationship Id="rId6" Target="../media/image38.svg" Type="http://schemas.openxmlformats.org/officeDocument/2006/relationships/image"/></Relationships>
</file>

<file path=ppt/slides/_rels/slide1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9.svg" Type="http://schemas.openxmlformats.org/officeDocument/2006/relationships/image"/><Relationship Id="rId3" Target="../media/image39.svg" Type="http://schemas.openxmlformats.org/officeDocument/2006/relationships/image"/><Relationship Id="rId4" Target="../media/image44.svg" Type="http://schemas.openxmlformats.org/officeDocument/2006/relationships/image"/><Relationship Id="rId5" Target="../media/image45.svg" Type="http://schemas.openxmlformats.org/officeDocument/2006/relationships/image"/><Relationship Id="rId6" Target="../media/image46.svg" Type="http://schemas.openxmlformats.org/officeDocument/2006/relationships/image"/><Relationship Id="rId7" Target="../media/image47.jpeg" Type="http://schemas.openxmlformats.org/officeDocument/2006/relationships/image"/><Relationship Id="rId8" Target="../media/image48.jpeg" Type="http://schemas.openxmlformats.org/officeDocument/2006/relationships/image"/></Relationships>
</file>

<file path=ppt/slides/_rels/slide1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44.svg" Type="http://schemas.openxmlformats.org/officeDocument/2006/relationships/image"/><Relationship Id="rId3" Target="../media/image49.svg" Type="http://schemas.openxmlformats.org/officeDocument/2006/relationships/image"/><Relationship Id="rId4" Target="../media/image9.svg" Type="http://schemas.openxmlformats.org/officeDocument/2006/relationships/image"/><Relationship Id="rId5" Target="../media/image10.svg" Type="http://schemas.openxmlformats.org/officeDocument/2006/relationships/image"/><Relationship Id="rId6" Target="../media/image50.jpeg" Type="http://schemas.openxmlformats.org/officeDocument/2006/relationships/image"/><Relationship Id="rId7" Target="../media/image51.jpeg" Type="http://schemas.openxmlformats.org/officeDocument/2006/relationships/image"/><Relationship Id="rId8" Target="../media/image52.jpeg" Type="http://schemas.openxmlformats.org/officeDocument/2006/relationships/image"/></Relationships>
</file>

<file path=ppt/slides/_rels/slide1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53.png" Type="http://schemas.openxmlformats.org/officeDocument/2006/relationships/image"/><Relationship Id="rId3" Target="../media/image39.svg" Type="http://schemas.openxmlformats.org/officeDocument/2006/relationships/image"/><Relationship Id="rId4" Target="../media/image10.svg" Type="http://schemas.openxmlformats.org/officeDocument/2006/relationships/image"/><Relationship Id="rId5" Target="../media/image54.svg" Type="http://schemas.openxmlformats.org/officeDocument/2006/relationships/image"/><Relationship Id="rId6" Target="../media/image45.svg" Type="http://schemas.openxmlformats.org/officeDocument/2006/relationships/image"/><Relationship Id="rId7" Target="../media/image55.jpeg" Type="http://schemas.openxmlformats.org/officeDocument/2006/relationships/image"/><Relationship Id="rId8" Target="../media/image48.jpeg" Type="http://schemas.openxmlformats.org/officeDocument/2006/relationships/image"/><Relationship Id="rId9" Target="../media/image56.jpeg" Type="http://schemas.openxmlformats.org/officeDocument/2006/relationships/image"/></Relationships>
</file>

<file path=ppt/slides/_rels/slide1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60.png" Type="http://schemas.openxmlformats.org/officeDocument/2006/relationships/image"/><Relationship Id="rId11" Target="../media/image61.png" Type="http://schemas.openxmlformats.org/officeDocument/2006/relationships/image"/><Relationship Id="rId2" Target="../media/image57.png" Type="http://schemas.openxmlformats.org/officeDocument/2006/relationships/image"/><Relationship Id="rId3" Target="../media/image9.svg" Type="http://schemas.openxmlformats.org/officeDocument/2006/relationships/image"/><Relationship Id="rId4" Target="../media/image15.svg" Type="http://schemas.openxmlformats.org/officeDocument/2006/relationships/image"/><Relationship Id="rId5" Target="../media/image16.svg" Type="http://schemas.openxmlformats.org/officeDocument/2006/relationships/image"/><Relationship Id="rId6" Target="../media/image39.svg" Type="http://schemas.openxmlformats.org/officeDocument/2006/relationships/image"/><Relationship Id="rId7" Target="../media/image58.png" Type="http://schemas.openxmlformats.org/officeDocument/2006/relationships/image"/><Relationship Id="rId8" Target="../media/image7.svg" Type="http://schemas.openxmlformats.org/officeDocument/2006/relationships/image"/><Relationship Id="rId9" Target="../media/image59.svg" Type="http://schemas.openxmlformats.org/officeDocument/2006/relationships/image"/></Relationships>
</file>

<file path=ppt/slides/_rels/slide15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62.svg" Type="http://schemas.openxmlformats.org/officeDocument/2006/relationships/image"/><Relationship Id="rId3" Target="../media/image63.svg" Type="http://schemas.openxmlformats.org/officeDocument/2006/relationships/image"/><Relationship Id="rId4" Target="../media/image64.svg" Type="http://schemas.openxmlformats.org/officeDocument/2006/relationships/image"/><Relationship Id="rId5" Target="../media/image65.svg" Type="http://schemas.openxmlformats.org/officeDocument/2006/relationships/image"/><Relationship Id="rId6" Target="../media/image66.svg" Type="http://schemas.openxmlformats.org/officeDocument/2006/relationships/image"/><Relationship Id="rId7" Target="../media/image67.svg" Type="http://schemas.openxmlformats.org/officeDocument/2006/relationships/image"/><Relationship Id="rId8" Target="../media/image68.svg" Type="http://schemas.openxmlformats.org/officeDocument/2006/relationships/image"/></Relationships>
</file>

<file path=ppt/slides/_rels/slide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8.svg" Type="http://schemas.openxmlformats.org/officeDocument/2006/relationships/image"/><Relationship Id="rId3" Target="../media/image9.svg" Type="http://schemas.openxmlformats.org/officeDocument/2006/relationships/image"/><Relationship Id="rId4" Target="../media/image10.svg" Type="http://schemas.openxmlformats.org/officeDocument/2006/relationships/image"/><Relationship Id="rId5" Target="../media/image11.jpeg" Type="http://schemas.openxmlformats.org/officeDocument/2006/relationships/image"/><Relationship Id="rId6" Target="../media/image12.svg" Type="http://schemas.openxmlformats.org/officeDocument/2006/relationships/image"/><Relationship Id="rId7" Target="../media/image13.jpeg" Type="http://schemas.openxmlformats.org/officeDocument/2006/relationships/image"/></Relationships>
</file>

<file path=ppt/slides/_rels/slide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4.svg" Type="http://schemas.openxmlformats.org/officeDocument/2006/relationships/image"/><Relationship Id="rId3" Target="../media/image9.svg" Type="http://schemas.openxmlformats.org/officeDocument/2006/relationships/image"/><Relationship Id="rId4" Target="../media/image15.svg" Type="http://schemas.openxmlformats.org/officeDocument/2006/relationships/image"/><Relationship Id="rId5" Target="../media/image16.svg" Type="http://schemas.openxmlformats.org/officeDocument/2006/relationships/image"/><Relationship Id="rId6" Target="../media/image17.png" Type="http://schemas.openxmlformats.org/officeDocument/2006/relationships/image"/><Relationship Id="rId7" Target="../media/image18.png" Type="http://schemas.openxmlformats.org/officeDocument/2006/relationships/image"/><Relationship Id="rId8" Target="../media/image7.svg" Type="http://schemas.openxmlformats.org/officeDocument/2006/relationships/image"/></Relationships>
</file>

<file path=ppt/slides/_rels/slide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9.svg" Type="http://schemas.openxmlformats.org/officeDocument/2006/relationships/image"/><Relationship Id="rId3" Target="../media/image20.svg" Type="http://schemas.openxmlformats.org/officeDocument/2006/relationships/image"/><Relationship Id="rId4" Target="../media/image21.svg" Type="http://schemas.openxmlformats.org/officeDocument/2006/relationships/image"/><Relationship Id="rId5" Target="../media/image22.jpeg" Type="http://schemas.openxmlformats.org/officeDocument/2006/relationships/image"/></Relationships>
</file>

<file path=ppt/slides/_rels/slide5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3.svg" Type="http://schemas.openxmlformats.org/officeDocument/2006/relationships/image"/><Relationship Id="rId3" Target="../media/image6.svg" Type="http://schemas.openxmlformats.org/officeDocument/2006/relationships/image"/><Relationship Id="rId4" Target="../media/image24.jpeg" Type="http://schemas.openxmlformats.org/officeDocument/2006/relationships/image"/><Relationship Id="rId5" Target="../media/image25.svg" Type="http://schemas.openxmlformats.org/officeDocument/2006/relationships/image"/><Relationship Id="rId6" Target="../media/image26.jpeg" Type="http://schemas.openxmlformats.org/officeDocument/2006/relationships/image"/><Relationship Id="rId7" Target="../media/image27.svg" Type="http://schemas.openxmlformats.org/officeDocument/2006/relationships/image"/><Relationship Id="rId8" Target="../media/image28.svg" Type="http://schemas.openxmlformats.org/officeDocument/2006/relationships/image"/></Relationships>
</file>

<file path=ppt/slides/_rels/slide6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9.svg" Type="http://schemas.openxmlformats.org/officeDocument/2006/relationships/image"/><Relationship Id="rId3" Target="../media/image30.svg" Type="http://schemas.openxmlformats.org/officeDocument/2006/relationships/image"/><Relationship Id="rId4" Target="../media/image7.svg" Type="http://schemas.openxmlformats.org/officeDocument/2006/relationships/image"/><Relationship Id="rId5" Target="../media/image31.svg" Type="http://schemas.openxmlformats.org/officeDocument/2006/relationships/image"/><Relationship Id="rId6" Target="../media/image32.svg" Type="http://schemas.openxmlformats.org/officeDocument/2006/relationships/image"/><Relationship Id="rId7" Target="../media/image33.jpeg" Type="http://schemas.openxmlformats.org/officeDocument/2006/relationships/image"/></Relationships>
</file>

<file path=ppt/slides/_rels/slide7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34.svg" Type="http://schemas.openxmlformats.org/officeDocument/2006/relationships/image"/><Relationship Id="rId3" Target="../media/image35.svg" Type="http://schemas.openxmlformats.org/officeDocument/2006/relationships/image"/><Relationship Id="rId4" Target="../media/image6.svg" Type="http://schemas.openxmlformats.org/officeDocument/2006/relationships/image"/><Relationship Id="rId5" Target="../media/image36.jpeg" Type="http://schemas.openxmlformats.org/officeDocument/2006/relationships/image"/><Relationship Id="rId6" Target="../media/image37.jpeg" Type="http://schemas.openxmlformats.org/officeDocument/2006/relationships/image"/><Relationship Id="rId7" Target="../media/image38.svg" Type="http://schemas.openxmlformats.org/officeDocument/2006/relationships/image"/></Relationships>
</file>

<file path=ppt/slides/_rels/slide8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39.svg" Type="http://schemas.openxmlformats.org/officeDocument/2006/relationships/image"/><Relationship Id="rId3" Target="../media/image32.svg" Type="http://schemas.openxmlformats.org/officeDocument/2006/relationships/image"/><Relationship Id="rId4" Target="../media/image40.svg" Type="http://schemas.openxmlformats.org/officeDocument/2006/relationships/image"/><Relationship Id="rId5" Target="../media/image10.svg" Type="http://schemas.openxmlformats.org/officeDocument/2006/relationships/image"/><Relationship Id="rId6" Target="../media/image41.jpeg" Type="http://schemas.openxmlformats.org/officeDocument/2006/relationships/image"/></Relationships>
</file>

<file path=ppt/slides/_rels/slide9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34.svg" Type="http://schemas.openxmlformats.org/officeDocument/2006/relationships/image"/><Relationship Id="rId3" Target="../media/image35.svg" Type="http://schemas.openxmlformats.org/officeDocument/2006/relationships/image"/><Relationship Id="rId4" Target="../media/image6.svg" Type="http://schemas.openxmlformats.org/officeDocument/2006/relationships/image"/><Relationship Id="rId5" Target="../media/image38.svg" Type="http://schemas.openxmlformats.org/officeDocument/2006/relationships/image"/><Relationship Id="rId6" Target="../media/image42.jpe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DDACD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rcRect l="0" t="0" r="0" b="0"/>
          <a:stretch>
            <a:fillRect/>
          </a:stretch>
        </p:blipFill>
        <p:spPr>
          <a:xfrm flipH="false" flipV="false" rot="3412007">
            <a:off x="-937674" y="6974551"/>
            <a:ext cx="2506139" cy="6072144"/>
          </a:xfrm>
          <a:prstGeom prst="rect">
            <a:avLst/>
          </a:prstGeom>
        </p:spPr>
      </p:pic>
      <p:pic>
        <p:nvPicPr>
          <p:cNvPr name="Picture 3" id="3"/>
          <p:cNvPicPr>
            <a:picLocks noChangeAspect="true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4605824" y="804173"/>
            <a:ext cx="9076352" cy="9637053"/>
          </a:xfrm>
          <a:prstGeom prst="rect">
            <a:avLst/>
          </a:prstGeom>
        </p:spPr>
      </p:pic>
      <p:pic>
        <p:nvPicPr>
          <p:cNvPr name="Picture 4" id="4"/>
          <p:cNvPicPr>
            <a:picLocks noChangeAspect="true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l="0" t="0" r="0" b="0"/>
          <a:stretch>
            <a:fillRect/>
          </a:stretch>
        </p:blipFill>
        <p:spPr>
          <a:xfrm flipH="false" flipV="false" rot="-960157">
            <a:off x="7279469" y="28918"/>
            <a:ext cx="1583412" cy="2262017"/>
          </a:xfrm>
          <a:prstGeom prst="rect">
            <a:avLst/>
          </a:prstGeom>
        </p:spPr>
      </p:pic>
      <p:grpSp>
        <p:nvGrpSpPr>
          <p:cNvPr name="Group 5" id="5"/>
          <p:cNvGrpSpPr/>
          <p:nvPr/>
        </p:nvGrpSpPr>
        <p:grpSpPr>
          <a:xfrm rot="0">
            <a:off x="4379775" y="3648886"/>
            <a:ext cx="10016030" cy="3398363"/>
            <a:chOff x="0" y="0"/>
            <a:chExt cx="13354706" cy="4531150"/>
          </a:xfrm>
        </p:grpSpPr>
        <p:sp>
          <p:nvSpPr>
            <p:cNvPr name="TextBox 6" id="6"/>
            <p:cNvSpPr txBox="true"/>
            <p:nvPr/>
          </p:nvSpPr>
          <p:spPr>
            <a:xfrm rot="0">
              <a:off x="0" y="-95131"/>
              <a:ext cx="13354706" cy="3766731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11458"/>
                </a:lnSpc>
              </a:pPr>
              <a:r>
                <a:rPr lang="en-US" sz="8551">
                  <a:solidFill>
                    <a:srgbClr val="2C2C2E"/>
                  </a:solidFill>
                  <a:latin typeface="Homemade Apple"/>
                </a:rPr>
                <a:t>La carica elettrica</a:t>
              </a:r>
            </a:p>
          </p:txBody>
        </p:sp>
        <p:sp>
          <p:nvSpPr>
            <p:cNvPr name="TextBox 7" id="7"/>
            <p:cNvSpPr txBox="true"/>
            <p:nvPr/>
          </p:nvSpPr>
          <p:spPr>
            <a:xfrm rot="0">
              <a:off x="0" y="3833037"/>
              <a:ext cx="13354706" cy="697046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4479"/>
                </a:lnSpc>
              </a:pPr>
            </a:p>
          </p:txBody>
        </p:sp>
      </p:grpSp>
      <p:pic>
        <p:nvPicPr>
          <p:cNvPr name="Picture 8" id="8"/>
          <p:cNvPicPr>
            <a:picLocks noChangeAspect="true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l="0" t="0" r="0" b="0"/>
          <a:stretch>
            <a:fillRect/>
          </a:stretch>
        </p:blipFill>
        <p:spPr>
          <a:xfrm flipH="false" flipV="false" rot="-220626">
            <a:off x="6926113" y="6709727"/>
            <a:ext cx="4435774" cy="330667"/>
          </a:xfrm>
          <a:prstGeom prst="rect">
            <a:avLst/>
          </a:prstGeom>
        </p:spPr>
      </p:pic>
      <p:pic>
        <p:nvPicPr>
          <p:cNvPr name="Picture 9" id="9"/>
          <p:cNvPicPr>
            <a:picLocks noChangeAspect="true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rcRect l="0" t="0" r="0" b="0"/>
          <a:stretch>
            <a:fillRect/>
          </a:stretch>
        </p:blipFill>
        <p:spPr>
          <a:xfrm flipH="false" flipV="false" rot="7365178">
            <a:off x="16868972" y="6490419"/>
            <a:ext cx="2838056" cy="6876348"/>
          </a:xfrm>
          <a:prstGeom prst="rect">
            <a:avLst/>
          </a:prstGeom>
        </p:spPr>
      </p:pic>
      <p:pic>
        <p:nvPicPr>
          <p:cNvPr name="Picture 10" id="10"/>
          <p:cNvPicPr>
            <a:picLocks noChangeAspect="true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l="0" t="0" r="0" b="0"/>
          <a:stretch>
            <a:fillRect/>
          </a:stretch>
        </p:blipFill>
        <p:spPr>
          <a:xfrm flipH="false" flipV="false" rot="-7478474">
            <a:off x="16974755" y="-1828935"/>
            <a:ext cx="1329320" cy="4778603"/>
          </a:xfrm>
          <a:prstGeom prst="rect">
            <a:avLst/>
          </a:prstGeom>
        </p:spPr>
      </p:pic>
      <p:pic>
        <p:nvPicPr>
          <p:cNvPr name="Picture 11" id="11"/>
          <p:cNvPicPr>
            <a:picLocks noChangeAspect="true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 l="0" t="0" r="0" b="0"/>
          <a:stretch>
            <a:fillRect/>
          </a:stretch>
        </p:blipFill>
        <p:spPr>
          <a:xfrm flipH="true" flipV="false" rot="0">
            <a:off x="15895837" y="3784935"/>
            <a:ext cx="3601458" cy="3126266"/>
          </a:xfrm>
          <a:prstGeom prst="rect">
            <a:avLst/>
          </a:prstGeom>
        </p:spPr>
      </p:pic>
      <p:pic>
        <p:nvPicPr>
          <p:cNvPr name="Picture 12" id="12"/>
          <p:cNvPicPr>
            <a:picLocks noChangeAspect="true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-1485334" y="3784935"/>
            <a:ext cx="3601458" cy="3126266"/>
          </a:xfrm>
          <a:prstGeom prst="rect">
            <a:avLst/>
          </a:prstGeom>
        </p:spPr>
      </p:pic>
      <p:pic>
        <p:nvPicPr>
          <p:cNvPr name="Picture 13" id="13"/>
          <p:cNvPicPr>
            <a:picLocks noChangeAspect="true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 l="0" t="0" r="0" b="0"/>
          <a:stretch>
            <a:fillRect/>
          </a:stretch>
        </p:blipFill>
        <p:spPr>
          <a:xfrm flipH="false" flipV="false" rot="7638463">
            <a:off x="-484764" y="-3529373"/>
            <a:ext cx="969528" cy="658321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9A28B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rcRect l="0" t="0" r="0" b="0"/>
          <a:stretch>
            <a:fillRect/>
          </a:stretch>
        </p:blipFill>
        <p:spPr>
          <a:xfrm flipH="false" flipV="false" rot="-118389">
            <a:off x="3077394" y="886728"/>
            <a:ext cx="12133212" cy="573570"/>
          </a:xfrm>
          <a:prstGeom prst="rect">
            <a:avLst/>
          </a:prstGeom>
        </p:spPr>
      </p:pic>
      <p:pic>
        <p:nvPicPr>
          <p:cNvPr name="Picture 3" id="3"/>
          <p:cNvPicPr>
            <a:picLocks noChangeAspect="true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5400000">
            <a:off x="7544134" y="229411"/>
            <a:ext cx="9760780" cy="12145767"/>
          </a:xfrm>
          <a:prstGeom prst="rect">
            <a:avLst/>
          </a:prstGeom>
        </p:spPr>
      </p:pic>
      <p:pic>
        <p:nvPicPr>
          <p:cNvPr name="Picture 4" id="4"/>
          <p:cNvPicPr>
            <a:picLocks noChangeAspect="true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l="0" t="0" r="0" b="0"/>
          <a:stretch>
            <a:fillRect/>
          </a:stretch>
        </p:blipFill>
        <p:spPr>
          <a:xfrm flipH="true" flipV="false" rot="8998830">
            <a:off x="16443513" y="-1782895"/>
            <a:ext cx="4107789" cy="3565789"/>
          </a:xfrm>
          <a:prstGeom prst="rect">
            <a:avLst/>
          </a:prstGeom>
        </p:spPr>
      </p:pic>
      <p:sp>
        <p:nvSpPr>
          <p:cNvPr name="TextBox 5" id="5"/>
          <p:cNvSpPr txBox="true"/>
          <p:nvPr/>
        </p:nvSpPr>
        <p:spPr>
          <a:xfrm rot="0">
            <a:off x="7883441" y="1976089"/>
            <a:ext cx="9082167" cy="711136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3359"/>
              </a:lnSpc>
            </a:pPr>
            <a:r>
              <a:rPr lang="en-US" sz="2400">
                <a:solidFill>
                  <a:srgbClr val="000000"/>
                </a:solidFill>
                <a:latin typeface="Muli Regular"/>
              </a:rPr>
              <a:t>La polarizzazione avviene invece con gli isolanti, chiamati anche materiali dielettrici, dove non sono presenti cariche elettriche capaci di muoversi liberamente.</a:t>
            </a:r>
          </a:p>
          <a:p>
            <a:pPr>
              <a:lnSpc>
                <a:spcPts val="3359"/>
              </a:lnSpc>
            </a:pPr>
            <a:r>
              <a:rPr lang="en-US" sz="2400">
                <a:solidFill>
                  <a:srgbClr val="000000"/>
                </a:solidFill>
                <a:latin typeface="Muli Regular"/>
              </a:rPr>
              <a:t>Se avviciniamo un oggetto carico ad un materiale isolante, gli elettroni di quest'ultimo si spostano solo un po', creando un piccolo squilibrio di carica tra le opposte estremità di atomi e molecole: abbiamo quindi la polarizzazione di essi.</a:t>
            </a:r>
          </a:p>
          <a:p>
            <a:pPr>
              <a:lnSpc>
                <a:spcPts val="3359"/>
              </a:lnSpc>
            </a:pPr>
            <a:r>
              <a:rPr lang="en-US" sz="2400">
                <a:solidFill>
                  <a:srgbClr val="000000"/>
                </a:solidFill>
                <a:latin typeface="Muli Regular"/>
              </a:rPr>
              <a:t>Per esempio, quindi, una bacchetta di plastica si carica negativamente quando viene strofinata su una sciarpa di seta, e elettrizzandosi riesce ad attirare a sè dei pezzetti di carta, corpi molto leggeri di materiale dielettrico.</a:t>
            </a:r>
          </a:p>
          <a:p>
            <a:pPr>
              <a:lnSpc>
                <a:spcPts val="3359"/>
              </a:lnSpc>
            </a:pPr>
            <a:r>
              <a:rPr lang="en-US" sz="2400">
                <a:solidFill>
                  <a:srgbClr val="000000"/>
                </a:solidFill>
                <a:latin typeface="Muli Regular"/>
              </a:rPr>
              <a:t>Questo perché gli elettroni della bacchetta respingono quelli della carta, quindi le estremità più vicine diventano positive e quelle più lontane diventano negative.</a:t>
            </a:r>
          </a:p>
          <a:p>
            <a:pPr>
              <a:lnSpc>
                <a:spcPts val="3359"/>
              </a:lnSpc>
            </a:pPr>
            <a:r>
              <a:rPr lang="en-US" sz="2400">
                <a:solidFill>
                  <a:srgbClr val="000000"/>
                </a:solidFill>
                <a:latin typeface="Muli Regular"/>
              </a:rPr>
              <a:t>Si chiama quindi polarizzazione la distribuzione di cariche entro gli atomi e le molecole di un isolante, causata dall'avvicinamento di un corpo elettrizzato.</a:t>
            </a:r>
          </a:p>
        </p:txBody>
      </p:sp>
      <p:pic>
        <p:nvPicPr>
          <p:cNvPr name="Picture 6" id="6"/>
          <p:cNvPicPr>
            <a:picLocks noChangeAspect="true"/>
          </p:cNvPicPr>
          <p:nvPr/>
        </p:nvPicPr>
        <p:blipFill>
          <a:blip r:embed="rId5"/>
          <a:srcRect l="13357" t="48665" r="50090" b="5878"/>
          <a:stretch>
            <a:fillRect/>
          </a:stretch>
        </p:blipFill>
        <p:spPr>
          <a:xfrm flipH="false" flipV="false" rot="0">
            <a:off x="524774" y="1532487"/>
            <a:ext cx="3871094" cy="3608315"/>
          </a:xfrm>
          <a:prstGeom prst="rect">
            <a:avLst/>
          </a:prstGeom>
        </p:spPr>
      </p:pic>
      <p:pic>
        <p:nvPicPr>
          <p:cNvPr name="Picture 7" id="7"/>
          <p:cNvPicPr>
            <a:picLocks noChangeAspect="true"/>
          </p:cNvPicPr>
          <p:nvPr/>
        </p:nvPicPr>
        <p:blipFill>
          <a:blip r:embed="rId5"/>
          <a:srcRect l="49839" t="48257" r="11866" b="5537"/>
          <a:stretch>
            <a:fillRect/>
          </a:stretch>
        </p:blipFill>
        <p:spPr>
          <a:xfrm flipH="false" flipV="false" rot="0">
            <a:off x="1495848" y="5320000"/>
            <a:ext cx="4596037" cy="4159143"/>
          </a:xfrm>
          <a:prstGeom prst="rect">
            <a:avLst/>
          </a:prstGeom>
        </p:spPr>
      </p:pic>
      <p:pic>
        <p:nvPicPr>
          <p:cNvPr name="Picture 8" id="8"/>
          <p:cNvPicPr>
            <a:picLocks noChangeAspect="true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l="0" t="0" r="0" b="0"/>
          <a:stretch>
            <a:fillRect/>
          </a:stretch>
        </p:blipFill>
        <p:spPr>
          <a:xfrm flipH="false" flipV="false" rot="2586275">
            <a:off x="-478738" y="7656910"/>
            <a:ext cx="1463286" cy="5260180"/>
          </a:xfrm>
          <a:prstGeom prst="rect">
            <a:avLst/>
          </a:prstGeom>
        </p:spPr>
      </p:pic>
      <p:sp>
        <p:nvSpPr>
          <p:cNvPr name="TextBox 9" id="9"/>
          <p:cNvSpPr txBox="true"/>
          <p:nvPr/>
        </p:nvSpPr>
        <p:spPr>
          <a:xfrm rot="0">
            <a:off x="2387088" y="225314"/>
            <a:ext cx="13513824" cy="80063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439"/>
              </a:lnSpc>
              <a:spcBef>
                <a:spcPct val="0"/>
              </a:spcBef>
            </a:pPr>
            <a:r>
              <a:rPr lang="en-US" sz="4599">
                <a:solidFill>
                  <a:srgbClr val="2C2C2E"/>
                </a:solidFill>
                <a:latin typeface="Homemade Apple"/>
              </a:rPr>
              <a:t>Polarizzazione degli isolanti</a:t>
            </a:r>
          </a:p>
        </p:txBody>
      </p:sp>
    </p:spTree>
  </p:cSld>
  <p:clrMapOvr>
    <a:masterClrMapping/>
  </p:clrMapOvr>
</p:sld>
</file>

<file path=ppt/slides/slide1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93A4D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rcRect l="0" t="0" r="0" b="0"/>
          <a:stretch>
            <a:fillRect/>
          </a:stretch>
        </p:blipFill>
        <p:spPr>
          <a:xfrm flipH="false" flipV="false" rot="-118389">
            <a:off x="525050" y="1135557"/>
            <a:ext cx="7415759" cy="350563"/>
          </a:xfrm>
          <a:prstGeom prst="rect">
            <a:avLst/>
          </a:prstGeom>
        </p:spPr>
      </p:pic>
      <p:pic>
        <p:nvPicPr>
          <p:cNvPr name="Picture 3" id="3"/>
          <p:cNvPicPr>
            <a:picLocks noChangeAspect="true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238595">
            <a:off x="14093671" y="607135"/>
            <a:ext cx="4199469" cy="801717"/>
          </a:xfrm>
          <a:prstGeom prst="rect">
            <a:avLst/>
          </a:prstGeom>
        </p:spPr>
      </p:pic>
      <p:pic>
        <p:nvPicPr>
          <p:cNvPr name="Picture 4" id="4"/>
          <p:cNvPicPr>
            <a:picLocks noChangeAspect="true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9144000" y="1250656"/>
            <a:ext cx="8530311" cy="8852209"/>
          </a:xfrm>
          <a:prstGeom prst="rect">
            <a:avLst/>
          </a:prstGeom>
        </p:spPr>
      </p:pic>
      <p:pic>
        <p:nvPicPr>
          <p:cNvPr name="Picture 5" id="5"/>
          <p:cNvPicPr>
            <a:picLocks noChangeAspect="true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l="0" t="0" r="0" b="0"/>
          <a:stretch>
            <a:fillRect/>
          </a:stretch>
        </p:blipFill>
        <p:spPr>
          <a:xfrm flipH="false" flipV="false" rot="7365178">
            <a:off x="17903240" y="7529401"/>
            <a:ext cx="2838056" cy="6876348"/>
          </a:xfrm>
          <a:prstGeom prst="rect">
            <a:avLst/>
          </a:prstGeom>
        </p:spPr>
      </p:pic>
      <p:pic>
        <p:nvPicPr>
          <p:cNvPr name="Picture 6" id="6"/>
          <p:cNvPicPr>
            <a:picLocks noChangeAspect="true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l="0" t="0" r="0" b="0"/>
          <a:stretch>
            <a:fillRect/>
          </a:stretch>
        </p:blipFill>
        <p:spPr>
          <a:xfrm flipH="false" flipV="false" rot="-355279">
            <a:off x="-297689" y="1198045"/>
            <a:ext cx="8583275" cy="7459646"/>
          </a:xfrm>
          <a:prstGeom prst="rect">
            <a:avLst/>
          </a:prstGeom>
        </p:spPr>
      </p:pic>
      <p:sp>
        <p:nvSpPr>
          <p:cNvPr name="TextBox 7" id="7"/>
          <p:cNvSpPr txBox="true"/>
          <p:nvPr/>
        </p:nvSpPr>
        <p:spPr>
          <a:xfrm rot="0">
            <a:off x="1028458" y="1839866"/>
            <a:ext cx="5726638" cy="52705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3850"/>
              </a:lnSpc>
            </a:pPr>
            <a:r>
              <a:rPr lang="en-US" sz="2750">
                <a:solidFill>
                  <a:srgbClr val="000000"/>
                </a:solidFill>
                <a:latin typeface="Muli Regular"/>
              </a:rPr>
              <a:t>Nel Sistema Internazionale l’unità di misura della carica elettrica è il coulomb (simbolo C), dal nome dello scienziato francese Charles Augustin de Coulomb. Definiamo il coulomb a partire dalla carica dell’elettrone.</a:t>
            </a:r>
          </a:p>
          <a:p>
            <a:pPr>
              <a:lnSpc>
                <a:spcPts val="3850"/>
              </a:lnSpc>
            </a:pPr>
            <a:r>
              <a:rPr lang="en-US" sz="2750">
                <a:solidFill>
                  <a:srgbClr val="000000"/>
                </a:solidFill>
                <a:latin typeface="Muli Regular"/>
              </a:rPr>
              <a:t>Tutti gli elettroni dell’Universo hanno la stessa carica (negativa)</a:t>
            </a:r>
          </a:p>
          <a:p>
            <a:pPr>
              <a:lnSpc>
                <a:spcPts val="3850"/>
              </a:lnSpc>
            </a:pPr>
            <a:r>
              <a:rPr lang="en-US" sz="2750">
                <a:solidFill>
                  <a:srgbClr val="000000"/>
                </a:solidFill>
                <a:latin typeface="Muli Regular Bold Italics"/>
              </a:rPr>
              <a:t>-e</a:t>
            </a:r>
            <a:r>
              <a:rPr lang="en-US" sz="2750">
                <a:solidFill>
                  <a:srgbClr val="000000"/>
                </a:solidFill>
                <a:latin typeface="Muli Regular"/>
              </a:rPr>
              <a:t>, il cui valore numerico è</a:t>
            </a:r>
          </a:p>
          <a:p>
            <a:pPr algn="l">
              <a:lnSpc>
                <a:spcPts val="3850"/>
              </a:lnSpc>
            </a:pPr>
            <a:r>
              <a:rPr lang="en-US" sz="2750">
                <a:solidFill>
                  <a:srgbClr val="000000"/>
                </a:solidFill>
                <a:latin typeface="Muli Bold"/>
              </a:rPr>
              <a:t>-e=-1,6022 x 10^-19C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9626621" y="1849391"/>
            <a:ext cx="7831330" cy="687575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3951"/>
              </a:lnSpc>
            </a:pPr>
            <a:r>
              <a:rPr lang="en-US" sz="2822">
                <a:solidFill>
                  <a:srgbClr val="000000"/>
                </a:solidFill>
                <a:latin typeface="Muli Regular"/>
              </a:rPr>
              <a:t>Consideriamo due corpi puntiformi e indichiamo con Q1 e con Q2, le cariche elettriche che si trovano su di essi. La forza elettrica che si esercita tra di esse è descritta</a:t>
            </a:r>
          </a:p>
          <a:p>
            <a:pPr>
              <a:lnSpc>
                <a:spcPts val="3951"/>
              </a:lnSpc>
            </a:pPr>
            <a:r>
              <a:rPr lang="en-US" sz="2822">
                <a:solidFill>
                  <a:srgbClr val="000000"/>
                </a:solidFill>
                <a:latin typeface="Muli Regular"/>
              </a:rPr>
              <a:t>dalla legge di Coulomb, secondo cui</a:t>
            </a:r>
          </a:p>
          <a:p>
            <a:pPr>
              <a:lnSpc>
                <a:spcPts val="3951"/>
              </a:lnSpc>
            </a:pPr>
            <a:r>
              <a:rPr lang="en-US" sz="2822">
                <a:solidFill>
                  <a:srgbClr val="000000"/>
                </a:solidFill>
                <a:latin typeface="Muli Regular"/>
              </a:rPr>
              <a:t>il valore della forza elettrica tra due cariche puntiformi è:</a:t>
            </a:r>
          </a:p>
          <a:p>
            <a:pPr>
              <a:lnSpc>
                <a:spcPts val="3951"/>
              </a:lnSpc>
            </a:pPr>
            <a:r>
              <a:rPr lang="en-US" sz="2822">
                <a:solidFill>
                  <a:srgbClr val="000000"/>
                </a:solidFill>
                <a:latin typeface="Muli Regular"/>
              </a:rPr>
              <a:t>• direttamente proporzionale a ciascuna carica,</a:t>
            </a:r>
          </a:p>
          <a:p>
            <a:pPr>
              <a:lnSpc>
                <a:spcPts val="3951"/>
              </a:lnSpc>
            </a:pPr>
            <a:r>
              <a:rPr lang="en-US" sz="2822">
                <a:solidFill>
                  <a:srgbClr val="000000"/>
                </a:solidFill>
                <a:latin typeface="Muli Regular"/>
              </a:rPr>
              <a:t>• inversamente proporzionale al quadrato della loro distanza.</a:t>
            </a:r>
          </a:p>
          <a:p>
            <a:pPr>
              <a:lnSpc>
                <a:spcPts val="3951"/>
              </a:lnSpc>
            </a:pPr>
          </a:p>
          <a:p>
            <a:pPr>
              <a:lnSpc>
                <a:spcPts val="3951"/>
              </a:lnSpc>
            </a:pPr>
            <a:r>
              <a:rPr lang="en-US" sz="2822">
                <a:solidFill>
                  <a:srgbClr val="000000"/>
                </a:solidFill>
                <a:latin typeface="Muli Regular"/>
              </a:rPr>
              <a:t>         in cui k0 è una costante che vale:    </a:t>
            </a:r>
          </a:p>
          <a:p>
            <a:pPr algn="l">
              <a:lnSpc>
                <a:spcPts val="3951"/>
              </a:lnSpc>
            </a:pPr>
            <a:r>
              <a:rPr lang="en-US" sz="2822">
                <a:solidFill>
                  <a:srgbClr val="000000"/>
                </a:solidFill>
                <a:latin typeface="Muli Regular"/>
              </a:rPr>
              <a:t>         </a:t>
            </a:r>
          </a:p>
        </p:txBody>
      </p:sp>
      <p:pic>
        <p:nvPicPr>
          <p:cNvPr name="Picture 9" id="9"/>
          <p:cNvPicPr>
            <a:picLocks noChangeAspect="true"/>
          </p:cNvPicPr>
          <p:nvPr/>
        </p:nvPicPr>
        <p:blipFill>
          <a:blip r:embed="rId7"/>
          <a:srcRect l="0" t="0" r="0" b="0"/>
          <a:stretch>
            <a:fillRect/>
          </a:stretch>
        </p:blipFill>
        <p:spPr>
          <a:xfrm flipH="false" flipV="false" rot="0">
            <a:off x="304365" y="7651765"/>
            <a:ext cx="9440256" cy="2232078"/>
          </a:xfrm>
          <a:prstGeom prst="rect">
            <a:avLst/>
          </a:prstGeom>
        </p:spPr>
      </p:pic>
      <p:pic>
        <p:nvPicPr>
          <p:cNvPr name="Picture 10" id="10"/>
          <p:cNvPicPr>
            <a:picLocks noChangeAspect="true"/>
          </p:cNvPicPr>
          <p:nvPr/>
        </p:nvPicPr>
        <p:blipFill>
          <a:blip r:embed="rId8"/>
          <a:srcRect l="0" t="62725" r="42811" b="2375"/>
          <a:stretch>
            <a:fillRect/>
          </a:stretch>
        </p:blipFill>
        <p:spPr>
          <a:xfrm flipH="false" flipV="false" rot="0">
            <a:off x="10795257" y="8421444"/>
            <a:ext cx="5734844" cy="1462399"/>
          </a:xfrm>
          <a:prstGeom prst="rect">
            <a:avLst/>
          </a:prstGeom>
        </p:spPr>
      </p:pic>
      <p:sp>
        <p:nvSpPr>
          <p:cNvPr name="TextBox 11" id="11"/>
          <p:cNvSpPr txBox="true"/>
          <p:nvPr/>
        </p:nvSpPr>
        <p:spPr>
          <a:xfrm rot="0">
            <a:off x="-1961067" y="166412"/>
            <a:ext cx="11705687" cy="108424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959"/>
              </a:lnSpc>
              <a:spcBef>
                <a:spcPct val="0"/>
              </a:spcBef>
            </a:pPr>
            <a:r>
              <a:rPr lang="en-US" sz="6399">
                <a:solidFill>
                  <a:srgbClr val="2C2C2E"/>
                </a:solidFill>
                <a:latin typeface="Homemade Apple"/>
              </a:rPr>
              <a:t>Il Coulomb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8647466" y="166412"/>
            <a:ext cx="10030426" cy="108424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959"/>
              </a:lnSpc>
              <a:spcBef>
                <a:spcPct val="0"/>
              </a:spcBef>
            </a:pPr>
            <a:r>
              <a:rPr lang="en-US" sz="6399">
                <a:solidFill>
                  <a:srgbClr val="2C2C2E"/>
                </a:solidFill>
                <a:latin typeface="Homemade Apple"/>
              </a:rPr>
              <a:t>La legge di Coulomb</a:t>
            </a:r>
          </a:p>
        </p:txBody>
      </p:sp>
    </p:spTree>
  </p:cSld>
  <p:clrMapOvr>
    <a:masterClrMapping/>
  </p:clrMapOvr>
</p:sld>
</file>

<file path=ppt/slides/slide1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EF9DD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8152547" y="104197"/>
            <a:ext cx="9913441" cy="10287533"/>
          </a:xfrm>
          <a:prstGeom prst="rect">
            <a:avLst/>
          </a:prstGeom>
        </p:spPr>
      </p:pic>
      <p:pic>
        <p:nvPicPr>
          <p:cNvPr name="Picture 3" id="3"/>
          <p:cNvPicPr>
            <a:picLocks noChangeAspect="true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659758" y="257845"/>
            <a:ext cx="8059794" cy="10029155"/>
          </a:xfrm>
          <a:prstGeom prst="rect">
            <a:avLst/>
          </a:prstGeom>
        </p:spPr>
      </p:pic>
      <p:pic>
        <p:nvPicPr>
          <p:cNvPr name="Picture 4" id="4"/>
          <p:cNvPicPr>
            <a:picLocks noChangeAspect="true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l="0" t="0" r="0" b="0"/>
          <a:stretch>
            <a:fillRect/>
          </a:stretch>
        </p:blipFill>
        <p:spPr>
          <a:xfrm flipH="false" flipV="false" rot="-118389">
            <a:off x="662695" y="1178680"/>
            <a:ext cx="5677249" cy="268379"/>
          </a:xfrm>
          <a:prstGeom prst="rect">
            <a:avLst/>
          </a:prstGeom>
        </p:spPr>
      </p:pic>
      <p:sp>
        <p:nvSpPr>
          <p:cNvPr name="TextBox 5" id="5"/>
          <p:cNvSpPr txBox="true"/>
          <p:nvPr/>
        </p:nvSpPr>
        <p:spPr>
          <a:xfrm rot="0">
            <a:off x="929162" y="588268"/>
            <a:ext cx="6885504" cy="139844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5642"/>
              </a:lnSpc>
            </a:pPr>
            <a:r>
              <a:rPr lang="en-US" sz="4030">
                <a:solidFill>
                  <a:srgbClr val="2C2C2E"/>
                </a:solidFill>
                <a:latin typeface="Homemade Apple"/>
              </a:rPr>
              <a:t>Il principio</a:t>
            </a:r>
          </a:p>
          <a:p>
            <a:pPr>
              <a:lnSpc>
                <a:spcPts val="5642"/>
              </a:lnSpc>
              <a:spcBef>
                <a:spcPct val="0"/>
              </a:spcBef>
            </a:pPr>
            <a:r>
              <a:rPr lang="en-US" sz="4030">
                <a:solidFill>
                  <a:srgbClr val="2C2C2E"/>
                </a:solidFill>
                <a:latin typeface="Homemade Apple"/>
              </a:rPr>
              <a:t>di sovrapposizione</a:t>
            </a:r>
          </a:p>
        </p:txBody>
      </p:sp>
      <p:pic>
        <p:nvPicPr>
          <p:cNvPr name="Picture 6" id="6"/>
          <p:cNvPicPr>
            <a:picLocks noChangeAspect="true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l="0" t="0" r="26961" b="2089"/>
          <a:stretch>
            <a:fillRect/>
          </a:stretch>
        </p:blipFill>
        <p:spPr>
          <a:xfrm flipH="false" flipV="false" rot="-118389">
            <a:off x="663902" y="1931370"/>
            <a:ext cx="5215924" cy="330537"/>
          </a:xfrm>
          <a:prstGeom prst="rect">
            <a:avLst/>
          </a:prstGeom>
        </p:spPr>
      </p:pic>
      <p:pic>
        <p:nvPicPr>
          <p:cNvPr name="Picture 7" id="7"/>
          <p:cNvPicPr>
            <a:picLocks noChangeAspect="true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l="0" t="0" r="0" b="0"/>
          <a:stretch>
            <a:fillRect/>
          </a:stretch>
        </p:blipFill>
        <p:spPr>
          <a:xfrm flipH="false" flipV="false" rot="-5400000">
            <a:off x="-763759" y="2343254"/>
            <a:ext cx="1831436" cy="2616337"/>
          </a:xfrm>
          <a:prstGeom prst="rect">
            <a:avLst/>
          </a:prstGeom>
        </p:spPr>
      </p:pic>
      <p:pic>
        <p:nvPicPr>
          <p:cNvPr name="Picture 8" id="8"/>
          <p:cNvPicPr>
            <a:picLocks noChangeAspect="true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l="0" t="0" r="0" b="0"/>
          <a:stretch>
            <a:fillRect/>
          </a:stretch>
        </p:blipFill>
        <p:spPr>
          <a:xfrm flipH="false" flipV="false" rot="-5400000">
            <a:off x="-763759" y="5327409"/>
            <a:ext cx="1831436" cy="2616337"/>
          </a:xfrm>
          <a:prstGeom prst="rect">
            <a:avLst/>
          </a:prstGeom>
        </p:spPr>
      </p:pic>
      <p:pic>
        <p:nvPicPr>
          <p:cNvPr name="Picture 9" id="9"/>
          <p:cNvPicPr>
            <a:picLocks noChangeAspect="true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l="0" t="0" r="0" b="0"/>
          <a:stretch>
            <a:fillRect/>
          </a:stretch>
        </p:blipFill>
        <p:spPr>
          <a:xfrm flipH="false" flipV="false" rot="-118389">
            <a:off x="9569791" y="1178680"/>
            <a:ext cx="5677249" cy="268379"/>
          </a:xfrm>
          <a:prstGeom prst="rect">
            <a:avLst/>
          </a:prstGeom>
        </p:spPr>
      </p:pic>
      <p:sp>
        <p:nvSpPr>
          <p:cNvPr name="TextBox 10" id="10"/>
          <p:cNvSpPr txBox="true"/>
          <p:nvPr/>
        </p:nvSpPr>
        <p:spPr>
          <a:xfrm rot="0">
            <a:off x="9836258" y="588268"/>
            <a:ext cx="6885504" cy="139844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5642"/>
              </a:lnSpc>
            </a:pPr>
            <a:r>
              <a:rPr lang="en-US" sz="4030">
                <a:solidFill>
                  <a:srgbClr val="2C2C2E"/>
                </a:solidFill>
                <a:latin typeface="Homemade Apple"/>
              </a:rPr>
              <a:t>Forza elettrica e</a:t>
            </a:r>
          </a:p>
          <a:p>
            <a:pPr>
              <a:lnSpc>
                <a:spcPts val="5642"/>
              </a:lnSpc>
              <a:spcBef>
                <a:spcPct val="0"/>
              </a:spcBef>
            </a:pPr>
            <a:r>
              <a:rPr lang="en-US" sz="4030">
                <a:solidFill>
                  <a:srgbClr val="2C2C2E"/>
                </a:solidFill>
                <a:latin typeface="Homemade Apple"/>
              </a:rPr>
              <a:t>forza gravitazionale</a:t>
            </a:r>
          </a:p>
        </p:txBody>
      </p:sp>
      <p:pic>
        <p:nvPicPr>
          <p:cNvPr name="Picture 11" id="11"/>
          <p:cNvPicPr>
            <a:picLocks noChangeAspect="true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l="0" t="0" r="26961" b="2089"/>
          <a:stretch>
            <a:fillRect/>
          </a:stretch>
        </p:blipFill>
        <p:spPr>
          <a:xfrm flipH="false" flipV="false" rot="-118389">
            <a:off x="9570997" y="1931370"/>
            <a:ext cx="5215924" cy="330537"/>
          </a:xfrm>
          <a:prstGeom prst="rect">
            <a:avLst/>
          </a:prstGeom>
        </p:spPr>
      </p:pic>
      <p:pic>
        <p:nvPicPr>
          <p:cNvPr name="Picture 12" id="12"/>
          <p:cNvPicPr>
            <a:picLocks noChangeAspect="true"/>
          </p:cNvPicPr>
          <p:nvPr/>
        </p:nvPicPr>
        <p:blipFill>
          <a:blip r:embed="rId6"/>
          <a:srcRect l="5614" t="21427" r="50000" b="50000"/>
          <a:stretch>
            <a:fillRect/>
          </a:stretch>
        </p:blipFill>
        <p:spPr>
          <a:xfrm flipH="false" flipV="false" rot="0">
            <a:off x="8719552" y="3668018"/>
            <a:ext cx="2494166" cy="899122"/>
          </a:xfrm>
          <a:prstGeom prst="rect">
            <a:avLst/>
          </a:prstGeom>
        </p:spPr>
      </p:pic>
      <p:sp>
        <p:nvSpPr>
          <p:cNvPr name="TextBox 13" id="13"/>
          <p:cNvSpPr txBox="true"/>
          <p:nvPr/>
        </p:nvSpPr>
        <p:spPr>
          <a:xfrm rot="0">
            <a:off x="12912634" y="4492373"/>
            <a:ext cx="4674685" cy="551166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3360"/>
              </a:lnSpc>
            </a:pPr>
            <a:r>
              <a:rPr lang="en-US" sz="2399">
                <a:solidFill>
                  <a:srgbClr val="2C2C2E"/>
                </a:solidFill>
                <a:latin typeface="Muli Regular"/>
              </a:rPr>
              <a:t>Le due forze sono diverse perchè:</a:t>
            </a:r>
          </a:p>
          <a:p>
            <a:pPr marL="518162" indent="-259081" lvl="1">
              <a:lnSpc>
                <a:spcPts val="3360"/>
              </a:lnSpc>
              <a:buFont typeface="Arial"/>
              <a:buChar char="•"/>
            </a:pPr>
            <a:r>
              <a:rPr lang="en-US" sz="2400">
                <a:solidFill>
                  <a:srgbClr val="2C2C2E"/>
                </a:solidFill>
                <a:latin typeface="Muli Regular"/>
              </a:rPr>
              <a:t>le cariche sono di due tipi, positive e negative, e per le masse non esiste questa distinzione,</a:t>
            </a:r>
          </a:p>
          <a:p>
            <a:pPr marL="518162" indent="-259081" lvl="1">
              <a:lnSpc>
                <a:spcPts val="3360"/>
              </a:lnSpc>
              <a:buFont typeface="Arial"/>
              <a:buChar char="•"/>
            </a:pPr>
            <a:r>
              <a:rPr lang="en-US" sz="2400">
                <a:solidFill>
                  <a:srgbClr val="2C2C2E"/>
                </a:solidFill>
                <a:latin typeface="Muli Regular"/>
              </a:rPr>
              <a:t>la forza gravitazionale è sempre attrattiva, mentre la forza elettrica è attrattiva o repulsiva,</a:t>
            </a:r>
          </a:p>
          <a:p>
            <a:pPr marL="518160" indent="-259080" lvl="1">
              <a:lnSpc>
                <a:spcPts val="3359"/>
              </a:lnSpc>
              <a:buFont typeface="Arial"/>
              <a:buChar char="•"/>
            </a:pPr>
            <a:r>
              <a:rPr lang="en-US" sz="2400">
                <a:solidFill>
                  <a:srgbClr val="2C2C2E"/>
                </a:solidFill>
                <a:latin typeface="Muli Regular"/>
              </a:rPr>
              <a:t>la forza gravitazionale agisce su tutti i corpi, mentre quella elettrica solo sui corpi carichi.</a:t>
            </a:r>
          </a:p>
        </p:txBody>
      </p:sp>
      <p:pic>
        <p:nvPicPr>
          <p:cNvPr name="Picture 14" id="14"/>
          <p:cNvPicPr>
            <a:picLocks noChangeAspect="true"/>
          </p:cNvPicPr>
          <p:nvPr/>
        </p:nvPicPr>
        <p:blipFill>
          <a:blip r:embed="rId7"/>
          <a:srcRect l="0" t="12310" r="0" b="12310"/>
          <a:stretch>
            <a:fillRect/>
          </a:stretch>
        </p:blipFill>
        <p:spPr>
          <a:xfrm flipH="false" flipV="false" rot="0">
            <a:off x="12178959" y="3445176"/>
            <a:ext cx="4252651" cy="1121964"/>
          </a:xfrm>
          <a:prstGeom prst="rect">
            <a:avLst/>
          </a:prstGeom>
        </p:spPr>
      </p:pic>
      <p:pic>
        <p:nvPicPr>
          <p:cNvPr name="Picture 15" id="15"/>
          <p:cNvPicPr>
            <a:picLocks noChangeAspect="true"/>
          </p:cNvPicPr>
          <p:nvPr/>
        </p:nvPicPr>
        <p:blipFill>
          <a:blip r:embed="rId8"/>
          <a:srcRect l="9384" t="0" r="11359" b="19788"/>
          <a:stretch>
            <a:fillRect/>
          </a:stretch>
        </p:blipFill>
        <p:spPr>
          <a:xfrm flipH="false" flipV="false" rot="0">
            <a:off x="2271723" y="6635578"/>
            <a:ext cx="4200382" cy="3184160"/>
          </a:xfrm>
          <a:prstGeom prst="rect">
            <a:avLst/>
          </a:prstGeom>
        </p:spPr>
      </p:pic>
      <p:sp>
        <p:nvSpPr>
          <p:cNvPr name="TextBox 16" id="16"/>
          <p:cNvSpPr txBox="true"/>
          <p:nvPr/>
        </p:nvSpPr>
        <p:spPr>
          <a:xfrm rot="0">
            <a:off x="1617183" y="2610354"/>
            <a:ext cx="5929290" cy="38116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3360"/>
              </a:lnSpc>
            </a:pPr>
            <a:r>
              <a:rPr lang="en-US" sz="2399">
                <a:solidFill>
                  <a:srgbClr val="2C2C2E"/>
                </a:solidFill>
                <a:latin typeface="Muli Regular"/>
              </a:rPr>
              <a:t>Una carica puntiforme può risentire contemporaneamente delle forze elettriche causate da più cariche presenti nelle vicinanze, quindi in questo caso la forza totale che viene esercitata è uguale alla somma vittoriale di ognuna delle forze, come se ognuna agisse da sola.</a:t>
            </a:r>
          </a:p>
          <a:p>
            <a:pPr>
              <a:lnSpc>
                <a:spcPts val="3359"/>
              </a:lnSpc>
            </a:pPr>
            <a:r>
              <a:rPr lang="en-US" sz="2400">
                <a:solidFill>
                  <a:srgbClr val="2C2C2E"/>
                </a:solidFill>
                <a:latin typeface="Muli Bold"/>
              </a:rPr>
              <a:t>Questo principio è chiamato di sovrapposizione.</a:t>
            </a:r>
          </a:p>
        </p:txBody>
      </p:sp>
      <p:sp>
        <p:nvSpPr>
          <p:cNvPr name="TextBox 17" id="17"/>
          <p:cNvSpPr txBox="true"/>
          <p:nvPr/>
        </p:nvSpPr>
        <p:spPr>
          <a:xfrm rot="0">
            <a:off x="8438039" y="2389758"/>
            <a:ext cx="9849961" cy="126166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3359"/>
              </a:lnSpc>
            </a:pPr>
            <a:r>
              <a:rPr lang="en-US" sz="2399">
                <a:solidFill>
                  <a:srgbClr val="2C2C2E"/>
                </a:solidFill>
                <a:latin typeface="Muli Regular"/>
              </a:rPr>
              <a:t>La forza di Coulomb ha la stessa forma matematica della forza di Newton, il cui modulo per due masse </a:t>
            </a:r>
            <a:r>
              <a:rPr lang="en-US" sz="2399">
                <a:solidFill>
                  <a:srgbClr val="2C2C2E"/>
                </a:solidFill>
                <a:latin typeface="Muli Regular Italics"/>
              </a:rPr>
              <a:t>m1</a:t>
            </a:r>
            <a:r>
              <a:rPr lang="en-US" sz="2399">
                <a:solidFill>
                  <a:srgbClr val="2C2C2E"/>
                </a:solidFill>
                <a:latin typeface="Muli Regular"/>
              </a:rPr>
              <a:t> e </a:t>
            </a:r>
            <a:r>
              <a:rPr lang="en-US" sz="2399">
                <a:solidFill>
                  <a:srgbClr val="2C2C2E"/>
                </a:solidFill>
                <a:latin typeface="Muli Regular Italics"/>
              </a:rPr>
              <a:t>m2</a:t>
            </a:r>
            <a:r>
              <a:rPr lang="en-US" sz="2399">
                <a:solidFill>
                  <a:srgbClr val="2C2C2E"/>
                </a:solidFill>
                <a:latin typeface="Muli Regular"/>
              </a:rPr>
              <a:t> separate da una distanza </a:t>
            </a:r>
            <a:r>
              <a:rPr lang="en-US" sz="2399">
                <a:solidFill>
                  <a:srgbClr val="2C2C2E"/>
                </a:solidFill>
                <a:latin typeface="Muli Regular Italics"/>
              </a:rPr>
              <a:t>r </a:t>
            </a:r>
            <a:r>
              <a:rPr lang="en-US" sz="2399">
                <a:solidFill>
                  <a:srgbClr val="2C2C2E"/>
                </a:solidFill>
                <a:latin typeface="Muli Regular"/>
              </a:rPr>
              <a:t>è dato da:</a:t>
            </a:r>
          </a:p>
        </p:txBody>
      </p:sp>
      <p:sp>
        <p:nvSpPr>
          <p:cNvPr name="TextBox 18" id="18"/>
          <p:cNvSpPr txBox="true"/>
          <p:nvPr/>
        </p:nvSpPr>
        <p:spPr>
          <a:xfrm rot="0">
            <a:off x="8438039" y="4519515"/>
            <a:ext cx="4170919" cy="50866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3360"/>
              </a:lnSpc>
            </a:pPr>
            <a:r>
              <a:rPr lang="en-US" sz="2399">
                <a:solidFill>
                  <a:srgbClr val="2C2C2E"/>
                </a:solidFill>
                <a:latin typeface="Muli Regular"/>
              </a:rPr>
              <a:t>Le due forze sono simili perchè:</a:t>
            </a:r>
          </a:p>
          <a:p>
            <a:pPr marL="518162" indent="-259081" lvl="1">
              <a:lnSpc>
                <a:spcPts val="3360"/>
              </a:lnSpc>
              <a:buFont typeface="Arial"/>
              <a:buChar char="•"/>
            </a:pPr>
            <a:r>
              <a:rPr lang="en-US" sz="2399">
                <a:solidFill>
                  <a:srgbClr val="2C2C2E"/>
                </a:solidFill>
                <a:latin typeface="Muli Regular"/>
              </a:rPr>
              <a:t>agiscono a distanza e non solo a contatto,</a:t>
            </a:r>
          </a:p>
          <a:p>
            <a:pPr marL="518162" indent="-259081" lvl="1">
              <a:lnSpc>
                <a:spcPts val="3360"/>
              </a:lnSpc>
              <a:buFont typeface="Arial"/>
              <a:buChar char="•"/>
            </a:pPr>
            <a:r>
              <a:rPr lang="en-US" sz="2399">
                <a:solidFill>
                  <a:srgbClr val="2C2C2E"/>
                </a:solidFill>
                <a:latin typeface="Muli Regular"/>
              </a:rPr>
              <a:t>diminuiscono in modo inversamente proporzionale al quadrato della distanza,</a:t>
            </a:r>
          </a:p>
          <a:p>
            <a:pPr marL="518160" indent="-259080" lvl="1">
              <a:lnSpc>
                <a:spcPts val="3359"/>
              </a:lnSpc>
              <a:buFont typeface="Arial"/>
              <a:buChar char="•"/>
            </a:pPr>
            <a:r>
              <a:rPr lang="en-US" sz="2399">
                <a:solidFill>
                  <a:srgbClr val="2C2C2E"/>
                </a:solidFill>
                <a:latin typeface="Muli Regular"/>
              </a:rPr>
              <a:t>sono direttamente proporzionali alla propria grandezza caratteristica (la carica e la massa)</a:t>
            </a:r>
          </a:p>
        </p:txBody>
      </p:sp>
    </p:spTree>
  </p:cSld>
  <p:clrMapOvr>
    <a:masterClrMapping/>
  </p:clrMapOvr>
</p:sld>
</file>

<file path=ppt/slides/slide1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93A4D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rcRect l="6937" t="0" r="8626" b="0"/>
          <a:stretch>
            <a:fillRect/>
          </a:stretch>
        </p:blipFill>
        <p:spPr>
          <a:xfrm flipH="false" flipV="false" rot="5400000">
            <a:off x="4109493" y="-2509686"/>
            <a:ext cx="9162430" cy="15324016"/>
          </a:xfrm>
          <a:prstGeom prst="rect">
            <a:avLst/>
          </a:prstGeom>
        </p:spPr>
      </p:pic>
      <p:pic>
        <p:nvPicPr>
          <p:cNvPr name="Picture 3" id="3"/>
          <p:cNvPicPr>
            <a:picLocks noChangeAspect="true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238595">
            <a:off x="3042228" y="2454020"/>
            <a:ext cx="4199469" cy="801717"/>
          </a:xfrm>
          <a:prstGeom prst="rect">
            <a:avLst/>
          </a:prstGeom>
        </p:spPr>
      </p:pic>
      <p:pic>
        <p:nvPicPr>
          <p:cNvPr name="Picture 4" id="4"/>
          <p:cNvPicPr>
            <a:picLocks noChangeAspect="true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238595">
            <a:off x="10780171" y="2454020"/>
            <a:ext cx="4199469" cy="801717"/>
          </a:xfrm>
          <a:prstGeom prst="rect">
            <a:avLst/>
          </a:prstGeom>
        </p:spPr>
      </p:pic>
      <p:pic>
        <p:nvPicPr>
          <p:cNvPr name="Picture 5" id="5"/>
          <p:cNvPicPr>
            <a:picLocks noChangeAspect="true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4410852" y="-1379861"/>
            <a:ext cx="1931806" cy="2759723"/>
          </a:xfrm>
          <a:prstGeom prst="rect">
            <a:avLst/>
          </a:prstGeom>
        </p:spPr>
      </p:pic>
      <p:pic>
        <p:nvPicPr>
          <p:cNvPr name="Picture 6" id="6"/>
          <p:cNvPicPr>
            <a:picLocks noChangeAspect="true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11125380" y="-1379861"/>
            <a:ext cx="1931806" cy="2759723"/>
          </a:xfrm>
          <a:prstGeom prst="rect">
            <a:avLst/>
          </a:prstGeom>
        </p:spPr>
      </p:pic>
      <p:pic>
        <p:nvPicPr>
          <p:cNvPr name="Picture 7" id="7"/>
          <p:cNvPicPr>
            <a:picLocks noChangeAspect="true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l="0" t="0" r="0" b="0"/>
          <a:stretch>
            <a:fillRect/>
          </a:stretch>
        </p:blipFill>
        <p:spPr>
          <a:xfrm flipH="true" flipV="true" rot="-8703508">
            <a:off x="-327530" y="7103447"/>
            <a:ext cx="1463286" cy="5260180"/>
          </a:xfrm>
          <a:prstGeom prst="rect">
            <a:avLst/>
          </a:prstGeom>
        </p:spPr>
      </p:pic>
      <p:pic>
        <p:nvPicPr>
          <p:cNvPr name="Picture 8" id="8"/>
          <p:cNvPicPr>
            <a:picLocks noChangeAspect="true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l="0" t="0" r="0" b="0"/>
          <a:stretch>
            <a:fillRect/>
          </a:stretch>
        </p:blipFill>
        <p:spPr>
          <a:xfrm flipH="false" flipV="false" rot="7365178">
            <a:off x="17242618" y="6295363"/>
            <a:ext cx="2838056" cy="6876348"/>
          </a:xfrm>
          <a:prstGeom prst="rect">
            <a:avLst/>
          </a:prstGeom>
        </p:spPr>
      </p:pic>
      <p:pic>
        <p:nvPicPr>
          <p:cNvPr name="Picture 9" id="9"/>
          <p:cNvPicPr>
            <a:picLocks noChangeAspect="true"/>
          </p:cNvPicPr>
          <p:nvPr/>
        </p:nvPicPr>
        <p:blipFill>
          <a:blip r:embed="rId7"/>
          <a:srcRect l="38896" t="36662" r="35522" b="45827"/>
          <a:stretch>
            <a:fillRect/>
          </a:stretch>
        </p:blipFill>
        <p:spPr>
          <a:xfrm flipH="false" flipV="false" rot="0">
            <a:off x="11125380" y="4650097"/>
            <a:ext cx="2121322" cy="922073"/>
          </a:xfrm>
          <a:prstGeom prst="rect">
            <a:avLst/>
          </a:prstGeom>
        </p:spPr>
      </p:pic>
      <p:sp>
        <p:nvSpPr>
          <p:cNvPr name="TextBox 10" id="10"/>
          <p:cNvSpPr txBox="true"/>
          <p:nvPr/>
        </p:nvSpPr>
        <p:spPr>
          <a:xfrm rot="0">
            <a:off x="9443859" y="3352761"/>
            <a:ext cx="5484363" cy="459676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3359"/>
              </a:lnSpc>
            </a:pPr>
            <a:r>
              <a:rPr lang="en-US" sz="2400">
                <a:solidFill>
                  <a:srgbClr val="2C2C2E"/>
                </a:solidFill>
                <a:latin typeface="Muli Regular"/>
              </a:rPr>
              <a:t>Si usa definire una nuova costante per i materiali isolanti, indicata con ε, attraverso la relazione</a:t>
            </a:r>
          </a:p>
          <a:p>
            <a:pPr>
              <a:lnSpc>
                <a:spcPts val="3359"/>
              </a:lnSpc>
            </a:pPr>
          </a:p>
          <a:p>
            <a:pPr>
              <a:lnSpc>
                <a:spcPts val="3359"/>
              </a:lnSpc>
            </a:pPr>
          </a:p>
          <a:p>
            <a:pPr>
              <a:lnSpc>
                <a:spcPts val="3359"/>
              </a:lnSpc>
            </a:pPr>
          </a:p>
          <a:p>
            <a:pPr>
              <a:lnSpc>
                <a:spcPts val="3359"/>
              </a:lnSpc>
            </a:pPr>
            <a:r>
              <a:rPr lang="en-US" sz="2400">
                <a:solidFill>
                  <a:srgbClr val="000000"/>
                </a:solidFill>
                <a:latin typeface="Muli Regular"/>
              </a:rPr>
              <a:t>ε è detta costante dielettrica assoluta del mezzo considerato e ha le stesse unità di </a:t>
            </a:r>
            <a:r>
              <a:rPr lang="en-US" sz="2400">
                <a:solidFill>
                  <a:srgbClr val="2C2C2E"/>
                </a:solidFill>
                <a:latin typeface="Muli Regular"/>
              </a:rPr>
              <a:t>misura di ε0.</a:t>
            </a:r>
          </a:p>
          <a:p>
            <a:pPr>
              <a:lnSpc>
                <a:spcPts val="3359"/>
              </a:lnSpc>
            </a:pPr>
            <a:r>
              <a:rPr lang="en-US" sz="2400">
                <a:solidFill>
                  <a:srgbClr val="2C2C2E"/>
                </a:solidFill>
                <a:latin typeface="Muli Regular"/>
              </a:rPr>
              <a:t>Si può quindi anche scrivere:</a:t>
            </a:r>
          </a:p>
          <a:p>
            <a:pPr algn="l" marL="0" indent="0" lvl="0">
              <a:lnSpc>
                <a:spcPts val="3359"/>
              </a:lnSpc>
              <a:spcBef>
                <a:spcPct val="0"/>
              </a:spcBef>
            </a:pPr>
          </a:p>
        </p:txBody>
      </p:sp>
      <p:pic>
        <p:nvPicPr>
          <p:cNvPr name="Picture 11" id="11"/>
          <p:cNvPicPr>
            <a:picLocks noChangeAspect="true"/>
          </p:cNvPicPr>
          <p:nvPr/>
        </p:nvPicPr>
        <p:blipFill>
          <a:blip r:embed="rId8"/>
          <a:srcRect l="6467" t="15114" r="59170" b="45344"/>
          <a:stretch>
            <a:fillRect/>
          </a:stretch>
        </p:blipFill>
        <p:spPr>
          <a:xfrm flipH="false" flipV="false" rot="0">
            <a:off x="10351412" y="7729375"/>
            <a:ext cx="3179651" cy="1528925"/>
          </a:xfrm>
          <a:prstGeom prst="rect">
            <a:avLst/>
          </a:prstGeom>
        </p:spPr>
      </p:pic>
      <p:pic>
        <p:nvPicPr>
          <p:cNvPr name="Picture 12" id="12"/>
          <p:cNvPicPr>
            <a:picLocks noChangeAspect="true"/>
          </p:cNvPicPr>
          <p:nvPr/>
        </p:nvPicPr>
        <p:blipFill>
          <a:blip r:embed="rId9"/>
          <a:srcRect l="67108" t="24639" r="15906" b="61672"/>
          <a:stretch>
            <a:fillRect/>
          </a:stretch>
        </p:blipFill>
        <p:spPr>
          <a:xfrm flipH="false" flipV="false" rot="0">
            <a:off x="4031711" y="4997819"/>
            <a:ext cx="1900623" cy="1148704"/>
          </a:xfrm>
          <a:prstGeom prst="rect">
            <a:avLst/>
          </a:prstGeom>
        </p:spPr>
      </p:pic>
      <p:sp>
        <p:nvSpPr>
          <p:cNvPr name="TextBox 13" id="13"/>
          <p:cNvSpPr txBox="true"/>
          <p:nvPr/>
        </p:nvSpPr>
        <p:spPr>
          <a:xfrm rot="0">
            <a:off x="1563543" y="1417831"/>
            <a:ext cx="6836958" cy="167830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719"/>
              </a:lnSpc>
            </a:pPr>
            <a:r>
              <a:rPr lang="en-US" sz="4800">
                <a:solidFill>
                  <a:srgbClr val="2C2C2E"/>
                </a:solidFill>
                <a:latin typeface="Homemade Apple"/>
              </a:rPr>
              <a:t>Costante dielettrica</a:t>
            </a:r>
          </a:p>
          <a:p>
            <a:pPr algn="ctr">
              <a:lnSpc>
                <a:spcPts val="6719"/>
              </a:lnSpc>
              <a:spcBef>
                <a:spcPct val="0"/>
              </a:spcBef>
            </a:pPr>
            <a:r>
              <a:rPr lang="en-US" sz="4800">
                <a:solidFill>
                  <a:srgbClr val="2C2C2E"/>
                </a:solidFill>
                <a:latin typeface="Homemade Apple"/>
              </a:rPr>
              <a:t>del vuoto</a:t>
            </a:r>
          </a:p>
        </p:txBody>
      </p:sp>
      <p:sp>
        <p:nvSpPr>
          <p:cNvPr name="TextBox 14" id="14"/>
          <p:cNvSpPr txBox="true"/>
          <p:nvPr/>
        </p:nvSpPr>
        <p:spPr>
          <a:xfrm rot="0">
            <a:off x="9144000" y="1417831"/>
            <a:ext cx="7051136" cy="167830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719"/>
              </a:lnSpc>
            </a:pPr>
            <a:r>
              <a:rPr lang="en-US" sz="4800">
                <a:solidFill>
                  <a:srgbClr val="2C2C2E"/>
                </a:solidFill>
                <a:latin typeface="Homemade Apple"/>
              </a:rPr>
              <a:t>Costante dielettrica</a:t>
            </a:r>
          </a:p>
          <a:p>
            <a:pPr algn="ctr">
              <a:lnSpc>
                <a:spcPts val="6719"/>
              </a:lnSpc>
              <a:spcBef>
                <a:spcPct val="0"/>
              </a:spcBef>
            </a:pPr>
            <a:r>
              <a:rPr lang="en-US" sz="4800">
                <a:solidFill>
                  <a:srgbClr val="2C2C2E"/>
                </a:solidFill>
                <a:latin typeface="Homemade Apple"/>
              </a:rPr>
              <a:t>assoluta</a:t>
            </a:r>
          </a:p>
        </p:txBody>
      </p:sp>
      <p:sp>
        <p:nvSpPr>
          <p:cNvPr name="TextBox 15" id="15"/>
          <p:cNvSpPr txBox="true"/>
          <p:nvPr/>
        </p:nvSpPr>
        <p:spPr>
          <a:xfrm rot="0">
            <a:off x="2333619" y="3826345"/>
            <a:ext cx="5296805" cy="390303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935"/>
              </a:lnSpc>
            </a:pPr>
            <a:r>
              <a:rPr lang="en-US" sz="2810">
                <a:solidFill>
                  <a:srgbClr val="2C2C2E"/>
                </a:solidFill>
                <a:latin typeface="Muli Regular"/>
              </a:rPr>
              <a:t>In certi casi conviene scrivere la costante k0 come:</a:t>
            </a:r>
          </a:p>
          <a:p>
            <a:pPr algn="ctr">
              <a:lnSpc>
                <a:spcPts val="3935"/>
              </a:lnSpc>
            </a:pPr>
          </a:p>
          <a:p>
            <a:pPr algn="ctr">
              <a:lnSpc>
                <a:spcPts val="3935"/>
              </a:lnSpc>
            </a:pPr>
          </a:p>
          <a:p>
            <a:pPr algn="ctr">
              <a:lnSpc>
                <a:spcPts val="3935"/>
              </a:lnSpc>
            </a:pPr>
          </a:p>
          <a:p>
            <a:pPr algn="ctr" marL="0" indent="0" lvl="0">
              <a:lnSpc>
                <a:spcPts val="3935"/>
              </a:lnSpc>
              <a:spcBef>
                <a:spcPct val="0"/>
              </a:spcBef>
            </a:pPr>
            <a:r>
              <a:rPr lang="en-US" sz="2810">
                <a:solidFill>
                  <a:srgbClr val="2C2C2E"/>
                </a:solidFill>
                <a:latin typeface="Muli Regular"/>
              </a:rPr>
              <a:t>Il simbolo ε0 rappresenta la cosiddetta costante dielettrica del vuoto</a:t>
            </a:r>
          </a:p>
        </p:txBody>
      </p:sp>
    </p:spTree>
  </p:cSld>
  <p:clrMapOvr>
    <a:masterClrMapping/>
  </p:clrMapOvr>
</p:sld>
</file>

<file path=ppt/slides/slide1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DDACD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rcRect l="0" t="12413" r="0" b="12413"/>
          <a:stretch>
            <a:fillRect/>
          </a:stretch>
        </p:blipFill>
        <p:spPr>
          <a:xfrm flipH="false" flipV="false" rot="0">
            <a:off x="1028700" y="671114"/>
            <a:ext cx="16230600" cy="9082237"/>
          </a:xfrm>
          <a:prstGeom prst="rect">
            <a:avLst/>
          </a:prstGeom>
        </p:spPr>
      </p:pic>
      <p:pic>
        <p:nvPicPr>
          <p:cNvPr name="Picture 3" id="3"/>
          <p:cNvPicPr>
            <a:picLocks noChangeAspect="true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-118389">
            <a:off x="2383306" y="1693611"/>
            <a:ext cx="13436991" cy="635203"/>
          </a:xfrm>
          <a:prstGeom prst="rect">
            <a:avLst/>
          </a:prstGeom>
        </p:spPr>
      </p:pic>
      <p:pic>
        <p:nvPicPr>
          <p:cNvPr name="Picture 4" id="4"/>
          <p:cNvPicPr>
            <a:picLocks noChangeAspect="true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l="0" t="0" r="0" b="0"/>
          <a:stretch>
            <a:fillRect/>
          </a:stretch>
        </p:blipFill>
        <p:spPr>
          <a:xfrm flipH="false" flipV="false" rot="10632204">
            <a:off x="-2053895" y="-754195"/>
            <a:ext cx="4107789" cy="3565789"/>
          </a:xfrm>
          <a:prstGeom prst="rect">
            <a:avLst/>
          </a:prstGeom>
        </p:spPr>
      </p:pic>
      <p:grpSp>
        <p:nvGrpSpPr>
          <p:cNvPr name="Group 5" id="5"/>
          <p:cNvGrpSpPr/>
          <p:nvPr/>
        </p:nvGrpSpPr>
        <p:grpSpPr>
          <a:xfrm rot="0">
            <a:off x="2418553" y="2311512"/>
            <a:ext cx="12324963" cy="660925"/>
            <a:chOff x="0" y="0"/>
            <a:chExt cx="16433285" cy="881234"/>
          </a:xfrm>
        </p:grpSpPr>
        <p:sp>
          <p:nvSpPr>
            <p:cNvPr name="TextBox 6" id="6"/>
            <p:cNvSpPr txBox="true"/>
            <p:nvPr/>
          </p:nvSpPr>
          <p:spPr>
            <a:xfrm rot="0">
              <a:off x="1320725" y="-19050"/>
              <a:ext cx="15112560" cy="96426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544"/>
                </a:lnSpc>
              </a:pPr>
              <a:r>
                <a:rPr lang="en-US" sz="2405">
                  <a:solidFill>
                    <a:srgbClr val="2C2C2E"/>
                  </a:solidFill>
                  <a:latin typeface="Muli Regular"/>
                </a:rPr>
                <a:t>In un </a:t>
              </a:r>
            </a:p>
          </p:txBody>
        </p:sp>
        <p:pic>
          <p:nvPicPr>
            <p:cNvPr name="Picture 7" id="7"/>
            <p:cNvPicPr>
              <a:picLocks noChangeAspect="true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 l="0" t="0" r="0" b="0"/>
            <a:stretch>
              <a:fillRect/>
            </a:stretch>
          </p:blipFill>
          <p:spPr>
            <a:xfrm flipH="false" flipV="false" rot="0">
              <a:off x="0" y="124422"/>
              <a:ext cx="794996" cy="761751"/>
            </a:xfrm>
            <a:prstGeom prst="rect">
              <a:avLst/>
            </a:prstGeom>
          </p:spPr>
        </p:pic>
      </p:grpSp>
      <p:sp>
        <p:nvSpPr>
          <p:cNvPr name="TextBox 8" id="8"/>
          <p:cNvSpPr txBox="true"/>
          <p:nvPr/>
        </p:nvSpPr>
        <p:spPr>
          <a:xfrm rot="0">
            <a:off x="1419945" y="5167639"/>
            <a:ext cx="10286245" cy="417766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3359"/>
              </a:lnSpc>
            </a:pPr>
            <a:r>
              <a:rPr lang="en-US" sz="2400">
                <a:solidFill>
                  <a:srgbClr val="2C2C2E"/>
                </a:solidFill>
                <a:latin typeface="Muli Regular"/>
              </a:rPr>
              <a:t>Gli esperimenti mostrano che il rapporto</a:t>
            </a:r>
          </a:p>
          <a:p>
            <a:pPr>
              <a:lnSpc>
                <a:spcPts val="3359"/>
              </a:lnSpc>
            </a:pPr>
            <a:r>
              <a:rPr lang="en-US" sz="2400">
                <a:solidFill>
                  <a:srgbClr val="000000"/>
                </a:solidFill>
                <a:latin typeface="Muli Regular"/>
              </a:rPr>
              <a:t>(in cui F0 è il modulo della forza nel vuoto e F è quello della forza nel mezzo)</a:t>
            </a:r>
          </a:p>
          <a:p>
            <a:pPr>
              <a:lnSpc>
                <a:spcPts val="3359"/>
              </a:lnSpc>
            </a:pPr>
            <a:r>
              <a:rPr lang="en-US" sz="2400">
                <a:solidFill>
                  <a:srgbClr val="000000"/>
                </a:solidFill>
                <a:latin typeface="Muli Regular"/>
              </a:rPr>
              <a:t>è costante, ovvero indipendente dalle cariche che interagiscono e dalla loro distanza. Questo rapporto si chiama costante dielettrica relativa del mezzo considerato e, essendo il rapporto tra due forze, è un numero puro.</a:t>
            </a:r>
          </a:p>
          <a:p>
            <a:pPr>
              <a:lnSpc>
                <a:spcPts val="3359"/>
              </a:lnSpc>
            </a:pPr>
            <a:r>
              <a:rPr lang="en-US" sz="2400">
                <a:solidFill>
                  <a:srgbClr val="000000"/>
                </a:solidFill>
                <a:latin typeface="Muli Regular"/>
              </a:rPr>
              <a:t>Si tratta di una grandezza che caratterizza il mezzo materiale e che misura di quanto l’intensità della forza elettrica è ridotta, rispetto al vuoto, dalla presenza del </a:t>
            </a:r>
            <a:r>
              <a:rPr lang="en-US" sz="2400">
                <a:solidFill>
                  <a:srgbClr val="2C2C2E"/>
                </a:solidFill>
                <a:latin typeface="Muli Regular"/>
              </a:rPr>
              <a:t>mezzo.</a:t>
            </a:r>
          </a:p>
        </p:txBody>
      </p:sp>
      <p:pic>
        <p:nvPicPr>
          <p:cNvPr name="Picture 9" id="9"/>
          <p:cNvPicPr>
            <a:picLocks noChangeAspect="true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l="0" t="0" r="0" b="0"/>
          <a:stretch>
            <a:fillRect/>
          </a:stretch>
        </p:blipFill>
        <p:spPr>
          <a:xfrm flipH="false" flipV="false" rot="238595">
            <a:off x="7803811" y="4220805"/>
            <a:ext cx="3277168" cy="625641"/>
          </a:xfrm>
          <a:prstGeom prst="rect">
            <a:avLst/>
          </a:prstGeom>
        </p:spPr>
      </p:pic>
      <p:pic>
        <p:nvPicPr>
          <p:cNvPr name="Picture 10" id="10"/>
          <p:cNvPicPr>
            <a:picLocks noChangeAspect="true"/>
          </p:cNvPicPr>
          <p:nvPr/>
        </p:nvPicPr>
        <p:blipFill>
          <a:blip r:embed="rId7"/>
          <a:srcRect l="0" t="0" r="0" b="0"/>
          <a:stretch>
            <a:fillRect/>
          </a:stretch>
        </p:blipFill>
        <p:spPr>
          <a:xfrm flipH="false" flipV="false" rot="0">
            <a:off x="11914105" y="5215264"/>
            <a:ext cx="5479716" cy="4427611"/>
          </a:xfrm>
          <a:prstGeom prst="rect">
            <a:avLst/>
          </a:prstGeom>
        </p:spPr>
      </p:pic>
      <p:pic>
        <p:nvPicPr>
          <p:cNvPr name="Picture 11" id="11"/>
          <p:cNvPicPr>
            <a:picLocks noChangeAspect="true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 l="0" t="0" r="0" b="0"/>
          <a:stretch>
            <a:fillRect/>
          </a:stretch>
        </p:blipFill>
        <p:spPr>
          <a:xfrm flipH="false" flipV="false" rot="3047082">
            <a:off x="15799537" y="5331403"/>
            <a:ext cx="1156650" cy="7853794"/>
          </a:xfrm>
          <a:prstGeom prst="rect">
            <a:avLst/>
          </a:prstGeom>
        </p:spPr>
      </p:pic>
      <p:pic>
        <p:nvPicPr>
          <p:cNvPr name="Picture 12" id="12"/>
          <p:cNvPicPr>
            <a:picLocks noChangeAspect="true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 l="0" t="0" r="0" b="0"/>
          <a:stretch>
            <a:fillRect/>
          </a:stretch>
        </p:blipFill>
        <p:spPr>
          <a:xfrm flipH="false" flipV="false" rot="-251329">
            <a:off x="7418838" y="4665263"/>
            <a:ext cx="3644584" cy="1100002"/>
          </a:xfrm>
          <a:prstGeom prst="rect">
            <a:avLst/>
          </a:prstGeom>
        </p:spPr>
      </p:pic>
      <p:pic>
        <p:nvPicPr>
          <p:cNvPr name="Picture 13" id="13"/>
          <p:cNvPicPr>
            <a:picLocks noChangeAspect="true"/>
          </p:cNvPicPr>
          <p:nvPr/>
        </p:nvPicPr>
        <p:blipFill>
          <a:blip r:embed="rId10"/>
          <a:srcRect l="41613" t="0" r="21914" b="7269"/>
          <a:stretch>
            <a:fillRect/>
          </a:stretch>
        </p:blipFill>
        <p:spPr>
          <a:xfrm flipH="false" flipV="false" rot="-5400000">
            <a:off x="13582378" y="1353272"/>
            <a:ext cx="1844540" cy="5509303"/>
          </a:xfrm>
          <a:prstGeom prst="rect">
            <a:avLst/>
          </a:prstGeom>
        </p:spPr>
      </p:pic>
      <p:pic>
        <p:nvPicPr>
          <p:cNvPr name="Picture 14" id="14"/>
          <p:cNvPicPr>
            <a:picLocks noChangeAspect="true"/>
          </p:cNvPicPr>
          <p:nvPr/>
        </p:nvPicPr>
        <p:blipFill>
          <a:blip r:embed="rId11"/>
          <a:srcRect l="0" t="0" r="0" b="0"/>
          <a:stretch>
            <a:fillRect/>
          </a:stretch>
        </p:blipFill>
        <p:spPr>
          <a:xfrm flipH="false" flipV="false" rot="0">
            <a:off x="11098729" y="4533625"/>
            <a:ext cx="1356179" cy="1176106"/>
          </a:xfrm>
          <a:prstGeom prst="rect">
            <a:avLst/>
          </a:prstGeom>
        </p:spPr>
      </p:pic>
      <p:sp>
        <p:nvSpPr>
          <p:cNvPr name="TextBox 15" id="15"/>
          <p:cNvSpPr txBox="true"/>
          <p:nvPr/>
        </p:nvSpPr>
        <p:spPr>
          <a:xfrm rot="0">
            <a:off x="2939320" y="2263887"/>
            <a:ext cx="12324963" cy="124396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  <a:spcBef>
                <a:spcPct val="0"/>
              </a:spcBef>
            </a:pPr>
            <a:r>
              <a:rPr lang="en-US" sz="2400">
                <a:solidFill>
                  <a:srgbClr val="000000"/>
                </a:solidFill>
                <a:latin typeface="Muli Regular"/>
              </a:rPr>
              <a:t>In un mezzo materiale isolante (per esempio, nell'acqua distillata o dentro il vetro), a parità di cariche e di distanza misuriamo una forza di Coulomb minore della forza F0 che agisce nel vuoto.</a:t>
            </a:r>
          </a:p>
        </p:txBody>
      </p:sp>
      <p:sp>
        <p:nvSpPr>
          <p:cNvPr name="TextBox 16" id="16"/>
          <p:cNvSpPr txBox="true"/>
          <p:nvPr/>
        </p:nvSpPr>
        <p:spPr>
          <a:xfrm rot="0">
            <a:off x="2418553" y="914400"/>
            <a:ext cx="13959309" cy="98184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8022"/>
              </a:lnSpc>
              <a:spcBef>
                <a:spcPct val="0"/>
              </a:spcBef>
            </a:pPr>
            <a:r>
              <a:rPr lang="en-US" sz="5730">
                <a:solidFill>
                  <a:srgbClr val="2C2C2E"/>
                </a:solidFill>
                <a:latin typeface="Homemade Apple"/>
              </a:rPr>
              <a:t>La forza di Coulomb nella materia</a:t>
            </a:r>
          </a:p>
        </p:txBody>
      </p:sp>
      <p:sp>
        <p:nvSpPr>
          <p:cNvPr name="TextBox 17" id="17"/>
          <p:cNvSpPr txBox="true"/>
          <p:nvPr/>
        </p:nvSpPr>
        <p:spPr>
          <a:xfrm rot="0">
            <a:off x="1603176" y="4152835"/>
            <a:ext cx="9495552" cy="67585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5456"/>
              </a:lnSpc>
              <a:spcBef>
                <a:spcPct val="0"/>
              </a:spcBef>
            </a:pPr>
            <a:r>
              <a:rPr lang="en-US" sz="3897">
                <a:solidFill>
                  <a:srgbClr val="2C2C2E"/>
                </a:solidFill>
                <a:latin typeface="Homemade Apple"/>
              </a:rPr>
              <a:t>La costante dielettrica relativa</a:t>
            </a:r>
          </a:p>
        </p:txBody>
      </p:sp>
      <p:sp>
        <p:nvSpPr>
          <p:cNvPr name="TextBox 18" id="18"/>
          <p:cNvSpPr txBox="true"/>
          <p:nvPr/>
        </p:nvSpPr>
        <p:spPr>
          <a:xfrm rot="0">
            <a:off x="12481016" y="3247271"/>
            <a:ext cx="4778284" cy="18107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911"/>
              </a:lnSpc>
              <a:spcBef>
                <a:spcPct val="0"/>
              </a:spcBef>
            </a:pPr>
            <a:r>
              <a:rPr lang="en-US" sz="2079">
                <a:solidFill>
                  <a:srgbClr val="000000"/>
                </a:solidFill>
                <a:latin typeface="Muli Regular"/>
              </a:rPr>
              <a:t>Per definizione, la costante dielettrica relativa del vuoto è uguale a 1, quindi dal momento che F0 è sempre maggiore di Fm, la costante εr è sempre maggiore di 1.</a:t>
            </a:r>
          </a:p>
        </p:txBody>
      </p:sp>
    </p:spTree>
  </p:cSld>
  <p:clrMapOvr>
    <a:masterClrMapping/>
  </p:clrMapOvr>
</p:sld>
</file>

<file path=ppt/slides/slide1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DDACD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rcRect l="0" t="0" r="1233" b="84121"/>
          <a:stretch>
            <a:fillRect/>
          </a:stretch>
        </p:blipFill>
        <p:spPr>
          <a:xfrm flipH="false" flipV="false" rot="0">
            <a:off x="-578054" y="9258300"/>
            <a:ext cx="19095904" cy="1548908"/>
          </a:xfrm>
          <a:prstGeom prst="rect">
            <a:avLst/>
          </a:prstGeom>
        </p:spPr>
      </p:pic>
      <p:pic>
        <p:nvPicPr>
          <p:cNvPr name="Picture 3" id="3"/>
          <p:cNvPicPr>
            <a:picLocks noChangeAspect="true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14028041" y="-3413121"/>
            <a:ext cx="5424428" cy="5325802"/>
          </a:xfrm>
          <a:prstGeom prst="rect">
            <a:avLst/>
          </a:prstGeom>
        </p:spPr>
      </p:pic>
      <p:pic>
        <p:nvPicPr>
          <p:cNvPr name="Picture 4" id="4"/>
          <p:cNvPicPr>
            <a:picLocks noChangeAspect="true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l="0" t="0" r="0" b="0"/>
          <a:stretch>
            <a:fillRect/>
          </a:stretch>
        </p:blipFill>
        <p:spPr>
          <a:xfrm flipH="false" flipV="false" rot="444161">
            <a:off x="6359872" y="1650982"/>
            <a:ext cx="9938998" cy="4318946"/>
          </a:xfrm>
          <a:prstGeom prst="rect">
            <a:avLst/>
          </a:prstGeom>
        </p:spPr>
      </p:pic>
      <p:pic>
        <p:nvPicPr>
          <p:cNvPr name="Picture 5" id="5"/>
          <p:cNvPicPr>
            <a:picLocks noChangeAspect="true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13028042" y="8221290"/>
            <a:ext cx="4114800" cy="1412504"/>
          </a:xfrm>
          <a:prstGeom prst="rect">
            <a:avLst/>
          </a:prstGeom>
        </p:spPr>
      </p:pic>
      <p:pic>
        <p:nvPicPr>
          <p:cNvPr name="Picture 6" id="6"/>
          <p:cNvPicPr>
            <a:picLocks noChangeAspect="true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1162144" y="3834966"/>
            <a:ext cx="5610378" cy="6038567"/>
          </a:xfrm>
          <a:prstGeom prst="rect">
            <a:avLst/>
          </a:prstGeom>
        </p:spPr>
      </p:pic>
      <p:pic>
        <p:nvPicPr>
          <p:cNvPr name="Picture 7" id="7"/>
          <p:cNvPicPr>
            <a:picLocks noChangeAspect="true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7129852" y="6507360"/>
            <a:ext cx="2341983" cy="3126434"/>
          </a:xfrm>
          <a:prstGeom prst="rect">
            <a:avLst/>
          </a:prstGeom>
        </p:spPr>
      </p:pic>
      <p:pic>
        <p:nvPicPr>
          <p:cNvPr name="Picture 8" id="8"/>
          <p:cNvPicPr>
            <a:picLocks noChangeAspect="true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-1342333" y="639898"/>
            <a:ext cx="3208526" cy="2545565"/>
          </a:xfrm>
          <a:prstGeom prst="rect">
            <a:avLst/>
          </a:prstGeom>
        </p:spPr>
      </p:pic>
      <p:sp>
        <p:nvSpPr>
          <p:cNvPr name="TextBox 9" id="9"/>
          <p:cNvSpPr txBox="true"/>
          <p:nvPr/>
        </p:nvSpPr>
        <p:spPr>
          <a:xfrm rot="0">
            <a:off x="7472766" y="2061877"/>
            <a:ext cx="7713210" cy="336380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959"/>
              </a:lnSpc>
            </a:pPr>
            <a:r>
              <a:rPr lang="en-US" sz="6400">
                <a:solidFill>
                  <a:srgbClr val="2C2C2E"/>
                </a:solidFill>
                <a:latin typeface="Homemade Apple"/>
              </a:rPr>
              <a:t>Fine</a:t>
            </a:r>
          </a:p>
          <a:p>
            <a:pPr algn="ctr">
              <a:lnSpc>
                <a:spcPts val="8960"/>
              </a:lnSpc>
              <a:spcBef>
                <a:spcPct val="0"/>
              </a:spcBef>
            </a:pPr>
            <a:r>
              <a:rPr lang="en-US" sz="6399">
                <a:solidFill>
                  <a:srgbClr val="2C2C2E"/>
                </a:solidFill>
                <a:latin typeface="Homemade Apple"/>
              </a:rPr>
              <a:t>Bruno Krizia &amp; Chiara Pisciotta</a:t>
            </a:r>
          </a:p>
        </p:txBody>
      </p:sp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BEEE3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1028700" y="343102"/>
            <a:ext cx="8792980" cy="9107606"/>
          </a:xfrm>
          <a:prstGeom prst="rect">
            <a:avLst/>
          </a:prstGeom>
        </p:spPr>
      </p:pic>
      <p:pic>
        <p:nvPicPr>
          <p:cNvPr name="Picture 3" id="3"/>
          <p:cNvPicPr>
            <a:picLocks noChangeAspect="true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-118389">
            <a:off x="1854516" y="2566909"/>
            <a:ext cx="7141348" cy="337591"/>
          </a:xfrm>
          <a:prstGeom prst="rect">
            <a:avLst/>
          </a:prstGeom>
        </p:spPr>
      </p:pic>
      <p:grpSp>
        <p:nvGrpSpPr>
          <p:cNvPr name="Group 4" id="4"/>
          <p:cNvGrpSpPr/>
          <p:nvPr/>
        </p:nvGrpSpPr>
        <p:grpSpPr>
          <a:xfrm rot="0">
            <a:off x="1632631" y="1899001"/>
            <a:ext cx="7511369" cy="6571735"/>
            <a:chOff x="0" y="0"/>
            <a:chExt cx="10015158" cy="8762313"/>
          </a:xfrm>
        </p:grpSpPr>
        <p:sp>
          <p:nvSpPr>
            <p:cNvPr name="TextBox 5" id="5"/>
            <p:cNvSpPr txBox="true"/>
            <p:nvPr/>
          </p:nvSpPr>
          <p:spPr>
            <a:xfrm rot="0">
              <a:off x="0" y="1998326"/>
              <a:ext cx="9652308" cy="6758871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3665"/>
                </a:lnSpc>
              </a:pPr>
              <a:r>
                <a:rPr lang="en-US" sz="2618">
                  <a:solidFill>
                    <a:srgbClr val="2C2C2E"/>
                  </a:solidFill>
                  <a:latin typeface="Muli Regular"/>
                </a:rPr>
                <a:t>Era noto che l'ambra, strofinata su un tessuto attira a sè corpuscoli leggeri, come foglie secche o pagliuzze. Questo fenomeno affascinò molti studiosi nel corso dei secoli, tanto che Talete comparò la forza dell'ambra a quella dei magneti.</a:t>
              </a:r>
            </a:p>
            <a:p>
              <a:pPr>
                <a:lnSpc>
                  <a:spcPts val="3665"/>
                </a:lnSpc>
              </a:pPr>
              <a:r>
                <a:rPr lang="en-US" sz="2618">
                  <a:solidFill>
                    <a:srgbClr val="2C2C2E"/>
                  </a:solidFill>
                  <a:latin typeface="Muli Regular"/>
                </a:rPr>
                <a:t>Girolamo Cardano fu il primo a studiare la distinzione fra le proprietà attrattive dell'ambra e quella dei minerali magnetici: quest'ultimi si attirano  recipocamente, mentre l'ambra attira i corpi che poi gravitano verso di essa.</a:t>
              </a:r>
            </a:p>
          </p:txBody>
        </p:sp>
        <p:sp>
          <p:nvSpPr>
            <p:cNvPr name="TextBox 6" id="6"/>
            <p:cNvSpPr txBox="true"/>
            <p:nvPr/>
          </p:nvSpPr>
          <p:spPr>
            <a:xfrm rot="0">
              <a:off x="0" y="-95250"/>
              <a:ext cx="10015158" cy="982420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6155"/>
                </a:lnSpc>
                <a:spcBef>
                  <a:spcPct val="0"/>
                </a:spcBef>
              </a:pPr>
              <a:r>
                <a:rPr lang="en-US" sz="4396">
                  <a:solidFill>
                    <a:srgbClr val="2C2C2E"/>
                  </a:solidFill>
                  <a:latin typeface="Homemade Apple"/>
                </a:rPr>
                <a:t>Fin dall' antichità..</a:t>
              </a:r>
            </a:p>
          </p:txBody>
        </p:sp>
      </p:grpSp>
      <p:pic>
        <p:nvPicPr>
          <p:cNvPr name="Picture 7" id="7"/>
          <p:cNvPicPr>
            <a:picLocks noChangeAspect="true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l="0" t="0" r="0" b="0"/>
          <a:stretch>
            <a:fillRect/>
          </a:stretch>
        </p:blipFill>
        <p:spPr>
          <a:xfrm flipH="false" flipV="false" rot="-5400000">
            <a:off x="-763759" y="2343254"/>
            <a:ext cx="1831436" cy="2616337"/>
          </a:xfrm>
          <a:prstGeom prst="rect">
            <a:avLst/>
          </a:prstGeom>
        </p:spPr>
      </p:pic>
      <p:pic>
        <p:nvPicPr>
          <p:cNvPr name="Picture 8" id="8"/>
          <p:cNvPicPr>
            <a:picLocks noChangeAspect="true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l="0" t="0" r="0" b="0"/>
          <a:stretch>
            <a:fillRect/>
          </a:stretch>
        </p:blipFill>
        <p:spPr>
          <a:xfrm flipH="false" flipV="false" rot="-5400000">
            <a:off x="-763759" y="5327409"/>
            <a:ext cx="1831436" cy="2616337"/>
          </a:xfrm>
          <a:prstGeom prst="rect">
            <a:avLst/>
          </a:prstGeom>
        </p:spPr>
      </p:pic>
      <p:pic>
        <p:nvPicPr>
          <p:cNvPr name="Picture 9" id="9"/>
          <p:cNvPicPr>
            <a:picLocks noChangeAspect="true"/>
          </p:cNvPicPr>
          <p:nvPr/>
        </p:nvPicPr>
        <p:blipFill>
          <a:blip r:embed="rId5"/>
          <a:srcRect l="0" t="0" r="0" b="0"/>
          <a:stretch>
            <a:fillRect/>
          </a:stretch>
        </p:blipFill>
        <p:spPr>
          <a:xfrm flipH="false" flipV="false" rot="0">
            <a:off x="10459255" y="5369748"/>
            <a:ext cx="6239259" cy="3888552"/>
          </a:xfrm>
          <a:prstGeom prst="rect">
            <a:avLst/>
          </a:prstGeom>
        </p:spPr>
      </p:pic>
      <p:pic>
        <p:nvPicPr>
          <p:cNvPr name="Picture 10" id="10"/>
          <p:cNvPicPr>
            <a:picLocks noChangeAspect="true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13833000" y="171543"/>
            <a:ext cx="4455000" cy="4114800"/>
          </a:xfrm>
          <a:prstGeom prst="rect">
            <a:avLst/>
          </a:prstGeom>
        </p:spPr>
      </p:pic>
      <p:pic>
        <p:nvPicPr>
          <p:cNvPr name="Picture 11" id="11"/>
          <p:cNvPicPr>
            <a:picLocks noChangeAspect="true"/>
          </p:cNvPicPr>
          <p:nvPr/>
        </p:nvPicPr>
        <p:blipFill>
          <a:blip r:embed="rId7"/>
          <a:srcRect l="48255" t="55635" r="5690" b="0"/>
          <a:stretch>
            <a:fillRect/>
          </a:stretch>
        </p:blipFill>
        <p:spPr>
          <a:xfrm flipH="false" flipV="false" rot="0">
            <a:off x="10019430" y="2216586"/>
            <a:ext cx="3813570" cy="2755216"/>
          </a:xfrm>
          <a:prstGeom prst="rect">
            <a:avLst/>
          </a:prstGeom>
        </p:spPr>
      </p:pic>
      <p:sp>
        <p:nvSpPr>
          <p:cNvPr name="TextBox 12" id="12"/>
          <p:cNvSpPr txBox="true"/>
          <p:nvPr/>
        </p:nvSpPr>
        <p:spPr>
          <a:xfrm rot="-232697">
            <a:off x="14258679" y="935031"/>
            <a:ext cx="3601151" cy="254026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4092"/>
              </a:lnSpc>
            </a:pPr>
            <a:r>
              <a:rPr lang="en-US" sz="2923">
                <a:solidFill>
                  <a:srgbClr val="000000"/>
                </a:solidFill>
                <a:latin typeface="Muli Regular"/>
              </a:rPr>
              <a:t>La parola 'elettricità' </a:t>
            </a:r>
            <a:r>
              <a:rPr lang="en-US" sz="2923">
                <a:solidFill>
                  <a:srgbClr val="000000"/>
                </a:solidFill>
                <a:latin typeface="Muli Regular"/>
              </a:rPr>
              <a:t>deriva infatti dal greco 'elektron' che significa, appunto, «ambra». </a:t>
            </a:r>
          </a:p>
        </p:txBody>
      </p:sp>
    </p:spTree>
  </p:cSld>
  <p:clrMapOvr>
    <a:masterClrMapping/>
  </p:clrMapOvr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DDACD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686044" y="2028271"/>
            <a:ext cx="16063368" cy="10740879"/>
          </a:xfrm>
          <a:prstGeom prst="rect">
            <a:avLst/>
          </a:prstGeom>
        </p:spPr>
      </p:pic>
      <p:pic>
        <p:nvPicPr>
          <p:cNvPr name="Picture 3" id="3"/>
          <p:cNvPicPr>
            <a:picLocks noChangeAspect="true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-118389">
            <a:off x="3001506" y="2259409"/>
            <a:ext cx="13436991" cy="635203"/>
          </a:xfrm>
          <a:prstGeom prst="rect">
            <a:avLst/>
          </a:prstGeom>
        </p:spPr>
      </p:pic>
      <p:pic>
        <p:nvPicPr>
          <p:cNvPr name="Picture 4" id="4"/>
          <p:cNvPicPr>
            <a:picLocks noChangeAspect="true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l="0" t="0" r="0" b="0"/>
          <a:stretch>
            <a:fillRect/>
          </a:stretch>
        </p:blipFill>
        <p:spPr>
          <a:xfrm flipH="false" flipV="false" rot="10632204">
            <a:off x="-1367851" y="-736276"/>
            <a:ext cx="4107789" cy="3565789"/>
          </a:xfrm>
          <a:prstGeom prst="rect">
            <a:avLst/>
          </a:prstGeom>
        </p:spPr>
      </p:pic>
      <p:grpSp>
        <p:nvGrpSpPr>
          <p:cNvPr name="Group 5" id="5"/>
          <p:cNvGrpSpPr/>
          <p:nvPr/>
        </p:nvGrpSpPr>
        <p:grpSpPr>
          <a:xfrm rot="0">
            <a:off x="1028700" y="3635867"/>
            <a:ext cx="11975597" cy="1592671"/>
            <a:chOff x="0" y="0"/>
            <a:chExt cx="15967463" cy="2123561"/>
          </a:xfrm>
        </p:grpSpPr>
        <p:sp>
          <p:nvSpPr>
            <p:cNvPr name="TextBox 6" id="6"/>
            <p:cNvSpPr txBox="true"/>
            <p:nvPr/>
          </p:nvSpPr>
          <p:spPr>
            <a:xfrm rot="0">
              <a:off x="1283287" y="-47625"/>
              <a:ext cx="14684176" cy="2175985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3271"/>
                </a:lnSpc>
              </a:pPr>
              <a:r>
                <a:rPr lang="en-US" sz="2336">
                  <a:solidFill>
                    <a:srgbClr val="2C2C2E"/>
                  </a:solidFill>
                  <a:latin typeface="Muli Regular"/>
                </a:rPr>
                <a:t>William Gilbert dimostrò che molte altre sostanze possiedono le stesse proprietà attrattive dell'ambra, come il diamante, lo zolfo e il vetro, grazie ad uno strumento ideato da Girolamo Francastoro e da lui perfezionato: il </a:t>
              </a:r>
              <a:r>
                <a:rPr lang="en-US" sz="2336">
                  <a:solidFill>
                    <a:srgbClr val="2C2C2E"/>
                  </a:solidFill>
                  <a:latin typeface="Muli Regular Bold"/>
                </a:rPr>
                <a:t>versorio, il primo elettroscopio.</a:t>
              </a:r>
            </a:p>
          </p:txBody>
        </p:sp>
        <p:pic>
          <p:nvPicPr>
            <p:cNvPr name="Picture 7" id="7"/>
            <p:cNvPicPr>
              <a:picLocks noChangeAspect="true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 l="0" t="0" r="0" b="0"/>
            <a:stretch>
              <a:fillRect/>
            </a:stretch>
          </p:blipFill>
          <p:spPr>
            <a:xfrm flipH="false" flipV="false" rot="0">
              <a:off x="0" y="120895"/>
              <a:ext cx="772461" cy="740158"/>
            </a:xfrm>
            <a:prstGeom prst="rect">
              <a:avLst/>
            </a:prstGeom>
          </p:spPr>
        </p:pic>
      </p:grpSp>
      <p:grpSp>
        <p:nvGrpSpPr>
          <p:cNvPr name="Group 8" id="8"/>
          <p:cNvGrpSpPr/>
          <p:nvPr/>
        </p:nvGrpSpPr>
        <p:grpSpPr>
          <a:xfrm rot="0">
            <a:off x="1028700" y="5472361"/>
            <a:ext cx="11975597" cy="3248298"/>
            <a:chOff x="0" y="0"/>
            <a:chExt cx="15967463" cy="4331064"/>
          </a:xfrm>
        </p:grpSpPr>
        <p:sp>
          <p:nvSpPr>
            <p:cNvPr name="TextBox 9" id="9"/>
            <p:cNvSpPr txBox="true"/>
            <p:nvPr/>
          </p:nvSpPr>
          <p:spPr>
            <a:xfrm rot="0">
              <a:off x="1283287" y="-47625"/>
              <a:ext cx="14684176" cy="4383488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3271"/>
                </a:lnSpc>
              </a:pPr>
              <a:r>
                <a:rPr lang="en-US" sz="2336">
                  <a:solidFill>
                    <a:srgbClr val="2C2C2E"/>
                  </a:solidFill>
                  <a:latin typeface="Muli Regular"/>
                </a:rPr>
                <a:t>Nel 1729 Stephen  Grey scoprì che strofinando un tubo di vetro</a:t>
              </a:r>
            </a:p>
            <a:p>
              <a:pPr>
                <a:lnSpc>
                  <a:spcPts val="3271"/>
                </a:lnSpc>
              </a:pPr>
              <a:r>
                <a:rPr lang="en-US" sz="2336">
                  <a:solidFill>
                    <a:srgbClr val="2C2C2E"/>
                  </a:solidFill>
                  <a:latin typeface="Muli Regular"/>
                </a:rPr>
                <a:t> cavo con all'estremità due turaccioli di legno, quest'ultimi </a:t>
              </a:r>
            </a:p>
            <a:p>
              <a:pPr>
                <a:lnSpc>
                  <a:spcPts val="3271"/>
                </a:lnSpc>
              </a:pPr>
              <a:r>
                <a:rPr lang="en-US" sz="2336">
                  <a:solidFill>
                    <a:srgbClr val="2C2C2E"/>
                  </a:solidFill>
                  <a:latin typeface="Muli Regular"/>
                </a:rPr>
                <a:t>saranno in grado di attirare una piuma, e se ad un turacciolo </a:t>
              </a:r>
            </a:p>
            <a:p>
              <a:pPr>
                <a:lnSpc>
                  <a:spcPts val="3271"/>
                </a:lnSpc>
              </a:pPr>
              <a:r>
                <a:rPr lang="en-US" sz="2336">
                  <a:solidFill>
                    <a:srgbClr val="2C2C2E"/>
                  </a:solidFill>
                  <a:latin typeface="Muli Regular"/>
                </a:rPr>
                <a:t>si attaccava un bastoncino di legno con una sferetta di avorio, </a:t>
              </a:r>
            </a:p>
            <a:p>
              <a:pPr>
                <a:lnSpc>
                  <a:spcPts val="3271"/>
                </a:lnSpc>
              </a:pPr>
              <a:r>
                <a:rPr lang="en-US" sz="2336">
                  <a:solidFill>
                    <a:srgbClr val="2C2C2E"/>
                  </a:solidFill>
                  <a:latin typeface="Muli Regular"/>
                </a:rPr>
                <a:t>anch'essa diveniva elettrica. Questo prova che l'elettricità può </a:t>
              </a:r>
            </a:p>
            <a:p>
              <a:pPr>
                <a:lnSpc>
                  <a:spcPts val="3271"/>
                </a:lnSpc>
              </a:pPr>
              <a:r>
                <a:rPr lang="en-US" sz="2336">
                  <a:solidFill>
                    <a:srgbClr val="2C2C2E"/>
                  </a:solidFill>
                  <a:latin typeface="Muli Regular"/>
                </a:rPr>
                <a:t>trasmettersi da un corpo all'altro. Gray dimostrò anche che</a:t>
              </a:r>
            </a:p>
            <a:p>
              <a:pPr>
                <a:lnSpc>
                  <a:spcPts val="3271"/>
                </a:lnSpc>
              </a:pPr>
              <a:r>
                <a:rPr lang="en-US" sz="2336">
                  <a:solidFill>
                    <a:srgbClr val="2C2C2E"/>
                  </a:solidFill>
                  <a:latin typeface="Muli Regular"/>
                </a:rPr>
                <a:t> la virtù elettrica può essere trasmessa anche </a:t>
              </a:r>
            </a:p>
            <a:p>
              <a:pPr>
                <a:lnSpc>
                  <a:spcPts val="3271"/>
                </a:lnSpc>
              </a:pPr>
              <a:r>
                <a:rPr lang="en-US" sz="2336">
                  <a:solidFill>
                    <a:srgbClr val="2C2C2E"/>
                  </a:solidFill>
                  <a:latin typeface="Muli Regular"/>
                </a:rPr>
                <a:t>a distanza, per induzione.</a:t>
              </a:r>
            </a:p>
          </p:txBody>
        </p:sp>
        <p:pic>
          <p:nvPicPr>
            <p:cNvPr name="Picture 10" id="10"/>
            <p:cNvPicPr>
              <a:picLocks noChangeAspect="true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 l="0" t="0" r="0" b="0"/>
            <a:stretch>
              <a:fillRect/>
            </a:stretch>
          </p:blipFill>
          <p:spPr>
            <a:xfrm flipH="false" flipV="false" rot="0">
              <a:off x="0" y="27669"/>
              <a:ext cx="772461" cy="740158"/>
            </a:xfrm>
            <a:prstGeom prst="rect">
              <a:avLst/>
            </a:prstGeom>
          </p:spPr>
        </p:pic>
      </p:grpSp>
      <p:grpSp>
        <p:nvGrpSpPr>
          <p:cNvPr name="Group 11" id="11"/>
          <p:cNvGrpSpPr/>
          <p:nvPr/>
        </p:nvGrpSpPr>
        <p:grpSpPr>
          <a:xfrm rot="0">
            <a:off x="1028700" y="8848700"/>
            <a:ext cx="11533734" cy="1135271"/>
            <a:chOff x="0" y="0"/>
            <a:chExt cx="15378313" cy="1513695"/>
          </a:xfrm>
        </p:grpSpPr>
        <p:sp>
          <p:nvSpPr>
            <p:cNvPr name="TextBox 12" id="12"/>
            <p:cNvSpPr txBox="true"/>
            <p:nvPr/>
          </p:nvSpPr>
          <p:spPr>
            <a:xfrm rot="0">
              <a:off x="1235938" y="-47625"/>
              <a:ext cx="14142375" cy="1565942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3150"/>
                </a:lnSpc>
              </a:pPr>
              <a:r>
                <a:rPr lang="en-US" sz="2250">
                  <a:solidFill>
                    <a:srgbClr val="2C2C2E"/>
                  </a:solidFill>
                  <a:latin typeface="Muli Regular"/>
                </a:rPr>
                <a:t>Charles Du Fay distinse due tipi di virtù elettrica: resinosa e vitrea, ovvero negativa e positiva, osservando che strofinando due pezzi di ambra, i due si respingono, mentre facendo la stessa cosa col vetro, si attraggono.</a:t>
              </a:r>
            </a:p>
          </p:txBody>
        </p:sp>
        <p:pic>
          <p:nvPicPr>
            <p:cNvPr name="Picture 13" id="13"/>
            <p:cNvPicPr>
              <a:picLocks noChangeAspect="true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 l="0" t="0" r="0" b="0"/>
            <a:stretch>
              <a:fillRect/>
            </a:stretch>
          </p:blipFill>
          <p:spPr>
            <a:xfrm flipH="false" flipV="false" rot="0">
              <a:off x="0" y="116434"/>
              <a:ext cx="743960" cy="712849"/>
            </a:xfrm>
            <a:prstGeom prst="rect">
              <a:avLst/>
            </a:prstGeom>
          </p:spPr>
        </p:pic>
      </p:grpSp>
      <p:pic>
        <p:nvPicPr>
          <p:cNvPr name="Picture 14" id="14"/>
          <p:cNvPicPr>
            <a:picLocks noChangeAspect="true"/>
          </p:cNvPicPr>
          <p:nvPr/>
        </p:nvPicPr>
        <p:blipFill>
          <a:blip r:embed="rId6"/>
          <a:srcRect l="0" t="4957" r="17702" b="0"/>
          <a:stretch>
            <a:fillRect/>
          </a:stretch>
        </p:blipFill>
        <p:spPr>
          <a:xfrm flipH="false" flipV="false" rot="0">
            <a:off x="14141026" y="2963273"/>
            <a:ext cx="2481235" cy="2028374"/>
          </a:xfrm>
          <a:prstGeom prst="rect">
            <a:avLst/>
          </a:prstGeom>
        </p:spPr>
      </p:pic>
      <p:pic>
        <p:nvPicPr>
          <p:cNvPr name="Picture 15" id="15"/>
          <p:cNvPicPr>
            <a:picLocks noChangeAspect="true"/>
          </p:cNvPicPr>
          <p:nvPr/>
        </p:nvPicPr>
        <p:blipFill>
          <a:blip r:embed="rId7"/>
          <a:srcRect l="0" t="0" r="0" b="0"/>
          <a:stretch>
            <a:fillRect/>
          </a:stretch>
        </p:blipFill>
        <p:spPr>
          <a:xfrm flipH="false" flipV="false" rot="0">
            <a:off x="11159549" y="5462161"/>
            <a:ext cx="6099751" cy="3258499"/>
          </a:xfrm>
          <a:prstGeom prst="rect">
            <a:avLst/>
          </a:prstGeom>
        </p:spPr>
      </p:pic>
      <p:pic>
        <p:nvPicPr>
          <p:cNvPr name="Picture 16" id="16"/>
          <p:cNvPicPr>
            <a:picLocks noChangeAspect="true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 l="0" t="0" r="0" b="0"/>
          <a:stretch>
            <a:fillRect/>
          </a:stretch>
        </p:blipFill>
        <p:spPr>
          <a:xfrm flipH="false" flipV="false" rot="3047082">
            <a:off x="16085385" y="4619582"/>
            <a:ext cx="1328052" cy="9017635"/>
          </a:xfrm>
          <a:prstGeom prst="rect">
            <a:avLst/>
          </a:prstGeom>
        </p:spPr>
      </p:pic>
      <p:sp>
        <p:nvSpPr>
          <p:cNvPr name="TextBox 17" id="17"/>
          <p:cNvSpPr txBox="true"/>
          <p:nvPr/>
        </p:nvSpPr>
        <p:spPr>
          <a:xfrm rot="0">
            <a:off x="2888668" y="148120"/>
            <a:ext cx="13556781" cy="223074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987"/>
              </a:lnSpc>
              <a:spcBef>
                <a:spcPct val="0"/>
              </a:spcBef>
            </a:pPr>
            <a:r>
              <a:rPr lang="en-US" sz="6419">
                <a:solidFill>
                  <a:srgbClr val="2C2C2E"/>
                </a:solidFill>
                <a:latin typeface="Homemade Apple"/>
              </a:rPr>
              <a:t>Dall' ambra al concetto di elettricità</a:t>
            </a:r>
          </a:p>
        </p:txBody>
      </p:sp>
    </p:spTree>
  </p:cSld>
  <p:clrMapOvr>
    <a:masterClrMapping/>
  </p:clrMapOvr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DDACD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513650" y="2000690"/>
            <a:ext cx="6734491" cy="778074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3678"/>
              </a:lnSpc>
            </a:pPr>
            <a:r>
              <a:rPr lang="en-US" sz="2627">
                <a:solidFill>
                  <a:srgbClr val="2C2C2E"/>
                </a:solidFill>
                <a:latin typeface="Muli Regular"/>
              </a:rPr>
              <a:t>Per indicare se un oggetto è carico si utilizza l'elettroscopio. È formato da un’asta metallica verticale, con in alto una sferetta conduttrice e </a:t>
            </a:r>
            <a:r>
              <a:rPr lang="en-US" sz="2627">
                <a:solidFill>
                  <a:srgbClr val="000000"/>
                </a:solidFill>
                <a:latin typeface="Muli Regular"/>
              </a:rPr>
              <a:t>in basso due foglie conduttrici molto sottili. Il tutto è contenuto in un recipiente di vetro che serve da protezione e da sostegno. Se si tocca la sferetta con un oggetto elettrizzato, parte della carica passa all'asta e, così, si distribuisce in tutto il dispositivo fino alle foglioline.</a:t>
            </a:r>
          </a:p>
          <a:p>
            <a:pPr>
              <a:lnSpc>
                <a:spcPts val="3678"/>
              </a:lnSpc>
            </a:pPr>
            <a:r>
              <a:rPr lang="en-US" sz="2627">
                <a:solidFill>
                  <a:srgbClr val="000000"/>
                </a:solidFill>
                <a:latin typeface="Muli Regular"/>
              </a:rPr>
              <a:t>Le foglioline risultano cariche dello stesso segno e si respingono. Così, la loro divaricazione attesta che l’oggetto in esame è elettricamente carico.</a:t>
            </a:r>
          </a:p>
          <a:p>
            <a:pPr>
              <a:lnSpc>
                <a:spcPts val="3678"/>
              </a:lnSpc>
              <a:spcBef>
                <a:spcPct val="0"/>
              </a:spcBef>
            </a:pPr>
            <a:r>
              <a:rPr lang="en-US" sz="2627">
                <a:solidFill>
                  <a:srgbClr val="000000"/>
                </a:solidFill>
                <a:latin typeface="Muli Regular"/>
              </a:rPr>
              <a:t>Un oggetto è carico se, messo a contatto con l’elettroscopio, fa divaricare le </a:t>
            </a:r>
            <a:r>
              <a:rPr lang="en-US" sz="2627">
                <a:solidFill>
                  <a:srgbClr val="2C2C2E"/>
                </a:solidFill>
                <a:latin typeface="Muli Regular"/>
              </a:rPr>
              <a:t>sue foglie.</a:t>
            </a:r>
          </a:p>
        </p:txBody>
      </p:sp>
      <p:pic>
        <p:nvPicPr>
          <p:cNvPr name="Picture 3" id="3"/>
          <p:cNvPicPr>
            <a:picLocks noChangeAspect="true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rcRect l="0" t="0" r="0" b="0"/>
          <a:stretch>
            <a:fillRect/>
          </a:stretch>
        </p:blipFill>
        <p:spPr>
          <a:xfrm flipH="false" flipV="false" rot="-255364">
            <a:off x="238810" y="1207206"/>
            <a:ext cx="7540209" cy="562088"/>
          </a:xfrm>
          <a:prstGeom prst="rect">
            <a:avLst/>
          </a:prstGeom>
        </p:spPr>
      </p:pic>
      <p:pic>
        <p:nvPicPr>
          <p:cNvPr name="Picture 4" id="4"/>
          <p:cNvPicPr>
            <a:picLocks noChangeAspect="true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0" t="30812" r="0" b="3179"/>
          <a:stretch>
            <a:fillRect/>
          </a:stretch>
        </p:blipFill>
        <p:spPr>
          <a:xfrm flipH="false" flipV="false" rot="0">
            <a:off x="14891174" y="5314388"/>
            <a:ext cx="3688272" cy="1237070"/>
          </a:xfrm>
          <a:prstGeom prst="rect">
            <a:avLst/>
          </a:prstGeom>
        </p:spPr>
      </p:pic>
      <p:pic>
        <p:nvPicPr>
          <p:cNvPr name="Picture 5" id="5"/>
          <p:cNvPicPr>
            <a:picLocks noChangeAspect="true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13567864" y="6380202"/>
            <a:ext cx="5497373" cy="4114800"/>
          </a:xfrm>
          <a:prstGeom prst="rect">
            <a:avLst/>
          </a:prstGeom>
        </p:spPr>
      </p:pic>
      <p:sp>
        <p:nvSpPr>
          <p:cNvPr name="TextBox 6" id="6"/>
          <p:cNvSpPr txBox="true"/>
          <p:nvPr/>
        </p:nvSpPr>
        <p:spPr>
          <a:xfrm rot="0">
            <a:off x="8666084" y="791570"/>
            <a:ext cx="9064384" cy="307674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3523"/>
              </a:lnSpc>
            </a:pPr>
            <a:r>
              <a:rPr lang="en-US" sz="2516">
                <a:solidFill>
                  <a:srgbClr val="2C2C2E"/>
                </a:solidFill>
                <a:latin typeface="Muli Bold Bold"/>
              </a:rPr>
              <a:t>Si possono confrontare due cariche per determinare quale delle due sia più grande inserendo un goniometro nel recipiente di vetro, per misurare l'angolo di divaricazione delle foglioline conduttrici.</a:t>
            </a:r>
          </a:p>
          <a:p>
            <a:pPr>
              <a:lnSpc>
                <a:spcPts val="3523"/>
              </a:lnSpc>
              <a:spcBef>
                <a:spcPct val="0"/>
              </a:spcBef>
            </a:pPr>
            <a:r>
              <a:rPr lang="en-US" sz="2516">
                <a:solidFill>
                  <a:srgbClr val="2C2C2E"/>
                </a:solidFill>
                <a:latin typeface="Muli Bold Bold"/>
              </a:rPr>
              <a:t>Per misurare invece la carica elettrica, si sceglie una quantità di carica come unità di misura e poi si determina una scala su cui leggere la divaricazione delle foglie.</a:t>
            </a:r>
          </a:p>
        </p:txBody>
      </p:sp>
      <p:pic>
        <p:nvPicPr>
          <p:cNvPr name="Picture 7" id="7"/>
          <p:cNvPicPr>
            <a:picLocks noChangeAspect="true"/>
          </p:cNvPicPr>
          <p:nvPr/>
        </p:nvPicPr>
        <p:blipFill>
          <a:blip r:embed="rId5"/>
          <a:srcRect l="0" t="0" r="0" b="0"/>
          <a:stretch>
            <a:fillRect/>
          </a:stretch>
        </p:blipFill>
        <p:spPr>
          <a:xfrm flipH="false" flipV="false" rot="0">
            <a:off x="8264447" y="4180722"/>
            <a:ext cx="4825595" cy="5801262"/>
          </a:xfrm>
          <a:prstGeom prst="rect">
            <a:avLst/>
          </a:prstGeom>
        </p:spPr>
      </p:pic>
      <p:sp>
        <p:nvSpPr>
          <p:cNvPr name="TextBox 8" id="8"/>
          <p:cNvSpPr txBox="true"/>
          <p:nvPr/>
        </p:nvSpPr>
        <p:spPr>
          <a:xfrm rot="0">
            <a:off x="674655" y="513489"/>
            <a:ext cx="7589792" cy="92564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7591"/>
              </a:lnSpc>
              <a:spcBef>
                <a:spcPct val="0"/>
              </a:spcBef>
            </a:pPr>
            <a:r>
              <a:rPr lang="en-US" sz="5422">
                <a:solidFill>
                  <a:srgbClr val="2C2C2E"/>
                </a:solidFill>
                <a:latin typeface="Homemade Apple"/>
              </a:rPr>
              <a:t>L'elettroscopio</a:t>
            </a:r>
          </a:p>
        </p:txBody>
      </p:sp>
    </p:spTree>
  </p:cSld>
  <p:clrMapOvr>
    <a:masterClrMapping/>
  </p:clrMapOvr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93A4D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rcRect l="0" t="0" r="0" b="0"/>
          <a:stretch>
            <a:fillRect/>
          </a:stretch>
        </p:blipFill>
        <p:spPr>
          <a:xfrm flipH="false" flipV="false" rot="405113">
            <a:off x="-1215844" y="-408633"/>
            <a:ext cx="12723639" cy="11104266"/>
          </a:xfrm>
          <a:prstGeom prst="rect">
            <a:avLst/>
          </a:prstGeom>
        </p:spPr>
      </p:pic>
      <p:pic>
        <p:nvPicPr>
          <p:cNvPr name="Picture 3" id="3"/>
          <p:cNvPicPr>
            <a:picLocks noChangeAspect="true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0" t="0" r="0" b="0"/>
          <a:stretch>
            <a:fillRect/>
          </a:stretch>
        </p:blipFill>
        <p:spPr>
          <a:xfrm flipH="true" flipV="false" rot="0">
            <a:off x="15458571" y="-515383"/>
            <a:ext cx="3601458" cy="3126266"/>
          </a:xfrm>
          <a:prstGeom prst="rect">
            <a:avLst/>
          </a:prstGeom>
        </p:spPr>
      </p:pic>
      <p:pic>
        <p:nvPicPr>
          <p:cNvPr name="Picture 4" id="4"/>
          <p:cNvPicPr>
            <a:picLocks noChangeAspect="true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-772029" y="-515383"/>
            <a:ext cx="2729952" cy="2369750"/>
          </a:xfrm>
          <a:prstGeom prst="rect">
            <a:avLst/>
          </a:prstGeom>
        </p:spPr>
      </p:pic>
      <p:sp>
        <p:nvSpPr>
          <p:cNvPr name="TextBox 5" id="5"/>
          <p:cNvSpPr txBox="true"/>
          <p:nvPr/>
        </p:nvSpPr>
        <p:spPr>
          <a:xfrm rot="0">
            <a:off x="1028700" y="1390163"/>
            <a:ext cx="9145954" cy="857248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3442"/>
              </a:lnSpc>
            </a:pPr>
            <a:r>
              <a:rPr lang="en-US" sz="2458">
                <a:solidFill>
                  <a:srgbClr val="000000"/>
                </a:solidFill>
                <a:latin typeface="Muli Regular"/>
              </a:rPr>
              <a:t>Nel 1897, il fisico inglese John Joseph Thomson scoprì l’elettrone, una particella di massa molto piccola (10^-30 kg) che ha carica negativa. In seguito si comprese che tutti gli atomi contengono due tipi di particelle cariche:</a:t>
            </a:r>
          </a:p>
          <a:p>
            <a:pPr>
              <a:lnSpc>
                <a:spcPts val="3442"/>
              </a:lnSpc>
            </a:pPr>
            <a:r>
              <a:rPr lang="en-US" sz="2458">
                <a:solidFill>
                  <a:srgbClr val="000000"/>
                </a:solidFill>
                <a:latin typeface="Muli Regular"/>
              </a:rPr>
              <a:t>• gli elettroni, con carica negativa,</a:t>
            </a:r>
          </a:p>
          <a:p>
            <a:pPr>
              <a:lnSpc>
                <a:spcPts val="3442"/>
              </a:lnSpc>
            </a:pPr>
            <a:r>
              <a:rPr lang="en-US" sz="2458">
                <a:solidFill>
                  <a:srgbClr val="000000"/>
                </a:solidFill>
                <a:latin typeface="Muli Regular"/>
              </a:rPr>
              <a:t>• i protoni, con carica positiva.</a:t>
            </a:r>
          </a:p>
          <a:p>
            <a:pPr>
              <a:lnSpc>
                <a:spcPts val="3442"/>
              </a:lnSpc>
            </a:pPr>
          </a:p>
          <a:p>
            <a:pPr>
              <a:lnSpc>
                <a:spcPts val="3442"/>
              </a:lnSpc>
            </a:pPr>
            <a:r>
              <a:rPr lang="en-US" sz="2458">
                <a:solidFill>
                  <a:srgbClr val="000000"/>
                </a:solidFill>
                <a:latin typeface="Muli Regular"/>
              </a:rPr>
              <a:t>Poiché la carica di un protone controbilancia esattamente la carica di un elettrone, ogni atomo, avendo lo stesso numero di protoni e di elettroni, è neutro, cioè ha carica elettrica uguale a zero.</a:t>
            </a:r>
          </a:p>
          <a:p>
            <a:pPr>
              <a:lnSpc>
                <a:spcPts val="3442"/>
              </a:lnSpc>
            </a:pPr>
            <a:r>
              <a:rPr lang="en-US" sz="2458">
                <a:solidFill>
                  <a:srgbClr val="000000"/>
                </a:solidFill>
                <a:latin typeface="Muli Regular"/>
              </a:rPr>
              <a:t>Un corpo negativo ha un eccesso di elettroni; un corpo positivo ha una mancanza di elettroni.</a:t>
            </a:r>
          </a:p>
          <a:p>
            <a:pPr>
              <a:lnSpc>
                <a:spcPts val="3442"/>
              </a:lnSpc>
            </a:pPr>
            <a:r>
              <a:rPr lang="en-US" sz="2458">
                <a:solidFill>
                  <a:srgbClr val="000000"/>
                </a:solidFill>
                <a:latin typeface="Muli Regular"/>
              </a:rPr>
              <a:t>Che cosa succede, a livello microscopico, durante lo strofinio?</a:t>
            </a:r>
          </a:p>
          <a:p>
            <a:pPr>
              <a:lnSpc>
                <a:spcPts val="3442"/>
              </a:lnSpc>
            </a:pPr>
            <a:r>
              <a:rPr lang="en-US" sz="2458">
                <a:solidFill>
                  <a:srgbClr val="000000"/>
                </a:solidFill>
                <a:latin typeface="Muli Regular"/>
              </a:rPr>
              <a:t> Strofinando il vetro con la lana, degli elettroni passano dal vetro alla lana.</a:t>
            </a:r>
          </a:p>
          <a:p>
            <a:pPr>
              <a:lnSpc>
                <a:spcPts val="3442"/>
              </a:lnSpc>
            </a:pPr>
            <a:r>
              <a:rPr lang="en-US" sz="2458">
                <a:solidFill>
                  <a:srgbClr val="000000"/>
                </a:solidFill>
                <a:latin typeface="Muli Regular"/>
              </a:rPr>
              <a:t> Il panno, che ora ha più elettroni di prima, è carico negativamente.</a:t>
            </a:r>
          </a:p>
          <a:p>
            <a:pPr>
              <a:lnSpc>
                <a:spcPts val="3442"/>
              </a:lnSpc>
            </a:pPr>
            <a:r>
              <a:rPr lang="en-US" sz="2458">
                <a:solidFill>
                  <a:srgbClr val="000000"/>
                </a:solidFill>
                <a:latin typeface="Muli Regular"/>
              </a:rPr>
              <a:t> Il vetro, che invece ha perso degli elettroni, è carico positivamente.</a:t>
            </a:r>
          </a:p>
        </p:txBody>
      </p:sp>
      <p:pic>
        <p:nvPicPr>
          <p:cNvPr name="Picture 6" id="6"/>
          <p:cNvPicPr>
            <a:picLocks noChangeAspect="true"/>
          </p:cNvPicPr>
          <p:nvPr/>
        </p:nvPicPr>
        <p:blipFill>
          <a:blip r:embed="rId4"/>
          <a:srcRect l="0" t="0" r="0" b="0"/>
          <a:stretch>
            <a:fillRect/>
          </a:stretch>
        </p:blipFill>
        <p:spPr>
          <a:xfrm flipH="false" flipV="false" rot="0">
            <a:off x="12605305" y="2113319"/>
            <a:ext cx="4617165" cy="4091449"/>
          </a:xfrm>
          <a:prstGeom prst="rect">
            <a:avLst/>
          </a:prstGeom>
        </p:spPr>
      </p:pic>
      <p:pic>
        <p:nvPicPr>
          <p:cNvPr name="Picture 7" id="7"/>
          <p:cNvPicPr>
            <a:picLocks noChangeAspect="true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11011168" y="181342"/>
            <a:ext cx="3188275" cy="2904229"/>
          </a:xfrm>
          <a:prstGeom prst="rect">
            <a:avLst/>
          </a:prstGeom>
        </p:spPr>
      </p:pic>
      <p:pic>
        <p:nvPicPr>
          <p:cNvPr name="Picture 8" id="8"/>
          <p:cNvPicPr>
            <a:picLocks noChangeAspect="true"/>
          </p:cNvPicPr>
          <p:nvPr/>
        </p:nvPicPr>
        <p:blipFill>
          <a:blip r:embed="rId6"/>
          <a:srcRect l="0" t="0" r="0" b="0"/>
          <a:stretch>
            <a:fillRect/>
          </a:stretch>
        </p:blipFill>
        <p:spPr>
          <a:xfrm flipH="false" flipV="false" rot="0">
            <a:off x="11682623" y="6909115"/>
            <a:ext cx="5576677" cy="2626325"/>
          </a:xfrm>
          <a:prstGeom prst="rect">
            <a:avLst/>
          </a:prstGeom>
        </p:spPr>
      </p:pic>
      <p:pic>
        <p:nvPicPr>
          <p:cNvPr name="Picture 9" id="9"/>
          <p:cNvPicPr>
            <a:picLocks noChangeAspect="true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 l="0" t="0" r="0" b="0"/>
          <a:stretch>
            <a:fillRect/>
          </a:stretch>
        </p:blipFill>
        <p:spPr>
          <a:xfrm flipH="false" flipV="false" rot="7365178">
            <a:off x="17889834" y="6524474"/>
            <a:ext cx="2838056" cy="6876348"/>
          </a:xfrm>
          <a:prstGeom prst="rect">
            <a:avLst/>
          </a:prstGeom>
        </p:spPr>
      </p:pic>
      <p:pic>
        <p:nvPicPr>
          <p:cNvPr name="Picture 10" id="10"/>
          <p:cNvPicPr>
            <a:picLocks noChangeAspect="true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 l="0" t="0" r="0" b="0"/>
          <a:stretch>
            <a:fillRect/>
          </a:stretch>
        </p:blipFill>
        <p:spPr>
          <a:xfrm flipH="false" flipV="false" rot="3412007">
            <a:off x="10494430" y="8382224"/>
            <a:ext cx="1714250" cy="4153468"/>
          </a:xfrm>
          <a:prstGeom prst="rect">
            <a:avLst/>
          </a:prstGeom>
        </p:spPr>
      </p:pic>
      <p:sp>
        <p:nvSpPr>
          <p:cNvPr name="TextBox 11" id="11"/>
          <p:cNvSpPr txBox="true"/>
          <p:nvPr/>
        </p:nvSpPr>
        <p:spPr>
          <a:xfrm rot="0">
            <a:off x="-908519" y="247119"/>
            <a:ext cx="13513824" cy="80063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439"/>
              </a:lnSpc>
              <a:spcBef>
                <a:spcPct val="0"/>
              </a:spcBef>
            </a:pPr>
            <a:r>
              <a:rPr lang="en-US" sz="4599">
                <a:solidFill>
                  <a:srgbClr val="2C2C2E"/>
                </a:solidFill>
                <a:latin typeface="Homemade Apple"/>
              </a:rPr>
              <a:t>Il modello microscopico</a:t>
            </a:r>
          </a:p>
        </p:txBody>
      </p:sp>
    </p:spTree>
  </p:cSld>
  <p:clrMapOvr>
    <a:masterClrMapping/>
  </p:clrMapOvr>
</p:sld>
</file>

<file path=ppt/slides/slide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DDACD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rcRect l="0" t="0" r="0" b="0"/>
          <a:stretch>
            <a:fillRect/>
          </a:stretch>
        </p:blipFill>
        <p:spPr>
          <a:xfrm flipH="false" flipV="false" rot="1372819">
            <a:off x="984355" y="2080502"/>
            <a:ext cx="5415617" cy="6784941"/>
          </a:xfrm>
          <a:prstGeom prst="rect">
            <a:avLst/>
          </a:prstGeom>
        </p:spPr>
      </p:pic>
      <p:pic>
        <p:nvPicPr>
          <p:cNvPr name="Picture 3" id="3"/>
          <p:cNvPicPr>
            <a:picLocks noChangeAspect="true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1711155">
            <a:off x="3787160" y="2300404"/>
            <a:ext cx="2806999" cy="2664097"/>
          </a:xfrm>
          <a:prstGeom prst="rect">
            <a:avLst/>
          </a:prstGeom>
        </p:spPr>
      </p:pic>
      <p:pic>
        <p:nvPicPr>
          <p:cNvPr name="Picture 4" id="4"/>
          <p:cNvPicPr>
            <a:picLocks noChangeAspect="true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l="0" t="0" r="0" b="0"/>
          <a:stretch>
            <a:fillRect/>
          </a:stretch>
        </p:blipFill>
        <p:spPr>
          <a:xfrm flipH="false" flipV="true" rot="8100000">
            <a:off x="15220930" y="-4061114"/>
            <a:ext cx="1328052" cy="9017635"/>
          </a:xfrm>
          <a:prstGeom prst="rect">
            <a:avLst/>
          </a:prstGeom>
        </p:spPr>
      </p:pic>
      <p:sp>
        <p:nvSpPr>
          <p:cNvPr name="TextBox 5" id="5"/>
          <p:cNvSpPr txBox="true"/>
          <p:nvPr/>
        </p:nvSpPr>
        <p:spPr>
          <a:xfrm rot="0">
            <a:off x="6328019" y="304828"/>
            <a:ext cx="10468874" cy="247713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9940"/>
              </a:lnSpc>
              <a:spcBef>
                <a:spcPct val="0"/>
              </a:spcBef>
            </a:pPr>
            <a:r>
              <a:rPr lang="en-US" sz="7100">
                <a:solidFill>
                  <a:srgbClr val="2C2C2E"/>
                </a:solidFill>
                <a:latin typeface="Homemade Apple"/>
              </a:rPr>
              <a:t>I conduttori e gli isolanti</a:t>
            </a:r>
          </a:p>
        </p:txBody>
      </p:sp>
      <p:pic>
        <p:nvPicPr>
          <p:cNvPr name="Picture 6" id="6"/>
          <p:cNvPicPr>
            <a:picLocks noChangeAspect="true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l="0" t="0" r="0" b="0"/>
          <a:stretch>
            <a:fillRect/>
          </a:stretch>
        </p:blipFill>
        <p:spPr>
          <a:xfrm flipH="false" flipV="false" rot="5867539">
            <a:off x="18123681" y="6848826"/>
            <a:ext cx="2838056" cy="6876348"/>
          </a:xfrm>
          <a:prstGeom prst="rect">
            <a:avLst/>
          </a:prstGeom>
        </p:spPr>
      </p:pic>
      <p:pic>
        <p:nvPicPr>
          <p:cNvPr name="Picture 7" id="7"/>
          <p:cNvPicPr>
            <a:picLocks noChangeAspect="true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l="0" t="0" r="0" b="0"/>
          <a:stretch>
            <a:fillRect/>
          </a:stretch>
        </p:blipFill>
        <p:spPr>
          <a:xfrm flipH="false" flipV="false" rot="-255364">
            <a:off x="7516347" y="2502301"/>
            <a:ext cx="7503140" cy="559325"/>
          </a:xfrm>
          <a:prstGeom prst="rect">
            <a:avLst/>
          </a:prstGeom>
        </p:spPr>
      </p:pic>
      <p:sp>
        <p:nvSpPr>
          <p:cNvPr name="TextBox 8" id="8"/>
          <p:cNvSpPr txBox="true"/>
          <p:nvPr/>
        </p:nvSpPr>
        <p:spPr>
          <a:xfrm rot="0">
            <a:off x="8727942" y="2913737"/>
            <a:ext cx="9221300" cy="698658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3508"/>
              </a:lnSpc>
            </a:pPr>
            <a:r>
              <a:rPr lang="en-US" sz="2506">
                <a:solidFill>
                  <a:srgbClr val="000000"/>
                </a:solidFill>
                <a:latin typeface="Muli Regular"/>
              </a:rPr>
              <a:t>Un oggetto di plastica, gomma o vetro si carica per strofinio. Invece, se strofiniamo con un panno un oggetto di metallo, non sempre riusciamo a elettrizzarlo, perché perde la carica se a contatto con le mani nude: se infatti teniamo l'oggetto di metallo indossando un guanto di gomma, l'oggetto attrarrà a sé dei pezzetti di carta, per esempio. Questo perché le sostanze come la plastica, che si caricano sempre quando sono strofinate, si chiamano isolanti elettrici. invece  le sostanze come i metalli o il nostro corpo, che si comportano in modo diverso, si dicono conduttori elettrici. Gli esperimenti di strofinio possono essere spiegati facendo queste ipotesi:</a:t>
            </a:r>
          </a:p>
          <a:p>
            <a:pPr>
              <a:lnSpc>
                <a:spcPts val="3508"/>
              </a:lnSpc>
            </a:pPr>
            <a:r>
              <a:rPr lang="en-US" sz="2506">
                <a:solidFill>
                  <a:srgbClr val="000000"/>
                </a:solidFill>
                <a:latin typeface="Muli Regular"/>
              </a:rPr>
              <a:t>• negli isolanti tutte le cariche occupano delle posizioni fisse e non possono spostarsi;</a:t>
            </a:r>
          </a:p>
          <a:p>
            <a:pPr>
              <a:lnSpc>
                <a:spcPts val="3508"/>
              </a:lnSpc>
            </a:pPr>
            <a:r>
              <a:rPr lang="en-US" sz="2506">
                <a:solidFill>
                  <a:srgbClr val="000000"/>
                </a:solidFill>
                <a:latin typeface="Muli Regular"/>
              </a:rPr>
              <a:t>• nei conduttori vi sono cariche elettriche che si muovono liberamente, degli elettroni liberi che si spostano con facilità da un atomo all'altro.</a:t>
            </a:r>
          </a:p>
        </p:txBody>
      </p:sp>
      <p:pic>
        <p:nvPicPr>
          <p:cNvPr name="Picture 9" id="9"/>
          <p:cNvPicPr>
            <a:picLocks noChangeAspect="true"/>
          </p:cNvPicPr>
          <p:nvPr/>
        </p:nvPicPr>
        <p:blipFill>
          <a:blip r:embed="rId7"/>
          <a:srcRect l="0" t="24127" r="0" b="0"/>
          <a:stretch>
            <a:fillRect/>
          </a:stretch>
        </p:blipFill>
        <p:spPr>
          <a:xfrm flipH="false" flipV="false" rot="0">
            <a:off x="-230692" y="3839790"/>
            <a:ext cx="8684387" cy="4106558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93A4D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rcRect l="0" t="0" r="0" b="0"/>
          <a:stretch>
            <a:fillRect/>
          </a:stretch>
        </p:blipFill>
        <p:spPr>
          <a:xfrm flipH="false" flipV="false" rot="-118389">
            <a:off x="3077394" y="886728"/>
            <a:ext cx="12133212" cy="573570"/>
          </a:xfrm>
          <a:prstGeom prst="rect">
            <a:avLst/>
          </a:prstGeom>
        </p:spPr>
      </p:pic>
      <p:pic>
        <p:nvPicPr>
          <p:cNvPr name="Picture 3" id="3"/>
          <p:cNvPicPr>
            <a:picLocks noChangeAspect="true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5400000">
            <a:off x="7544134" y="229411"/>
            <a:ext cx="9760780" cy="12145767"/>
          </a:xfrm>
          <a:prstGeom prst="rect">
            <a:avLst/>
          </a:prstGeom>
        </p:spPr>
      </p:pic>
      <p:pic>
        <p:nvPicPr>
          <p:cNvPr name="Picture 4" id="4"/>
          <p:cNvPicPr>
            <a:picLocks noChangeAspect="true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l="0" t="0" r="0" b="0"/>
          <a:stretch>
            <a:fillRect/>
          </a:stretch>
        </p:blipFill>
        <p:spPr>
          <a:xfrm flipH="true" flipV="false" rot="8998830">
            <a:off x="16443513" y="-1782895"/>
            <a:ext cx="4107789" cy="3565789"/>
          </a:xfrm>
          <a:prstGeom prst="rect">
            <a:avLst/>
          </a:prstGeom>
        </p:spPr>
      </p:pic>
      <p:sp>
        <p:nvSpPr>
          <p:cNvPr name="TextBox 5" id="5"/>
          <p:cNvSpPr txBox="true"/>
          <p:nvPr/>
        </p:nvSpPr>
        <p:spPr>
          <a:xfrm rot="0">
            <a:off x="5667612" y="3425444"/>
            <a:ext cx="13513824" cy="80063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439"/>
              </a:lnSpc>
              <a:spcBef>
                <a:spcPct val="0"/>
              </a:spcBef>
            </a:pPr>
            <a:r>
              <a:rPr lang="en-US" sz="4599">
                <a:solidFill>
                  <a:srgbClr val="2C2C2E"/>
                </a:solidFill>
                <a:latin typeface="Homemade Apple"/>
              </a:rPr>
              <a:t>L'ipotesi di Franklin</a:t>
            </a:r>
          </a:p>
        </p:txBody>
      </p:sp>
      <p:pic>
        <p:nvPicPr>
          <p:cNvPr name="Picture 6" id="6"/>
          <p:cNvPicPr>
            <a:picLocks noChangeAspect="true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rcRect l="0" t="0" r="0" b="0"/>
          <a:stretch>
            <a:fillRect/>
          </a:stretch>
        </p:blipFill>
        <p:spPr>
          <a:xfrm flipH="false" flipV="false" rot="-118389">
            <a:off x="7473992" y="4238529"/>
            <a:ext cx="9901065" cy="468050"/>
          </a:xfrm>
          <a:prstGeom prst="rect">
            <a:avLst/>
          </a:prstGeom>
        </p:spPr>
      </p:pic>
      <p:sp>
        <p:nvSpPr>
          <p:cNvPr name="TextBox 7" id="7"/>
          <p:cNvSpPr txBox="true"/>
          <p:nvPr/>
        </p:nvSpPr>
        <p:spPr>
          <a:xfrm rot="0">
            <a:off x="7661451" y="4829269"/>
            <a:ext cx="10050677" cy="417766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3359"/>
              </a:lnSpc>
            </a:pPr>
            <a:r>
              <a:rPr lang="en-US" sz="2400">
                <a:solidFill>
                  <a:srgbClr val="000000"/>
                </a:solidFill>
                <a:latin typeface="Muli Regular"/>
              </a:rPr>
              <a:t>Possiamo spiegare questo fenomeno facendo l’ipotesi che esistano due tipi di elettricità, o di cariche elettriche. Seguendo una convenzione che risale al fisico statunitense Benjamin Franklin, chiamiamo:</a:t>
            </a:r>
          </a:p>
          <a:p>
            <a:pPr>
              <a:lnSpc>
                <a:spcPts val="3359"/>
              </a:lnSpc>
            </a:pPr>
            <a:r>
              <a:rPr lang="en-US" sz="2400">
                <a:solidFill>
                  <a:srgbClr val="000000"/>
                </a:solidFill>
                <a:latin typeface="Muli Regular"/>
              </a:rPr>
              <a:t>• carica elettrica positiva (gli oggetti che si comportano come il vetro)</a:t>
            </a:r>
          </a:p>
          <a:p>
            <a:pPr>
              <a:lnSpc>
                <a:spcPts val="3359"/>
              </a:lnSpc>
            </a:pPr>
            <a:r>
              <a:rPr lang="en-US" sz="2400">
                <a:solidFill>
                  <a:srgbClr val="000000"/>
                </a:solidFill>
                <a:latin typeface="Muli Regular"/>
              </a:rPr>
              <a:t>• carica elettrica negativa (gli oggetti che si comportano come la plastica)</a:t>
            </a:r>
          </a:p>
          <a:p>
            <a:pPr>
              <a:lnSpc>
                <a:spcPts val="3359"/>
              </a:lnSpc>
            </a:pPr>
          </a:p>
          <a:p>
            <a:pPr>
              <a:lnSpc>
                <a:spcPts val="3359"/>
              </a:lnSpc>
            </a:pPr>
            <a:r>
              <a:rPr lang="en-US" sz="2400">
                <a:solidFill>
                  <a:srgbClr val="000000"/>
                </a:solidFill>
                <a:latin typeface="Muli Regular"/>
              </a:rPr>
              <a:t>Possiamo allora affermare che:</a:t>
            </a:r>
          </a:p>
          <a:p>
            <a:pPr>
              <a:lnSpc>
                <a:spcPts val="3359"/>
              </a:lnSpc>
            </a:pPr>
            <a:r>
              <a:rPr lang="en-US" sz="2400">
                <a:solidFill>
                  <a:srgbClr val="000000"/>
                </a:solidFill>
                <a:latin typeface="Muli Regular"/>
              </a:rPr>
              <a:t>se due corpi hanno cariche elettriche dello stesso segno, si respingono; invece, se hanno cariche elettriche di segni opposti, si attraggono.</a:t>
            </a:r>
          </a:p>
        </p:txBody>
      </p:sp>
      <p:pic>
        <p:nvPicPr>
          <p:cNvPr name="Picture 8" id="8"/>
          <p:cNvPicPr>
            <a:picLocks noChangeAspect="true"/>
          </p:cNvPicPr>
          <p:nvPr/>
        </p:nvPicPr>
        <p:blipFill>
          <a:blip r:embed="rId5"/>
          <a:srcRect l="0" t="0" r="0" b="0"/>
          <a:stretch>
            <a:fillRect/>
          </a:stretch>
        </p:blipFill>
        <p:spPr>
          <a:xfrm flipH="false" flipV="false" rot="0">
            <a:off x="87979" y="1731269"/>
            <a:ext cx="6263662" cy="2876364"/>
          </a:xfrm>
          <a:prstGeom prst="rect">
            <a:avLst/>
          </a:prstGeom>
        </p:spPr>
      </p:pic>
      <p:pic>
        <p:nvPicPr>
          <p:cNvPr name="Picture 9" id="9"/>
          <p:cNvPicPr>
            <a:picLocks noChangeAspect="true"/>
          </p:cNvPicPr>
          <p:nvPr/>
        </p:nvPicPr>
        <p:blipFill>
          <a:blip r:embed="rId6"/>
          <a:srcRect l="0" t="0" r="0" b="0"/>
          <a:stretch>
            <a:fillRect/>
          </a:stretch>
        </p:blipFill>
        <p:spPr>
          <a:xfrm flipH="false" flipV="false" rot="0">
            <a:off x="1644564" y="5558156"/>
            <a:ext cx="4341119" cy="3448778"/>
          </a:xfrm>
          <a:prstGeom prst="rect">
            <a:avLst/>
          </a:prstGeom>
        </p:spPr>
      </p:pic>
      <p:pic>
        <p:nvPicPr>
          <p:cNvPr name="Picture 10" id="10"/>
          <p:cNvPicPr>
            <a:picLocks noChangeAspect="true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 l="0" t="0" r="0" b="0"/>
          <a:stretch>
            <a:fillRect/>
          </a:stretch>
        </p:blipFill>
        <p:spPr>
          <a:xfrm flipH="false" flipV="false" rot="2586275">
            <a:off x="-731643" y="7656910"/>
            <a:ext cx="1463286" cy="5260180"/>
          </a:xfrm>
          <a:prstGeom prst="rect">
            <a:avLst/>
          </a:prstGeom>
        </p:spPr>
      </p:pic>
      <p:sp>
        <p:nvSpPr>
          <p:cNvPr name="TextBox 11" id="11"/>
          <p:cNvSpPr txBox="true"/>
          <p:nvPr/>
        </p:nvSpPr>
        <p:spPr>
          <a:xfrm rot="0">
            <a:off x="2387088" y="225314"/>
            <a:ext cx="13513824" cy="80063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439"/>
              </a:lnSpc>
              <a:spcBef>
                <a:spcPct val="0"/>
              </a:spcBef>
            </a:pPr>
            <a:r>
              <a:rPr lang="en-US" sz="4599">
                <a:solidFill>
                  <a:srgbClr val="2C2C2E"/>
                </a:solidFill>
                <a:latin typeface="Homemade Apple"/>
              </a:rPr>
              <a:t>Elettrizzazione per strofinio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7006546" y="1925486"/>
            <a:ext cx="10835956" cy="124396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3359"/>
              </a:lnSpc>
            </a:pPr>
            <a:r>
              <a:rPr lang="en-US" sz="2400">
                <a:solidFill>
                  <a:srgbClr val="000000"/>
                </a:solidFill>
                <a:latin typeface="Muli Regular"/>
              </a:rPr>
              <a:t>Un corpo divenuto capace di attirare a sé oggetti leggeri è detto elettrizzato.</a:t>
            </a:r>
          </a:p>
          <a:p>
            <a:pPr>
              <a:lnSpc>
                <a:spcPts val="3359"/>
              </a:lnSpc>
            </a:pPr>
            <a:r>
              <a:rPr lang="en-US" sz="2400">
                <a:solidFill>
                  <a:srgbClr val="000000"/>
                </a:solidFill>
                <a:latin typeface="Muli Regular"/>
              </a:rPr>
              <a:t>L'elettrizzazione per strofinio è chiamato anche effetto triboelettrico, dal greco 'tribos' che significa strofinio.</a:t>
            </a:r>
          </a:p>
        </p:txBody>
      </p:sp>
    </p:spTree>
  </p:cSld>
  <p:clrMapOvr>
    <a:masterClrMapping/>
  </p:clrMapOvr>
</p:sld>
</file>

<file path=ppt/slides/slide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EF9DD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1508693" y="108395"/>
            <a:ext cx="14706639" cy="110343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960"/>
              </a:lnSpc>
              <a:spcBef>
                <a:spcPct val="0"/>
              </a:spcBef>
            </a:pPr>
            <a:r>
              <a:rPr lang="en-US" sz="6400">
                <a:solidFill>
                  <a:srgbClr val="2C2C2E"/>
                </a:solidFill>
                <a:latin typeface="Homemade Apple"/>
              </a:rPr>
              <a:t>Elettrizzazione per contatto</a:t>
            </a:r>
          </a:p>
        </p:txBody>
      </p:sp>
      <p:pic>
        <p:nvPicPr>
          <p:cNvPr name="Picture 3" id="3"/>
          <p:cNvPicPr>
            <a:picLocks noChangeAspect="true"/>
          </p:cNvPicPr>
          <p:nvPr/>
        </p:nvPicPr>
        <p:blipFill>
          <a:blip r:embed="rId2">
            <a:alphaModFix amt="50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rcRect l="0" t="0" r="0" b="0"/>
          <a:stretch>
            <a:fillRect/>
          </a:stretch>
        </p:blipFill>
        <p:spPr>
          <a:xfrm flipH="false" flipV="false" rot="238595">
            <a:off x="8663532" y="2086658"/>
            <a:ext cx="10232260" cy="1953431"/>
          </a:xfrm>
          <a:prstGeom prst="rect">
            <a:avLst/>
          </a:prstGeom>
        </p:spPr>
      </p:pic>
      <p:pic>
        <p:nvPicPr>
          <p:cNvPr name="Picture 4" id="4"/>
          <p:cNvPicPr>
            <a:picLocks noChangeAspect="true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-255364">
            <a:off x="8617872" y="949691"/>
            <a:ext cx="7032917" cy="524272"/>
          </a:xfrm>
          <a:prstGeom prst="rect">
            <a:avLst/>
          </a:prstGeom>
        </p:spPr>
      </p:pic>
      <p:pic>
        <p:nvPicPr>
          <p:cNvPr name="Picture 5" id="5"/>
          <p:cNvPicPr>
            <a:picLocks noChangeAspect="true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676152" y="1516537"/>
            <a:ext cx="7759828" cy="9879410"/>
          </a:xfrm>
          <a:prstGeom prst="rect">
            <a:avLst/>
          </a:prstGeom>
        </p:spPr>
      </p:pic>
      <p:pic>
        <p:nvPicPr>
          <p:cNvPr name="Picture 6" id="6"/>
          <p:cNvPicPr>
            <a:picLocks noChangeAspect="true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l="0" t="0" r="0" b="0"/>
          <a:stretch>
            <a:fillRect/>
          </a:stretch>
        </p:blipFill>
        <p:spPr>
          <a:xfrm flipH="false" flipV="false" rot="-5400000">
            <a:off x="-1136614" y="1852684"/>
            <a:ext cx="1831436" cy="2616337"/>
          </a:xfrm>
          <a:prstGeom prst="rect">
            <a:avLst/>
          </a:prstGeom>
        </p:spPr>
      </p:pic>
      <p:sp>
        <p:nvSpPr>
          <p:cNvPr name="TextBox 7" id="7"/>
          <p:cNvSpPr txBox="true"/>
          <p:nvPr/>
        </p:nvSpPr>
        <p:spPr>
          <a:xfrm rot="0">
            <a:off x="1383549" y="2459529"/>
            <a:ext cx="5615734" cy="67384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3564"/>
              </a:lnSpc>
            </a:pPr>
            <a:r>
              <a:rPr lang="en-US" sz="2545">
                <a:solidFill>
                  <a:srgbClr val="000000"/>
                </a:solidFill>
                <a:latin typeface="Muli Regular"/>
              </a:rPr>
              <a:t>Abbiamo un primo conduttore, carico, che impugniamo con un manico isolante, e un secondo conduttore</a:t>
            </a:r>
          </a:p>
          <a:p>
            <a:pPr>
              <a:lnSpc>
                <a:spcPts val="3564"/>
              </a:lnSpc>
            </a:pPr>
            <a:r>
              <a:rPr lang="en-US" sz="2545">
                <a:solidFill>
                  <a:srgbClr val="000000"/>
                </a:solidFill>
                <a:latin typeface="Muli Regular"/>
              </a:rPr>
              <a:t>neutro. Mettendo in contatto i due conduttori, parte della carica del primo passa msul secondo. Ora anch'esso è carico. All'inizio il primo conduttore era negativo, perché aveva un eccesso di elettroni.</a:t>
            </a:r>
          </a:p>
          <a:p>
            <a:pPr>
              <a:lnSpc>
                <a:spcPts val="3564"/>
              </a:lnSpc>
            </a:pPr>
            <a:r>
              <a:rPr lang="en-US" sz="2545">
                <a:solidFill>
                  <a:srgbClr val="000000"/>
                </a:solidFill>
                <a:latin typeface="Muli Regular"/>
              </a:rPr>
              <a:t>Una parte di questi elettroni è fluita nel secondo conduttore, che a sua volta è diventato negativo.</a:t>
            </a:r>
          </a:p>
          <a:p>
            <a:pPr algn="l">
              <a:lnSpc>
                <a:spcPts val="3564"/>
              </a:lnSpc>
            </a:pPr>
            <a:r>
              <a:rPr lang="en-US" sz="2545">
                <a:solidFill>
                  <a:srgbClr val="000000"/>
                </a:solidFill>
                <a:latin typeface="Muli Regular"/>
              </a:rPr>
              <a:t>Questo esperimento mette in luce che i conduttori possono essere elettrizzati per contatto.</a:t>
            </a:r>
          </a:p>
        </p:txBody>
      </p:sp>
      <p:pic>
        <p:nvPicPr>
          <p:cNvPr name="Picture 8" id="8"/>
          <p:cNvPicPr>
            <a:picLocks noChangeAspect="true"/>
          </p:cNvPicPr>
          <p:nvPr/>
        </p:nvPicPr>
        <p:blipFill>
          <a:blip r:embed="rId6"/>
          <a:srcRect l="0" t="0" r="0" b="0"/>
          <a:stretch>
            <a:fillRect/>
          </a:stretch>
        </p:blipFill>
        <p:spPr>
          <a:xfrm flipH="false" flipV="false" rot="0">
            <a:off x="8862012" y="4392535"/>
            <a:ext cx="8519055" cy="5018074"/>
          </a:xfrm>
          <a:prstGeom prst="rect">
            <a:avLst/>
          </a:prstGeom>
        </p:spPr>
      </p:pic>
      <p:sp>
        <p:nvSpPr>
          <p:cNvPr name="TextBox 9" id="9"/>
          <p:cNvSpPr txBox="true"/>
          <p:nvPr/>
        </p:nvSpPr>
        <p:spPr>
          <a:xfrm rot="0">
            <a:off x="9787218" y="2417578"/>
            <a:ext cx="6890238" cy="124396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3359"/>
              </a:lnSpc>
              <a:spcBef>
                <a:spcPct val="0"/>
              </a:spcBef>
            </a:pPr>
            <a:r>
              <a:rPr lang="en-US" sz="2400">
                <a:solidFill>
                  <a:srgbClr val="2C2C2E"/>
                </a:solidFill>
                <a:latin typeface="Muli Bold Bold"/>
              </a:rPr>
              <a:t>Sfruttando l'elettrizzazione per contatto, si possono suddividere una carica in parti uguali, che si distribuisce allo stesso modo.</a:t>
            </a:r>
          </a:p>
        </p:txBody>
      </p:sp>
    </p:spTree>
  </p:cSld>
  <p:clrMapOvr>
    <a:masterClrMapping/>
  </p:clrMapOvr>
</p:sld>
</file>

<file path=ppt/slides/slide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93A4D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rcRect l="0" t="0" r="0" b="0"/>
          <a:stretch>
            <a:fillRect/>
          </a:stretch>
        </p:blipFill>
        <p:spPr>
          <a:xfrm flipH="false" flipV="false" rot="-118389">
            <a:off x="3077394" y="886728"/>
            <a:ext cx="12133212" cy="573570"/>
          </a:xfrm>
          <a:prstGeom prst="rect">
            <a:avLst/>
          </a:prstGeom>
        </p:spPr>
      </p:pic>
      <p:pic>
        <p:nvPicPr>
          <p:cNvPr name="Picture 3" id="3"/>
          <p:cNvPicPr>
            <a:picLocks noChangeAspect="true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5400000">
            <a:off x="8029497" y="529358"/>
            <a:ext cx="9328259" cy="11607562"/>
          </a:xfrm>
          <a:prstGeom prst="rect">
            <a:avLst/>
          </a:prstGeom>
        </p:spPr>
      </p:pic>
      <p:pic>
        <p:nvPicPr>
          <p:cNvPr name="Picture 4" id="4"/>
          <p:cNvPicPr>
            <a:picLocks noChangeAspect="true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l="0" t="0" r="0" b="0"/>
          <a:stretch>
            <a:fillRect/>
          </a:stretch>
        </p:blipFill>
        <p:spPr>
          <a:xfrm flipH="true" flipV="false" rot="8998830">
            <a:off x="16443513" y="-1782895"/>
            <a:ext cx="4107789" cy="3565789"/>
          </a:xfrm>
          <a:prstGeom prst="rect">
            <a:avLst/>
          </a:prstGeom>
        </p:spPr>
      </p:pic>
      <p:pic>
        <p:nvPicPr>
          <p:cNvPr name="Picture 5" id="5"/>
          <p:cNvPicPr>
            <a:picLocks noChangeAspect="true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l="0" t="0" r="0" b="0"/>
          <a:stretch>
            <a:fillRect/>
          </a:stretch>
        </p:blipFill>
        <p:spPr>
          <a:xfrm flipH="false" flipV="false" rot="2586275">
            <a:off x="-675959" y="7950902"/>
            <a:ext cx="1463286" cy="5260180"/>
          </a:xfrm>
          <a:prstGeom prst="rect">
            <a:avLst/>
          </a:prstGeom>
        </p:spPr>
      </p:pic>
      <p:sp>
        <p:nvSpPr>
          <p:cNvPr name="TextBox 6" id="6"/>
          <p:cNvSpPr txBox="true"/>
          <p:nvPr/>
        </p:nvSpPr>
        <p:spPr>
          <a:xfrm rot="0">
            <a:off x="8674477" y="1976089"/>
            <a:ext cx="8584823" cy="753046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3360"/>
              </a:lnSpc>
            </a:pPr>
            <a:r>
              <a:rPr lang="en-US" sz="2400">
                <a:solidFill>
                  <a:srgbClr val="000000"/>
                </a:solidFill>
                <a:latin typeface="Muli Regular"/>
              </a:rPr>
              <a:t>Questo tipo di elettrizzazione vale solo se i corpi sono conduttori.</a:t>
            </a:r>
          </a:p>
          <a:p>
            <a:pPr>
              <a:lnSpc>
                <a:spcPts val="3360"/>
              </a:lnSpc>
            </a:pPr>
            <a:r>
              <a:rPr lang="en-US" sz="2400">
                <a:solidFill>
                  <a:srgbClr val="000000"/>
                </a:solidFill>
                <a:latin typeface="Muli Regular"/>
              </a:rPr>
              <a:t>Se avviciniamo una bacchetta elettrizzata a una pallina di metallo scarica, quindi neutra, appesa a un filo isolante, osserviamo che la bacchetta attrae la pallina. questo perché:</a:t>
            </a:r>
          </a:p>
          <a:p>
            <a:pPr>
              <a:lnSpc>
                <a:spcPts val="3360"/>
              </a:lnSpc>
            </a:pPr>
            <a:r>
              <a:rPr lang="en-US" sz="2400">
                <a:solidFill>
                  <a:srgbClr val="000000"/>
                </a:solidFill>
                <a:latin typeface="Muli Regular"/>
              </a:rPr>
              <a:t>• la bacchetta di plastica, carica negativamente, respinge gli elettroni che sono liberi di muoversi dentro la sfera conduttrice.</a:t>
            </a:r>
          </a:p>
          <a:p>
            <a:pPr>
              <a:lnSpc>
                <a:spcPts val="3360"/>
              </a:lnSpc>
            </a:pPr>
            <a:r>
              <a:rPr lang="en-US" sz="2400">
                <a:solidFill>
                  <a:srgbClr val="000000"/>
                </a:solidFill>
                <a:latin typeface="Muli Regular"/>
              </a:rPr>
              <a:t>• Di conseguenza, la superficie della sfera vicina alla bacchetta diventa positiva, mentre la superficie lontana diventa negativa.</a:t>
            </a:r>
          </a:p>
          <a:p>
            <a:pPr>
              <a:lnSpc>
                <a:spcPts val="3360"/>
              </a:lnSpc>
            </a:pPr>
            <a:r>
              <a:rPr lang="en-US" sz="2400">
                <a:solidFill>
                  <a:srgbClr val="000000"/>
                </a:solidFill>
                <a:latin typeface="Muli Regular"/>
              </a:rPr>
              <a:t>Tutto ciò per la legge di Coulomb, secondo la quale la forza elettrica diminuisce all'aumentare della distanza.</a:t>
            </a:r>
          </a:p>
          <a:p>
            <a:pPr>
              <a:lnSpc>
                <a:spcPts val="3360"/>
              </a:lnSpc>
            </a:pPr>
            <a:r>
              <a:rPr lang="en-US" sz="2400">
                <a:solidFill>
                  <a:srgbClr val="000000"/>
                </a:solidFill>
                <a:latin typeface="Muli Regular"/>
              </a:rPr>
              <a:t>Nel complesso il conduttore è ancora neutro, ma la carica non è più distribuita in modo uniforme.</a:t>
            </a:r>
          </a:p>
          <a:p>
            <a:pPr>
              <a:lnSpc>
                <a:spcPts val="3360"/>
              </a:lnSpc>
            </a:pPr>
            <a:r>
              <a:rPr lang="en-US" sz="2400">
                <a:solidFill>
                  <a:srgbClr val="000000"/>
                </a:solidFill>
                <a:latin typeface="Muli Regular"/>
              </a:rPr>
              <a:t>Si chiama induzione elettrostatica la ridistribuzione di carica causata, in un conduttore neutro, dalla vicinanza di un corpo carico.</a:t>
            </a:r>
          </a:p>
        </p:txBody>
      </p:sp>
      <p:pic>
        <p:nvPicPr>
          <p:cNvPr name="Picture 7" id="7"/>
          <p:cNvPicPr>
            <a:picLocks noChangeAspect="true"/>
          </p:cNvPicPr>
          <p:nvPr/>
        </p:nvPicPr>
        <p:blipFill>
          <a:blip r:embed="rId6"/>
          <a:srcRect l="0" t="0" r="0" b="0"/>
          <a:stretch>
            <a:fillRect/>
          </a:stretch>
        </p:blipFill>
        <p:spPr>
          <a:xfrm flipH="false" flipV="false" rot="0">
            <a:off x="55685" y="2023714"/>
            <a:ext cx="7928198" cy="4878891"/>
          </a:xfrm>
          <a:prstGeom prst="rect">
            <a:avLst/>
          </a:prstGeom>
        </p:spPr>
      </p:pic>
      <p:sp>
        <p:nvSpPr>
          <p:cNvPr name="TextBox 8" id="8"/>
          <p:cNvSpPr txBox="true"/>
          <p:nvPr/>
        </p:nvSpPr>
        <p:spPr>
          <a:xfrm rot="0">
            <a:off x="2387088" y="225314"/>
            <a:ext cx="13513824" cy="80063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439"/>
              </a:lnSpc>
              <a:spcBef>
                <a:spcPct val="0"/>
              </a:spcBef>
            </a:pPr>
            <a:r>
              <a:rPr lang="en-US" sz="4599">
                <a:solidFill>
                  <a:srgbClr val="2C2C2E"/>
                </a:solidFill>
                <a:latin typeface="Homemade Apple"/>
              </a:rPr>
              <a:t>Elettrizzazione per induzione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DAEP68Zzw2Q</dc:identifier>
  <dcterms:modified xsi:type="dcterms:W3CDTF">2011-08-01T06:04:30Z</dcterms:modified>
  <cp:revision>1</cp:revision>
  <dc:title>La carica elettrica</dc:title>
</cp:coreProperties>
</file>