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3.xml" ContentType="application/vnd.openxmlformats-officedocument.presentationml.notesSlide+xml"/>
  <Override PartName="/ppt/tags/tag23.xml" ContentType="application/vnd.openxmlformats-officedocument.presentationml.tags+xml"/>
  <Override PartName="/ppt/notesSlides/notesSlide14.xml" ContentType="application/vnd.openxmlformats-officedocument.presentationml.notesSlide+xml"/>
  <Override PartName="/ppt/tags/tag24.xml" ContentType="application/vnd.openxmlformats-officedocument.presentationml.tags+xml"/>
  <Override PartName="/ppt/notesSlides/notesSlide15.xml" ContentType="application/vnd.openxmlformats-officedocument.presentationml.notesSlide+xml"/>
  <Override PartName="/ppt/tags/tag25.xml" ContentType="application/vnd.openxmlformats-officedocument.presentationml.tags+xml"/>
  <Override PartName="/ppt/notesSlides/notesSlide16.xml" ContentType="application/vnd.openxmlformats-officedocument.presentationml.notesSlide+xml"/>
  <Override PartName="/ppt/tags/tag26.xml" ContentType="application/vnd.openxmlformats-officedocument.presentationml.tags+xml"/>
  <Override PartName="/ppt/notesSlides/notesSlide17.xml" ContentType="application/vnd.openxmlformats-officedocument.presentationml.notesSlide+xml"/>
  <Override PartName="/ppt/tags/tag27.xml" ContentType="application/vnd.openxmlformats-officedocument.presentationml.tags+xml"/>
  <Override PartName="/ppt/notesSlides/notesSlide18.xml" ContentType="application/vnd.openxmlformats-officedocument.presentationml.notesSlide+xml"/>
  <Override PartName="/ppt/tags/tag28.xml" ContentType="application/vnd.openxmlformats-officedocument.presentationml.tags+xml"/>
  <Override PartName="/ppt/notesSlides/notesSlide19.xml" ContentType="application/vnd.openxmlformats-officedocument.presentationml.notesSlide+xml"/>
  <Override PartName="/ppt/tags/tag29.xml" ContentType="application/vnd.openxmlformats-officedocument.presentationml.tags+xml"/>
  <Override PartName="/ppt/notesSlides/notesSlide20.xml" ContentType="application/vnd.openxmlformats-officedocument.presentationml.notesSlide+xml"/>
  <Override PartName="/ppt/tags/tag30.xml" ContentType="application/vnd.openxmlformats-officedocument.presentationml.tags+xml"/>
  <Override PartName="/ppt/notesSlides/notesSlide21.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22.xml" ContentType="application/vnd.openxmlformats-officedocument.presentationml.notesSlide+xml"/>
  <Override PartName="/ppt/tags/tag33.xml" ContentType="application/vnd.openxmlformats-officedocument.presentationml.tags+xml"/>
  <Override PartName="/ppt/notesSlides/notesSlide23.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25.xml" ContentType="application/vnd.openxmlformats-officedocument.presentationml.notesSlide+xml"/>
  <Override PartName="/ppt/tags/tag43.xml" ContentType="application/vnd.openxmlformats-officedocument.presentationml.tags+xml"/>
  <Override PartName="/ppt/notesSlides/notesSlide2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27.xml" ContentType="application/vnd.openxmlformats-officedocument.presentationml.notesSlide+xml"/>
  <Override PartName="/ppt/tags/tag46.xml" ContentType="application/vnd.openxmlformats-officedocument.presentationml.tags+xml"/>
  <Override PartName="/ppt/notesSlides/notesSlide28.xml" ContentType="application/vnd.openxmlformats-officedocument.presentationml.notesSlide+xml"/>
  <Override PartName="/ppt/tags/tag47.xml" ContentType="application/vnd.openxmlformats-officedocument.presentationml.tags+xml"/>
  <Override PartName="/ppt/notesSlides/notesSlide29.xml" ContentType="application/vnd.openxmlformats-officedocument.presentationml.notesSlide+xml"/>
  <Override PartName="/ppt/tags/tag48.xml" ContentType="application/vnd.openxmlformats-officedocument.presentationml.tags+xml"/>
  <Override PartName="/ppt/notesSlides/notesSlide30.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notesSlides/notesSlide31.xml" ContentType="application/vnd.openxmlformats-officedocument.presentationml.notesSlide+xml"/>
  <Override PartName="/ppt/tags/tag51.xml" ContentType="application/vnd.openxmlformats-officedocument.presentationml.tags+xml"/>
  <Override PartName="/ppt/notesSlides/notesSlide32.xml" ContentType="application/vnd.openxmlformats-officedocument.presentationml.notesSlide+xml"/>
  <Override PartName="/ppt/tags/tag52.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handoutMasterIdLst>
    <p:handoutMasterId r:id="rId50"/>
  </p:handoutMasterIdLst>
  <p:sldIdLst>
    <p:sldId id="256" r:id="rId2"/>
    <p:sldId id="264" r:id="rId3"/>
    <p:sldId id="262" r:id="rId4"/>
    <p:sldId id="314" r:id="rId5"/>
    <p:sldId id="263" r:id="rId6"/>
    <p:sldId id="317" r:id="rId7"/>
    <p:sldId id="319" r:id="rId8"/>
    <p:sldId id="266" r:id="rId9"/>
    <p:sldId id="320" r:id="rId10"/>
    <p:sldId id="326" r:id="rId11"/>
    <p:sldId id="327" r:id="rId12"/>
    <p:sldId id="315" r:id="rId13"/>
    <p:sldId id="271" r:id="rId14"/>
    <p:sldId id="272" r:id="rId15"/>
    <p:sldId id="274" r:id="rId16"/>
    <p:sldId id="273" r:id="rId17"/>
    <p:sldId id="305" r:id="rId18"/>
    <p:sldId id="328" r:id="rId19"/>
    <p:sldId id="277" r:id="rId20"/>
    <p:sldId id="279" r:id="rId21"/>
    <p:sldId id="280" r:id="rId22"/>
    <p:sldId id="308" r:id="rId23"/>
    <p:sldId id="283" r:id="rId24"/>
    <p:sldId id="284" r:id="rId25"/>
    <p:sldId id="287" r:id="rId26"/>
    <p:sldId id="288" r:id="rId27"/>
    <p:sldId id="289" r:id="rId28"/>
    <p:sldId id="290" r:id="rId29"/>
    <p:sldId id="303" r:id="rId30"/>
    <p:sldId id="297" r:id="rId31"/>
    <p:sldId id="299" r:id="rId32"/>
    <p:sldId id="298" r:id="rId33"/>
    <p:sldId id="300" r:id="rId34"/>
    <p:sldId id="309" r:id="rId35"/>
    <p:sldId id="306" r:id="rId36"/>
    <p:sldId id="329" r:id="rId37"/>
    <p:sldId id="313" r:id="rId38"/>
    <p:sldId id="292" r:id="rId39"/>
    <p:sldId id="293" r:id="rId40"/>
    <p:sldId id="294" r:id="rId41"/>
    <p:sldId id="295" r:id="rId42"/>
    <p:sldId id="296" r:id="rId43"/>
    <p:sldId id="304" r:id="rId44"/>
    <p:sldId id="307" r:id="rId45"/>
    <p:sldId id="325" r:id="rId46"/>
    <p:sldId id="323" r:id="rId47"/>
    <p:sldId id="324" r:id="rId48"/>
  </p:sldIdLst>
  <p:sldSz cx="9144000" cy="6858000" type="screen4x3"/>
  <p:notesSz cx="7077075" cy="9363075"/>
  <p:custDataLst>
    <p:tags r:id="rId51"/>
  </p:custData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E2A6"/>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8485" autoAdjust="0"/>
  </p:normalViewPr>
  <p:slideViewPr>
    <p:cSldViewPr>
      <p:cViewPr varScale="1">
        <p:scale>
          <a:sx n="70" d="100"/>
          <a:sy n="70" d="100"/>
        </p:scale>
        <p:origin x="-108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374" cy="468474"/>
          </a:xfrm>
          <a:prstGeom prst="rect">
            <a:avLst/>
          </a:prstGeom>
        </p:spPr>
        <p:txBody>
          <a:bodyPr vert="horz" lIns="92166" tIns="46082" rIns="92166" bIns="46082" rtlCol="0"/>
          <a:lstStyle>
            <a:lvl1pPr algn="l">
              <a:defRPr sz="1200" smtClean="0"/>
            </a:lvl1pPr>
          </a:lstStyle>
          <a:p>
            <a:pPr>
              <a:defRPr/>
            </a:pPr>
            <a:endParaRPr lang="en-US"/>
          </a:p>
        </p:txBody>
      </p:sp>
      <p:sp>
        <p:nvSpPr>
          <p:cNvPr id="3" name="Date Placeholder 2"/>
          <p:cNvSpPr>
            <a:spLocks noGrp="1"/>
          </p:cNvSpPr>
          <p:nvPr>
            <p:ph type="dt" sz="quarter" idx="1"/>
          </p:nvPr>
        </p:nvSpPr>
        <p:spPr>
          <a:xfrm>
            <a:off x="4008101" y="0"/>
            <a:ext cx="3067374" cy="468474"/>
          </a:xfrm>
          <a:prstGeom prst="rect">
            <a:avLst/>
          </a:prstGeom>
        </p:spPr>
        <p:txBody>
          <a:bodyPr vert="horz" lIns="92166" tIns="46082" rIns="92166" bIns="46082" rtlCol="0"/>
          <a:lstStyle>
            <a:lvl1pPr algn="r">
              <a:defRPr sz="1200" smtClean="0"/>
            </a:lvl1pPr>
          </a:lstStyle>
          <a:p>
            <a:pPr>
              <a:defRPr/>
            </a:pPr>
            <a:fld id="{8A45AC72-FB75-4160-94A4-6505B146DE89}" type="datetimeFigureOut">
              <a:rPr lang="en-US"/>
              <a:pPr>
                <a:defRPr/>
              </a:pPr>
              <a:t>4/3/2012</a:t>
            </a:fld>
            <a:endParaRPr lang="en-US"/>
          </a:p>
        </p:txBody>
      </p:sp>
      <p:sp>
        <p:nvSpPr>
          <p:cNvPr id="4" name="Footer Placeholder 3"/>
          <p:cNvSpPr>
            <a:spLocks noGrp="1"/>
          </p:cNvSpPr>
          <p:nvPr>
            <p:ph type="ftr" sz="quarter" idx="2"/>
          </p:nvPr>
        </p:nvSpPr>
        <p:spPr>
          <a:xfrm>
            <a:off x="0" y="8893003"/>
            <a:ext cx="3067374" cy="468474"/>
          </a:xfrm>
          <a:prstGeom prst="rect">
            <a:avLst/>
          </a:prstGeom>
        </p:spPr>
        <p:txBody>
          <a:bodyPr vert="horz" lIns="92166" tIns="46082" rIns="92166" bIns="46082" rtlCol="0" anchor="b"/>
          <a:lstStyle>
            <a:lvl1pPr algn="l">
              <a:defRPr sz="1200" smtClean="0"/>
            </a:lvl1pPr>
          </a:lstStyle>
          <a:p>
            <a:pPr>
              <a:defRPr/>
            </a:pPr>
            <a:endParaRPr lang="en-US"/>
          </a:p>
        </p:txBody>
      </p:sp>
      <p:sp>
        <p:nvSpPr>
          <p:cNvPr id="5" name="Slide Number Placeholder 4"/>
          <p:cNvSpPr>
            <a:spLocks noGrp="1"/>
          </p:cNvSpPr>
          <p:nvPr>
            <p:ph type="sldNum" sz="quarter" idx="3"/>
          </p:nvPr>
        </p:nvSpPr>
        <p:spPr>
          <a:xfrm>
            <a:off x="4008101" y="8893003"/>
            <a:ext cx="3067374" cy="468474"/>
          </a:xfrm>
          <a:prstGeom prst="rect">
            <a:avLst/>
          </a:prstGeom>
        </p:spPr>
        <p:txBody>
          <a:bodyPr vert="horz" lIns="92166" tIns="46082" rIns="92166" bIns="46082" rtlCol="0" anchor="b"/>
          <a:lstStyle>
            <a:lvl1pPr algn="r">
              <a:defRPr sz="1200" smtClean="0"/>
            </a:lvl1pPr>
          </a:lstStyle>
          <a:p>
            <a:pPr>
              <a:defRPr/>
            </a:pPr>
            <a:fld id="{10225D3C-E72C-4DD4-A330-BAB852D86763}" type="slidenum">
              <a:rPr lang="en-US"/>
              <a:pPr>
                <a:defRPr/>
              </a:pPr>
              <a:t>‹#›</a:t>
            </a:fld>
            <a:endParaRPr lang="en-US"/>
          </a:p>
        </p:txBody>
      </p:sp>
    </p:spTree>
    <p:extLst>
      <p:ext uri="{BB962C8B-B14F-4D97-AF65-F5344CB8AC3E}">
        <p14:creationId xmlns:p14="http://schemas.microsoft.com/office/powerpoint/2010/main" val="12332473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7374" cy="468474"/>
          </a:xfrm>
          <a:prstGeom prst="rect">
            <a:avLst/>
          </a:prstGeom>
        </p:spPr>
        <p:txBody>
          <a:bodyPr vert="horz" lIns="93917" tIns="46958" rIns="93917" bIns="46958" rtlCol="0"/>
          <a:lstStyle>
            <a:lvl1pPr algn="l">
              <a:defRPr sz="1200"/>
            </a:lvl1pPr>
          </a:lstStyle>
          <a:p>
            <a:pPr>
              <a:defRPr/>
            </a:pPr>
            <a:endParaRPr lang="en-US"/>
          </a:p>
        </p:txBody>
      </p:sp>
      <p:sp>
        <p:nvSpPr>
          <p:cNvPr id="3" name="Date Placeholder 2"/>
          <p:cNvSpPr>
            <a:spLocks noGrp="1"/>
          </p:cNvSpPr>
          <p:nvPr>
            <p:ph type="dt" idx="1"/>
          </p:nvPr>
        </p:nvSpPr>
        <p:spPr>
          <a:xfrm>
            <a:off x="4008101" y="0"/>
            <a:ext cx="3067374" cy="468474"/>
          </a:xfrm>
          <a:prstGeom prst="rect">
            <a:avLst/>
          </a:prstGeom>
        </p:spPr>
        <p:txBody>
          <a:bodyPr vert="horz" lIns="93917" tIns="46958" rIns="93917" bIns="46958" rtlCol="0"/>
          <a:lstStyle>
            <a:lvl1pPr algn="r">
              <a:defRPr sz="1200"/>
            </a:lvl1pPr>
          </a:lstStyle>
          <a:p>
            <a:pPr>
              <a:defRPr/>
            </a:pPr>
            <a:fld id="{A713A050-C362-433B-A1EF-611D8F458DD7}" type="datetimeFigureOut">
              <a:rPr lang="en-US"/>
              <a:pPr>
                <a:defRPr/>
              </a:pPr>
              <a:t>4/3/2012</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17" tIns="46958" rIns="93917" bIns="46958" rtlCol="0" anchor="ctr"/>
          <a:lstStyle/>
          <a:p>
            <a:pPr lvl="0"/>
            <a:endParaRPr lang="en-US" noProof="0" smtClean="0"/>
          </a:p>
        </p:txBody>
      </p:sp>
      <p:sp>
        <p:nvSpPr>
          <p:cNvPr id="5" name="Notes Placeholder 4"/>
          <p:cNvSpPr>
            <a:spLocks noGrp="1"/>
          </p:cNvSpPr>
          <p:nvPr>
            <p:ph type="body" sz="quarter" idx="3"/>
          </p:nvPr>
        </p:nvSpPr>
        <p:spPr>
          <a:xfrm>
            <a:off x="708349" y="4448102"/>
            <a:ext cx="5660378" cy="4213064"/>
          </a:xfrm>
          <a:prstGeom prst="rect">
            <a:avLst/>
          </a:prstGeom>
        </p:spPr>
        <p:txBody>
          <a:bodyPr vert="horz" lIns="93917" tIns="46958" rIns="93917" bIns="4695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93003"/>
            <a:ext cx="3067374" cy="468474"/>
          </a:xfrm>
          <a:prstGeom prst="rect">
            <a:avLst/>
          </a:prstGeom>
        </p:spPr>
        <p:txBody>
          <a:bodyPr vert="horz" lIns="93917" tIns="46958" rIns="93917" bIns="46958"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4008101" y="8893003"/>
            <a:ext cx="3067374" cy="468474"/>
          </a:xfrm>
          <a:prstGeom prst="rect">
            <a:avLst/>
          </a:prstGeom>
        </p:spPr>
        <p:txBody>
          <a:bodyPr vert="horz" lIns="93917" tIns="46958" rIns="93917" bIns="46958" rtlCol="0" anchor="b"/>
          <a:lstStyle>
            <a:lvl1pPr algn="r">
              <a:defRPr sz="1200"/>
            </a:lvl1pPr>
          </a:lstStyle>
          <a:p>
            <a:pPr>
              <a:defRPr/>
            </a:pPr>
            <a:fld id="{D2AC459D-9E8F-4F92-96F9-EF3AE5694FBD}" type="slidenum">
              <a:rPr lang="en-US"/>
              <a:pPr>
                <a:defRPr/>
              </a:pPr>
              <a:t>‹#›</a:t>
            </a:fld>
            <a:endParaRPr lang="en-US"/>
          </a:p>
        </p:txBody>
      </p:sp>
    </p:spTree>
    <p:extLst>
      <p:ext uri="{BB962C8B-B14F-4D97-AF65-F5344CB8AC3E}">
        <p14:creationId xmlns:p14="http://schemas.microsoft.com/office/powerpoint/2010/main" val="8047315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Reading Materials:</a:t>
            </a:r>
            <a:endParaRPr lang="en-US" dirty="0" smtClean="0"/>
          </a:p>
          <a:p>
            <a:r>
              <a:rPr lang="en-US" dirty="0" smtClean="0"/>
              <a:t>Required text book: 		</a:t>
            </a:r>
          </a:p>
          <a:p>
            <a:pPr lvl="0"/>
            <a:r>
              <a:rPr lang="en-US" dirty="0" smtClean="0"/>
              <a:t>Cell Physiology, </a:t>
            </a:r>
            <a:r>
              <a:rPr lang="en-US" dirty="0" err="1" smtClean="0"/>
              <a:t>Landowne</a:t>
            </a:r>
            <a:r>
              <a:rPr lang="en-US" dirty="0" smtClean="0"/>
              <a:t>, Chapter 2 </a:t>
            </a:r>
          </a:p>
          <a:p>
            <a:pPr lvl="0"/>
            <a:r>
              <a:rPr lang="en-US" dirty="0" smtClean="0"/>
              <a:t> </a:t>
            </a:r>
          </a:p>
          <a:p>
            <a:r>
              <a:rPr lang="en-US" dirty="0" smtClean="0"/>
              <a:t>Supplemental (optional) reading materials:</a:t>
            </a:r>
          </a:p>
          <a:p>
            <a:r>
              <a:rPr lang="en-US" dirty="0" smtClean="0"/>
              <a:t>Vander’s Physiology.</a:t>
            </a:r>
            <a:r>
              <a:rPr lang="en-US" baseline="0" dirty="0" smtClean="0"/>
              <a:t> 10</a:t>
            </a:r>
            <a:r>
              <a:rPr lang="en-US" baseline="30000" dirty="0" smtClean="0"/>
              <a:t>th</a:t>
            </a:r>
            <a:r>
              <a:rPr lang="en-US" baseline="0" dirty="0" smtClean="0"/>
              <a:t> Ed., </a:t>
            </a:r>
            <a:r>
              <a:rPr lang="en-US" baseline="0" dirty="0" err="1" smtClean="0"/>
              <a:t>pg</a:t>
            </a:r>
            <a:r>
              <a:rPr lang="en-US" baseline="0" dirty="0" smtClean="0"/>
              <a:t> 5, 107-113</a:t>
            </a:r>
            <a:r>
              <a:rPr lang="en-US" dirty="0" smtClean="0"/>
              <a:t>	</a:t>
            </a:r>
          </a:p>
          <a:p>
            <a:pPr lvl="0"/>
            <a:r>
              <a:rPr lang="en-US" dirty="0" smtClean="0"/>
              <a:t>Medical Physiology. Boron and </a:t>
            </a:r>
            <a:r>
              <a:rPr lang="en-US" dirty="0" err="1" smtClean="0"/>
              <a:t>Boulpaep</a:t>
            </a:r>
            <a:r>
              <a:rPr lang="en-US" dirty="0" smtClean="0"/>
              <a:t>, Chapter 3</a:t>
            </a:r>
          </a:p>
          <a:p>
            <a:pPr lvl="0"/>
            <a:r>
              <a:rPr lang="en-US" dirty="0" smtClean="0"/>
              <a:t>Medical Physiology. Rhoades and Tanner 2</a:t>
            </a:r>
            <a:r>
              <a:rPr lang="en-US" baseline="30000" dirty="0" smtClean="0"/>
              <a:t>nd</a:t>
            </a:r>
            <a:r>
              <a:rPr lang="en-US" dirty="0" smtClean="0"/>
              <a:t> Ed., Chapter 2</a:t>
            </a:r>
          </a:p>
          <a:p>
            <a:pPr lvl="0"/>
            <a:r>
              <a:rPr lang="en-US" dirty="0" smtClean="0"/>
              <a:t>Textbook of Medical Physiology. Guyton and Hall 11</a:t>
            </a:r>
            <a:r>
              <a:rPr lang="en-US" baseline="30000" dirty="0" smtClean="0"/>
              <a:t>th</a:t>
            </a:r>
            <a:r>
              <a:rPr lang="en-US" dirty="0" smtClean="0"/>
              <a:t> Ed. Chapter 25</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Mass (mg) = volume (ml) x concentration (mg/ml)</a:t>
            </a:r>
          </a:p>
          <a:p>
            <a:r>
              <a:rPr lang="en-US" dirty="0" smtClean="0"/>
              <a:t> </a:t>
            </a:r>
          </a:p>
          <a:p>
            <a:r>
              <a:rPr lang="en-US" dirty="0" smtClean="0"/>
              <a:t>The mass referred to in the indicator dilution method is the mass of the indicator (molecules) itself.  The mass of the indicator before it is placed in the compartment is the same as the mass of the indicator in the compartment.  Therefore:</a:t>
            </a:r>
          </a:p>
          <a:p>
            <a:r>
              <a:rPr lang="en-US" dirty="0" smtClean="0"/>
              <a:t> </a:t>
            </a:r>
          </a:p>
          <a:p>
            <a:r>
              <a:rPr lang="en-US" dirty="0" smtClean="0"/>
              <a:t>A = the indicators volume and concentration before it is placed in the compartment.</a:t>
            </a:r>
          </a:p>
          <a:p>
            <a:r>
              <a:rPr lang="en-US" dirty="0" smtClean="0"/>
              <a:t>B = the indicators volume and concentration after it has been dispersed in the compartment. </a:t>
            </a:r>
          </a:p>
          <a:p>
            <a:endParaRPr lang="en-US" dirty="0" smtClean="0"/>
          </a:p>
          <a:p>
            <a:r>
              <a:rPr lang="en-US" dirty="0" smtClean="0"/>
              <a:t>Volume (B) is the volume of the compartment that the indicator was placed in and therefore, the value that we want to solve for.  By algebraic manipulation {dividing both sides of the equation by Concentration (B)} of the above equation we can solve for Volume (B).</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i="1" dirty="0" smtClean="0"/>
              <a:t>Note:  </a:t>
            </a:r>
            <a:r>
              <a:rPr lang="en-US" b="1" i="1" dirty="0" err="1" smtClean="0"/>
              <a:t>transcellular</a:t>
            </a:r>
            <a:r>
              <a:rPr lang="en-US" b="1" i="1" dirty="0" smtClean="0"/>
              <a:t> fluid is often not calculated as part</a:t>
            </a:r>
            <a:r>
              <a:rPr lang="en-US" b="1" i="1" baseline="0" dirty="0" smtClean="0"/>
              <a:t> of the ECF.  Additionally, there is not a specific indicator, or way to calculate its contents.  Therefore, it will be omitted here.</a:t>
            </a:r>
          </a:p>
          <a:p>
            <a:endParaRPr lang="en-US" baseline="0" dirty="0" smtClean="0"/>
          </a:p>
          <a:p>
            <a:pPr defTabSz="921653">
              <a:defRPr/>
            </a:pPr>
            <a:r>
              <a:rPr lang="en-US" dirty="0" smtClean="0"/>
              <a:t>Initial deposit is into the ECF through injection, so every indicator will start in the ECF (PV to be specific) and diffuse from there. The indicator substance, however, must only disperse in the compartment to be measured. An indicator that would move into the ICF would also have to disperse in the ECF (where it started from) and an indicator for the IF would also disperse in the PV.  Therefore, there are no indicators to measure ICF and IF only, but these can be calculated.</a:t>
            </a:r>
          </a:p>
          <a:p>
            <a:endParaRPr lang="en-US" dirty="0" smtClean="0"/>
          </a:p>
          <a:p>
            <a:r>
              <a:rPr lang="en-US" b="1" dirty="0" smtClean="0"/>
              <a:t>Indicator Loss.  </a:t>
            </a:r>
            <a:r>
              <a:rPr lang="en-US" dirty="0" smtClean="0"/>
              <a:t>This method assumes that there is no loss of the indicator by the body through the urine.  However, this is not always true.  To take into account any indicator that has been loss by urine, you must subtract the mass of indicator lost in the urine from the mass of indicator that was injected (Mass A).  More regarding the indicator dilution method will be covered in renal physiology.</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b="1" dirty="0" smtClean="0"/>
              <a:t>Osmosis</a:t>
            </a:r>
            <a:r>
              <a:rPr lang="en-US" dirty="0" smtClean="0"/>
              <a:t> – is the net diffusion of WATER across a selectively permeable membrane from a region of high water concentration (i.e. low solute concentration) to a region lower water concentration (i.e. high solute concentration).  When solutes are added to pure water this reduces the water concentration in the mixture and increases the solute concentration.  Likewise, water diffuses from a region of low solute concentration (high water concentration) to a region of high solute concentration (low water concentration).</a:t>
            </a:r>
          </a:p>
          <a:p>
            <a:pPr defTabSz="921653">
              <a:defRPr/>
            </a:pPr>
            <a:endParaRPr lang="en-US" dirty="0" smtClean="0"/>
          </a:p>
          <a:p>
            <a:pPr eaLnBrk="1" hangingPunct="1"/>
            <a:r>
              <a:rPr lang="en-US" u="none" dirty="0" err="1" smtClean="0"/>
              <a:t>Osmole</a:t>
            </a:r>
            <a:r>
              <a:rPr lang="en-US" dirty="0" smtClean="0"/>
              <a:t> – measure of the total number of particles in a solution.</a:t>
            </a:r>
          </a:p>
          <a:p>
            <a:pPr eaLnBrk="1" hangingPunct="1">
              <a:buFontTx/>
              <a:buNone/>
            </a:pPr>
            <a:endParaRPr lang="en-US" dirty="0" smtClean="0"/>
          </a:p>
          <a:p>
            <a:pPr eaLnBrk="1" hangingPunct="1"/>
            <a:r>
              <a:rPr lang="en-US" dirty="0" smtClean="0"/>
              <a:t>1 </a:t>
            </a:r>
            <a:r>
              <a:rPr lang="en-US" dirty="0" err="1" smtClean="0"/>
              <a:t>Osm</a:t>
            </a:r>
            <a:r>
              <a:rPr lang="en-US" dirty="0" smtClean="0"/>
              <a:t> = 1 mole (6.02 x 10</a:t>
            </a:r>
            <a:r>
              <a:rPr lang="en-US" baseline="30000" dirty="0" smtClean="0"/>
              <a:t>23</a:t>
            </a:r>
            <a:r>
              <a:rPr lang="en-US" dirty="0" smtClean="0"/>
              <a:t>)</a:t>
            </a:r>
          </a:p>
          <a:p>
            <a:pPr eaLnBrk="1" hangingPunct="1">
              <a:buFontTx/>
              <a:buNone/>
            </a:pPr>
            <a:endParaRPr lang="en-US" dirty="0" smtClean="0"/>
          </a:p>
          <a:p>
            <a:pPr eaLnBrk="1" hangingPunct="1"/>
            <a:r>
              <a:rPr lang="en-US" dirty="0" smtClean="0"/>
              <a:t>1 </a:t>
            </a:r>
            <a:r>
              <a:rPr lang="en-US" dirty="0" err="1" smtClean="0"/>
              <a:t>mOsm</a:t>
            </a:r>
            <a:r>
              <a:rPr lang="en-US" dirty="0" smtClean="0"/>
              <a:t> = 1 </a:t>
            </a:r>
            <a:r>
              <a:rPr lang="en-US" dirty="0" err="1" smtClean="0"/>
              <a:t>mM</a:t>
            </a:r>
            <a:endParaRPr lang="en-US" dirty="0" smtClean="0"/>
          </a:p>
          <a:p>
            <a:pPr defTabSz="921653">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Osmole</a:t>
            </a:r>
            <a:r>
              <a:rPr lang="en-US" dirty="0" smtClean="0"/>
              <a:t> – the measure for the total number of particles </a:t>
            </a:r>
            <a:r>
              <a:rPr lang="en-US" b="1" dirty="0" smtClean="0"/>
              <a:t>in a solution</a:t>
            </a:r>
            <a:r>
              <a:rPr lang="en-US" dirty="0" smtClean="0"/>
              <a:t>.  One </a:t>
            </a:r>
            <a:r>
              <a:rPr lang="en-US" dirty="0" err="1" smtClean="0"/>
              <a:t>osmole</a:t>
            </a:r>
            <a:r>
              <a:rPr lang="en-US" dirty="0" smtClean="0"/>
              <a:t> (</a:t>
            </a:r>
            <a:r>
              <a:rPr lang="en-US" dirty="0" err="1" smtClean="0"/>
              <a:t>Osm</a:t>
            </a:r>
            <a:r>
              <a:rPr lang="en-US" dirty="0" smtClean="0"/>
              <a:t>) equals one mole (6.02 x 10</a:t>
            </a:r>
            <a:r>
              <a:rPr lang="en-US" baseline="30000" dirty="0" smtClean="0"/>
              <a:t>23</a:t>
            </a:r>
            <a:r>
              <a:rPr lang="en-US" dirty="0" smtClean="0"/>
              <a:t>) of solute particles.  A solution that contains one mole of glucose in one liter of water has a concentration of 1 </a:t>
            </a:r>
            <a:r>
              <a:rPr lang="en-US" dirty="0" err="1" smtClean="0"/>
              <a:t>Osm</a:t>
            </a:r>
            <a:r>
              <a:rPr lang="en-US" dirty="0" smtClean="0"/>
              <a:t>/L.  However, some molecules (i.e. sodium chloride) dissociate.  A one molar solution of sodium chloride will have an </a:t>
            </a:r>
            <a:r>
              <a:rPr lang="en-US" dirty="0" err="1" smtClean="0"/>
              <a:t>osmolal</a:t>
            </a:r>
            <a:r>
              <a:rPr lang="en-US" dirty="0" smtClean="0"/>
              <a:t> concentration of 2 </a:t>
            </a:r>
            <a:r>
              <a:rPr lang="en-US" dirty="0" err="1" smtClean="0"/>
              <a:t>Osm</a:t>
            </a:r>
            <a:r>
              <a:rPr lang="en-US" dirty="0" smtClean="0"/>
              <a:t>/L</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Osmolarity</a:t>
            </a:r>
            <a:r>
              <a:rPr lang="en-US" dirty="0" smtClean="0"/>
              <a:t> – term used when </a:t>
            </a:r>
            <a:r>
              <a:rPr lang="en-US" dirty="0" err="1" smtClean="0"/>
              <a:t>osmolal</a:t>
            </a:r>
            <a:r>
              <a:rPr lang="en-US" dirty="0" smtClean="0"/>
              <a:t> concentration is expressed in </a:t>
            </a:r>
            <a:r>
              <a:rPr lang="en-US" dirty="0" err="1" smtClean="0"/>
              <a:t>osmoles</a:t>
            </a:r>
            <a:r>
              <a:rPr lang="en-US" dirty="0" smtClean="0"/>
              <a:t> per liter of solution (</a:t>
            </a:r>
            <a:r>
              <a:rPr lang="en-US" dirty="0" err="1" smtClean="0"/>
              <a:t>Osm</a:t>
            </a:r>
            <a:r>
              <a:rPr lang="en-US" dirty="0" smtClean="0"/>
              <a:t>/L).</a:t>
            </a:r>
          </a:p>
          <a:p>
            <a:r>
              <a:rPr lang="en-US" dirty="0" smtClean="0"/>
              <a:t> </a:t>
            </a:r>
          </a:p>
          <a:p>
            <a:r>
              <a:rPr lang="en-US" b="1" dirty="0" err="1" smtClean="0"/>
              <a:t>Osmolality</a:t>
            </a:r>
            <a:r>
              <a:rPr lang="en-US" dirty="0" smtClean="0"/>
              <a:t> – term used when </a:t>
            </a:r>
            <a:r>
              <a:rPr lang="en-US" dirty="0" err="1" smtClean="0"/>
              <a:t>osmolal</a:t>
            </a:r>
            <a:r>
              <a:rPr lang="en-US" dirty="0" smtClean="0"/>
              <a:t> concentration is expressed in </a:t>
            </a:r>
            <a:r>
              <a:rPr lang="en-US" dirty="0" err="1" smtClean="0"/>
              <a:t>osmoles</a:t>
            </a:r>
            <a:r>
              <a:rPr lang="en-US" dirty="0" smtClean="0"/>
              <a:t> per kilogram of water (</a:t>
            </a:r>
            <a:r>
              <a:rPr lang="en-US" dirty="0" err="1" smtClean="0"/>
              <a:t>Osm</a:t>
            </a:r>
            <a:r>
              <a:rPr lang="en-US" dirty="0" smtClean="0"/>
              <a:t>/Kg).  In general </a:t>
            </a:r>
            <a:r>
              <a:rPr lang="en-US" b="1" dirty="0" smtClean="0"/>
              <a:t>1L=1Kg</a:t>
            </a:r>
            <a:r>
              <a:rPr lang="en-US" dirty="0" smtClean="0"/>
              <a:t>, consequently </a:t>
            </a:r>
            <a:r>
              <a:rPr lang="en-US" dirty="0" err="1" smtClean="0"/>
              <a:t>osmolarity</a:t>
            </a:r>
            <a:r>
              <a:rPr lang="en-US" dirty="0" smtClean="0"/>
              <a:t> and </a:t>
            </a:r>
            <a:r>
              <a:rPr lang="en-US" dirty="0" err="1" smtClean="0"/>
              <a:t>osmolality</a:t>
            </a:r>
            <a:r>
              <a:rPr lang="en-US" b="1" dirty="0" smtClean="0"/>
              <a:t> </a:t>
            </a:r>
            <a:r>
              <a:rPr lang="en-US" dirty="0" smtClean="0"/>
              <a:t>can almost be used synonymously.  In clinical cases it is easier to express body fluid compartments in terms of liters of fluid (</a:t>
            </a:r>
            <a:r>
              <a:rPr lang="en-US" dirty="0" err="1" smtClean="0"/>
              <a:t>osmolarity</a:t>
            </a:r>
            <a:r>
              <a:rPr lang="en-US" dirty="0" smtClean="0"/>
              <a:t>) rather than kilograms of water (</a:t>
            </a:r>
            <a:r>
              <a:rPr lang="en-US" dirty="0" err="1" smtClean="0"/>
              <a:t>osmolality</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dirty="0" smtClean="0"/>
              <a:t>The </a:t>
            </a:r>
            <a:r>
              <a:rPr lang="en-US" b="1" dirty="0" smtClean="0"/>
              <a:t>osmotic pressure </a:t>
            </a:r>
            <a:r>
              <a:rPr lang="en-US" dirty="0" smtClean="0"/>
              <a:t>of a solution is the pressure necessary to stop the net movement of water across a selectively permeable membrane.  When a membrane separates two solutions of different osmotic pressure (i.e. solutions of different </a:t>
            </a:r>
            <a:r>
              <a:rPr lang="en-US" dirty="0" err="1" smtClean="0"/>
              <a:t>osmolarity</a:t>
            </a:r>
            <a:r>
              <a:rPr lang="en-US" dirty="0" smtClean="0"/>
              <a:t>), water will move from the solution with the lower osmotic pressure (i.e. low solute concentration and high water concentration) to the solution of high osmotic pressure (i.e. high solute concentration and low water concentration).  Think of osmotic pressure as a sucking force, the more particles (i.e. higher </a:t>
            </a:r>
            <a:r>
              <a:rPr lang="en-US" dirty="0" err="1" smtClean="0"/>
              <a:t>osmolal</a:t>
            </a:r>
            <a:r>
              <a:rPr lang="en-US" dirty="0" smtClean="0"/>
              <a:t> concentration) in a solution the more those particles are going to hold on to the water, therefore preventing it from moving across the membrane.  A solution that has fewer particles and a lower osmotic pressure has an attenuated (decreased) ability to hold on to the water, therefore, the water will move across the membrane.  </a:t>
            </a:r>
          </a:p>
          <a:p>
            <a:pPr eaLnBrk="1" hangingPunct="1">
              <a:lnSpc>
                <a:spcPct val="90000"/>
              </a:lnSpc>
              <a:buFontTx/>
              <a:buNone/>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err="1" smtClean="0"/>
              <a:t>Van’t</a:t>
            </a:r>
            <a:r>
              <a:rPr lang="en-US" b="1" dirty="0" smtClean="0"/>
              <a:t> Hoff Equation: </a:t>
            </a:r>
            <a:r>
              <a:rPr lang="en-US" dirty="0" smtClean="0"/>
              <a:t>measures osmotic pressure</a:t>
            </a:r>
          </a:p>
          <a:p>
            <a:r>
              <a:rPr lang="en-US" dirty="0" smtClean="0"/>
              <a:t> </a:t>
            </a:r>
          </a:p>
          <a:p>
            <a:r>
              <a:rPr lang="en-US" dirty="0" smtClean="0">
                <a:sym typeface="Symbol"/>
              </a:rPr>
              <a:t></a:t>
            </a:r>
            <a:r>
              <a:rPr lang="en-US" dirty="0" smtClean="0"/>
              <a:t> = </a:t>
            </a:r>
            <a:r>
              <a:rPr lang="en-US" dirty="0" smtClean="0">
                <a:sym typeface="Symbol"/>
              </a:rPr>
              <a:t></a:t>
            </a:r>
            <a:r>
              <a:rPr lang="en-US" dirty="0" err="1" smtClean="0"/>
              <a:t>nRTC</a:t>
            </a:r>
            <a:endParaRPr lang="en-US" dirty="0" smtClean="0"/>
          </a:p>
          <a:p>
            <a:r>
              <a:rPr lang="en-US" dirty="0" smtClean="0"/>
              <a:t> </a:t>
            </a:r>
          </a:p>
          <a:p>
            <a:r>
              <a:rPr lang="en-US" dirty="0" smtClean="0">
                <a:sym typeface="Symbol"/>
              </a:rPr>
              <a:t></a:t>
            </a:r>
            <a:r>
              <a:rPr lang="en-US" dirty="0" smtClean="0"/>
              <a:t> = osmotic pressure</a:t>
            </a:r>
          </a:p>
          <a:p>
            <a:r>
              <a:rPr lang="en-US" dirty="0" smtClean="0">
                <a:sym typeface="Symbol"/>
              </a:rPr>
              <a:t></a:t>
            </a:r>
            <a:r>
              <a:rPr lang="en-US" dirty="0" smtClean="0"/>
              <a:t> = osmotic (reflection) coefficient</a:t>
            </a:r>
          </a:p>
          <a:p>
            <a:r>
              <a:rPr lang="en-US" dirty="0" smtClean="0"/>
              <a:t>n = # of particles</a:t>
            </a:r>
          </a:p>
          <a:p>
            <a:r>
              <a:rPr lang="en-US" dirty="0" smtClean="0"/>
              <a:t>R = universal gas constant</a:t>
            </a:r>
          </a:p>
          <a:p>
            <a:r>
              <a:rPr lang="en-US" dirty="0" smtClean="0"/>
              <a:t>T = absolute temperature</a:t>
            </a:r>
          </a:p>
          <a:p>
            <a:r>
              <a:rPr lang="en-US" dirty="0" smtClean="0"/>
              <a:t>C = concentration of the solute in mol/L </a:t>
            </a:r>
          </a:p>
          <a:p>
            <a:r>
              <a:rPr lang="en-US" dirty="0" smtClean="0"/>
              <a:t> </a:t>
            </a:r>
          </a:p>
          <a:p>
            <a:r>
              <a:rPr lang="en-US" dirty="0" smtClean="0"/>
              <a:t>The osmotic coefficient varies with the specific solute and its concentration and the values range from 0 to 1.  An osmotic coefficient of 1 indicates that the solute is not permeable to the membrane while an osmotic coefficient of 0 indicates that the solute is readily permeable to the membrane.  Values between 0 and 1 represent varying degrees of permeability.</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23</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You do not have to memorize the </a:t>
            </a:r>
            <a:r>
              <a:rPr lang="en-US" b="1" dirty="0" err="1" smtClean="0"/>
              <a:t>Van’t</a:t>
            </a:r>
            <a:r>
              <a:rPr lang="en-US" b="1" dirty="0" smtClean="0"/>
              <a:t> Hoff equation.  </a:t>
            </a:r>
          </a:p>
          <a:p>
            <a:endParaRPr lang="en-US" b="1" dirty="0" smtClean="0"/>
          </a:p>
          <a:p>
            <a:r>
              <a:rPr lang="en-US" dirty="0" smtClean="0"/>
              <a:t>However, what this equation tells you is:</a:t>
            </a:r>
          </a:p>
          <a:p>
            <a:r>
              <a:rPr lang="en-US" dirty="0" smtClean="0"/>
              <a:t> </a:t>
            </a:r>
          </a:p>
          <a:p>
            <a:pPr lvl="0"/>
            <a:r>
              <a:rPr lang="en-US" dirty="0" smtClean="0"/>
              <a:t>The more permeable the membrane is for a solute (lower </a:t>
            </a:r>
            <a:r>
              <a:rPr lang="en-US" dirty="0" smtClean="0">
                <a:sym typeface="Symbol"/>
              </a:rPr>
              <a:t></a:t>
            </a:r>
            <a:r>
              <a:rPr lang="en-US" dirty="0" smtClean="0"/>
              <a:t>), the lower the osmotic pressure. </a:t>
            </a:r>
          </a:p>
          <a:p>
            <a:pPr lvl="0"/>
            <a:r>
              <a:rPr lang="en-US" dirty="0" smtClean="0"/>
              <a:t>The less permeable the membrane is for a solute (higher </a:t>
            </a:r>
            <a:r>
              <a:rPr lang="en-US" dirty="0" smtClean="0">
                <a:sym typeface="Symbol"/>
              </a:rPr>
              <a:t></a:t>
            </a:r>
            <a:r>
              <a:rPr lang="en-US" dirty="0" smtClean="0"/>
              <a:t>), the higher the osmotic pressure.  </a:t>
            </a:r>
          </a:p>
          <a:p>
            <a:r>
              <a:rPr lang="en-US" dirty="0" smtClean="0"/>
              <a:t> </a:t>
            </a:r>
          </a:p>
          <a:p>
            <a:r>
              <a:rPr lang="en-US" dirty="0" smtClean="0"/>
              <a:t>In addition, inherent in this equation is the concept that an increase in the number of particles (n) or an increase in the concentration of the solutes (C) results in an increase in osmotic pressure.  The converse is also true, a decrease in the number of particles or a decrease in the concentration of the solutes causes a decrease in the osmotic pressure.  All of the variables in this equation (</a:t>
            </a:r>
            <a:r>
              <a:rPr lang="en-US" dirty="0" smtClean="0">
                <a:sym typeface="Symbol"/>
              </a:rPr>
              <a:t></a:t>
            </a:r>
            <a:r>
              <a:rPr lang="en-US" dirty="0" smtClean="0"/>
              <a:t>, n, T, C) are proportional to the osmotic pressure (</a:t>
            </a:r>
            <a:r>
              <a:rPr lang="en-US" dirty="0" smtClean="0">
                <a:sym typeface="Symbol"/>
              </a:rPr>
              <a:t></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24</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Gibbs-</a:t>
            </a:r>
            <a:r>
              <a:rPr lang="en-US" b="1" dirty="0" err="1" smtClean="0"/>
              <a:t>Donnan</a:t>
            </a:r>
            <a:r>
              <a:rPr lang="en-US" b="1" dirty="0" smtClean="0"/>
              <a:t> Effect on cellular osmotic pressure:</a:t>
            </a:r>
          </a:p>
          <a:p>
            <a:r>
              <a:rPr lang="en-US" dirty="0" smtClean="0"/>
              <a:t>The cell membrane is impermeable to some negatively charged intracellular macromolecules (e.g. proteins and organic phosphates), therefore solutes like proteins and organic phosphates make up the majority of the anions in the intracellular environment, while bicarbonate and chloride (</a:t>
            </a:r>
            <a:r>
              <a:rPr lang="en-US" dirty="0" err="1" smtClean="0"/>
              <a:t>Cl</a:t>
            </a:r>
            <a:r>
              <a:rPr lang="en-US" baseline="30000" dirty="0" smtClean="0"/>
              <a:t>-</a:t>
            </a:r>
            <a:r>
              <a:rPr lang="en-US" dirty="0" smtClean="0"/>
              <a:t>) are the primary anions in the extracellular environment.  It is important to remember that there must also be </a:t>
            </a:r>
            <a:r>
              <a:rPr lang="en-US" dirty="0" err="1" smtClean="0"/>
              <a:t>cations</a:t>
            </a:r>
            <a:r>
              <a:rPr lang="en-US" dirty="0" smtClean="0"/>
              <a:t> (positively charged solutes) to counter the charge of the anions.  The primary </a:t>
            </a:r>
            <a:r>
              <a:rPr lang="en-US" dirty="0" err="1" smtClean="0"/>
              <a:t>cation</a:t>
            </a:r>
            <a:r>
              <a:rPr lang="en-US" dirty="0" smtClean="0"/>
              <a:t> in the intracellular environment is potassium (K</a:t>
            </a:r>
            <a:r>
              <a:rPr lang="en-US" baseline="30000" dirty="0" smtClean="0"/>
              <a:t>+</a:t>
            </a:r>
            <a:r>
              <a:rPr lang="en-US" dirty="0" smtClean="0"/>
              <a:t>) and in the extracellular environment sodium (Na</a:t>
            </a:r>
            <a:r>
              <a:rPr lang="en-US" baseline="30000" dirty="0" smtClean="0"/>
              <a:t>+</a:t>
            </a:r>
            <a:r>
              <a:rPr lang="en-US" dirty="0" smtClean="0"/>
              <a:t>) is the primary </a:t>
            </a:r>
            <a:r>
              <a:rPr lang="en-US" dirty="0" err="1" smtClean="0"/>
              <a:t>cation</a:t>
            </a:r>
            <a:r>
              <a:rPr lang="en-US" dirty="0" smtClean="0"/>
              <a:t>. </a:t>
            </a:r>
          </a:p>
          <a:p>
            <a:r>
              <a:rPr lang="en-US" dirty="0" smtClean="0"/>
              <a:t> </a:t>
            </a:r>
          </a:p>
          <a:p>
            <a:r>
              <a:rPr lang="en-US" dirty="0" smtClean="0"/>
              <a:t>Due to the impermeability of the cell membrane to the intracellular anions they are unable to move out of the cell despite the concentration gradient that would favor their movement out of the cell.  However, Na</a:t>
            </a:r>
            <a:r>
              <a:rPr lang="en-US" baseline="30000" dirty="0" smtClean="0"/>
              <a:t>+</a:t>
            </a:r>
            <a:r>
              <a:rPr lang="en-US" dirty="0" smtClean="0"/>
              <a:t> (primary </a:t>
            </a:r>
            <a:r>
              <a:rPr lang="en-US" dirty="0" err="1" smtClean="0"/>
              <a:t>cation</a:t>
            </a:r>
            <a:r>
              <a:rPr lang="en-US" dirty="0" smtClean="0"/>
              <a:t> of the ECF) can move into the cell down its concentration gradient.  If this were to occur, there would be more </a:t>
            </a:r>
            <a:r>
              <a:rPr lang="en-US" dirty="0" err="1" smtClean="0"/>
              <a:t>osmotically</a:t>
            </a:r>
            <a:r>
              <a:rPr lang="en-US" dirty="0" smtClean="0"/>
              <a:t> active particles in the intracellular environment, consequently, water would diffuse into the cell causing it to swell (i.e. </a:t>
            </a:r>
            <a:r>
              <a:rPr lang="en-US" b="1" dirty="0" smtClean="0"/>
              <a:t>Gibbs-</a:t>
            </a:r>
            <a:r>
              <a:rPr lang="en-US" b="1" dirty="0" err="1" smtClean="0"/>
              <a:t>Donnan</a:t>
            </a:r>
            <a:r>
              <a:rPr lang="en-US" b="1" dirty="0" smtClean="0"/>
              <a:t> Effect</a:t>
            </a:r>
            <a:r>
              <a:rPr lang="en-US" dirty="0" smtClean="0"/>
              <a:t>).  The cell counters the </a:t>
            </a:r>
            <a:r>
              <a:rPr lang="en-US" dirty="0" err="1" smtClean="0"/>
              <a:t>Donnan</a:t>
            </a:r>
            <a:r>
              <a:rPr lang="en-US" dirty="0" smtClean="0"/>
              <a:t> effect by pumping out a net efflux of </a:t>
            </a:r>
            <a:r>
              <a:rPr lang="en-US" dirty="0" err="1" smtClean="0"/>
              <a:t>cations</a:t>
            </a:r>
            <a:r>
              <a:rPr lang="en-US" dirty="0" smtClean="0"/>
              <a:t> via the Na-K pump (pumps 3 Na</a:t>
            </a:r>
            <a:r>
              <a:rPr lang="en-US" baseline="30000" dirty="0" smtClean="0"/>
              <a:t>+</a:t>
            </a:r>
            <a:r>
              <a:rPr lang="en-US" dirty="0" smtClean="0"/>
              <a:t> out of cell and 2 K</a:t>
            </a:r>
            <a:r>
              <a:rPr lang="en-US" baseline="30000" dirty="0" smtClean="0"/>
              <a:t>+</a:t>
            </a:r>
            <a:r>
              <a:rPr lang="en-US" dirty="0" smtClean="0"/>
              <a:t> into the cell).  The active extrusion of 3 Na</a:t>
            </a:r>
            <a:r>
              <a:rPr lang="en-US" baseline="30000" dirty="0" smtClean="0"/>
              <a:t>+</a:t>
            </a:r>
            <a:r>
              <a:rPr lang="en-US" dirty="0" smtClean="0"/>
              <a:t> in exchange for 2 K</a:t>
            </a:r>
            <a:r>
              <a:rPr lang="en-US" baseline="30000" dirty="0" smtClean="0"/>
              <a:t>+</a:t>
            </a:r>
            <a:r>
              <a:rPr lang="en-US" dirty="0" smtClean="0"/>
              <a:t> is balanced by the passive influx (i.e. movement down its concentration gradient) of  Na</a:t>
            </a:r>
            <a:r>
              <a:rPr lang="en-US" baseline="30000" dirty="0" smtClean="0"/>
              <a:t>+</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u="sng" dirty="0" smtClean="0"/>
              <a:t>I.  Why do we care about fluid compartments?</a:t>
            </a:r>
            <a:endParaRPr lang="en-US" dirty="0" smtClean="0"/>
          </a:p>
          <a:p>
            <a:r>
              <a:rPr lang="en-US" dirty="0" smtClean="0"/>
              <a:t> </a:t>
            </a:r>
          </a:p>
          <a:p>
            <a:r>
              <a:rPr lang="en-US" dirty="0" smtClean="0"/>
              <a:t>Numerous factors can cause the extracellular and intracellular volumes to change, which will directly affect the total body water. </a:t>
            </a:r>
          </a:p>
          <a:p>
            <a:endParaRPr lang="en-US" i="1" dirty="0" smtClean="0"/>
          </a:p>
          <a:p>
            <a:r>
              <a:rPr lang="en-US" b="1" i="1" dirty="0" smtClean="0"/>
              <a:t>These factors include: </a:t>
            </a:r>
          </a:p>
          <a:p>
            <a:pPr lvl="0"/>
            <a:r>
              <a:rPr lang="en-US" i="1" dirty="0" smtClean="0"/>
              <a:t>ingestion of water</a:t>
            </a:r>
          </a:p>
          <a:p>
            <a:pPr lvl="0"/>
            <a:r>
              <a:rPr lang="en-US" i="1" dirty="0" smtClean="0"/>
              <a:t>intravenous (IV) infusion</a:t>
            </a:r>
          </a:p>
          <a:p>
            <a:pPr lvl="0"/>
            <a:r>
              <a:rPr lang="en-US" i="1" dirty="0" smtClean="0"/>
              <a:t>dehydration</a:t>
            </a:r>
          </a:p>
          <a:p>
            <a:pPr lvl="0"/>
            <a:r>
              <a:rPr lang="en-US" i="1" dirty="0" smtClean="0"/>
              <a:t>hemorrhage</a:t>
            </a:r>
          </a:p>
          <a:p>
            <a:pPr lvl="0"/>
            <a:r>
              <a:rPr lang="en-US" i="1" dirty="0" smtClean="0"/>
              <a:t>respiration</a:t>
            </a:r>
          </a:p>
          <a:p>
            <a:pPr lvl="0"/>
            <a:r>
              <a:rPr lang="en-US" i="1" dirty="0" smtClean="0"/>
              <a:t>loss of abnormal amounts of fluid through sweat, feces, urine, vomiting and diarrhea.  </a:t>
            </a:r>
          </a:p>
          <a:p>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26</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b="1" dirty="0" smtClean="0"/>
              <a:t>Gibbs-</a:t>
            </a:r>
            <a:r>
              <a:rPr lang="en-US" b="1" dirty="0" err="1" smtClean="0"/>
              <a:t>Donnon</a:t>
            </a:r>
            <a:r>
              <a:rPr lang="en-US" b="1" dirty="0" smtClean="0"/>
              <a:t> Effect on plasma osmotic pressure:</a:t>
            </a:r>
          </a:p>
          <a:p>
            <a:pPr defTabSz="921653">
              <a:defRPr/>
            </a:pPr>
            <a:r>
              <a:rPr lang="en-US" dirty="0" smtClean="0"/>
              <a:t>In the Plasma, impermeable substances such as albumin </a:t>
            </a:r>
            <a:r>
              <a:rPr lang="en-US" b="1" u="sng" dirty="0" smtClean="0"/>
              <a:t>repel</a:t>
            </a:r>
            <a:r>
              <a:rPr lang="en-US" dirty="0" smtClean="0"/>
              <a:t> other permeable anions such as </a:t>
            </a:r>
            <a:r>
              <a:rPr lang="en-US" dirty="0" err="1" smtClean="0"/>
              <a:t>Cl</a:t>
            </a:r>
            <a:r>
              <a:rPr lang="en-US" dirty="0" smtClean="0"/>
              <a:t>-.  The impermeable albumin exerts its own osmotic effect known as colloid osmotic pressure or plasma </a:t>
            </a:r>
            <a:r>
              <a:rPr lang="en-US" dirty="0" err="1" smtClean="0"/>
              <a:t>oncotic</a:t>
            </a:r>
            <a:r>
              <a:rPr lang="en-US" dirty="0" smtClean="0"/>
              <a:t> pressure.  Due to this effect, the Plasma [</a:t>
            </a:r>
            <a:r>
              <a:rPr lang="en-US" dirty="0" err="1" smtClean="0"/>
              <a:t>Cl</a:t>
            </a:r>
            <a:r>
              <a:rPr lang="en-US" dirty="0" smtClean="0"/>
              <a:t>-] is slightly lower than interstitial [</a:t>
            </a:r>
            <a:r>
              <a:rPr lang="en-US" dirty="0" err="1" smtClean="0"/>
              <a:t>Cl</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27</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21653">
              <a:defRPr/>
            </a:pPr>
            <a:r>
              <a:rPr lang="en-US" b="1" dirty="0" smtClean="0"/>
              <a:t>Tonicity </a:t>
            </a:r>
            <a:r>
              <a:rPr lang="en-US" dirty="0" smtClean="0"/>
              <a:t>(a.k.a. effective </a:t>
            </a:r>
            <a:r>
              <a:rPr lang="en-US" dirty="0" err="1" smtClean="0"/>
              <a:t>osmolality</a:t>
            </a:r>
            <a:r>
              <a:rPr lang="en-US" dirty="0" smtClean="0"/>
              <a:t>) – is similar to </a:t>
            </a:r>
            <a:r>
              <a:rPr lang="en-US" dirty="0" err="1" smtClean="0"/>
              <a:t>osmolarity</a:t>
            </a:r>
            <a:r>
              <a:rPr lang="en-US" dirty="0" smtClean="0"/>
              <a:t>, but determined by the concentration of only those particles that do not enter (penetrate) the cell (i.e. impermeable to the cell membrane).  When tonicity is discussed clinically if refers to the </a:t>
            </a:r>
            <a:r>
              <a:rPr lang="en-US" dirty="0" err="1" smtClean="0"/>
              <a:t>osmolal</a:t>
            </a:r>
            <a:r>
              <a:rPr lang="en-US" dirty="0" smtClean="0"/>
              <a:t> (number of particles) concentration of the extracellular fluid compared to intracellular or the plasma compared to the interstitial fluid.</a:t>
            </a:r>
          </a:p>
          <a:p>
            <a:pPr defTabSz="921653">
              <a:defRPr/>
            </a:pPr>
            <a:endParaRPr lang="en-US" dirty="0" smtClean="0"/>
          </a:p>
          <a:p>
            <a:r>
              <a:rPr lang="en-US" b="1" dirty="0" smtClean="0"/>
              <a:t>Isotonic</a:t>
            </a:r>
            <a:r>
              <a:rPr lang="en-US" dirty="0" smtClean="0"/>
              <a:t> solution – has a concentration of </a:t>
            </a:r>
            <a:r>
              <a:rPr lang="en-US" u="sng" dirty="0" smtClean="0"/>
              <a:t>impermeable</a:t>
            </a:r>
            <a:r>
              <a:rPr lang="en-US" dirty="0" smtClean="0"/>
              <a:t> solutes in the extracellular environment equal to the concentration of impermeable solutes in the intracellular environment.  As a result there is no </a:t>
            </a:r>
            <a:r>
              <a:rPr lang="en-US" u="sng" dirty="0" smtClean="0"/>
              <a:t>net</a:t>
            </a:r>
            <a:r>
              <a:rPr lang="en-US" dirty="0" smtClean="0"/>
              <a:t> movement of water across the plasma membrane because there is no concentration gradient to foster the </a:t>
            </a:r>
            <a:r>
              <a:rPr lang="en-US" u="sng" dirty="0" smtClean="0"/>
              <a:t>net</a:t>
            </a:r>
            <a:r>
              <a:rPr lang="en-US" dirty="0" smtClean="0"/>
              <a:t> movement of water.</a:t>
            </a:r>
          </a:p>
          <a:p>
            <a:r>
              <a:rPr lang="en-US" b="1" dirty="0" smtClean="0"/>
              <a:t> </a:t>
            </a:r>
            <a:endParaRPr lang="en-US" dirty="0" smtClean="0"/>
          </a:p>
          <a:p>
            <a:r>
              <a:rPr lang="en-US" b="1" dirty="0" smtClean="0"/>
              <a:t>Hypertonic</a:t>
            </a:r>
            <a:r>
              <a:rPr lang="en-US" dirty="0" smtClean="0"/>
              <a:t> solution – has a higher concentration of </a:t>
            </a:r>
            <a:r>
              <a:rPr lang="en-US" u="sng" dirty="0" smtClean="0"/>
              <a:t>impermeable</a:t>
            </a:r>
            <a:r>
              <a:rPr lang="en-US" dirty="0" smtClean="0"/>
              <a:t> solutes (particles) in the extracellular environment compared to the intracellular environment.  The extracellular environment has a high solute concentration and a low water concentration, while the intracellular environment has a lower solute concentration (the solute concentration in the intracellular environment is normal, however, it is lower than that of the extracellular environment) and a higher water concentration.  Therefore, water will move from the area of high </a:t>
            </a:r>
            <a:r>
              <a:rPr lang="en-US" u="sng" dirty="0" smtClean="0"/>
              <a:t>water</a:t>
            </a:r>
            <a:r>
              <a:rPr lang="en-US" dirty="0" smtClean="0"/>
              <a:t> concentration (inside the cell) to the area of low </a:t>
            </a:r>
            <a:r>
              <a:rPr lang="en-US" u="sng" dirty="0" smtClean="0"/>
              <a:t>water</a:t>
            </a:r>
            <a:r>
              <a:rPr lang="en-US" dirty="0" smtClean="0"/>
              <a:t> concentration and the cell placed in a hypertonic solution will shrink. </a:t>
            </a:r>
          </a:p>
          <a:p>
            <a:r>
              <a:rPr lang="en-US" dirty="0" smtClean="0"/>
              <a:t> </a:t>
            </a:r>
          </a:p>
          <a:p>
            <a:r>
              <a:rPr lang="en-US" b="1" dirty="0" smtClean="0"/>
              <a:t>Hypotonic</a:t>
            </a:r>
            <a:r>
              <a:rPr lang="en-US" dirty="0" smtClean="0"/>
              <a:t> solution – has a lower concentration of impermeable solutes (particles) in the extracellular environment compared to the intracellular environment.  Therefore, the water will move from an area of high water concentration (outside the cell) to the area of lower water concentration (inside the cell), consequently a cell place in a hypotonic solution will swell.  If the concentration of the solution is too low it will cause the cell to </a:t>
            </a:r>
            <a:r>
              <a:rPr lang="en-US" dirty="0" err="1" smtClean="0"/>
              <a:t>lyse</a:t>
            </a:r>
            <a:r>
              <a:rPr lang="en-US" dirty="0" smtClean="0"/>
              <a:t> (burst).</a:t>
            </a:r>
          </a:p>
          <a:p>
            <a:pPr defTabSz="921653">
              <a:defRPr/>
            </a:pP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29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531D112-33AB-4992-82D3-E84A1D51A7C1}" type="slidenum">
              <a:rPr lang="en-US" smtClean="0"/>
              <a:pPr/>
              <a:t>30</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b="1" dirty="0" smtClean="0"/>
              <a:t>Osmotic vs. Tonic:</a:t>
            </a:r>
          </a:p>
          <a:p>
            <a:pPr defTabSz="921653">
              <a:defRPr/>
            </a:pPr>
            <a:r>
              <a:rPr lang="en-US" dirty="0" smtClean="0"/>
              <a:t>A molecule that is freely permeable to the plasma membrane (i.e. epithelial layer of blood vessels) will be described in terms of </a:t>
            </a:r>
            <a:r>
              <a:rPr lang="en-US" dirty="0" err="1" smtClean="0"/>
              <a:t>iso</a:t>
            </a:r>
            <a:r>
              <a:rPr lang="en-US" dirty="0" smtClean="0"/>
              <a:t>, hypo, </a:t>
            </a:r>
            <a:r>
              <a:rPr lang="en-US" dirty="0" err="1" smtClean="0"/>
              <a:t>hyperosmotic</a:t>
            </a:r>
            <a:r>
              <a:rPr lang="en-US" dirty="0" smtClean="0"/>
              <a:t>, while a molecule that is not freely permeable to the plasma membrane (i.e. epithelial layer of the blood vessel) will be described as </a:t>
            </a:r>
            <a:r>
              <a:rPr lang="en-US" dirty="0" err="1" smtClean="0"/>
              <a:t>iso</a:t>
            </a:r>
            <a:r>
              <a:rPr lang="en-US" dirty="0" smtClean="0"/>
              <a:t>, hypo, hypertonic.</a:t>
            </a:r>
          </a:p>
          <a:p>
            <a:endParaRPr lang="en-US" b="1" dirty="0" smtClean="0"/>
          </a:p>
          <a:p>
            <a:r>
              <a:rPr lang="en-US" b="1" dirty="0" err="1" smtClean="0"/>
              <a:t>Isosmotic</a:t>
            </a:r>
            <a:r>
              <a:rPr lang="en-US" dirty="0" smtClean="0"/>
              <a:t> refers to a solution with an </a:t>
            </a:r>
            <a:r>
              <a:rPr lang="en-US" dirty="0" err="1" smtClean="0"/>
              <a:t>osmolarity</a:t>
            </a:r>
            <a:r>
              <a:rPr lang="en-US" dirty="0" smtClean="0"/>
              <a:t> (i.e. solute concentration) that is the same as the intracellular environment </a:t>
            </a:r>
            <a:r>
              <a:rPr lang="en-US" u="sng" dirty="0" smtClean="0"/>
              <a:t>with no regard to whether the solute can penetrate the cell membrane</a:t>
            </a:r>
            <a:r>
              <a:rPr lang="en-US" dirty="0" smtClean="0"/>
              <a:t>.  Isotonic is with regard to solute permeability and </a:t>
            </a:r>
            <a:r>
              <a:rPr lang="en-US" dirty="0" err="1" smtClean="0"/>
              <a:t>isosmotic</a:t>
            </a:r>
            <a:r>
              <a:rPr lang="en-US" dirty="0" smtClean="0"/>
              <a:t> is without regard to permeability.</a:t>
            </a:r>
          </a:p>
          <a:p>
            <a:r>
              <a:rPr lang="en-US" dirty="0" smtClean="0"/>
              <a:t> </a:t>
            </a:r>
          </a:p>
          <a:p>
            <a:r>
              <a:rPr lang="en-US" b="1" dirty="0" err="1" smtClean="0"/>
              <a:t>Hyperosmotic</a:t>
            </a:r>
            <a:r>
              <a:rPr lang="en-US" b="1" dirty="0" smtClean="0"/>
              <a:t> </a:t>
            </a:r>
            <a:r>
              <a:rPr lang="en-US" dirty="0" smtClean="0"/>
              <a:t>refers to a solution with a higher </a:t>
            </a:r>
            <a:r>
              <a:rPr lang="en-US" dirty="0" err="1" smtClean="0"/>
              <a:t>osmolarity</a:t>
            </a:r>
            <a:r>
              <a:rPr lang="en-US" dirty="0" smtClean="0"/>
              <a:t> or solute concentration than intracellular environment with </a:t>
            </a:r>
            <a:r>
              <a:rPr lang="en-US" u="sng" dirty="0" smtClean="0"/>
              <a:t>no regard to the permeability of the solute to the plasma membrane</a:t>
            </a:r>
            <a:r>
              <a:rPr lang="en-US" dirty="0" smtClean="0"/>
              <a:t>.</a:t>
            </a:r>
          </a:p>
          <a:p>
            <a:r>
              <a:rPr lang="en-US" dirty="0" smtClean="0"/>
              <a:t> </a:t>
            </a:r>
          </a:p>
          <a:p>
            <a:r>
              <a:rPr lang="en-US" b="1" dirty="0" smtClean="0"/>
              <a:t>Hypo-osmotic</a:t>
            </a:r>
            <a:r>
              <a:rPr lang="en-US" dirty="0" smtClean="0"/>
              <a:t> refers to a solution with a lower extracellular solute concentration (</a:t>
            </a:r>
            <a:r>
              <a:rPr lang="en-US" dirty="0" err="1" smtClean="0"/>
              <a:t>osmolarity</a:t>
            </a:r>
            <a:r>
              <a:rPr lang="en-US" dirty="0" smtClean="0"/>
              <a:t>) compared to solute concentration inside the cell, </a:t>
            </a:r>
            <a:r>
              <a:rPr lang="en-US" u="sng" dirty="0" smtClean="0"/>
              <a:t>with no regard to the solute permeability of the membrane</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34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Important to note that the indicators used to measure fluid volumes are not perfect and that you frequently loose significant amounts of solution during the tests…for example </a:t>
            </a:r>
            <a:r>
              <a:rPr lang="en-US" dirty="0" err="1" smtClean="0"/>
              <a:t>Inulin</a:t>
            </a:r>
            <a:r>
              <a:rPr lang="en-US" dirty="0" smtClean="0"/>
              <a:t> gives a low approximation of ECFV levels.  However, given the numbers you came up to today, what could possibly be a problem with Elizabeth?</a:t>
            </a:r>
          </a:p>
        </p:txBody>
      </p:sp>
      <p:sp>
        <p:nvSpPr>
          <p:cNvPr id="542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6B61FD-366A-4991-AA4E-E70DD1F0CB0D}" type="slidenum">
              <a:rPr lang="en-US" smtClean="0"/>
              <a:pPr/>
              <a:t>37</a:t>
            </a:fld>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Effects of adding various saline solutions to the extracellular fluid</a:t>
            </a:r>
          </a:p>
          <a:p>
            <a:r>
              <a:rPr lang="en-US" b="1" dirty="0" smtClean="0"/>
              <a:t>Keep in mind these two basic principles:</a:t>
            </a:r>
            <a:endParaRPr lang="en-US" dirty="0" smtClean="0"/>
          </a:p>
          <a:p>
            <a:pPr marL="230413" indent="-230413">
              <a:buAutoNum type="arabicPeriod"/>
            </a:pPr>
            <a:r>
              <a:rPr lang="en-US" dirty="0" smtClean="0"/>
              <a:t>Most cell membranes are </a:t>
            </a:r>
            <a:r>
              <a:rPr lang="en-US" u="sng" dirty="0" smtClean="0"/>
              <a:t>permeable to water </a:t>
            </a:r>
            <a:r>
              <a:rPr lang="en-US" dirty="0" smtClean="0"/>
              <a:t>allowing water to move rapidly across the membrane, therefore, when the </a:t>
            </a:r>
            <a:r>
              <a:rPr lang="en-US" dirty="0" err="1" smtClean="0"/>
              <a:t>osmolarity</a:t>
            </a:r>
            <a:r>
              <a:rPr lang="en-US" dirty="0" smtClean="0"/>
              <a:t> of one compartment changes water movement quickly equilibrates the </a:t>
            </a:r>
            <a:r>
              <a:rPr lang="en-US" dirty="0" err="1" smtClean="0"/>
              <a:t>osmolarity</a:t>
            </a:r>
            <a:r>
              <a:rPr lang="en-US" dirty="0" smtClean="0"/>
              <a:t>.  This allows the </a:t>
            </a:r>
            <a:r>
              <a:rPr lang="en-US" u="sng" dirty="0" err="1" smtClean="0"/>
              <a:t>osmolarity</a:t>
            </a:r>
            <a:r>
              <a:rPr lang="en-US" u="sng" dirty="0" smtClean="0"/>
              <a:t> of the intracellular and extracellular compartments to remain almost exactly equal</a:t>
            </a:r>
            <a:r>
              <a:rPr lang="en-US" dirty="0" smtClean="0"/>
              <a:t> to each other.</a:t>
            </a:r>
          </a:p>
          <a:p>
            <a:pPr marL="230413" indent="-230413">
              <a:buAutoNum type="arabicPeriod"/>
            </a:pPr>
            <a:r>
              <a:rPr lang="en-US" dirty="0" smtClean="0"/>
              <a:t>Cell membranes are </a:t>
            </a:r>
            <a:r>
              <a:rPr lang="en-US" u="sng" dirty="0" smtClean="0"/>
              <a:t>impermeable to most solutes</a:t>
            </a:r>
            <a:r>
              <a:rPr lang="en-US" dirty="0" smtClean="0"/>
              <a:t>, therefore the </a:t>
            </a:r>
            <a:r>
              <a:rPr lang="en-US" u="sng" dirty="0" smtClean="0"/>
              <a:t>number of </a:t>
            </a:r>
            <a:r>
              <a:rPr lang="en-US" u="sng" dirty="0" err="1" smtClean="0"/>
              <a:t>osmoles</a:t>
            </a:r>
            <a:r>
              <a:rPr lang="en-US" u="sng" dirty="0" smtClean="0"/>
              <a:t> in the extracellular or intracellular fluid generally remain constant </a:t>
            </a:r>
            <a:r>
              <a:rPr lang="en-US" dirty="0" smtClean="0"/>
              <a:t>unless solutes are directly added to or lost from the extracellular compartment.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38</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 of an </a:t>
            </a:r>
            <a:r>
              <a:rPr lang="en-US" b="1" dirty="0" smtClean="0"/>
              <a:t>Isotonic solution</a:t>
            </a:r>
            <a:r>
              <a:rPr lang="en-US" dirty="0" smtClean="0"/>
              <a:t> to the extracellular fluid compartment:</a:t>
            </a:r>
          </a:p>
          <a:p>
            <a:r>
              <a:rPr lang="en-US" dirty="0" smtClean="0"/>
              <a:t>Because the fluid is isotonic (same concentration of </a:t>
            </a:r>
            <a:r>
              <a:rPr lang="en-US" dirty="0" err="1" smtClean="0"/>
              <a:t>osmotically</a:t>
            </a:r>
            <a:r>
              <a:rPr lang="en-US" dirty="0" smtClean="0"/>
              <a:t> active particles) there is no change in the </a:t>
            </a:r>
            <a:r>
              <a:rPr lang="en-US" dirty="0" err="1" smtClean="0"/>
              <a:t>osmolarity</a:t>
            </a:r>
            <a:r>
              <a:rPr lang="en-US" dirty="0" smtClean="0"/>
              <a:t> of the extracellular fluid, therefore, there is </a:t>
            </a:r>
            <a:r>
              <a:rPr lang="en-US" u="sng" dirty="0" smtClean="0"/>
              <a:t>no movement of water</a:t>
            </a:r>
            <a:r>
              <a:rPr lang="en-US" dirty="0" smtClean="0"/>
              <a:t> (i.e. osmosis) across the cell membranes.  The only change that occurs is an </a:t>
            </a:r>
            <a:r>
              <a:rPr lang="en-US" u="sng" dirty="0" smtClean="0"/>
              <a:t>increase in the extracellular fluid volume</a:t>
            </a:r>
            <a:r>
              <a:rPr lang="en-US" dirty="0" smtClean="0"/>
              <a:t>.  The </a:t>
            </a:r>
            <a:r>
              <a:rPr lang="en-US" dirty="0" err="1" smtClean="0"/>
              <a:t>osmotically</a:t>
            </a:r>
            <a:r>
              <a:rPr lang="en-US" dirty="0" smtClean="0"/>
              <a:t> active particles in the isotonic solution (e.g. sodium chloride) remain in the extracellular compartment because the cell membrane behaves as if it were virtually impermeable to these particles.  </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40</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 of a </a:t>
            </a:r>
            <a:r>
              <a:rPr lang="en-US" b="1" dirty="0" smtClean="0"/>
              <a:t>hypertonic solution</a:t>
            </a:r>
            <a:r>
              <a:rPr lang="en-US" dirty="0" smtClean="0"/>
              <a:t> to the extracellular fluid compartment:</a:t>
            </a:r>
          </a:p>
          <a:p>
            <a:r>
              <a:rPr lang="en-US" dirty="0" smtClean="0"/>
              <a:t>A hypertonic solution causes the extracellular </a:t>
            </a:r>
            <a:r>
              <a:rPr lang="en-US" dirty="0" err="1" smtClean="0"/>
              <a:t>osmolarity</a:t>
            </a:r>
            <a:r>
              <a:rPr lang="en-US" dirty="0" smtClean="0"/>
              <a:t> to increase which makes the extracellular fluid hypertonic compared to the intracellular compartment.  Water will move down its concentration gradient from the intracellular compartment (high water concentration) to the extracellular compartment (hypertonic – low water concentration, high solute concentration).  Therefore, the </a:t>
            </a:r>
            <a:r>
              <a:rPr lang="en-US" u="sng" dirty="0" smtClean="0"/>
              <a:t>increase in extracellular </a:t>
            </a:r>
            <a:r>
              <a:rPr lang="en-US" u="sng" dirty="0" err="1" smtClean="0"/>
              <a:t>osmolarity</a:t>
            </a:r>
            <a:r>
              <a:rPr lang="en-US" dirty="0" smtClean="0"/>
              <a:t> leads to a </a:t>
            </a:r>
            <a:r>
              <a:rPr lang="en-US" u="sng" dirty="0" smtClean="0"/>
              <a:t>decrease in intracellular fluid volume</a:t>
            </a:r>
            <a:r>
              <a:rPr lang="en-US" dirty="0" smtClean="0"/>
              <a:t> and an </a:t>
            </a:r>
            <a:r>
              <a:rPr lang="en-US" u="sng" dirty="0" smtClean="0"/>
              <a:t>increase in extracellular fluid volume</a:t>
            </a:r>
            <a:r>
              <a:rPr lang="en-US" dirty="0" smtClean="0"/>
              <a:t>.  The decrease in volume of the intracellular compartment causes the </a:t>
            </a:r>
            <a:r>
              <a:rPr lang="en-US" u="sng" dirty="0" smtClean="0"/>
              <a:t>intracellular </a:t>
            </a:r>
            <a:r>
              <a:rPr lang="en-US" u="sng" dirty="0" err="1" smtClean="0"/>
              <a:t>osmolarity</a:t>
            </a:r>
            <a:r>
              <a:rPr lang="en-US" u="sng" dirty="0" smtClean="0"/>
              <a:t> to increase</a:t>
            </a:r>
            <a:r>
              <a:rPr lang="en-US" dirty="0" smtClean="0"/>
              <a:t>.  Water will continue to move out of the intracellular compartment into the extracellular compartment until both compartments have an equal </a:t>
            </a:r>
            <a:r>
              <a:rPr lang="en-US" dirty="0" err="1" smtClean="0"/>
              <a:t>osmolarity</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41</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Addition of a </a:t>
            </a:r>
            <a:r>
              <a:rPr lang="en-US" b="1" dirty="0" smtClean="0"/>
              <a:t>hypotonic solution </a:t>
            </a:r>
            <a:r>
              <a:rPr lang="en-US" dirty="0" smtClean="0"/>
              <a:t>to the extracellular environment:</a:t>
            </a:r>
          </a:p>
          <a:p>
            <a:r>
              <a:rPr lang="en-US" dirty="0" smtClean="0"/>
              <a:t>A hypotonic solution causes the </a:t>
            </a:r>
            <a:r>
              <a:rPr lang="en-US" u="sng" dirty="0" smtClean="0"/>
              <a:t>extracellular </a:t>
            </a:r>
            <a:r>
              <a:rPr lang="en-US" u="sng" dirty="0" err="1" smtClean="0"/>
              <a:t>osmolarity</a:t>
            </a:r>
            <a:r>
              <a:rPr lang="en-US" u="sng" dirty="0" smtClean="0"/>
              <a:t> to decrease</a:t>
            </a:r>
            <a:r>
              <a:rPr lang="en-US" dirty="0" smtClean="0"/>
              <a:t> resulting in an extracellular fluid that is hypotonic to the intracellular fluid.  Therefore, water from the extracellular fluid diffuses into the intracellular compartment until both compartments have the same </a:t>
            </a:r>
            <a:r>
              <a:rPr lang="en-US" dirty="0" err="1" smtClean="0"/>
              <a:t>osmolarity</a:t>
            </a:r>
            <a:r>
              <a:rPr lang="en-US" dirty="0" smtClean="0"/>
              <a:t>.  As a result both the </a:t>
            </a:r>
            <a:r>
              <a:rPr lang="en-US" u="sng" dirty="0" smtClean="0"/>
              <a:t>intracellular and extracellular volumes are increased</a:t>
            </a:r>
            <a:r>
              <a:rPr lang="en-US" dirty="0" smtClean="0"/>
              <a:t>, however, the intracellular volume will be increased to a greater extent.  This also causes </a:t>
            </a:r>
            <a:r>
              <a:rPr lang="en-US" u="sng" dirty="0" smtClean="0"/>
              <a:t>both compartment to experience a decrease in their </a:t>
            </a:r>
            <a:r>
              <a:rPr lang="en-US" u="sng" dirty="0" err="1" smtClean="0"/>
              <a:t>osmolarity</a:t>
            </a:r>
            <a:r>
              <a:rPr lang="en-US" dirty="0" smtClean="0"/>
              <a:t>.</a:t>
            </a:r>
          </a:p>
          <a:p>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42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dirty="0" smtClean="0"/>
              <a:t>Therefore, our bodies have precise ways of regulating fluid volumes in our different compartments.  Using methods discussed in this handout you will learn to calculate the changes in intracellular and extracellular fluid volumes and this will help you to later determine the type of therapy that should be instituted.  </a:t>
            </a:r>
          </a:p>
          <a:p>
            <a:pPr defTabSz="921653">
              <a:defRPr/>
            </a:pPr>
            <a:endParaRPr lang="en-US" dirty="0" smtClean="0"/>
          </a:p>
          <a:p>
            <a:pPr defTabSz="921653">
              <a:defRPr/>
            </a:pPr>
            <a:r>
              <a:rPr lang="en-US" i="1" dirty="0" smtClean="0"/>
              <a:t>Note:  Additional information regarding cell volume regulation and precise changes</a:t>
            </a:r>
            <a:r>
              <a:rPr lang="en-US" i="1" baseline="0" dirty="0" smtClean="0"/>
              <a:t> in </a:t>
            </a:r>
            <a:r>
              <a:rPr lang="en-US" i="1" baseline="0" dirty="0" err="1" smtClean="0"/>
              <a:t>osmolarity</a:t>
            </a:r>
            <a:r>
              <a:rPr lang="en-US" i="1" baseline="0" dirty="0" smtClean="0"/>
              <a:t> of body fluid compartments will be covered in the Renal module during 2</a:t>
            </a:r>
            <a:r>
              <a:rPr lang="en-US" i="1" baseline="30000" dirty="0" smtClean="0"/>
              <a:t>nd</a:t>
            </a:r>
            <a:r>
              <a:rPr lang="en-US" i="1" baseline="0" dirty="0" smtClean="0"/>
              <a:t> semester.</a:t>
            </a:r>
            <a:endParaRPr lang="en-US" i="1" dirty="0" smtClean="0"/>
          </a:p>
          <a:p>
            <a:endParaRPr lang="en-US" dirty="0" smtClean="0"/>
          </a:p>
        </p:txBody>
      </p:sp>
      <p:sp>
        <p:nvSpPr>
          <p:cNvPr id="4" name="Slide Number Placeholder 3"/>
          <p:cNvSpPr>
            <a:spLocks noGrp="1"/>
          </p:cNvSpPr>
          <p:nvPr>
            <p:ph type="sldNum" sz="quarter" idx="10"/>
          </p:nvPr>
        </p:nvSpPr>
        <p:spPr/>
        <p:txBody>
          <a:bodyPr/>
          <a:lstStyle/>
          <a:p>
            <a:pPr>
              <a:defRPr/>
            </a:pPr>
            <a:fld id="{41180B22-0311-4EE5-BDF8-D1EB0D4A1C96}" type="slidenum">
              <a:rPr lang="en-US" smtClean="0"/>
              <a:pPr>
                <a:defRPr/>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Important to note that the indicators used to measure fluid volumes are not perfect and that you frequently loose significant amounts of solution during the tests…for example </a:t>
            </a:r>
            <a:r>
              <a:rPr lang="en-US" dirty="0" err="1" smtClean="0"/>
              <a:t>Inulin</a:t>
            </a:r>
            <a:r>
              <a:rPr lang="en-US" dirty="0" smtClean="0"/>
              <a:t> gives a low approximation of ECFV levels.  However, given the numbers you came up to today, what could possibly be a problem with Elizabeth?</a:t>
            </a:r>
          </a:p>
        </p:txBody>
      </p:sp>
      <p:sp>
        <p:nvSpPr>
          <p:cNvPr id="553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FC0E4E5-BCAA-40A5-97D0-B3A5846EFF0F}" type="slidenum">
              <a:rPr lang="en-US" smtClean="0"/>
              <a:pPr/>
              <a:t>43</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Neurological procedures and </a:t>
            </a:r>
            <a:r>
              <a:rPr lang="en-US" dirty="0" err="1" smtClean="0"/>
              <a:t>cerbrovascular</a:t>
            </a:r>
            <a:r>
              <a:rPr lang="en-US" dirty="0" smtClean="0"/>
              <a:t> accidents often result in the accumulation of interstitial</a:t>
            </a:r>
            <a:r>
              <a:rPr lang="en-US" baseline="0" dirty="0" smtClean="0"/>
              <a:t> fluid in the brain (i.e., edema) and swelling of neurons.  Because the brain is enclosed within the skull, edema can raise </a:t>
            </a:r>
            <a:r>
              <a:rPr lang="en-US" baseline="0" dirty="0" err="1" smtClean="0"/>
              <a:t>intracrainial</a:t>
            </a:r>
            <a:r>
              <a:rPr lang="en-US" baseline="0" dirty="0" smtClean="0"/>
              <a:t> pressure and thereby disrupt neuronal function, eventually leading to coma and death.  The blood-brain barrier, which separates the cerebrospinal fluid and brain interstitial fluid from blood, is freely permeable to water but not to most other substances.  As a result, excess fluid in brain tissue can be removed by imposing an osmotic gradient across the blood-brain barrier.  </a:t>
            </a:r>
            <a:r>
              <a:rPr lang="en-US" baseline="0" dirty="0" err="1" smtClean="0"/>
              <a:t>Mannitol</a:t>
            </a:r>
            <a:r>
              <a:rPr lang="en-US" baseline="0" dirty="0" smtClean="0"/>
              <a:t> can be used for this purpose.  </a:t>
            </a:r>
            <a:r>
              <a:rPr lang="en-US" baseline="0" dirty="0" err="1" smtClean="0"/>
              <a:t>Mannitol</a:t>
            </a:r>
            <a:r>
              <a:rPr lang="en-US" baseline="0" dirty="0" smtClean="0"/>
              <a:t> is a sugar (molecular weight of 182 g/mol) that does not readily cross the blood-brain barrier and membranes of cells (neurons, as well as other cells of the body).  Therefore, </a:t>
            </a:r>
            <a:r>
              <a:rPr lang="en-US" baseline="0" dirty="0" err="1" smtClean="0"/>
              <a:t>mannitol</a:t>
            </a:r>
            <a:r>
              <a:rPr lang="en-US" baseline="0" dirty="0" smtClean="0"/>
              <a:t> is an effective </a:t>
            </a:r>
            <a:r>
              <a:rPr lang="en-US" baseline="0" dirty="0" err="1" smtClean="0"/>
              <a:t>osmole</a:t>
            </a:r>
            <a:r>
              <a:rPr lang="en-US" baseline="0" dirty="0" smtClean="0"/>
              <a:t>, and intravenous infusion results in the movement of fluid from the brain tissue by osmosis.</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45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marL="234791" indent="-234791">
              <a:buAutoNum type="arabicPeriod"/>
            </a:pPr>
            <a:r>
              <a:rPr lang="en-US" baseline="0" dirty="0" smtClean="0"/>
              <a:t>How can the concentration of water in a solution be decreased?</a:t>
            </a:r>
          </a:p>
          <a:p>
            <a:pPr marL="234791" indent="-234791">
              <a:buAutoNum type="arabicPeriod"/>
            </a:pPr>
            <a:r>
              <a:rPr lang="en-US" baseline="0" dirty="0" smtClean="0"/>
              <a:t>If two solutions with different </a:t>
            </a:r>
            <a:r>
              <a:rPr lang="en-US" baseline="0" dirty="0" err="1" smtClean="0"/>
              <a:t>osmolarities</a:t>
            </a:r>
            <a:r>
              <a:rPr lang="en-US" baseline="0" dirty="0" smtClean="0"/>
              <a:t> are separated by a water-permeable membrane, why will a change occur in the volumes of the two compartments if the membrane is impermeable to the solutes, but no change in volume will occur if the membrane is permeable to solute?</a:t>
            </a:r>
          </a:p>
          <a:p>
            <a:pPr marL="234791" indent="-234791">
              <a:buAutoNum type="arabicPeriod"/>
            </a:pPr>
            <a:r>
              <a:rPr lang="en-US" baseline="0" dirty="0" smtClean="0"/>
              <a:t>What is the approximate </a:t>
            </a:r>
            <a:r>
              <a:rPr lang="en-US" baseline="0" dirty="0" err="1" smtClean="0"/>
              <a:t>osmolarity</a:t>
            </a:r>
            <a:r>
              <a:rPr lang="en-US" baseline="0" dirty="0" smtClean="0"/>
              <a:t> of the extracellular fluid?  Of the intracellular fluid?</a:t>
            </a:r>
          </a:p>
          <a:p>
            <a:pPr marL="234791" indent="-234791">
              <a:buAutoNum type="arabicPeriod"/>
            </a:pPr>
            <a:r>
              <a:rPr lang="en-US" baseline="0" dirty="0" smtClean="0"/>
              <a:t>What will happen to cell volume if a cell is placed in each of the following solutions? Are these solutions isotonic, hypertonic, hypotonic, </a:t>
            </a:r>
            <a:r>
              <a:rPr lang="en-US" baseline="0" dirty="0" err="1" smtClean="0"/>
              <a:t>isoosmotic</a:t>
            </a:r>
            <a:r>
              <a:rPr lang="en-US" baseline="0" dirty="0" smtClean="0"/>
              <a:t>, </a:t>
            </a:r>
            <a:r>
              <a:rPr lang="en-US" baseline="0" dirty="0" err="1" smtClean="0"/>
              <a:t>hyperosmotic</a:t>
            </a:r>
            <a:r>
              <a:rPr lang="en-US" baseline="0" dirty="0" smtClean="0"/>
              <a:t>, or </a:t>
            </a:r>
            <a:r>
              <a:rPr lang="en-US" baseline="0" dirty="0" err="1" smtClean="0"/>
              <a:t>hypoosmotic</a:t>
            </a:r>
            <a:r>
              <a:rPr lang="en-US" baseline="0" dirty="0" smtClean="0"/>
              <a:t>?</a:t>
            </a:r>
          </a:p>
          <a:p>
            <a:pPr marL="695617" lvl="1" indent="-234791">
              <a:buAutoNum type="alphaUcPeriod"/>
            </a:pPr>
            <a:r>
              <a:rPr lang="en-US" baseline="0" dirty="0" smtClean="0"/>
              <a:t>150 </a:t>
            </a:r>
            <a:r>
              <a:rPr lang="en-US" baseline="0" dirty="0" err="1" smtClean="0"/>
              <a:t>mM</a:t>
            </a:r>
            <a:r>
              <a:rPr lang="en-US" baseline="0" dirty="0" smtClean="0"/>
              <a:t> </a:t>
            </a:r>
            <a:r>
              <a:rPr lang="en-US" baseline="0" dirty="0" err="1" smtClean="0"/>
              <a:t>NaCl</a:t>
            </a:r>
            <a:r>
              <a:rPr lang="en-US" baseline="0" dirty="0" smtClean="0"/>
              <a:t> (</a:t>
            </a:r>
            <a:r>
              <a:rPr lang="en-US" baseline="0" dirty="0" err="1" smtClean="0"/>
              <a:t>nonpenetrating</a:t>
            </a:r>
            <a:r>
              <a:rPr lang="en-US" baseline="0" dirty="0" smtClean="0"/>
              <a:t>) and 100 </a:t>
            </a:r>
            <a:r>
              <a:rPr lang="en-US" baseline="0" dirty="0" err="1" smtClean="0"/>
              <a:t>mM</a:t>
            </a:r>
            <a:r>
              <a:rPr lang="en-US" baseline="0" dirty="0" smtClean="0"/>
              <a:t> Urea (penetrating)</a:t>
            </a:r>
          </a:p>
          <a:p>
            <a:pPr marL="695617" lvl="1" indent="-234791">
              <a:buAutoNum type="alphaUcPeriod"/>
            </a:pPr>
            <a:r>
              <a:rPr lang="en-US" baseline="0" dirty="0" smtClean="0"/>
              <a:t>100 </a:t>
            </a:r>
            <a:r>
              <a:rPr lang="en-US" baseline="0" dirty="0" err="1" smtClean="0"/>
              <a:t>mM</a:t>
            </a:r>
            <a:r>
              <a:rPr lang="en-US" baseline="0" dirty="0" smtClean="0"/>
              <a:t> </a:t>
            </a:r>
            <a:r>
              <a:rPr lang="en-US" baseline="0" dirty="0" err="1" smtClean="0"/>
              <a:t>NaCl</a:t>
            </a:r>
            <a:r>
              <a:rPr lang="en-US" baseline="0" dirty="0" smtClean="0"/>
              <a:t> and 150 </a:t>
            </a:r>
            <a:r>
              <a:rPr lang="en-US" baseline="0" dirty="0" err="1" smtClean="0"/>
              <a:t>mM</a:t>
            </a:r>
            <a:r>
              <a:rPr lang="en-US" baseline="0" dirty="0" smtClean="0"/>
              <a:t> Urea</a:t>
            </a:r>
          </a:p>
          <a:p>
            <a:pPr marL="695617" lvl="1" indent="-234791">
              <a:buAutoNum type="alphaUcPeriod"/>
            </a:pPr>
            <a:r>
              <a:rPr lang="en-US" baseline="0" dirty="0" smtClean="0"/>
              <a:t>200mM </a:t>
            </a:r>
            <a:r>
              <a:rPr lang="en-US" baseline="0" dirty="0" err="1" smtClean="0"/>
              <a:t>NaCl</a:t>
            </a:r>
            <a:r>
              <a:rPr lang="en-US" baseline="0" dirty="0" smtClean="0"/>
              <a:t> and 100 </a:t>
            </a:r>
            <a:r>
              <a:rPr lang="en-US" baseline="0" dirty="0" err="1" smtClean="0"/>
              <a:t>mM</a:t>
            </a:r>
            <a:r>
              <a:rPr lang="en-US" baseline="0" dirty="0" smtClean="0"/>
              <a:t> Urea</a:t>
            </a:r>
          </a:p>
          <a:p>
            <a:pPr marL="695617" lvl="1" indent="-234791">
              <a:buAutoNum type="alphaUcPeriod"/>
            </a:pPr>
            <a:r>
              <a:rPr lang="en-US" baseline="0" dirty="0" smtClean="0"/>
              <a:t>100 </a:t>
            </a:r>
            <a:r>
              <a:rPr lang="en-US" baseline="0" dirty="0" err="1" smtClean="0"/>
              <a:t>mM</a:t>
            </a:r>
            <a:r>
              <a:rPr lang="en-US" baseline="0" dirty="0" smtClean="0"/>
              <a:t> </a:t>
            </a:r>
            <a:r>
              <a:rPr lang="en-US" baseline="0" dirty="0" err="1" smtClean="0"/>
              <a:t>NaCl</a:t>
            </a:r>
            <a:r>
              <a:rPr lang="en-US" baseline="0" dirty="0" smtClean="0"/>
              <a:t> and 50 </a:t>
            </a:r>
            <a:r>
              <a:rPr lang="en-US" baseline="0" dirty="0" err="1" smtClean="0"/>
              <a:t>mM</a:t>
            </a:r>
            <a:r>
              <a:rPr lang="en-US" baseline="0" dirty="0" smtClean="0"/>
              <a:t> Urea</a:t>
            </a:r>
          </a:p>
          <a:p>
            <a:pPr marL="234791" indent="-234791">
              <a:buAutoNum type="arabicPeriod"/>
            </a:pPr>
            <a:r>
              <a:rPr lang="en-US" baseline="0" dirty="0" smtClean="0"/>
              <a:t>Under what conditions could a </a:t>
            </a:r>
            <a:r>
              <a:rPr lang="en-US" baseline="0" dirty="0" err="1" smtClean="0"/>
              <a:t>hyperosmotic</a:t>
            </a:r>
            <a:r>
              <a:rPr lang="en-US" baseline="0" dirty="0" smtClean="0"/>
              <a:t> solution be isotonic?</a:t>
            </a:r>
          </a:p>
          <a:p>
            <a:pPr marL="234791" indent="-234791">
              <a:buAutoNum type="arabicPeriod"/>
            </a:pPr>
            <a:r>
              <a:rPr lang="en-US" baseline="0" dirty="0" smtClean="0"/>
              <a:t>Could a solution be </a:t>
            </a:r>
            <a:r>
              <a:rPr lang="en-US" baseline="0" dirty="0" err="1" smtClean="0"/>
              <a:t>hypoosmotic</a:t>
            </a:r>
            <a:r>
              <a:rPr lang="en-US" baseline="0" dirty="0" smtClean="0"/>
              <a:t> and isotonic?</a:t>
            </a:r>
          </a:p>
          <a:p>
            <a:pPr marL="234791" indent="-234791">
              <a:buAutoNum type="arabicPeriod"/>
            </a:pPr>
            <a:r>
              <a:rPr lang="en-US" baseline="0" dirty="0" smtClean="0"/>
              <a:t>Given the following solutions, which has the lowest water concentration?  Which two have the same </a:t>
            </a:r>
            <a:r>
              <a:rPr lang="en-US" baseline="0" dirty="0" err="1" smtClean="0"/>
              <a:t>osmolarity</a:t>
            </a:r>
            <a:r>
              <a:rPr lang="en-US" baseline="0" dirty="0" smtClean="0"/>
              <a:t>?</a:t>
            </a:r>
          </a:p>
          <a:p>
            <a:pPr marL="691914" lvl="1" indent="-234791"/>
            <a:r>
              <a:rPr lang="en-US" baseline="0" dirty="0" smtClean="0"/>
              <a:t>Solution	Glucose		Urea		</a:t>
            </a:r>
            <a:r>
              <a:rPr lang="en-US" baseline="0" dirty="0" err="1" smtClean="0"/>
              <a:t>NaCl</a:t>
            </a:r>
            <a:r>
              <a:rPr lang="en-US" baseline="0" dirty="0" smtClean="0"/>
              <a:t>		CaCl2</a:t>
            </a:r>
          </a:p>
          <a:p>
            <a:pPr marL="691914" lvl="1" indent="-234791"/>
            <a:r>
              <a:rPr lang="en-US" baseline="0" dirty="0" smtClean="0"/>
              <a:t>A			20 </a:t>
            </a:r>
            <a:r>
              <a:rPr lang="en-US" baseline="0" dirty="0" err="1" smtClean="0"/>
              <a:t>mM</a:t>
            </a:r>
            <a:r>
              <a:rPr lang="en-US" baseline="0" dirty="0" smtClean="0"/>
              <a:t>		30 </a:t>
            </a:r>
            <a:r>
              <a:rPr lang="en-US" baseline="0" dirty="0" err="1" smtClean="0"/>
              <a:t>mM</a:t>
            </a:r>
            <a:r>
              <a:rPr lang="en-US" baseline="0" dirty="0" smtClean="0"/>
              <a:t>		150 </a:t>
            </a:r>
            <a:r>
              <a:rPr lang="en-US" baseline="0" dirty="0" err="1" smtClean="0"/>
              <a:t>mM</a:t>
            </a:r>
            <a:r>
              <a:rPr lang="en-US" baseline="0" dirty="0" smtClean="0"/>
              <a:t>		10 </a:t>
            </a:r>
            <a:r>
              <a:rPr lang="en-US" baseline="0" dirty="0" err="1" smtClean="0"/>
              <a:t>mM</a:t>
            </a:r>
            <a:endParaRPr lang="en-US" baseline="0" dirty="0" smtClean="0"/>
          </a:p>
          <a:p>
            <a:pPr marL="691914" lvl="1" indent="-234791"/>
            <a:r>
              <a:rPr lang="en-US" baseline="0" dirty="0" smtClean="0"/>
              <a:t>B			10 </a:t>
            </a:r>
            <a:r>
              <a:rPr lang="en-US" baseline="0" dirty="0" err="1" smtClean="0"/>
              <a:t>mM</a:t>
            </a:r>
            <a:r>
              <a:rPr lang="en-US" baseline="0" dirty="0" smtClean="0"/>
              <a:t>		100 </a:t>
            </a:r>
            <a:r>
              <a:rPr lang="en-US" baseline="0" dirty="0" err="1" smtClean="0"/>
              <a:t>mM</a:t>
            </a:r>
            <a:r>
              <a:rPr lang="en-US" baseline="0" dirty="0" smtClean="0"/>
              <a:t>		20 </a:t>
            </a:r>
            <a:r>
              <a:rPr lang="en-US" baseline="0" dirty="0" err="1" smtClean="0"/>
              <a:t>mM</a:t>
            </a:r>
            <a:r>
              <a:rPr lang="en-US" baseline="0" dirty="0" smtClean="0"/>
              <a:t>		50 </a:t>
            </a:r>
            <a:r>
              <a:rPr lang="en-US" baseline="0" dirty="0" err="1" smtClean="0"/>
              <a:t>mM</a:t>
            </a:r>
            <a:endParaRPr lang="en-US" baseline="0" dirty="0" smtClean="0"/>
          </a:p>
          <a:p>
            <a:pPr marL="691914" lvl="1" indent="-234791"/>
            <a:r>
              <a:rPr lang="en-US" baseline="0" dirty="0" smtClean="0"/>
              <a:t>C			100 </a:t>
            </a:r>
            <a:r>
              <a:rPr lang="en-US" baseline="0" dirty="0" err="1" smtClean="0"/>
              <a:t>mM</a:t>
            </a:r>
            <a:r>
              <a:rPr lang="en-US" baseline="0" dirty="0" smtClean="0"/>
              <a:t>		200 </a:t>
            </a:r>
            <a:r>
              <a:rPr lang="en-US" baseline="0" dirty="0" err="1" smtClean="0"/>
              <a:t>mM</a:t>
            </a:r>
            <a:r>
              <a:rPr lang="en-US" baseline="0" dirty="0" smtClean="0"/>
              <a:t>		10 </a:t>
            </a:r>
            <a:r>
              <a:rPr lang="en-US" baseline="0" dirty="0" err="1" smtClean="0"/>
              <a:t>mM</a:t>
            </a:r>
            <a:r>
              <a:rPr lang="en-US" baseline="0" dirty="0" smtClean="0"/>
              <a:t>		20 MM</a:t>
            </a:r>
          </a:p>
          <a:p>
            <a:pPr marL="691914" lvl="1" indent="-234791"/>
            <a:r>
              <a:rPr lang="en-US" baseline="0" dirty="0" smtClean="0"/>
              <a:t>D			30 </a:t>
            </a:r>
            <a:r>
              <a:rPr lang="en-US" baseline="0" dirty="0" err="1" smtClean="0"/>
              <a:t>mM</a:t>
            </a:r>
            <a:r>
              <a:rPr lang="en-US" baseline="0" dirty="0" smtClean="0"/>
              <a:t>		10 </a:t>
            </a:r>
            <a:r>
              <a:rPr lang="en-US" baseline="0" dirty="0" err="1" smtClean="0"/>
              <a:t>mM</a:t>
            </a:r>
            <a:r>
              <a:rPr lang="en-US" baseline="0" dirty="0" smtClean="0"/>
              <a:t>		60 </a:t>
            </a:r>
            <a:r>
              <a:rPr lang="en-US" baseline="0" dirty="0" err="1" smtClean="0"/>
              <a:t>mM</a:t>
            </a:r>
            <a:r>
              <a:rPr lang="en-US" baseline="0" dirty="0" smtClean="0"/>
              <a:t>		100 </a:t>
            </a:r>
            <a:r>
              <a:rPr lang="en-US" baseline="0" dirty="0" err="1" smtClean="0"/>
              <a:t>mM</a:t>
            </a:r>
            <a:endParaRPr lang="en-US" baseline="0" dirty="0" smtClean="0"/>
          </a:p>
          <a:p>
            <a:pPr marL="234791" indent="-234791">
              <a:buAutoNum type="arabicPeriod"/>
            </a:pPr>
            <a:r>
              <a:rPr lang="en-US" baseline="0" dirty="0" smtClean="0"/>
              <a:t>If you took a cell with a normal ICF </a:t>
            </a:r>
            <a:r>
              <a:rPr lang="en-US" baseline="0" dirty="0" err="1" smtClean="0"/>
              <a:t>osmolarity</a:t>
            </a:r>
            <a:r>
              <a:rPr lang="en-US" baseline="0" dirty="0" smtClean="0"/>
              <a:t> of 300 </a:t>
            </a:r>
            <a:r>
              <a:rPr lang="en-US" baseline="0" dirty="0" err="1" smtClean="0"/>
              <a:t>mM</a:t>
            </a:r>
            <a:r>
              <a:rPr lang="en-US" baseline="0" dirty="0" smtClean="0"/>
              <a:t>/L (</a:t>
            </a:r>
            <a:r>
              <a:rPr lang="en-US" baseline="0" dirty="0" err="1" smtClean="0"/>
              <a:t>nonpenetrating</a:t>
            </a:r>
            <a:r>
              <a:rPr lang="en-US" baseline="0" dirty="0" smtClean="0"/>
              <a:t> solutes) and transferred it to an ECF containing only 200 </a:t>
            </a:r>
            <a:r>
              <a:rPr lang="en-US" baseline="0" dirty="0" err="1" smtClean="0"/>
              <a:t>mM</a:t>
            </a:r>
            <a:r>
              <a:rPr lang="en-US" baseline="0" dirty="0" smtClean="0"/>
              <a:t>/L of </a:t>
            </a:r>
            <a:r>
              <a:rPr lang="en-US" baseline="0" dirty="0" err="1" smtClean="0"/>
              <a:t>nonpenetrating</a:t>
            </a:r>
            <a:r>
              <a:rPr lang="en-US" baseline="0" dirty="0" smtClean="0"/>
              <a:t> solutes, what would happen?</a:t>
            </a:r>
          </a:p>
          <a:p>
            <a:pPr marL="234791" indent="-234791">
              <a:buAutoNum type="arabicPeriod"/>
            </a:pPr>
            <a:r>
              <a:rPr lang="en-US" baseline="0" dirty="0" smtClean="0"/>
              <a:t>Into two beakers containing 1 liter of pure water you add:  2 moles of glucose to beaker A, and 1 mole of salt (</a:t>
            </a:r>
            <a:r>
              <a:rPr lang="en-US" baseline="0" dirty="0" err="1" smtClean="0"/>
              <a:t>NaCl</a:t>
            </a:r>
            <a:r>
              <a:rPr lang="en-US" baseline="0" dirty="0" smtClean="0"/>
              <a:t>) to beaker B.  What is the </a:t>
            </a:r>
            <a:r>
              <a:rPr lang="en-US" baseline="0" dirty="0" err="1" smtClean="0"/>
              <a:t>osmolarity</a:t>
            </a:r>
            <a:r>
              <a:rPr lang="en-US" baseline="0" dirty="0" smtClean="0"/>
              <a:t> of each solution?  If you then pour the contents of both beakers into beaker C, what would be the </a:t>
            </a:r>
            <a:r>
              <a:rPr lang="en-US" baseline="0" dirty="0" err="1" smtClean="0"/>
              <a:t>osmolarity</a:t>
            </a:r>
            <a:r>
              <a:rPr lang="en-US" baseline="0" dirty="0" smtClean="0"/>
              <a:t> of </a:t>
            </a:r>
            <a:r>
              <a:rPr lang="en-US" i="1" baseline="0" dirty="0" smtClean="0"/>
              <a:t>that</a:t>
            </a:r>
            <a:r>
              <a:rPr lang="en-US" baseline="0" dirty="0" smtClean="0"/>
              <a:t> beaker?</a:t>
            </a:r>
          </a:p>
          <a:p>
            <a:pPr marL="234791" indent="-234791">
              <a:buAutoNum type="arabicPeriod"/>
            </a:pPr>
            <a:r>
              <a:rPr lang="en-US" baseline="0" dirty="0" smtClean="0"/>
              <a:t>Assume that a membrane separating two compartments is permeable to urea but not permeable to </a:t>
            </a:r>
            <a:r>
              <a:rPr lang="en-US" baseline="0" dirty="0" err="1" smtClean="0"/>
              <a:t>NaCl</a:t>
            </a:r>
            <a:r>
              <a:rPr lang="en-US" baseline="0" dirty="0" smtClean="0"/>
              <a:t>.  If compartment 1 contains 200 </a:t>
            </a:r>
            <a:r>
              <a:rPr lang="en-US" baseline="0" dirty="0" err="1" smtClean="0"/>
              <a:t>mmol</a:t>
            </a:r>
            <a:r>
              <a:rPr lang="en-US" baseline="0" dirty="0" smtClean="0"/>
              <a:t>/L of </a:t>
            </a:r>
            <a:r>
              <a:rPr lang="en-US" baseline="0" dirty="0" err="1" smtClean="0"/>
              <a:t>NaCl</a:t>
            </a:r>
            <a:r>
              <a:rPr lang="en-US" baseline="0" dirty="0" smtClean="0"/>
              <a:t> and 100 </a:t>
            </a:r>
            <a:r>
              <a:rPr lang="en-US" baseline="0" dirty="0" err="1" smtClean="0"/>
              <a:t>mmol</a:t>
            </a:r>
            <a:r>
              <a:rPr lang="en-US" baseline="0" dirty="0" smtClean="0"/>
              <a:t>/L of urea, and compartment 2 contains 100 </a:t>
            </a:r>
            <a:r>
              <a:rPr lang="en-US" baseline="0" dirty="0" err="1" smtClean="0"/>
              <a:t>mmol</a:t>
            </a:r>
            <a:r>
              <a:rPr lang="en-US" baseline="0" dirty="0" smtClean="0"/>
              <a:t>/L of </a:t>
            </a:r>
            <a:r>
              <a:rPr lang="en-US" baseline="0" dirty="0" err="1" smtClean="0"/>
              <a:t>NaCl</a:t>
            </a:r>
            <a:r>
              <a:rPr lang="en-US" baseline="0" dirty="0" smtClean="0"/>
              <a:t> and 300 </a:t>
            </a:r>
            <a:r>
              <a:rPr lang="en-US" baseline="0" dirty="0" err="1" smtClean="0"/>
              <a:t>mMol</a:t>
            </a:r>
            <a:r>
              <a:rPr lang="en-US" baseline="0" dirty="0" smtClean="0"/>
              <a:t>/L of urea, which compartment will have increased volume when osmotic equilibrium is reached?</a:t>
            </a:r>
          </a:p>
          <a:p>
            <a:pPr marL="234791" indent="-234791">
              <a:buAutoNum type="arabicPeriod"/>
            </a:pPr>
            <a:r>
              <a:rPr lang="en-US" baseline="0" dirty="0" smtClean="0"/>
              <a:t>Initially, a cell is floating in a 1 liter flask full of ECF, and it is in osmotic equilibrium at 300 </a:t>
            </a:r>
            <a:r>
              <a:rPr lang="en-US" baseline="0" dirty="0" err="1" smtClean="0"/>
              <a:t>mM</a:t>
            </a:r>
            <a:r>
              <a:rPr lang="en-US" baseline="0" dirty="0" smtClean="0"/>
              <a:t>/L.  If you add a </a:t>
            </a:r>
            <a:r>
              <a:rPr lang="en-US" baseline="0" dirty="0" err="1" smtClean="0"/>
              <a:t>nonpenetrating</a:t>
            </a:r>
            <a:r>
              <a:rPr lang="en-US" baseline="0" dirty="0" smtClean="0"/>
              <a:t> solute to the solution in the flask, will the variables below increase, decrease, or stay the same?  How about if you instead added a penetrating solute to the solution in the flask, how will the variables change?  Explain.</a:t>
            </a:r>
          </a:p>
          <a:p>
            <a:pPr marL="695617" lvl="1" indent="-234791">
              <a:buAutoNum type="alphaUcPeriod"/>
            </a:pPr>
            <a:r>
              <a:rPr lang="en-US" baseline="0" dirty="0" err="1" smtClean="0"/>
              <a:t>Osmolarity</a:t>
            </a:r>
            <a:r>
              <a:rPr lang="en-US" baseline="0" dirty="0" smtClean="0"/>
              <a:t> of the ECF</a:t>
            </a:r>
          </a:p>
          <a:p>
            <a:pPr marL="695617" lvl="1" indent="-234791">
              <a:buAutoNum type="alphaUcPeriod"/>
            </a:pPr>
            <a:r>
              <a:rPr lang="en-US" baseline="0" dirty="0" smtClean="0"/>
              <a:t>Volume of the ICF</a:t>
            </a:r>
          </a:p>
          <a:p>
            <a:pPr marL="695617" lvl="1" indent="-234791">
              <a:buAutoNum type="alphaUcPeriod"/>
            </a:pPr>
            <a:r>
              <a:rPr lang="en-US" baseline="0" dirty="0" err="1" smtClean="0"/>
              <a:t>Osmolarity</a:t>
            </a:r>
            <a:r>
              <a:rPr lang="en-US" baseline="0" dirty="0" smtClean="0"/>
              <a:t> of the ICF</a:t>
            </a:r>
          </a:p>
          <a:p>
            <a:pPr marL="234791" indent="-234791">
              <a:buAutoNum type="arabicPeriod"/>
            </a:pPr>
            <a:r>
              <a:rPr lang="en-US" baseline="0" dirty="0" smtClean="0"/>
              <a:t>The terms isotonic, hypertonic, and hypotonic are sometimes used to describe extracellular fluid; define them, and differentiate between those terms and </a:t>
            </a:r>
            <a:r>
              <a:rPr lang="en-US" baseline="0" dirty="0" err="1" smtClean="0"/>
              <a:t>isoosmotic</a:t>
            </a:r>
            <a:r>
              <a:rPr lang="en-US" baseline="0" dirty="0" smtClean="0"/>
              <a:t>, </a:t>
            </a:r>
            <a:r>
              <a:rPr lang="en-US" baseline="0" dirty="0" err="1" smtClean="0"/>
              <a:t>hyperosmotic</a:t>
            </a:r>
            <a:r>
              <a:rPr lang="en-US" baseline="0" dirty="0" smtClean="0"/>
              <a:t>, and </a:t>
            </a:r>
            <a:r>
              <a:rPr lang="en-US" baseline="0" dirty="0" err="1" smtClean="0"/>
              <a:t>hypoosmotic</a:t>
            </a:r>
            <a:r>
              <a:rPr lang="en-US" baseline="0" dirty="0" smtClean="0"/>
              <a:t>.</a:t>
            </a:r>
          </a:p>
          <a:p>
            <a:pPr marL="234791" indent="-234791" defTabSz="914248">
              <a:buFontTx/>
              <a:buAutoNum type="arabicPeriod"/>
              <a:defRPr/>
            </a:pPr>
            <a:r>
              <a:rPr lang="en-US" dirty="0" smtClean="0"/>
              <a:t>What changes would occur to your intracellular and extracellular compartments if a person were to drink 4L of distilled water?  What if they were to drink 1L of a 300 </a:t>
            </a:r>
            <a:r>
              <a:rPr lang="en-US" dirty="0" err="1" smtClean="0"/>
              <a:t>mosM</a:t>
            </a:r>
            <a:r>
              <a:rPr lang="en-US" dirty="0" smtClean="0"/>
              <a:t> sports beverage?</a:t>
            </a:r>
            <a:endParaRPr lang="en-US" baseline="0" dirty="0" smtClean="0"/>
          </a:p>
          <a:p>
            <a:pPr marL="234791" indent="-234791">
              <a:buAutoNum type="arabicPeriod"/>
            </a:pPr>
            <a:r>
              <a:rPr lang="en-US" baseline="0" dirty="0" smtClean="0"/>
              <a:t>BONUS:  By what mechanism does the active transport of sodium lead to the osmotic flow of water across an epithelium?</a:t>
            </a:r>
          </a:p>
        </p:txBody>
      </p:sp>
      <p:sp>
        <p:nvSpPr>
          <p:cNvPr id="4" name="Slide Number Placeholder 3"/>
          <p:cNvSpPr>
            <a:spLocks noGrp="1"/>
          </p:cNvSpPr>
          <p:nvPr>
            <p:ph type="sldNum" sz="quarter" idx="10"/>
          </p:nvPr>
        </p:nvSpPr>
        <p:spPr/>
        <p:txBody>
          <a:bodyPr/>
          <a:lstStyle/>
          <a:p>
            <a:pPr>
              <a:defRPr/>
            </a:pPr>
            <a:fld id="{41180B22-0311-4EE5-BDF8-D1EB0D4A1C96}" type="slidenum">
              <a:rPr lang="en-US" smtClean="0"/>
              <a:pPr>
                <a:defRPr/>
              </a:pPr>
              <a:t>46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25000" lnSpcReduction="20000"/>
          </a:bodyPr>
          <a:lstStyle/>
          <a:p>
            <a:pPr marL="230413" indent="-230413"/>
            <a:r>
              <a:rPr lang="en-US" dirty="0" err="1" smtClean="0"/>
              <a:t>Turningpoint</a:t>
            </a:r>
            <a:r>
              <a:rPr lang="en-US" dirty="0" smtClean="0"/>
              <a:t> Question Answers:</a:t>
            </a:r>
          </a:p>
          <a:p>
            <a:pPr marL="230413" indent="-230413">
              <a:buAutoNum type="arabicPeriod"/>
            </a:pPr>
            <a:r>
              <a:rPr lang="en-US" dirty="0" smtClean="0"/>
              <a:t>3</a:t>
            </a:r>
          </a:p>
          <a:p>
            <a:pPr marL="230413" indent="-230413">
              <a:buAutoNum type="arabicPeriod"/>
            </a:pPr>
            <a:r>
              <a:rPr lang="en-US" dirty="0" smtClean="0"/>
              <a:t>2</a:t>
            </a:r>
          </a:p>
          <a:p>
            <a:pPr marL="230413" indent="-230413">
              <a:buAutoNum type="arabicPeriod"/>
            </a:pPr>
            <a:endParaRPr lang="en-US" dirty="0" smtClean="0"/>
          </a:p>
          <a:p>
            <a:pPr marL="230413" indent="-230413"/>
            <a:r>
              <a:rPr lang="en-US" dirty="0" smtClean="0"/>
              <a:t>Practice Problems:</a:t>
            </a:r>
          </a:p>
          <a:p>
            <a:r>
              <a:rPr lang="en-US" sz="1200" kern="1200" dirty="0" smtClean="0">
                <a:solidFill>
                  <a:schemeClr val="tx1"/>
                </a:solidFill>
                <a:effectLst/>
                <a:latin typeface="+mn-lt"/>
                <a:ea typeface="+mn-ea"/>
                <a:cs typeface="+mn-cs"/>
              </a:rPr>
              <a:t>1.  A membrane separating two compartments is permeable to urea but not permeable to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(normal physiological conditions).  If compartment 1 contains 200 </a:t>
            </a:r>
            <a:r>
              <a:rPr lang="en-US" sz="1200" kern="1200" dirty="0" err="1" smtClean="0">
                <a:solidFill>
                  <a:schemeClr val="tx1"/>
                </a:solidFill>
                <a:effectLst/>
                <a:latin typeface="+mn-lt"/>
                <a:ea typeface="+mn-ea"/>
                <a:cs typeface="+mn-cs"/>
              </a:rPr>
              <a:t>mmol</a:t>
            </a:r>
            <a:r>
              <a:rPr lang="en-US" sz="1200" kern="1200" dirty="0" smtClean="0">
                <a:solidFill>
                  <a:schemeClr val="tx1"/>
                </a:solidFill>
                <a:effectLst/>
                <a:latin typeface="+mn-lt"/>
                <a:ea typeface="+mn-ea"/>
                <a:cs typeface="+mn-cs"/>
              </a:rPr>
              <a:t>/L of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and 100 </a:t>
            </a:r>
            <a:r>
              <a:rPr lang="en-US" sz="1200" kern="1200" dirty="0" err="1" smtClean="0">
                <a:solidFill>
                  <a:schemeClr val="tx1"/>
                </a:solidFill>
                <a:effectLst/>
                <a:latin typeface="+mn-lt"/>
                <a:ea typeface="+mn-ea"/>
                <a:cs typeface="+mn-cs"/>
              </a:rPr>
              <a:t>mmol</a:t>
            </a:r>
            <a:r>
              <a:rPr lang="en-US" sz="1200" kern="1200" dirty="0" smtClean="0">
                <a:solidFill>
                  <a:schemeClr val="tx1"/>
                </a:solidFill>
                <a:effectLst/>
                <a:latin typeface="+mn-lt"/>
                <a:ea typeface="+mn-ea"/>
                <a:cs typeface="+mn-cs"/>
              </a:rPr>
              <a:t>/L of urea, and compartment 2 contains 100 </a:t>
            </a:r>
            <a:r>
              <a:rPr lang="en-US" sz="1200" kern="1200" dirty="0" err="1" smtClean="0">
                <a:solidFill>
                  <a:schemeClr val="tx1"/>
                </a:solidFill>
                <a:effectLst/>
                <a:latin typeface="+mn-lt"/>
                <a:ea typeface="+mn-ea"/>
                <a:cs typeface="+mn-cs"/>
              </a:rPr>
              <a:t>mmol</a:t>
            </a:r>
            <a:r>
              <a:rPr lang="en-US" sz="1200" kern="1200" dirty="0" smtClean="0">
                <a:solidFill>
                  <a:schemeClr val="tx1"/>
                </a:solidFill>
                <a:effectLst/>
                <a:latin typeface="+mn-lt"/>
                <a:ea typeface="+mn-ea"/>
                <a:cs typeface="+mn-cs"/>
              </a:rPr>
              <a:t>/L of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and 300 </a:t>
            </a:r>
            <a:r>
              <a:rPr lang="en-US" sz="1200" kern="1200" dirty="0" err="1" smtClean="0">
                <a:solidFill>
                  <a:schemeClr val="tx1"/>
                </a:solidFill>
                <a:effectLst/>
                <a:latin typeface="+mn-lt"/>
                <a:ea typeface="+mn-ea"/>
                <a:cs typeface="+mn-cs"/>
              </a:rPr>
              <a:t>mmol</a:t>
            </a:r>
            <a:r>
              <a:rPr lang="en-US" sz="1200" kern="1200" dirty="0" smtClean="0">
                <a:solidFill>
                  <a:schemeClr val="tx1"/>
                </a:solidFill>
                <a:effectLst/>
                <a:latin typeface="+mn-lt"/>
                <a:ea typeface="+mn-ea"/>
                <a:cs typeface="+mn-cs"/>
              </a:rPr>
              <a:t>/L of urea, which of the following will occur?</a:t>
            </a:r>
          </a:p>
          <a:p>
            <a:r>
              <a:rPr lang="en-US" sz="1200" kern="1200" dirty="0" smtClean="0">
                <a:solidFill>
                  <a:schemeClr val="tx1"/>
                </a:solidFill>
                <a:effectLst/>
                <a:latin typeface="+mn-lt"/>
                <a:ea typeface="+mn-ea"/>
                <a:cs typeface="+mn-cs"/>
              </a:rPr>
              <a:t>	A.  Urea will move from compartment 1 to compartment 2</a:t>
            </a:r>
          </a:p>
          <a:p>
            <a:r>
              <a:rPr lang="en-US" sz="1200" kern="1200" dirty="0" smtClean="0">
                <a:solidFill>
                  <a:schemeClr val="tx1"/>
                </a:solidFill>
                <a:effectLst/>
                <a:latin typeface="+mn-lt"/>
                <a:ea typeface="+mn-ea"/>
                <a:cs typeface="+mn-cs"/>
              </a:rPr>
              <a:t>	B.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will move from compartment 1 to compartment 2</a:t>
            </a:r>
          </a:p>
          <a:p>
            <a:r>
              <a:rPr lang="en-US" sz="1200" kern="1200" dirty="0" smtClean="0">
                <a:solidFill>
                  <a:schemeClr val="tx1"/>
                </a:solidFill>
                <a:effectLst/>
                <a:latin typeface="+mn-lt"/>
                <a:ea typeface="+mn-ea"/>
                <a:cs typeface="+mn-cs"/>
              </a:rPr>
              <a:t>	C.  Water will move from compartment 1 to compartment 2</a:t>
            </a:r>
          </a:p>
          <a:p>
            <a:r>
              <a:rPr lang="en-US" sz="1200" kern="1200" dirty="0" smtClean="0">
                <a:solidFill>
                  <a:schemeClr val="tx1"/>
                </a:solidFill>
                <a:effectLst/>
                <a:latin typeface="+mn-lt"/>
                <a:ea typeface="+mn-ea"/>
                <a:cs typeface="+mn-cs"/>
              </a:rPr>
              <a:t>	D.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and Urea will move from compartment 2 to compartment 1</a:t>
            </a:r>
          </a:p>
          <a:p>
            <a:r>
              <a:rPr lang="en-US" sz="1200" kern="1200" dirty="0" smtClean="0">
                <a:solidFill>
                  <a:schemeClr val="tx1"/>
                </a:solidFill>
                <a:effectLst/>
                <a:latin typeface="+mn-lt"/>
                <a:ea typeface="+mn-ea"/>
                <a:cs typeface="+mn-cs"/>
              </a:rPr>
              <a:t>	E.  Water and Urea will move from compartment 2 to compartment 1</a:t>
            </a:r>
          </a:p>
          <a:p>
            <a:r>
              <a:rPr lang="en-US" sz="1200" kern="1200" dirty="0" smtClean="0">
                <a:solidFill>
                  <a:schemeClr val="tx1"/>
                </a:solidFill>
                <a:effectLst/>
                <a:latin typeface="+mn-lt"/>
                <a:ea typeface="+mn-ea"/>
                <a:cs typeface="+mn-cs"/>
              </a:rPr>
              <a:t>2.  If a small amount of urea were added to an </a:t>
            </a:r>
            <a:r>
              <a:rPr lang="en-US" sz="1200" kern="1200" dirty="0" err="1" smtClean="0">
                <a:solidFill>
                  <a:schemeClr val="tx1"/>
                </a:solidFill>
                <a:effectLst/>
                <a:latin typeface="+mn-lt"/>
                <a:ea typeface="+mn-ea"/>
                <a:cs typeface="+mn-cs"/>
              </a:rPr>
              <a:t>isoosmotic</a:t>
            </a:r>
            <a:r>
              <a:rPr lang="en-US" sz="1200" kern="1200" dirty="0" smtClean="0">
                <a:solidFill>
                  <a:schemeClr val="tx1"/>
                </a:solidFill>
                <a:effectLst/>
                <a:latin typeface="+mn-lt"/>
                <a:ea typeface="+mn-ea"/>
                <a:cs typeface="+mn-cs"/>
              </a:rPr>
              <a:t> saline solution containing cells, what would be the result?</a:t>
            </a:r>
          </a:p>
          <a:p>
            <a:r>
              <a:rPr lang="en-US" sz="1200" kern="1200" dirty="0" smtClean="0">
                <a:solidFill>
                  <a:schemeClr val="tx1"/>
                </a:solidFill>
                <a:effectLst/>
                <a:latin typeface="+mn-lt"/>
                <a:ea typeface="+mn-ea"/>
                <a:cs typeface="+mn-cs"/>
              </a:rPr>
              <a:t>	A.  The cells would shrink and remain that way</a:t>
            </a:r>
          </a:p>
          <a:p>
            <a:r>
              <a:rPr lang="en-US" sz="1200" kern="1200" dirty="0" smtClean="0">
                <a:solidFill>
                  <a:schemeClr val="tx1"/>
                </a:solidFill>
                <a:effectLst/>
                <a:latin typeface="+mn-lt"/>
                <a:ea typeface="+mn-ea"/>
                <a:cs typeface="+mn-cs"/>
              </a:rPr>
              <a:t>	B.  The cells would first shrink, but then be restored to normal volume after a brief period of time</a:t>
            </a:r>
          </a:p>
          <a:p>
            <a:r>
              <a:rPr lang="en-US" sz="1200" kern="1200" dirty="0" smtClean="0">
                <a:solidFill>
                  <a:schemeClr val="tx1"/>
                </a:solidFill>
                <a:effectLst/>
                <a:latin typeface="+mn-lt"/>
                <a:ea typeface="+mn-ea"/>
                <a:cs typeface="+mn-cs"/>
              </a:rPr>
              <a:t>	C.  The cells would swell and remain that way</a:t>
            </a:r>
          </a:p>
          <a:p>
            <a:r>
              <a:rPr lang="en-US" sz="1200" kern="1200" dirty="0" smtClean="0">
                <a:solidFill>
                  <a:schemeClr val="tx1"/>
                </a:solidFill>
                <a:effectLst/>
                <a:latin typeface="+mn-lt"/>
                <a:ea typeface="+mn-ea"/>
                <a:cs typeface="+mn-cs"/>
              </a:rPr>
              <a:t>	D.  The cells would first swell, but then be restored to normal volume after a brief period of time</a:t>
            </a:r>
          </a:p>
          <a:p>
            <a:r>
              <a:rPr lang="en-US" sz="1200" kern="1200" dirty="0" smtClean="0">
                <a:solidFill>
                  <a:schemeClr val="tx1"/>
                </a:solidFill>
                <a:effectLst/>
                <a:latin typeface="+mn-lt"/>
                <a:ea typeface="+mn-ea"/>
                <a:cs typeface="+mn-cs"/>
              </a:rPr>
              <a:t>	E.  The urea would have no effect, even transiently</a:t>
            </a:r>
          </a:p>
          <a:p>
            <a:r>
              <a:rPr lang="en-US" sz="1200" kern="1200" dirty="0" smtClean="0">
                <a:solidFill>
                  <a:schemeClr val="tx1"/>
                </a:solidFill>
                <a:effectLst/>
                <a:latin typeface="+mn-lt"/>
                <a:ea typeface="+mn-ea"/>
                <a:cs typeface="+mn-cs"/>
              </a:rPr>
              <a:t>3.  A red blood cell will swell the most when it is placed in a solution containing which of the following?</a:t>
            </a:r>
          </a:p>
          <a:p>
            <a:r>
              <a:rPr lang="en-US" sz="1200" kern="1200" dirty="0" smtClean="0">
                <a:solidFill>
                  <a:schemeClr val="tx1"/>
                </a:solidFill>
                <a:effectLst/>
                <a:latin typeface="+mn-lt"/>
                <a:ea typeface="+mn-ea"/>
                <a:cs typeface="+mn-cs"/>
              </a:rPr>
              <a:t>	A.  100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CaCl</a:t>
            </a:r>
            <a:r>
              <a:rPr lang="en-US" sz="1200" kern="1200" baseline="-25000" dirty="0" smtClean="0">
                <a:solidFill>
                  <a:schemeClr val="tx1"/>
                </a:solidFill>
                <a:effectLst/>
                <a:latin typeface="+mn-lt"/>
                <a:ea typeface="+mn-ea"/>
                <a:cs typeface="+mn-cs"/>
              </a:rPr>
              <a:t>2</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B.  150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C.  200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KCl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D.  250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Urea</a:t>
            </a:r>
          </a:p>
          <a:p>
            <a:r>
              <a:rPr lang="en-US" sz="1200" kern="1200" dirty="0" smtClean="0">
                <a:solidFill>
                  <a:schemeClr val="tx1"/>
                </a:solidFill>
                <a:effectLst/>
                <a:latin typeface="+mn-lt"/>
                <a:ea typeface="+mn-ea"/>
                <a:cs typeface="+mn-cs"/>
              </a:rPr>
              <a:t>	E.  400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Mannitol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Assuming complete dissociation of all solutes, which of the following solutions would be hyperosmotic to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glucose</a:t>
            </a:r>
          </a:p>
          <a:p>
            <a:r>
              <a:rPr lang="en-US" sz="1200" kern="1200" dirty="0" smtClean="0">
                <a:solidFill>
                  <a:schemeClr val="tx1"/>
                </a:solidFill>
                <a:effectLst/>
                <a:latin typeface="+mn-lt"/>
                <a:ea typeface="+mn-ea"/>
                <a:cs typeface="+mn-cs"/>
              </a:rPr>
              <a:t>	B.  0.5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glucose</a:t>
            </a:r>
          </a:p>
          <a:p>
            <a:r>
              <a:rPr lang="en-US" sz="1200" kern="1200" dirty="0" smtClean="0">
                <a:solidFill>
                  <a:schemeClr val="tx1"/>
                </a:solidFill>
                <a:effectLst/>
                <a:latin typeface="+mn-lt"/>
                <a:ea typeface="+mn-ea"/>
                <a:cs typeface="+mn-cs"/>
              </a:rPr>
              <a:t>	C.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CaCl</a:t>
            </a:r>
            <a:r>
              <a:rPr lang="en-US" sz="1200" kern="1200" baseline="-25000" dirty="0" smtClean="0">
                <a:solidFill>
                  <a:schemeClr val="tx1"/>
                </a:solidFill>
                <a:effectLst/>
                <a:latin typeface="+mn-lt"/>
                <a:ea typeface="+mn-ea"/>
                <a:cs typeface="+mn-cs"/>
              </a:rPr>
              <a:t>2</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sucrose</a:t>
            </a:r>
          </a:p>
          <a:p>
            <a:r>
              <a:rPr lang="en-US" sz="1200" kern="1200" dirty="0" smtClean="0">
                <a:solidFill>
                  <a:schemeClr val="tx1"/>
                </a:solidFill>
                <a:effectLst/>
                <a:latin typeface="+mn-lt"/>
                <a:ea typeface="+mn-ea"/>
                <a:cs typeface="+mn-cs"/>
              </a:rPr>
              <a:t>	E.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KCl</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  A red blood cell will shrink the most when its placed in which of the following solutions?</a:t>
            </a:r>
          </a:p>
          <a:p>
            <a:r>
              <a:rPr lang="en-US" sz="1200" kern="1200" dirty="0" smtClean="0">
                <a:solidFill>
                  <a:schemeClr val="tx1"/>
                </a:solidFill>
                <a:effectLst/>
                <a:latin typeface="+mn-lt"/>
                <a:ea typeface="+mn-ea"/>
                <a:cs typeface="+mn-cs"/>
              </a:rPr>
              <a:t>	A.  100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calcium chloride</a:t>
            </a:r>
          </a:p>
          <a:p>
            <a:r>
              <a:rPr lang="en-US" sz="1200" kern="1200" dirty="0" smtClean="0">
                <a:solidFill>
                  <a:schemeClr val="tx1"/>
                </a:solidFill>
                <a:effectLst/>
                <a:latin typeface="+mn-lt"/>
                <a:ea typeface="+mn-ea"/>
                <a:cs typeface="+mn-cs"/>
              </a:rPr>
              <a:t>	B.  150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sodium chloride</a:t>
            </a:r>
          </a:p>
          <a:p>
            <a:r>
              <a:rPr lang="en-US" sz="1200" kern="1200" dirty="0" smtClean="0">
                <a:solidFill>
                  <a:schemeClr val="tx1"/>
                </a:solidFill>
                <a:effectLst/>
                <a:latin typeface="+mn-lt"/>
                <a:ea typeface="+mn-ea"/>
                <a:cs typeface="+mn-cs"/>
              </a:rPr>
              <a:t>	C.  200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potassium chloride</a:t>
            </a:r>
          </a:p>
          <a:p>
            <a:r>
              <a:rPr lang="en-US" sz="1200" kern="1200" dirty="0" smtClean="0">
                <a:solidFill>
                  <a:schemeClr val="tx1"/>
                </a:solidFill>
                <a:effectLst/>
                <a:latin typeface="+mn-lt"/>
                <a:ea typeface="+mn-ea"/>
                <a:cs typeface="+mn-cs"/>
              </a:rPr>
              <a:t>	D.  250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urea</a:t>
            </a:r>
          </a:p>
          <a:p>
            <a:r>
              <a:rPr lang="en-US" sz="1200" kern="1200" dirty="0" smtClean="0">
                <a:solidFill>
                  <a:schemeClr val="tx1"/>
                </a:solidFill>
                <a:effectLst/>
                <a:latin typeface="+mn-lt"/>
                <a:ea typeface="+mn-ea"/>
                <a:cs typeface="+mn-cs"/>
              </a:rPr>
              <a:t>	E.  300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mannitol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6.  Which of the following statements best characterizes a molecule whose reflection coefficient to a membrane is zero?</a:t>
            </a:r>
          </a:p>
          <a:p>
            <a:r>
              <a:rPr lang="en-US" sz="1200" kern="1200" dirty="0" smtClean="0">
                <a:solidFill>
                  <a:schemeClr val="tx1"/>
                </a:solidFill>
                <a:effectLst/>
                <a:latin typeface="+mn-lt"/>
                <a:ea typeface="+mn-ea"/>
                <a:cs typeface="+mn-cs"/>
              </a:rPr>
              <a:t>	A.  It will not permeate the membrane</a:t>
            </a:r>
          </a:p>
          <a:p>
            <a:r>
              <a:rPr lang="en-US" sz="1200" kern="1200" dirty="0" smtClean="0">
                <a:solidFill>
                  <a:schemeClr val="tx1"/>
                </a:solidFill>
                <a:effectLst/>
                <a:latin typeface="+mn-lt"/>
                <a:ea typeface="+mn-ea"/>
                <a:cs typeface="+mn-cs"/>
              </a:rPr>
              <a:t>	B.  It can only cross the membrane through the lipid bilayer</a:t>
            </a:r>
          </a:p>
          <a:p>
            <a:r>
              <a:rPr lang="en-US" sz="1200" kern="1200" dirty="0" smtClean="0">
                <a:solidFill>
                  <a:schemeClr val="tx1"/>
                </a:solidFill>
                <a:effectLst/>
                <a:latin typeface="+mn-lt"/>
                <a:ea typeface="+mn-ea"/>
                <a:cs typeface="+mn-cs"/>
              </a:rPr>
              <a:t>	C.  It causes water to flow across the membrane</a:t>
            </a:r>
          </a:p>
          <a:p>
            <a:r>
              <a:rPr lang="en-US" sz="1200" kern="1200" dirty="0" smtClean="0">
                <a:solidFill>
                  <a:schemeClr val="tx1"/>
                </a:solidFill>
                <a:effectLst/>
                <a:latin typeface="+mn-lt"/>
                <a:ea typeface="+mn-ea"/>
                <a:cs typeface="+mn-cs"/>
              </a:rPr>
              <a:t>	D.  It is as diffusible through the membrane as water</a:t>
            </a:r>
          </a:p>
          <a:p>
            <a:r>
              <a:rPr lang="en-US" sz="1200" kern="1200" dirty="0" smtClean="0">
                <a:solidFill>
                  <a:schemeClr val="tx1"/>
                </a:solidFill>
                <a:effectLst/>
                <a:latin typeface="+mn-lt"/>
                <a:ea typeface="+mn-ea"/>
                <a:cs typeface="+mn-cs"/>
              </a:rPr>
              <a:t>	E.  It can only cross the membrane by a carrier-mediated transport</a:t>
            </a:r>
          </a:p>
          <a:p>
            <a:r>
              <a:rPr lang="en-US" sz="1200" kern="1200" dirty="0" smtClean="0">
                <a:solidFill>
                  <a:schemeClr val="tx1"/>
                </a:solidFill>
                <a:effectLst/>
                <a:latin typeface="+mn-lt"/>
                <a:ea typeface="+mn-ea"/>
                <a:cs typeface="+mn-cs"/>
              </a:rPr>
              <a:t>7.  In error, a patient is infused with large volumes of a solution that causes large increases in volume and thereby </a:t>
            </a:r>
            <a:r>
              <a:rPr lang="en-US" sz="1200" kern="1200" dirty="0" err="1" smtClean="0">
                <a:solidFill>
                  <a:schemeClr val="tx1"/>
                </a:solidFill>
                <a:effectLst/>
                <a:latin typeface="+mn-lt"/>
                <a:ea typeface="+mn-ea"/>
                <a:cs typeface="+mn-cs"/>
              </a:rPr>
              <a:t>lysis</a:t>
            </a:r>
            <a:r>
              <a:rPr lang="en-US" sz="1200" kern="1200" dirty="0" smtClean="0">
                <a:solidFill>
                  <a:schemeClr val="tx1"/>
                </a:solidFill>
                <a:effectLst/>
                <a:latin typeface="+mn-lt"/>
                <a:ea typeface="+mn-ea"/>
                <a:cs typeface="+mn-cs"/>
              </a:rPr>
              <a:t> of his red blood cells (RBCs).  The solution was most likely which of the following?</a:t>
            </a:r>
          </a:p>
          <a:p>
            <a:r>
              <a:rPr lang="en-US" sz="1200" kern="1200" dirty="0" smtClean="0">
                <a:solidFill>
                  <a:schemeClr val="tx1"/>
                </a:solidFill>
                <a:effectLst/>
                <a:latin typeface="+mn-lt"/>
                <a:ea typeface="+mn-ea"/>
                <a:cs typeface="+mn-cs"/>
              </a:rPr>
              <a:t>	A.  Isotonic </a:t>
            </a:r>
            <a:r>
              <a:rPr lang="en-US" sz="1200" kern="1200" dirty="0" err="1" smtClean="0">
                <a:solidFill>
                  <a:schemeClr val="tx1"/>
                </a:solidFill>
                <a:effectLst/>
                <a:latin typeface="+mn-lt"/>
                <a:ea typeface="+mn-ea"/>
                <a:cs typeface="+mn-cs"/>
              </a:rPr>
              <a:t>NaCl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B.  Isotonic </a:t>
            </a:r>
            <a:r>
              <a:rPr lang="en-US" sz="1200" kern="1200" dirty="0" err="1" smtClean="0">
                <a:solidFill>
                  <a:schemeClr val="tx1"/>
                </a:solidFill>
                <a:effectLst/>
                <a:latin typeface="+mn-lt"/>
                <a:ea typeface="+mn-ea"/>
                <a:cs typeface="+mn-cs"/>
              </a:rPr>
              <a:t>KCl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C.  Hypertonic </a:t>
            </a:r>
            <a:r>
              <a:rPr lang="en-US" sz="1200" kern="1200" dirty="0" err="1" smtClean="0">
                <a:solidFill>
                  <a:schemeClr val="tx1"/>
                </a:solidFill>
                <a:effectLst/>
                <a:latin typeface="+mn-lt"/>
                <a:ea typeface="+mn-ea"/>
                <a:cs typeface="+mn-cs"/>
              </a:rPr>
              <a:t>NaCl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  Hypotonic </a:t>
            </a:r>
            <a:r>
              <a:rPr lang="en-US" sz="1200" kern="1200" dirty="0" err="1" smtClean="0">
                <a:solidFill>
                  <a:schemeClr val="tx1"/>
                </a:solidFill>
                <a:effectLst/>
                <a:latin typeface="+mn-lt"/>
                <a:ea typeface="+mn-ea"/>
                <a:cs typeface="+mn-cs"/>
              </a:rPr>
              <a:t>NaCl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E.  Hypertonic </a:t>
            </a:r>
            <a:r>
              <a:rPr lang="en-US" sz="1200" kern="1200" dirty="0" err="1" smtClean="0">
                <a:solidFill>
                  <a:schemeClr val="tx1"/>
                </a:solidFill>
                <a:effectLst/>
                <a:latin typeface="+mn-lt"/>
                <a:ea typeface="+mn-ea"/>
                <a:cs typeface="+mn-cs"/>
              </a:rPr>
              <a:t>KCl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8.  Solutions A and B are separated by a semipermeable membrane.  Solution A contains 1mM sucrose and 1mM urea.  Solution B contains 1mM sucrose.  The reflection coefficient for sucrose is one and the reflection coefficient for urea is zero.  Which of the following statements regarding these solutions is correct?</a:t>
            </a:r>
          </a:p>
          <a:p>
            <a:r>
              <a:rPr lang="en-US" sz="1200" kern="1200" dirty="0" smtClean="0">
                <a:solidFill>
                  <a:schemeClr val="tx1"/>
                </a:solidFill>
                <a:effectLst/>
                <a:latin typeface="+mn-lt"/>
                <a:ea typeface="+mn-ea"/>
                <a:cs typeface="+mn-cs"/>
              </a:rPr>
              <a:t>	A.  Solution A is hypotonic with respect to solution B</a:t>
            </a:r>
          </a:p>
          <a:p>
            <a:r>
              <a:rPr lang="en-US" sz="1200" kern="1200" dirty="0" smtClean="0">
                <a:solidFill>
                  <a:schemeClr val="tx1"/>
                </a:solidFill>
                <a:effectLst/>
                <a:latin typeface="+mn-lt"/>
                <a:ea typeface="+mn-ea"/>
                <a:cs typeface="+mn-cs"/>
              </a:rPr>
              <a:t>	B.  Solution A is hypertonic with respect to solution B</a:t>
            </a:r>
          </a:p>
          <a:p>
            <a:r>
              <a:rPr lang="en-US" sz="1200" kern="1200" dirty="0" smtClean="0">
                <a:solidFill>
                  <a:schemeClr val="tx1"/>
                </a:solidFill>
                <a:effectLst/>
                <a:latin typeface="+mn-lt"/>
                <a:ea typeface="+mn-ea"/>
                <a:cs typeface="+mn-cs"/>
              </a:rPr>
              <a:t>	C.  Solution A and B are </a:t>
            </a:r>
            <a:r>
              <a:rPr lang="en-US" sz="1200" kern="1200" dirty="0" err="1" smtClean="0">
                <a:solidFill>
                  <a:schemeClr val="tx1"/>
                </a:solidFill>
                <a:effectLst/>
                <a:latin typeface="+mn-lt"/>
                <a:ea typeface="+mn-ea"/>
                <a:cs typeface="+mn-cs"/>
              </a:rPr>
              <a:t>isoosmotic</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D.  Solution A is hyperosmotic with respect to solution B, and the solutions are isotonic</a:t>
            </a:r>
          </a:p>
          <a:p>
            <a:r>
              <a:rPr lang="en-US" sz="1200" kern="1200" dirty="0" smtClean="0">
                <a:solidFill>
                  <a:schemeClr val="tx1"/>
                </a:solidFill>
                <a:effectLst/>
                <a:latin typeface="+mn-lt"/>
                <a:ea typeface="+mn-ea"/>
                <a:cs typeface="+mn-cs"/>
              </a:rPr>
              <a:t>	E.  Solution A is </a:t>
            </a:r>
            <a:r>
              <a:rPr lang="en-US" sz="1200" kern="1200" dirty="0" err="1" smtClean="0">
                <a:solidFill>
                  <a:schemeClr val="tx1"/>
                </a:solidFill>
                <a:effectLst/>
                <a:latin typeface="+mn-lt"/>
                <a:ea typeface="+mn-ea"/>
                <a:cs typeface="+mn-cs"/>
              </a:rPr>
              <a:t>hypoosmotic</a:t>
            </a:r>
            <a:r>
              <a:rPr lang="en-US" sz="1200" kern="1200" dirty="0" smtClean="0">
                <a:solidFill>
                  <a:schemeClr val="tx1"/>
                </a:solidFill>
                <a:effectLst/>
                <a:latin typeface="+mn-lt"/>
                <a:ea typeface="+mn-ea"/>
                <a:cs typeface="+mn-cs"/>
              </a:rPr>
              <a:t> with respect to solution B, and the solutions are isotonic</a:t>
            </a:r>
          </a:p>
          <a:p>
            <a:r>
              <a:rPr lang="en-US" sz="1200" kern="1200" dirty="0" smtClean="0">
                <a:solidFill>
                  <a:schemeClr val="tx1"/>
                </a:solidFill>
                <a:effectLst/>
                <a:latin typeface="+mn-lt"/>
                <a:ea typeface="+mn-ea"/>
                <a:cs typeface="+mn-cs"/>
              </a:rPr>
              <a:t>9.  Assuming complete dissociation of all solutes, which of the following solutions would be hyperosmotic to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NaCl</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glucose</a:t>
            </a:r>
          </a:p>
          <a:p>
            <a:r>
              <a:rPr lang="en-US" sz="1200" kern="1200" dirty="0" smtClean="0">
                <a:solidFill>
                  <a:schemeClr val="tx1"/>
                </a:solidFill>
                <a:effectLst/>
                <a:latin typeface="+mn-lt"/>
                <a:ea typeface="+mn-ea"/>
                <a:cs typeface="+mn-cs"/>
              </a:rPr>
              <a:t>	B.  1.5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glucose</a:t>
            </a:r>
          </a:p>
          <a:p>
            <a:r>
              <a:rPr lang="en-US" sz="1200" kern="1200" dirty="0" smtClean="0">
                <a:solidFill>
                  <a:schemeClr val="tx1"/>
                </a:solidFill>
                <a:effectLst/>
                <a:latin typeface="+mn-lt"/>
                <a:ea typeface="+mn-ea"/>
                <a:cs typeface="+mn-cs"/>
              </a:rPr>
              <a:t>	C.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CaCl2</a:t>
            </a:r>
          </a:p>
          <a:p>
            <a:r>
              <a:rPr lang="en-US" sz="1200" kern="1200" dirty="0" smtClean="0">
                <a:solidFill>
                  <a:schemeClr val="tx1"/>
                </a:solidFill>
                <a:effectLst/>
                <a:latin typeface="+mn-lt"/>
                <a:ea typeface="+mn-ea"/>
                <a:cs typeface="+mn-cs"/>
              </a:rPr>
              <a:t>	D.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sucrose</a:t>
            </a:r>
          </a:p>
          <a:p>
            <a:r>
              <a:rPr lang="en-US" sz="1200" kern="1200" dirty="0" smtClean="0">
                <a:solidFill>
                  <a:schemeClr val="tx1"/>
                </a:solidFill>
                <a:effectLst/>
                <a:latin typeface="+mn-lt"/>
                <a:ea typeface="+mn-ea"/>
                <a:cs typeface="+mn-cs"/>
              </a:rPr>
              <a:t>	E.  1 </a:t>
            </a:r>
            <a:r>
              <a:rPr lang="en-US" sz="1200" kern="1200" dirty="0" err="1" smtClean="0">
                <a:solidFill>
                  <a:schemeClr val="tx1"/>
                </a:solidFill>
                <a:effectLst/>
                <a:latin typeface="+mn-lt"/>
                <a:ea typeface="+mn-ea"/>
                <a:cs typeface="+mn-cs"/>
              </a:rPr>
              <a:t>mM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KCl</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10.  As part of an experimental study, a volunteer agrees to have 10g of </a:t>
            </a:r>
            <a:r>
              <a:rPr lang="en-US" sz="1200" kern="1200" dirty="0" err="1" smtClean="0">
                <a:solidFill>
                  <a:schemeClr val="tx1"/>
                </a:solidFill>
                <a:effectLst/>
                <a:latin typeface="+mn-lt"/>
                <a:ea typeface="+mn-ea"/>
                <a:cs typeface="+mn-cs"/>
              </a:rPr>
              <a:t>mannitol</a:t>
            </a:r>
            <a:r>
              <a:rPr lang="en-US" sz="1200" kern="1200" dirty="0" smtClean="0">
                <a:solidFill>
                  <a:schemeClr val="tx1"/>
                </a:solidFill>
                <a:effectLst/>
                <a:latin typeface="+mn-lt"/>
                <a:ea typeface="+mn-ea"/>
                <a:cs typeface="+mn-cs"/>
              </a:rPr>
              <a:t> injected intravenously.  After sufficient time for equilibration, blood is drawn, and the concentration of </a:t>
            </a:r>
            <a:r>
              <a:rPr lang="en-US" sz="1200" kern="1200" dirty="0" err="1" smtClean="0">
                <a:solidFill>
                  <a:schemeClr val="tx1"/>
                </a:solidFill>
                <a:effectLst/>
                <a:latin typeface="+mn-lt"/>
                <a:ea typeface="+mn-ea"/>
                <a:cs typeface="+mn-cs"/>
              </a:rPr>
              <a:t>mannitol</a:t>
            </a:r>
            <a:r>
              <a:rPr lang="en-US" sz="1200" kern="1200" dirty="0" smtClean="0">
                <a:solidFill>
                  <a:schemeClr val="tx1"/>
                </a:solidFill>
                <a:effectLst/>
                <a:latin typeface="+mn-lt"/>
                <a:ea typeface="+mn-ea"/>
                <a:cs typeface="+mn-cs"/>
              </a:rPr>
              <a:t> in the plasma is found to be 65 mg/100mL.  Urinalysis reveals that 10% of the </a:t>
            </a:r>
            <a:r>
              <a:rPr lang="en-US" sz="1200" kern="1200" dirty="0" err="1" smtClean="0">
                <a:solidFill>
                  <a:schemeClr val="tx1"/>
                </a:solidFill>
                <a:effectLst/>
                <a:latin typeface="+mn-lt"/>
                <a:ea typeface="+mn-ea"/>
                <a:cs typeface="+mn-cs"/>
              </a:rPr>
              <a:t>mannitol</a:t>
            </a:r>
            <a:r>
              <a:rPr lang="en-US" sz="1200" kern="1200" dirty="0" smtClean="0">
                <a:solidFill>
                  <a:schemeClr val="tx1"/>
                </a:solidFill>
                <a:effectLst/>
                <a:latin typeface="+mn-lt"/>
                <a:ea typeface="+mn-ea"/>
                <a:cs typeface="+mn-cs"/>
              </a:rPr>
              <a:t> had been excreted into the urine during this time period.  What is the approximate extracellular fluid volume for this volunteer?</a:t>
            </a:r>
          </a:p>
          <a:p>
            <a:r>
              <a:rPr lang="en-US" sz="1200" kern="1200" dirty="0" smtClean="0">
                <a:solidFill>
                  <a:schemeClr val="tx1"/>
                </a:solidFill>
                <a:effectLst/>
                <a:latin typeface="+mn-lt"/>
                <a:ea typeface="+mn-ea"/>
                <a:cs typeface="+mn-cs"/>
              </a:rPr>
              <a:t>	A.  10 L</a:t>
            </a:r>
          </a:p>
          <a:p>
            <a:r>
              <a:rPr lang="en-US" sz="1200" kern="1200" dirty="0" smtClean="0">
                <a:solidFill>
                  <a:schemeClr val="tx1"/>
                </a:solidFill>
                <a:effectLst/>
                <a:latin typeface="+mn-lt"/>
                <a:ea typeface="+mn-ea"/>
                <a:cs typeface="+mn-cs"/>
              </a:rPr>
              <a:t>	B.  15 L</a:t>
            </a:r>
          </a:p>
          <a:p>
            <a:r>
              <a:rPr lang="en-US" sz="1200" kern="1200" dirty="0" smtClean="0">
                <a:solidFill>
                  <a:schemeClr val="tx1"/>
                </a:solidFill>
                <a:effectLst/>
                <a:latin typeface="+mn-lt"/>
                <a:ea typeface="+mn-ea"/>
                <a:cs typeface="+mn-cs"/>
              </a:rPr>
              <a:t>	C.  22 L </a:t>
            </a:r>
          </a:p>
          <a:p>
            <a:r>
              <a:rPr lang="en-US" sz="1200" kern="1200" dirty="0" smtClean="0">
                <a:solidFill>
                  <a:schemeClr val="tx1"/>
                </a:solidFill>
                <a:effectLst/>
                <a:latin typeface="+mn-lt"/>
                <a:ea typeface="+mn-ea"/>
                <a:cs typeface="+mn-cs"/>
              </a:rPr>
              <a:t>	D.  30 L</a:t>
            </a:r>
          </a:p>
          <a:p>
            <a:r>
              <a:rPr lang="en-US" sz="1200" kern="1200" dirty="0" smtClean="0">
                <a:solidFill>
                  <a:schemeClr val="tx1"/>
                </a:solidFill>
                <a:effectLst/>
                <a:latin typeface="+mn-lt"/>
                <a:ea typeface="+mn-ea"/>
                <a:cs typeface="+mn-cs"/>
              </a:rPr>
              <a:t>	E.  42 L</a:t>
            </a:r>
          </a:p>
          <a:p>
            <a:r>
              <a:rPr lang="en-US" sz="1200" kern="1200" dirty="0" smtClean="0">
                <a:solidFill>
                  <a:schemeClr val="tx1"/>
                </a:solidFill>
                <a:effectLst/>
                <a:latin typeface="+mn-lt"/>
                <a:ea typeface="+mn-ea"/>
                <a:cs typeface="+mn-cs"/>
              </a:rPr>
              <a:t>11.  In a person weighing 75 kg, the volumes of total body water (</a:t>
            </a:r>
            <a:r>
              <a:rPr lang="en-US" sz="1200" kern="1200" dirty="0" err="1" smtClean="0">
                <a:solidFill>
                  <a:schemeClr val="tx1"/>
                </a:solidFill>
                <a:effectLst/>
                <a:latin typeface="+mn-lt"/>
                <a:ea typeface="+mn-ea"/>
                <a:cs typeface="+mn-cs"/>
              </a:rPr>
              <a:t>TBW</a:t>
            </a:r>
            <a:r>
              <a:rPr lang="en-US" sz="1200" kern="1200" dirty="0" smtClean="0">
                <a:solidFill>
                  <a:schemeClr val="tx1"/>
                </a:solidFill>
                <a:effectLst/>
                <a:latin typeface="+mn-lt"/>
                <a:ea typeface="+mn-ea"/>
                <a:cs typeface="+mn-cs"/>
              </a:rPr>
              <a:t>), intracellular fluid, and extracellular fluid are approximately what respectively?</a:t>
            </a:r>
          </a:p>
          <a:p>
            <a:r>
              <a:rPr lang="en-US" sz="1200" kern="1200" dirty="0" smtClean="0">
                <a:solidFill>
                  <a:schemeClr val="tx1"/>
                </a:solidFill>
                <a:effectLst/>
                <a:latin typeface="+mn-lt"/>
                <a:ea typeface="+mn-ea"/>
                <a:cs typeface="+mn-cs"/>
              </a:rPr>
              <a:t>	A.  40L, 30L, 10L</a:t>
            </a:r>
          </a:p>
          <a:p>
            <a:r>
              <a:rPr lang="en-US" sz="1200" kern="1200" dirty="0" smtClean="0">
                <a:solidFill>
                  <a:schemeClr val="tx1"/>
                </a:solidFill>
                <a:effectLst/>
                <a:latin typeface="+mn-lt"/>
                <a:ea typeface="+mn-ea"/>
                <a:cs typeface="+mn-cs"/>
              </a:rPr>
              <a:t>	B.  45L, 30L, 15L</a:t>
            </a:r>
          </a:p>
          <a:p>
            <a:r>
              <a:rPr lang="en-US" sz="1200" kern="1200" dirty="0" smtClean="0">
                <a:solidFill>
                  <a:schemeClr val="tx1"/>
                </a:solidFill>
                <a:effectLst/>
                <a:latin typeface="+mn-lt"/>
                <a:ea typeface="+mn-ea"/>
                <a:cs typeface="+mn-cs"/>
              </a:rPr>
              <a:t>	C.  45L, 35L, 10L</a:t>
            </a:r>
          </a:p>
          <a:p>
            <a:r>
              <a:rPr lang="en-US" sz="1200" kern="1200" dirty="0" smtClean="0">
                <a:solidFill>
                  <a:schemeClr val="tx1"/>
                </a:solidFill>
                <a:effectLst/>
                <a:latin typeface="+mn-lt"/>
                <a:ea typeface="+mn-ea"/>
                <a:cs typeface="+mn-cs"/>
              </a:rPr>
              <a:t>	D.  50L, 25L, 25L</a:t>
            </a:r>
          </a:p>
          <a:p>
            <a:r>
              <a:rPr lang="en-US" sz="1200" kern="1200" dirty="0" smtClean="0">
                <a:solidFill>
                  <a:schemeClr val="tx1"/>
                </a:solidFill>
                <a:effectLst/>
                <a:latin typeface="+mn-lt"/>
                <a:ea typeface="+mn-ea"/>
                <a:cs typeface="+mn-cs"/>
              </a:rPr>
              <a:t>	E.  50L, 35L, 15L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Correct answers:</a:t>
            </a:r>
          </a:p>
          <a:p>
            <a:pPr marL="228600" lvl="0" indent="-228600">
              <a:buAutoNum type="arabicPeriod"/>
            </a:pPr>
            <a:r>
              <a:rPr lang="en-US" sz="1200" kern="1200" dirty="0" smtClean="0">
                <a:solidFill>
                  <a:schemeClr val="tx1"/>
                </a:solidFill>
                <a:effectLst/>
                <a:latin typeface="+mn-lt"/>
                <a:ea typeface="+mn-ea"/>
                <a:cs typeface="+mn-cs"/>
              </a:rPr>
              <a:t>E</a:t>
            </a:r>
          </a:p>
          <a:p>
            <a:pPr marL="228600" lvl="0" indent="-228600">
              <a:buAutoNum type="arabicPeriod"/>
            </a:pPr>
            <a:r>
              <a:rPr lang="en-US" sz="1200" kern="1200" dirty="0" smtClean="0">
                <a:solidFill>
                  <a:schemeClr val="tx1"/>
                </a:solidFill>
                <a:effectLst/>
                <a:latin typeface="+mn-lt"/>
                <a:ea typeface="+mn-ea"/>
                <a:cs typeface="+mn-cs"/>
              </a:rPr>
              <a:t>B</a:t>
            </a:r>
          </a:p>
          <a:p>
            <a:pPr marL="228600" lvl="0" indent="-228600">
              <a:buAutoNum type="arabicPeriod"/>
            </a:pPr>
            <a:r>
              <a:rPr lang="en-US" sz="1200" kern="1200" dirty="0" smtClean="0">
                <a:solidFill>
                  <a:schemeClr val="tx1"/>
                </a:solidFill>
                <a:effectLst/>
                <a:latin typeface="+mn-lt"/>
                <a:ea typeface="+mn-ea"/>
                <a:cs typeface="+mn-cs"/>
              </a:rPr>
              <a:t>D</a:t>
            </a:r>
          </a:p>
          <a:p>
            <a:pPr marL="228600" lvl="0" indent="-228600">
              <a:buAutoNum type="arabicPeriod"/>
            </a:pPr>
            <a:r>
              <a:rPr lang="en-US" sz="1200" kern="1200" dirty="0" smtClean="0">
                <a:solidFill>
                  <a:schemeClr val="tx1"/>
                </a:solidFill>
                <a:effectLst/>
                <a:latin typeface="+mn-lt"/>
                <a:ea typeface="+mn-ea"/>
                <a:cs typeface="+mn-cs"/>
              </a:rPr>
              <a:t>C</a:t>
            </a:r>
          </a:p>
          <a:p>
            <a:pPr marL="228600" lvl="0" indent="-228600">
              <a:buAutoNum type="arabicPeriod"/>
            </a:pPr>
            <a:r>
              <a:rPr lang="en-US" sz="1200" kern="1200" dirty="0" smtClean="0">
                <a:solidFill>
                  <a:schemeClr val="tx1"/>
                </a:solidFill>
                <a:effectLst/>
                <a:latin typeface="+mn-lt"/>
                <a:ea typeface="+mn-ea"/>
                <a:cs typeface="+mn-cs"/>
              </a:rPr>
              <a:t>C</a:t>
            </a:r>
          </a:p>
          <a:p>
            <a:pPr marL="228600" lvl="0" indent="-228600">
              <a:buAutoNum type="arabicPeriod"/>
            </a:pPr>
            <a:r>
              <a:rPr lang="en-US" sz="1200" kern="1200" dirty="0" smtClean="0">
                <a:solidFill>
                  <a:schemeClr val="tx1"/>
                </a:solidFill>
                <a:effectLst/>
                <a:latin typeface="+mn-lt"/>
                <a:ea typeface="+mn-ea"/>
                <a:cs typeface="+mn-cs"/>
              </a:rPr>
              <a:t>D</a:t>
            </a:r>
          </a:p>
          <a:p>
            <a:pPr marL="228600" lvl="0" indent="-228600">
              <a:buAutoNum type="arabicPeriod"/>
            </a:pPr>
            <a:r>
              <a:rPr lang="en-US" sz="1200" kern="1200" dirty="0" smtClean="0">
                <a:solidFill>
                  <a:schemeClr val="tx1"/>
                </a:solidFill>
                <a:effectLst/>
                <a:latin typeface="+mn-lt"/>
                <a:ea typeface="+mn-ea"/>
                <a:cs typeface="+mn-cs"/>
              </a:rPr>
              <a:t>D</a:t>
            </a:r>
          </a:p>
          <a:p>
            <a:pPr marL="228600" lvl="0" indent="-228600">
              <a:buAutoNum type="arabicPeriod"/>
            </a:pPr>
            <a:r>
              <a:rPr lang="en-US" sz="1200" kern="1200" dirty="0" smtClean="0">
                <a:solidFill>
                  <a:schemeClr val="tx1"/>
                </a:solidFill>
                <a:effectLst/>
                <a:latin typeface="+mn-lt"/>
                <a:ea typeface="+mn-ea"/>
                <a:cs typeface="+mn-cs"/>
              </a:rPr>
              <a:t>D</a:t>
            </a:r>
          </a:p>
          <a:p>
            <a:pPr marL="228600" lvl="0" indent="-228600">
              <a:buAutoNum type="arabicPeriod"/>
            </a:pPr>
            <a:r>
              <a:rPr lang="en-US" sz="1200" kern="1200" dirty="0" smtClean="0">
                <a:solidFill>
                  <a:schemeClr val="tx1"/>
                </a:solidFill>
                <a:effectLst/>
                <a:latin typeface="+mn-lt"/>
                <a:ea typeface="+mn-ea"/>
                <a:cs typeface="+mn-cs"/>
              </a:rPr>
              <a:t>C</a:t>
            </a:r>
          </a:p>
          <a:p>
            <a:pPr marL="228600" lvl="0" indent="-228600">
              <a:buAutoNum type="arabicPeriod"/>
            </a:pPr>
            <a:r>
              <a:rPr lang="en-US" sz="1200" kern="1200" smtClean="0">
                <a:solidFill>
                  <a:schemeClr val="tx1"/>
                </a:solidFill>
                <a:effectLst/>
                <a:latin typeface="+mn-lt"/>
                <a:ea typeface="+mn-ea"/>
                <a:cs typeface="+mn-cs"/>
              </a:rPr>
              <a:t>B </a:t>
            </a:r>
            <a:endParaRPr lang="en-US" sz="1200" kern="1200" dirty="0" smtClean="0">
              <a:solidFill>
                <a:schemeClr val="tx1"/>
              </a:solidFill>
              <a:effectLst/>
              <a:latin typeface="+mn-lt"/>
              <a:ea typeface="+mn-ea"/>
              <a:cs typeface="+mn-cs"/>
            </a:endParaRPr>
          </a:p>
          <a:p>
            <a:pPr marL="228600" lvl="0" indent="-228600">
              <a:buAutoNum type="arabicPeriod"/>
            </a:pPr>
            <a:r>
              <a:rPr lang="en-US" sz="1200" kern="1200" smtClean="0">
                <a:solidFill>
                  <a:schemeClr val="tx1"/>
                </a:solidFill>
                <a:effectLst/>
                <a:latin typeface="+mn-lt"/>
                <a:ea typeface="+mn-ea"/>
                <a:cs typeface="+mn-cs"/>
              </a:rPr>
              <a:t>B</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41180B22-0311-4EE5-BDF8-D1EB0D4A1C96}" type="slidenum">
              <a:rPr lang="en-US" smtClean="0"/>
              <a:pPr>
                <a:defRPr/>
              </a:pPr>
              <a:t>47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b="1" dirty="0" smtClean="0"/>
              <a:t>Total body water (TBW) </a:t>
            </a:r>
            <a:r>
              <a:rPr lang="en-US" dirty="0" smtClean="0"/>
              <a:t>is the total amount of water within the body and is separated into</a:t>
            </a:r>
            <a:r>
              <a:rPr lang="en-US" baseline="0" dirty="0" smtClean="0"/>
              <a:t> two main compartments:</a:t>
            </a:r>
          </a:p>
          <a:p>
            <a:pPr marL="230413" indent="-230413">
              <a:buAutoNum type="arabicPeriod"/>
            </a:pPr>
            <a:r>
              <a:rPr lang="en-US" b="1" baseline="0" dirty="0" smtClean="0"/>
              <a:t>Intracellular fluid (ICF):  </a:t>
            </a:r>
            <a:r>
              <a:rPr lang="en-US" baseline="0" dirty="0" smtClean="0"/>
              <a:t>the water contained within the cells.</a:t>
            </a:r>
          </a:p>
          <a:p>
            <a:pPr marL="230413" indent="-230413">
              <a:buAutoNum type="arabicPeriod"/>
            </a:pPr>
            <a:r>
              <a:rPr lang="en-US" b="1" baseline="0" dirty="0" smtClean="0"/>
              <a:t>Extracellular fluid (ECF): </a:t>
            </a:r>
            <a:r>
              <a:rPr lang="en-US" baseline="0" dirty="0" smtClean="0"/>
              <a:t>the water outside of the cells that is contained in the interstitial space (between the cells), in the blood, and in space completely surrounded by epithelial cells (</a:t>
            </a:r>
            <a:r>
              <a:rPr lang="en-US" baseline="0" dirty="0" err="1" smtClean="0"/>
              <a:t>transcellular</a:t>
            </a:r>
            <a:r>
              <a:rPr lang="en-US" baseline="0" dirty="0" smtClean="0"/>
              <a:t>).  These three compartments are also defined:</a:t>
            </a:r>
          </a:p>
          <a:p>
            <a:pPr marL="691240" lvl="1" indent="-230413">
              <a:buAutoNum type="alphaLcPeriod"/>
            </a:pPr>
            <a:r>
              <a:rPr lang="en-US" b="1" baseline="0" dirty="0" smtClean="0"/>
              <a:t>Interstitial fluid volume (IFV)</a:t>
            </a:r>
          </a:p>
          <a:p>
            <a:pPr marL="691240" lvl="1" indent="-230413" defTabSz="921653">
              <a:buFontTx/>
              <a:buAutoNum type="alphaLcPeriod"/>
              <a:defRPr/>
            </a:pPr>
            <a:r>
              <a:rPr lang="en-US" b="1" baseline="0" dirty="0" smtClean="0"/>
              <a:t>Plasma volume (PV)</a:t>
            </a:r>
            <a:r>
              <a:rPr lang="en-US" baseline="0" dirty="0" smtClean="0"/>
              <a:t> </a:t>
            </a:r>
          </a:p>
          <a:p>
            <a:pPr marL="691240" lvl="1" indent="-230413" defTabSz="921653">
              <a:buFontTx/>
              <a:buAutoNum type="alphaLcPeriod"/>
              <a:defRPr/>
            </a:pPr>
            <a:r>
              <a:rPr lang="en-US" b="1" baseline="0" dirty="0" err="1" smtClean="0"/>
              <a:t>Transcellular</a:t>
            </a:r>
            <a:r>
              <a:rPr lang="en-US" b="1" baseline="0" dirty="0" smtClean="0"/>
              <a:t> fluid volume (TFV)</a:t>
            </a:r>
          </a:p>
          <a:p>
            <a:endParaRPr lang="en-US" baseline="0" dirty="0" smtClean="0"/>
          </a:p>
          <a:p>
            <a:r>
              <a:rPr lang="en-US" baseline="0" dirty="0" smtClean="0"/>
              <a:t>Water can move from compartment to compartment by diffusion (both directly through the membrane and through water pores or </a:t>
            </a:r>
            <a:r>
              <a:rPr lang="en-US" baseline="0" dirty="0" err="1" smtClean="0"/>
              <a:t>aquaporins</a:t>
            </a:r>
            <a:r>
              <a:rPr lang="en-US" baseline="0" dirty="0" smtClean="0"/>
              <a:t> within the membrane), which in the case of water is known as osmosis.  Osmosis is an important means of moving water from one place to another within the body, and is also important in giving structure to cells by exerting osmotic or “hydrostatic” pressure.</a:t>
            </a:r>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defTabSz="921653">
              <a:defRPr/>
            </a:pPr>
            <a:r>
              <a:rPr lang="en-US" b="1" dirty="0" smtClean="0"/>
              <a:t>Total body water.</a:t>
            </a:r>
            <a:r>
              <a:rPr lang="en-US" b="1" baseline="0" dirty="0" smtClean="0"/>
              <a:t>  </a:t>
            </a:r>
            <a:r>
              <a:rPr lang="en-US" dirty="0" smtClean="0"/>
              <a:t>Total body water (TBW) is approximately 60% of total body weight in a young adult human male, approximately</a:t>
            </a:r>
            <a:r>
              <a:rPr lang="en-US" baseline="0" dirty="0" smtClean="0"/>
              <a:t> 50% of total body weight in a young adult human female, and 65-75% of total body weight in an infant.  TBW accounts for a lower percentage of weight in females because they typically have more adipose tissue, and fat cells have a lower water content than muscle.  Even if gender and age are taken into consideration, the fraction of total body weight contributed by water is not constant for all individuals under all conditions.  For example, variability in the amount of adipose tissue can influence the fraction.  Because water represents such a large fraction of body weight, acute changes in TBW can be detected simply by monitoring body weight.  The prototypic 70 Kg male has approximately 42 L of TBW.  Of these 42 L, approximately 25L (60%) is intracellular and 17 L (40%) is extracellular.  Extracellular fluid is composed of blood plasma, interstitial fluid, and </a:t>
            </a:r>
            <a:r>
              <a:rPr lang="en-US" baseline="0" dirty="0" err="1" smtClean="0"/>
              <a:t>transcellular</a:t>
            </a:r>
            <a:r>
              <a:rPr lang="en-US" baseline="0" dirty="0" smtClean="0"/>
              <a:t> fluid.</a:t>
            </a:r>
            <a:endParaRPr lang="en-US" dirty="0" smtClean="0"/>
          </a:p>
          <a:p>
            <a:endParaRPr lang="en-US" dirty="0" smtClean="0"/>
          </a:p>
          <a:p>
            <a:r>
              <a:rPr lang="en-US" b="1" dirty="0" smtClean="0"/>
              <a:t>Plasma volume.</a:t>
            </a:r>
            <a:r>
              <a:rPr lang="en-US" b="1" baseline="0" dirty="0" smtClean="0"/>
              <a:t>  </a:t>
            </a:r>
            <a:r>
              <a:rPr lang="en-US" baseline="0" dirty="0" smtClean="0"/>
              <a:t>Of the approximately 17 L of ECF, only about 20% (~3 L) is contained within the cardiac chambers and blood vessels, that is, within the intravascular compartment.  The total volume of this intravascular compartment is the blood volume, approximately 5.5 L.  The extracellular 3 L of the blood volume is the plasma volume.  The remaining 2.5 L consists of cellular elements of blood:  erythrocytes, leukocytes, and platelets.  The fraction of blood volume that is occupied by these cells is called the </a:t>
            </a:r>
            <a:r>
              <a:rPr lang="en-US" b="1" baseline="0" dirty="0" err="1" smtClean="0"/>
              <a:t>hematocrit</a:t>
            </a:r>
            <a:r>
              <a:rPr lang="en-US" baseline="0" dirty="0" smtClean="0"/>
              <a:t>.  The </a:t>
            </a:r>
            <a:r>
              <a:rPr lang="en-US" baseline="0" dirty="0" err="1" smtClean="0"/>
              <a:t>hematocrit</a:t>
            </a:r>
            <a:r>
              <a:rPr lang="en-US" baseline="0" dirty="0" smtClean="0"/>
              <a:t> is determined by centrifuging blood that is treated with an anticoagulant and measuring the fraction of the total volume that is occupied by the packed cells.</a:t>
            </a:r>
          </a:p>
          <a:p>
            <a:endParaRPr lang="en-US" baseline="0" dirty="0" smtClean="0"/>
          </a:p>
          <a:p>
            <a:r>
              <a:rPr lang="en-US" b="1" baseline="0" dirty="0" smtClean="0"/>
              <a:t>Interstitial fluid.  </a:t>
            </a:r>
            <a:r>
              <a:rPr lang="en-US" baseline="0" dirty="0" smtClean="0"/>
              <a:t>About 75% (~13 L) of the ECF is located outside the intravascular compartment, where it bathes the non-blood cells of the body.  This is called the interstitial space.  The barriers that separate the intravascular and interstitial compartments are the walls of capillaries.  Water and solutes can move between the </a:t>
            </a:r>
            <a:r>
              <a:rPr lang="en-US" baseline="0" dirty="0" err="1" smtClean="0"/>
              <a:t>interstitium</a:t>
            </a:r>
            <a:r>
              <a:rPr lang="en-US" baseline="0" dirty="0" smtClean="0"/>
              <a:t> and blood plasma by crossing capillary walls and between the </a:t>
            </a:r>
            <a:r>
              <a:rPr lang="en-US" baseline="0" dirty="0" err="1" smtClean="0"/>
              <a:t>interstitium</a:t>
            </a:r>
            <a:r>
              <a:rPr lang="en-US" baseline="0" dirty="0" smtClean="0"/>
              <a:t> and cytoplasm by crossing cell membranes.</a:t>
            </a:r>
          </a:p>
          <a:p>
            <a:endParaRPr lang="en-US" baseline="0" dirty="0" smtClean="0"/>
          </a:p>
          <a:p>
            <a:r>
              <a:rPr lang="en-US" b="1" baseline="0" dirty="0" err="1" smtClean="0"/>
              <a:t>Transcellular</a:t>
            </a:r>
            <a:r>
              <a:rPr lang="en-US" b="1" baseline="0" dirty="0" smtClean="0"/>
              <a:t> fluid.  </a:t>
            </a:r>
            <a:r>
              <a:rPr lang="en-US" baseline="0" dirty="0" smtClean="0"/>
              <a:t>The final approximately 1 L (5%) of ECF is trapped within spaces that are completely surrounded by epithelial cells.  This </a:t>
            </a:r>
            <a:r>
              <a:rPr lang="en-US" baseline="0" dirty="0" err="1" smtClean="0"/>
              <a:t>transcellular</a:t>
            </a:r>
            <a:r>
              <a:rPr lang="en-US" baseline="0" dirty="0" smtClean="0"/>
              <a:t> fluid includes the synovial fluid within joints and the cerebrospinal fluid surrounding the brain and spinal cord.  </a:t>
            </a:r>
            <a:r>
              <a:rPr lang="en-US" baseline="0" dirty="0" err="1" smtClean="0"/>
              <a:t>Transcellular</a:t>
            </a:r>
            <a:r>
              <a:rPr lang="en-US" baseline="0" dirty="0" smtClean="0"/>
              <a:t> fluid does not include fluids that are, strictly speaking, outside the body, such as the contents of the gastrointestinal (GI) tract or urinary bladder.</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a:t>
            </a:r>
            <a:r>
              <a:rPr lang="en-US" baseline="0" dirty="0" smtClean="0"/>
              <a:t> educational purposes, we will use a generic example of a young adult male:  T</a:t>
            </a:r>
            <a:r>
              <a:rPr lang="en-US" dirty="0" smtClean="0"/>
              <a:t>otal body water (TBW)</a:t>
            </a:r>
            <a:r>
              <a:rPr lang="en-US" baseline="0" dirty="0" smtClean="0"/>
              <a:t> makes up about 60% of the total body mass.  Intracellular fluid makes up 60% of the TBW (therefore 40% of BW), while extracellular fluid volume makes up 40% of TBW (20% of BW), 75% from interstitial fluid volume and 5% from plasma volume.  </a:t>
            </a:r>
          </a:p>
          <a:p>
            <a:endParaRPr lang="en-US" baseline="0" dirty="0" smtClean="0"/>
          </a:p>
          <a:p>
            <a:r>
              <a:rPr lang="en-US" i="1" baseline="0" dirty="0" smtClean="0"/>
              <a:t>Plasma is blood with the cells and large solutes removed.  Blood volume, plasma volume, red blood cell volume and </a:t>
            </a:r>
            <a:r>
              <a:rPr lang="en-US" i="1" baseline="0" dirty="0" err="1" smtClean="0"/>
              <a:t>hematocrit</a:t>
            </a:r>
            <a:r>
              <a:rPr lang="en-US" i="1" baseline="0" dirty="0" smtClean="0"/>
              <a:t> are all related to each other and can be calculated from each other by the following equations:</a:t>
            </a:r>
          </a:p>
          <a:p>
            <a:r>
              <a:rPr lang="en-US" i="1" baseline="0" dirty="0" smtClean="0"/>
              <a:t>Blood Volume = Plasma Volume (PV) + Red Blood Cell Volume (RBCV)</a:t>
            </a:r>
          </a:p>
          <a:p>
            <a:r>
              <a:rPr lang="en-US" i="1" baseline="0" dirty="0" err="1" smtClean="0"/>
              <a:t>Hematocrit</a:t>
            </a:r>
            <a:r>
              <a:rPr lang="en-US" i="1" baseline="0" dirty="0" smtClean="0"/>
              <a:t> (</a:t>
            </a:r>
            <a:r>
              <a:rPr lang="en-US" i="1" baseline="0" dirty="0" err="1" smtClean="0"/>
              <a:t>Hct</a:t>
            </a:r>
            <a:r>
              <a:rPr lang="en-US" i="1" baseline="0" dirty="0" smtClean="0"/>
              <a:t>) = Red Blood Cell Volume/Blood Volume (BV)</a:t>
            </a:r>
          </a:p>
          <a:p>
            <a:r>
              <a:rPr lang="en-US" i="1" baseline="0" dirty="0" smtClean="0"/>
              <a:t>Blood Volume = Plasma Volume/1-Hct</a:t>
            </a:r>
          </a:p>
          <a:p>
            <a:r>
              <a:rPr lang="en-US" i="1" baseline="0" dirty="0" smtClean="0"/>
              <a:t>(more information regarding blood will be covered in the </a:t>
            </a:r>
            <a:r>
              <a:rPr lang="en-US" i="1" baseline="0" dirty="0" err="1" smtClean="0"/>
              <a:t>Heme</a:t>
            </a:r>
            <a:r>
              <a:rPr lang="en-US" i="1" baseline="0" dirty="0" smtClean="0"/>
              <a:t>/</a:t>
            </a:r>
            <a:r>
              <a:rPr lang="en-US" i="1" baseline="0" dirty="0" err="1" smtClean="0"/>
              <a:t>lLmph</a:t>
            </a:r>
            <a:r>
              <a:rPr lang="en-US" i="1" baseline="0" dirty="0" smtClean="0"/>
              <a:t> module later in the semester.)</a:t>
            </a:r>
          </a:p>
          <a:p>
            <a:endParaRPr lang="en-US" baseline="0" dirty="0" smtClean="0"/>
          </a:p>
          <a:p>
            <a:pPr defTabSz="914248">
              <a:defRPr/>
            </a:pPr>
            <a:r>
              <a:rPr lang="en-US" dirty="0" smtClean="0"/>
              <a:t>Approximate volume of the various fluid compartments can be calculated based on the percentage of the body weight,</a:t>
            </a:r>
            <a:r>
              <a:rPr lang="en-US" baseline="0" dirty="0" smtClean="0"/>
              <a:t> or percentage of fluid volume</a:t>
            </a:r>
            <a:r>
              <a:rPr lang="en-US" dirty="0" smtClean="0"/>
              <a:t> that they represent. A standard (average) patient weights </a:t>
            </a:r>
            <a:r>
              <a:rPr lang="en-US" b="1" u="sng" dirty="0" smtClean="0"/>
              <a:t>70 Kg</a:t>
            </a:r>
            <a:r>
              <a:rPr lang="en-US" dirty="0" smtClean="0"/>
              <a:t>, so we could use this to calculate the body fluid compartments as a percentage of body mass, a percentage of total body water, and as a percentage of extracellular</a:t>
            </a:r>
            <a:r>
              <a:rPr lang="en-US" baseline="0" dirty="0" smtClean="0"/>
              <a:t> fluid volume</a:t>
            </a:r>
            <a:r>
              <a:rPr lang="en-US" dirty="0" smtClean="0"/>
              <a:t>.</a:t>
            </a:r>
          </a:p>
          <a:p>
            <a:endParaRPr lang="en-US" baseline="0" dirty="0" smtClean="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needs</a:t>
            </a:r>
            <a:r>
              <a:rPr lang="en-US" baseline="0" dirty="0" smtClean="0"/>
              <a:t> to be mentioned that these are ALL estimations and should be used as reference points for actual values to determine if the actual values are pathological or not.</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653">
              <a:defRPr/>
            </a:pPr>
            <a:r>
              <a:rPr lang="en-US" dirty="0" smtClean="0"/>
              <a:t>The actual anatomy and components</a:t>
            </a:r>
            <a:r>
              <a:rPr lang="en-US" baseline="0" dirty="0" smtClean="0"/>
              <a:t> of the body fluid compartments is illustrated above. Again, i</a:t>
            </a:r>
            <a:r>
              <a:rPr lang="en-US" dirty="0" smtClean="0"/>
              <a:t>t needs</a:t>
            </a:r>
            <a:r>
              <a:rPr lang="en-US" baseline="0" dirty="0" smtClean="0"/>
              <a:t> to be mentioned that these are </a:t>
            </a:r>
            <a:r>
              <a:rPr lang="en-US" b="1" baseline="0" dirty="0" smtClean="0"/>
              <a:t>ALL</a:t>
            </a:r>
            <a:r>
              <a:rPr lang="en-US" baseline="0" dirty="0" smtClean="0"/>
              <a:t> </a:t>
            </a:r>
            <a:r>
              <a:rPr lang="en-US" b="1" baseline="0" dirty="0" smtClean="0"/>
              <a:t>estimations</a:t>
            </a:r>
            <a:r>
              <a:rPr lang="en-US" baseline="0" dirty="0" smtClean="0"/>
              <a:t> and should be used as reference points for actual values to determine if the actual values (determined using the indicator dilution method) are pathological or not.</a:t>
            </a:r>
            <a:endParaRPr lang="en-US" dirty="0" smtClean="0"/>
          </a:p>
          <a:p>
            <a:pPr defTabSz="921653">
              <a:defRPr/>
            </a:pPr>
            <a:endParaRPr lang="en-US" baseline="0" dirty="0" smtClean="0"/>
          </a:p>
          <a:p>
            <a:pPr defTabSz="921653">
              <a:defRPr/>
            </a:pPr>
            <a:endParaRPr lang="en-US" baseline="0" dirty="0" smtClean="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Approximations are good,</a:t>
            </a:r>
            <a:r>
              <a:rPr lang="en-US" baseline="0" dirty="0" smtClean="0"/>
              <a:t> but clinically we need to have an accurate way of measuring fluid volume levels.  The </a:t>
            </a:r>
            <a:r>
              <a:rPr lang="en-US" b="1" baseline="0" dirty="0" smtClean="0"/>
              <a:t>i</a:t>
            </a:r>
            <a:r>
              <a:rPr lang="en-US" b="1" dirty="0" smtClean="0"/>
              <a:t>ndicator dilution method </a:t>
            </a:r>
            <a:r>
              <a:rPr lang="en-US" dirty="0" smtClean="0"/>
              <a:t>is defined as a method for measuring blood volume. A known amount of a substance that dissolves freely in blood but does not leave the capillaries is injected intravenously. After a few minutes a sample of blood is withdrawn, and the volume of blood in the body is calculated from the concentration of the substance in the sample, the sample's volume, and the </a:t>
            </a:r>
            <a:r>
              <a:rPr lang="en-US" dirty="0" err="1" smtClean="0"/>
              <a:t>hematocrit</a:t>
            </a:r>
            <a:r>
              <a:rPr lang="en-US" dirty="0" smtClean="0"/>
              <a:t>.</a:t>
            </a:r>
            <a:r>
              <a:rPr lang="en-US" baseline="0" dirty="0" smtClean="0"/>
              <a:t>  This method can be similarly utilized with indicators for volume compartments other than blood as well.  </a:t>
            </a:r>
            <a:endParaRPr lang="en-US" dirty="0"/>
          </a:p>
        </p:txBody>
      </p:sp>
      <p:sp>
        <p:nvSpPr>
          <p:cNvPr id="4" name="Slide Number Placeholder 3"/>
          <p:cNvSpPr>
            <a:spLocks noGrp="1"/>
          </p:cNvSpPr>
          <p:nvPr>
            <p:ph type="sldNum" sz="quarter" idx="10"/>
          </p:nvPr>
        </p:nvSpPr>
        <p:spPr/>
        <p:txBody>
          <a:bodyPr/>
          <a:lstStyle/>
          <a:p>
            <a:pPr>
              <a:defRPr/>
            </a:pPr>
            <a:fld id="{D2AC459D-9E8F-4F92-96F9-EF3AE5694FBD}" type="slidenum">
              <a:rPr lang="en-US" smtClean="0"/>
              <a:pPr>
                <a:defRPr/>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489A1AA6-E445-461E-976B-939B0181411C}" type="datetimeFigureOut">
              <a:rPr lang="en-US"/>
              <a:pPr>
                <a:defRPr/>
              </a:pPr>
              <a:t>4/3/2012</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6B6895BD-1CBA-4178-B249-E5A97ED0134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1737FA8-840F-4CFB-9258-782181AEFABC}" type="datetimeFigureOut">
              <a:rPr lang="en-US"/>
              <a:pPr>
                <a:defRPr/>
              </a:pPr>
              <a:t>4/3/2012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B49682C-360C-4AA6-8BAA-D5D1568B049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E476511-5136-46B1-AC18-34A38BDC2228}" type="datetimeFigureOut">
              <a:rPr lang="en-US"/>
              <a:pPr>
                <a:defRPr/>
              </a:pPr>
              <a:t>4/3/2012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61A79EE-BE57-4E47-A380-4445D590936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Date Placeholder 3"/>
          <p:cNvSpPr>
            <a:spLocks noGrp="1"/>
          </p:cNvSpPr>
          <p:nvPr>
            <p:ph type="dt" sz="half" idx="10"/>
          </p:nvPr>
        </p:nvSpPr>
        <p:spPr>
          <a:xfrm>
            <a:off x="457200" y="6245225"/>
            <a:ext cx="2133600" cy="476250"/>
          </a:xfrm>
        </p:spPr>
        <p:txBody>
          <a:bodyPr/>
          <a:lstStyle>
            <a:lvl1pPr>
              <a:defRPr/>
            </a:lvl1pPr>
          </a:lstStyle>
          <a:p>
            <a:pPr>
              <a:defRPr/>
            </a:pPr>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pPr>
              <a:defRPr/>
            </a:pPr>
            <a:fld id="{FD1B0363-AF8B-4DA1-A449-D58232234CF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A4458AE-7EB6-4267-9183-6EEAB33FF95C}" type="datetimeFigureOut">
              <a:rPr lang="en-US"/>
              <a:pPr>
                <a:defRPr/>
              </a:pPr>
              <a:t>4/3/2012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DA4C18F-C832-48EA-8472-97DB6400FC1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EE6C002-B494-4228-AAFA-910B8EFD06DF}" type="datetimeFigureOut">
              <a:rPr lang="en-US"/>
              <a:pPr>
                <a:defRPr/>
              </a:pPr>
              <a:t>4/3/2012</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6EAD2E7-1E9C-4BAE-9300-A9BC6121D3E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9E79A743-CF62-4488-9029-639F20301227}" type="datetimeFigureOut">
              <a:rPr lang="en-US"/>
              <a:pPr>
                <a:defRPr/>
              </a:pPr>
              <a:t>4/3/2012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615215-D7C9-4476-B976-E893825371F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9D61100F-05C2-457D-BFE5-7571F75240E9}" type="datetimeFigureOut">
              <a:rPr lang="en-US"/>
              <a:pPr>
                <a:defRPr/>
              </a:pPr>
              <a:t>4/3/2012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B538F5C-C79D-4D76-8231-C547812D081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9B92A2AD-3949-44B1-A0E2-3CC77C49B846}" type="datetimeFigureOut">
              <a:rPr lang="en-US"/>
              <a:pPr>
                <a:defRPr/>
              </a:pPr>
              <a:t>4/3/2012</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ED80DE49-74AD-4932-9E2D-CCE74C9EBFA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0F3C861B-886F-4FD4-86A3-08F2EC621EB5}" type="datetimeFigureOut">
              <a:rPr lang="en-US"/>
              <a:pPr>
                <a:defRPr/>
              </a:pPr>
              <a:t>4/3/2012</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E953FDC6-AAE4-49D6-B714-6F4BE93953D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C563940-91EA-4BB2-9A39-D7B93EA4A5BB}" type="datetimeFigureOut">
              <a:rPr lang="en-US"/>
              <a:pPr>
                <a:defRPr/>
              </a:pPr>
              <a:t>4/3/2012</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3FD076CC-D2ED-448C-B81E-AFE2BAF8CF4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E8E5A727-5116-489A-AE16-2F60BE71F326}" type="datetimeFigureOut">
              <a:rPr lang="en-US"/>
              <a:pPr>
                <a:defRPr/>
              </a:pPr>
              <a:t>4/3/2012</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9769233-DCA0-40F7-841F-30AA050369A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1ABE4509-76AA-4161-9CB0-566F3D16AD7F}" type="datetimeFigureOut">
              <a:rPr lang="en-US"/>
              <a:pPr>
                <a:defRPr/>
              </a:pPr>
              <a:t>4/3/2012</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9787721E-1507-48A7-B95E-1DB61477523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cs typeface="+mn-cs"/>
            </a:endParaRPr>
          </a:p>
        </p:txBody>
      </p:sp>
      <p:sp>
        <p:nvSpPr>
          <p:cNvPr id="3076"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CE17E7E8-603A-434D-8A9F-3AE3EC6D4E9C}" type="datetimeFigureOut">
              <a:rPr lang="en-US"/>
              <a:pPr>
                <a:defRPr/>
              </a:pPr>
              <a:t>4/3/2012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3A2590BB-339B-4C3F-8A07-3F7B8D018939}" type="slidenum">
              <a:rPr lang="en-US"/>
              <a:pPr>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833" r:id="rId1"/>
    <p:sldLayoutId id="2147483824" r:id="rId2"/>
    <p:sldLayoutId id="2147483834" r:id="rId3"/>
    <p:sldLayoutId id="2147483825" r:id="rId4"/>
    <p:sldLayoutId id="2147483826" r:id="rId5"/>
    <p:sldLayoutId id="2147483827" r:id="rId6"/>
    <p:sldLayoutId id="2147483828" r:id="rId7"/>
    <p:sldLayoutId id="2147483829" r:id="rId8"/>
    <p:sldLayoutId id="2147483835" r:id="rId9"/>
    <p:sldLayoutId id="2147483830" r:id="rId10"/>
    <p:sldLayoutId id="2147483831" r:id="rId11"/>
    <p:sldLayoutId id="2147483836" r:id="rId12"/>
    <p:sldLayoutId id="2147483832" r:id="rId13"/>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B32C16"/>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B32C16"/>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F5CD2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1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15.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tags" Target="../tags/tag19.xml"/><Relationship Id="rId7" Type="http://schemas.openxmlformats.org/officeDocument/2006/relationships/image" Target="../media/image7.emf"/><Relationship Id="rId2" Type="http://schemas.openxmlformats.org/officeDocument/2006/relationships/tags" Target="../tags/tag18.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slideLayout" Target="../slideLayouts/slideLayout13.xml"/><Relationship Id="rId4" Type="http://schemas.openxmlformats.org/officeDocument/2006/relationships/tags" Target="../tags/tag20.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ags" Target="../tags/tag2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2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2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3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5.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37.xml"/></Relationships>
</file>

<file path=ppt/slides/_rels/slide35.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image" Target="../media/image7.emf"/><Relationship Id="rId2" Type="http://schemas.openxmlformats.org/officeDocument/2006/relationships/tags" Target="../tags/tag38.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slideLayout" Target="../slideLayouts/slideLayout13.xml"/><Relationship Id="rId4" Type="http://schemas.openxmlformats.org/officeDocument/2006/relationships/tags" Target="../tags/tag4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1.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4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50.xml"/><Relationship Id="rId5" Type="http://schemas.openxmlformats.org/officeDocument/2006/relationships/image" Target="../media/image9.png"/><Relationship Id="rId4"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51.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6.xml"/><Relationship Id="rId1" Type="http://schemas.openxmlformats.org/officeDocument/2006/relationships/tags" Target="../tags/tag5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533400" y="1143000"/>
            <a:ext cx="7851648" cy="1828800"/>
          </a:xfrm>
        </p:spPr>
        <p:txBody>
          <a:bodyPr/>
          <a:lstStyle/>
          <a:p>
            <a:pPr eaLnBrk="1" fontAlgn="auto" hangingPunct="1">
              <a:spcAft>
                <a:spcPts val="0"/>
              </a:spcAft>
              <a:defRPr/>
            </a:pPr>
            <a:r>
              <a:rPr lang="en-US" dirty="0" smtClean="0"/>
              <a:t>Regulation of Cell Volume</a:t>
            </a:r>
          </a:p>
        </p:txBody>
      </p:sp>
      <p:sp>
        <p:nvSpPr>
          <p:cNvPr id="8195" name="Subtitle 2"/>
          <p:cNvSpPr>
            <a:spLocks noGrp="1"/>
          </p:cNvSpPr>
          <p:nvPr>
            <p:ph type="subTitle" idx="1"/>
          </p:nvPr>
        </p:nvSpPr>
        <p:spPr>
          <a:xfrm>
            <a:off x="533400" y="3429000"/>
            <a:ext cx="7854950" cy="1752600"/>
          </a:xfrm>
        </p:spPr>
        <p:txBody>
          <a:bodyPr/>
          <a:lstStyle/>
          <a:p>
            <a:pPr marR="0" eaLnBrk="1" hangingPunct="1">
              <a:buFont typeface="Arial" charset="0"/>
              <a:buNone/>
            </a:pPr>
            <a:r>
              <a:rPr lang="en-US" dirty="0" smtClean="0"/>
              <a:t>Dr. J</a:t>
            </a:r>
          </a:p>
          <a:p>
            <a:pPr marR="0" eaLnBrk="1" hangingPunct="1">
              <a:buFont typeface="Arial" charset="0"/>
              <a:buNone/>
            </a:pPr>
            <a:r>
              <a:rPr lang="en-US" dirty="0" smtClean="0"/>
              <a:t>mjohannessen@rossmed.edu.dm</a:t>
            </a:r>
          </a:p>
          <a:p>
            <a:pPr marR="0" eaLnBrk="1" hangingPunct="1">
              <a:buFont typeface="Arial" charset="0"/>
              <a:buNone/>
            </a:pPr>
            <a:r>
              <a:rPr lang="en-US" dirty="0" smtClean="0"/>
              <a:t>May 2012</a:t>
            </a:r>
          </a:p>
          <a:p>
            <a:pPr marR="0" eaLnBrk="1" hangingPunct="1">
              <a:buFont typeface="Arial" charset="0"/>
              <a:buNone/>
            </a:pPr>
            <a:endParaRPr lang="en-US" dirty="0" smtClean="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610600" cy="1143000"/>
          </a:xfrm>
        </p:spPr>
        <p:txBody>
          <a:bodyPr>
            <a:noAutofit/>
          </a:bodyPr>
          <a:lstStyle/>
          <a:p>
            <a:r>
              <a:rPr lang="en-US" sz="4800" dirty="0" smtClean="0"/>
              <a:t>Estimation of fluid volumes:</a:t>
            </a:r>
            <a:r>
              <a:rPr lang="en-US" sz="4500" dirty="0" smtClean="0"/>
              <a:t/>
            </a:r>
            <a:br>
              <a:rPr lang="en-US" sz="4500" dirty="0" smtClean="0"/>
            </a:br>
            <a:r>
              <a:rPr lang="en-US" sz="4500" dirty="0" smtClean="0"/>
              <a:t>1.  Based on total body water (42 L)</a:t>
            </a:r>
            <a:endParaRPr lang="en-US" sz="4500" dirty="0"/>
          </a:p>
        </p:txBody>
      </p:sp>
      <p:grpSp>
        <p:nvGrpSpPr>
          <p:cNvPr id="21" name="Group 25"/>
          <p:cNvGrpSpPr/>
          <p:nvPr/>
        </p:nvGrpSpPr>
        <p:grpSpPr>
          <a:xfrm>
            <a:off x="1600200" y="1981200"/>
            <a:ext cx="6019800" cy="4495800"/>
            <a:chOff x="4191000" y="0"/>
            <a:chExt cx="4953000" cy="3733800"/>
          </a:xfrm>
        </p:grpSpPr>
        <p:sp>
          <p:nvSpPr>
            <p:cNvPr id="23" name="Rectangle 22"/>
            <p:cNvSpPr/>
            <p:nvPr/>
          </p:nvSpPr>
          <p:spPr>
            <a:xfrm>
              <a:off x="4343400" y="0"/>
              <a:ext cx="4800600" cy="3733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5562600" y="685800"/>
              <a:ext cx="1291389" cy="16002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62600" y="2514600"/>
              <a:ext cx="1295399" cy="5334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648200" y="838200"/>
              <a:ext cx="675774" cy="16764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162800" y="228600"/>
              <a:ext cx="1752600" cy="2819400"/>
            </a:xfrm>
            <a:prstGeom prst="rect">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4953000" y="990600"/>
              <a:ext cx="507332" cy="152400"/>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6781800" y="1295400"/>
              <a:ext cx="322848" cy="207849"/>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5410200" y="1219200"/>
              <a:ext cx="507332" cy="152400"/>
            </a:xfrm>
            <a:prstGeom prst="lef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6934200" y="1676400"/>
              <a:ext cx="322848" cy="207849"/>
            </a:xfrm>
            <a:prstGeom prst="leftArrow">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a:off x="6019800" y="2362200"/>
              <a:ext cx="138363" cy="311774"/>
            </a:xfrm>
            <a:prstGeom prst="up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6400800" y="2133600"/>
              <a:ext cx="138363" cy="311774"/>
            </a:xfrm>
            <a:prstGeom prst="down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162800" y="1295400"/>
              <a:ext cx="1752600" cy="690150"/>
            </a:xfrm>
            <a:prstGeom prst="rect">
              <a:avLst/>
            </a:prstGeom>
            <a:noFill/>
          </p:spPr>
          <p:txBody>
            <a:bodyPr wrap="square" rtlCol="0">
              <a:spAutoFit/>
            </a:bodyPr>
            <a:lstStyle/>
            <a:p>
              <a:pPr algn="ctr"/>
              <a:r>
                <a:rPr lang="en-US" sz="1600" b="1" dirty="0" smtClean="0">
                  <a:latin typeface="+mn-lt"/>
                </a:rPr>
                <a:t>Intracellular Fluid (ICF)</a:t>
              </a:r>
            </a:p>
            <a:p>
              <a:pPr algn="ctr"/>
              <a:r>
                <a:rPr lang="en-US" sz="1600" b="1" dirty="0" smtClean="0">
                  <a:solidFill>
                    <a:srgbClr val="FF0000"/>
                  </a:solidFill>
                  <a:latin typeface="+mn-lt"/>
                </a:rPr>
                <a:t>60% of TBW</a:t>
              </a:r>
              <a:endParaRPr lang="en-US" sz="1600" b="1" dirty="0">
                <a:solidFill>
                  <a:srgbClr val="FF0000"/>
                </a:solidFill>
                <a:latin typeface="+mn-lt"/>
              </a:endParaRPr>
            </a:p>
          </p:txBody>
        </p:sp>
        <p:sp>
          <p:nvSpPr>
            <p:cNvPr id="14" name="TextBox 13"/>
            <p:cNvSpPr txBox="1"/>
            <p:nvPr/>
          </p:nvSpPr>
          <p:spPr>
            <a:xfrm>
              <a:off x="5562600" y="990600"/>
              <a:ext cx="1319463" cy="830997"/>
            </a:xfrm>
            <a:prstGeom prst="rect">
              <a:avLst/>
            </a:prstGeom>
            <a:noFill/>
          </p:spPr>
          <p:txBody>
            <a:bodyPr wrap="square" rtlCol="0">
              <a:spAutoFit/>
            </a:bodyPr>
            <a:lstStyle/>
            <a:p>
              <a:pPr algn="ctr"/>
              <a:r>
                <a:rPr lang="en-US" sz="1600" b="1" dirty="0" smtClean="0">
                  <a:latin typeface="+mn-lt"/>
                </a:rPr>
                <a:t>Interstitial Fluid (IF)</a:t>
              </a:r>
            </a:p>
            <a:p>
              <a:pPr algn="ctr"/>
              <a:endParaRPr lang="en-US" sz="1600" b="1" dirty="0">
                <a:solidFill>
                  <a:srgbClr val="FF0000"/>
                </a:solidFill>
                <a:latin typeface="+mn-lt"/>
              </a:endParaRPr>
            </a:p>
          </p:txBody>
        </p:sp>
        <p:sp>
          <p:nvSpPr>
            <p:cNvPr id="15" name="TextBox 14"/>
            <p:cNvSpPr txBox="1"/>
            <p:nvPr/>
          </p:nvSpPr>
          <p:spPr>
            <a:xfrm>
              <a:off x="5562600" y="2514600"/>
              <a:ext cx="1307432" cy="553998"/>
            </a:xfrm>
            <a:prstGeom prst="rect">
              <a:avLst/>
            </a:prstGeom>
            <a:noFill/>
          </p:spPr>
          <p:txBody>
            <a:bodyPr wrap="square" rtlCol="0">
              <a:spAutoFit/>
            </a:bodyPr>
            <a:lstStyle/>
            <a:p>
              <a:pPr algn="ctr"/>
              <a:r>
                <a:rPr lang="en-US" sz="1000" b="1" dirty="0" err="1" smtClean="0">
                  <a:latin typeface="+mn-lt"/>
                </a:rPr>
                <a:t>Transcellular</a:t>
              </a:r>
              <a:r>
                <a:rPr lang="en-US" sz="1000" b="1" dirty="0" smtClean="0">
                  <a:latin typeface="+mn-lt"/>
                </a:rPr>
                <a:t> Fluid</a:t>
              </a:r>
            </a:p>
            <a:p>
              <a:pPr algn="ctr"/>
              <a:endParaRPr lang="en-US" sz="1000" b="1" dirty="0">
                <a:solidFill>
                  <a:srgbClr val="FF0000"/>
                </a:solidFill>
                <a:latin typeface="+mn-lt"/>
              </a:endParaRPr>
            </a:p>
          </p:txBody>
        </p:sp>
        <p:sp>
          <p:nvSpPr>
            <p:cNvPr id="16" name="TextBox 15"/>
            <p:cNvSpPr txBox="1"/>
            <p:nvPr/>
          </p:nvSpPr>
          <p:spPr>
            <a:xfrm>
              <a:off x="4648200" y="1143000"/>
              <a:ext cx="685800" cy="984885"/>
            </a:xfrm>
            <a:prstGeom prst="rect">
              <a:avLst/>
            </a:prstGeom>
            <a:noFill/>
          </p:spPr>
          <p:txBody>
            <a:bodyPr wrap="square" rtlCol="0">
              <a:spAutoFit/>
            </a:bodyPr>
            <a:lstStyle/>
            <a:p>
              <a:pPr algn="ctr"/>
              <a:r>
                <a:rPr lang="en-US" sz="1050" b="1" dirty="0" smtClean="0">
                  <a:latin typeface="+mn-lt"/>
                </a:rPr>
                <a:t>Plasma Volume</a:t>
              </a:r>
            </a:p>
            <a:p>
              <a:pPr algn="ctr"/>
              <a:r>
                <a:rPr lang="en-US" sz="1050" b="1" dirty="0" smtClean="0">
                  <a:latin typeface="+mn-lt"/>
                </a:rPr>
                <a:t>(PV)</a:t>
              </a:r>
            </a:p>
            <a:p>
              <a:pPr algn="ctr"/>
              <a:endParaRPr lang="en-US" sz="1050" b="1" dirty="0" smtClean="0">
                <a:solidFill>
                  <a:srgbClr val="FF0000"/>
                </a:solidFill>
                <a:latin typeface="+mn-lt"/>
              </a:endParaRPr>
            </a:p>
            <a:p>
              <a:pPr algn="ctr"/>
              <a:endParaRPr lang="en-US" sz="1600" b="1" dirty="0">
                <a:latin typeface="+mn-lt"/>
              </a:endParaRPr>
            </a:p>
          </p:txBody>
        </p:sp>
        <p:sp>
          <p:nvSpPr>
            <p:cNvPr id="17" name="Left Brace 16"/>
            <p:cNvSpPr/>
            <p:nvPr/>
          </p:nvSpPr>
          <p:spPr>
            <a:xfrm rot="16200000">
              <a:off x="6667500" y="876300"/>
              <a:ext cx="228600" cy="4419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4648200" y="3200400"/>
              <a:ext cx="4343400" cy="281172"/>
            </a:xfrm>
            <a:prstGeom prst="rect">
              <a:avLst/>
            </a:prstGeom>
            <a:noFill/>
          </p:spPr>
          <p:txBody>
            <a:bodyPr wrap="square" rtlCol="0">
              <a:spAutoFit/>
            </a:bodyPr>
            <a:lstStyle/>
            <a:p>
              <a:pPr algn="ctr"/>
              <a:r>
                <a:rPr lang="en-US" sz="1600" b="1" dirty="0" smtClean="0">
                  <a:latin typeface="+mn-lt"/>
                </a:rPr>
                <a:t>Total Body Water = </a:t>
              </a:r>
              <a:r>
                <a:rPr lang="en-US" sz="1600" b="1" dirty="0" smtClean="0">
                  <a:solidFill>
                    <a:srgbClr val="FF0000"/>
                  </a:solidFill>
                  <a:latin typeface="+mn-lt"/>
                </a:rPr>
                <a:t>42 L</a:t>
              </a:r>
              <a:endParaRPr lang="en-US" sz="1600" b="1" dirty="0">
                <a:solidFill>
                  <a:srgbClr val="FF0000"/>
                </a:solidFill>
                <a:latin typeface="+mn-lt"/>
              </a:endParaRPr>
            </a:p>
          </p:txBody>
        </p:sp>
        <p:sp>
          <p:nvSpPr>
            <p:cNvPr id="19" name="Left Brace 18"/>
            <p:cNvSpPr/>
            <p:nvPr/>
          </p:nvSpPr>
          <p:spPr>
            <a:xfrm rot="5400000">
              <a:off x="5638800" y="-609600"/>
              <a:ext cx="228600" cy="2514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4191000" y="0"/>
              <a:ext cx="3200400" cy="485661"/>
            </a:xfrm>
            <a:prstGeom prst="rect">
              <a:avLst/>
            </a:prstGeom>
            <a:noFill/>
          </p:spPr>
          <p:txBody>
            <a:bodyPr wrap="square" rtlCol="0">
              <a:spAutoFit/>
            </a:bodyPr>
            <a:lstStyle/>
            <a:p>
              <a:pPr algn="ctr"/>
              <a:r>
                <a:rPr lang="en-US" sz="1600" b="1" dirty="0" smtClean="0">
                  <a:latin typeface="+mn-lt"/>
                </a:rPr>
                <a:t>Extracellular Fluid (ECF)  </a:t>
              </a:r>
            </a:p>
            <a:p>
              <a:pPr algn="ctr"/>
              <a:r>
                <a:rPr lang="en-US" sz="1600" b="1" dirty="0" smtClean="0">
                  <a:solidFill>
                    <a:srgbClr val="FF0000"/>
                  </a:solidFill>
                  <a:latin typeface="+mn-lt"/>
                </a:rPr>
                <a:t>40% of TBW</a:t>
              </a:r>
              <a:endParaRPr lang="en-US" sz="1600" b="1" dirty="0">
                <a:solidFill>
                  <a:srgbClr val="FF0000"/>
                </a:solidFill>
                <a:latin typeface="+mn-lt"/>
              </a:endParaRPr>
            </a:p>
          </p:txBody>
        </p:sp>
      </p:gr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610600" cy="1143000"/>
          </a:xfrm>
        </p:spPr>
        <p:txBody>
          <a:bodyPr>
            <a:noAutofit/>
          </a:bodyPr>
          <a:lstStyle/>
          <a:p>
            <a:r>
              <a:rPr lang="en-US" sz="4800" dirty="0" smtClean="0"/>
              <a:t>Estimation of fluid volumes:</a:t>
            </a:r>
            <a:r>
              <a:rPr lang="en-US" sz="4500" dirty="0" smtClean="0"/>
              <a:t/>
            </a:r>
            <a:br>
              <a:rPr lang="en-US" sz="4500" dirty="0" smtClean="0"/>
            </a:br>
            <a:r>
              <a:rPr lang="en-US" sz="4500" dirty="0" smtClean="0"/>
              <a:t>1.  Based on ECF Volume (14 L)</a:t>
            </a:r>
            <a:endParaRPr lang="en-US" sz="4500" dirty="0"/>
          </a:p>
        </p:txBody>
      </p:sp>
      <p:grpSp>
        <p:nvGrpSpPr>
          <p:cNvPr id="24" name="Group 23"/>
          <p:cNvGrpSpPr/>
          <p:nvPr/>
        </p:nvGrpSpPr>
        <p:grpSpPr>
          <a:xfrm>
            <a:off x="1447800" y="1905000"/>
            <a:ext cx="6019800" cy="4724400"/>
            <a:chOff x="4191000" y="0"/>
            <a:chExt cx="4953000" cy="3733800"/>
          </a:xfrm>
        </p:grpSpPr>
        <p:sp>
          <p:nvSpPr>
            <p:cNvPr id="25" name="Rectangle 24"/>
            <p:cNvSpPr/>
            <p:nvPr/>
          </p:nvSpPr>
          <p:spPr>
            <a:xfrm>
              <a:off x="4343400" y="0"/>
              <a:ext cx="4800600" cy="3733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562600" y="685800"/>
              <a:ext cx="1291389" cy="16002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562600" y="2514600"/>
              <a:ext cx="1295399" cy="5334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4648200" y="838200"/>
              <a:ext cx="675774" cy="16764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7162800" y="228600"/>
              <a:ext cx="1752600" cy="2819400"/>
            </a:xfrm>
            <a:prstGeom prst="rect">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ight Arrow 29"/>
            <p:cNvSpPr/>
            <p:nvPr/>
          </p:nvSpPr>
          <p:spPr>
            <a:xfrm>
              <a:off x="4953000" y="990600"/>
              <a:ext cx="507332" cy="152400"/>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a:off x="6781800" y="1295400"/>
              <a:ext cx="322848" cy="207849"/>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Left Arrow 31"/>
            <p:cNvSpPr/>
            <p:nvPr/>
          </p:nvSpPr>
          <p:spPr>
            <a:xfrm>
              <a:off x="5410200" y="1219200"/>
              <a:ext cx="507332" cy="152400"/>
            </a:xfrm>
            <a:prstGeom prst="lef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Left Arrow 32"/>
            <p:cNvSpPr/>
            <p:nvPr/>
          </p:nvSpPr>
          <p:spPr>
            <a:xfrm>
              <a:off x="6934200" y="1676400"/>
              <a:ext cx="322848" cy="207849"/>
            </a:xfrm>
            <a:prstGeom prst="leftArrow">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Up Arrow 33"/>
            <p:cNvSpPr/>
            <p:nvPr/>
          </p:nvSpPr>
          <p:spPr>
            <a:xfrm>
              <a:off x="6019800" y="2362200"/>
              <a:ext cx="138363" cy="311774"/>
            </a:xfrm>
            <a:prstGeom prst="up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a:off x="6400800" y="2133600"/>
              <a:ext cx="138363" cy="311774"/>
            </a:xfrm>
            <a:prstGeom prst="down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7162800" y="1295400"/>
              <a:ext cx="1752600" cy="830997"/>
            </a:xfrm>
            <a:prstGeom prst="rect">
              <a:avLst/>
            </a:prstGeom>
            <a:noFill/>
          </p:spPr>
          <p:txBody>
            <a:bodyPr wrap="square" rtlCol="0">
              <a:spAutoFit/>
            </a:bodyPr>
            <a:lstStyle/>
            <a:p>
              <a:pPr algn="ctr"/>
              <a:r>
                <a:rPr lang="en-US" sz="1600" b="1" dirty="0" smtClean="0">
                  <a:latin typeface="+mn-lt"/>
                </a:rPr>
                <a:t>Intracellular Fluid (ICF)</a:t>
              </a:r>
            </a:p>
            <a:p>
              <a:pPr algn="ctr"/>
              <a:endParaRPr lang="en-US" sz="1600" b="1" dirty="0">
                <a:solidFill>
                  <a:srgbClr val="FF0000"/>
                </a:solidFill>
                <a:latin typeface="+mn-lt"/>
              </a:endParaRPr>
            </a:p>
          </p:txBody>
        </p:sp>
        <p:sp>
          <p:nvSpPr>
            <p:cNvPr id="37" name="TextBox 36"/>
            <p:cNvSpPr txBox="1"/>
            <p:nvPr/>
          </p:nvSpPr>
          <p:spPr>
            <a:xfrm>
              <a:off x="5562600" y="990600"/>
              <a:ext cx="1319463" cy="830997"/>
            </a:xfrm>
            <a:prstGeom prst="rect">
              <a:avLst/>
            </a:prstGeom>
            <a:noFill/>
          </p:spPr>
          <p:txBody>
            <a:bodyPr wrap="square" rtlCol="0">
              <a:spAutoFit/>
            </a:bodyPr>
            <a:lstStyle/>
            <a:p>
              <a:pPr algn="ctr"/>
              <a:r>
                <a:rPr lang="en-US" sz="1600" b="1" dirty="0" smtClean="0">
                  <a:latin typeface="+mn-lt"/>
                </a:rPr>
                <a:t>Interstitial Fluid (IF)</a:t>
              </a:r>
            </a:p>
            <a:p>
              <a:pPr algn="ctr"/>
              <a:r>
                <a:rPr lang="en-US" sz="1600" b="1" dirty="0" smtClean="0">
                  <a:solidFill>
                    <a:srgbClr val="FF0000"/>
                  </a:solidFill>
                  <a:latin typeface="+mn-lt"/>
                </a:rPr>
                <a:t>75% of ECF</a:t>
              </a:r>
              <a:endParaRPr lang="en-US" sz="1600" b="1" dirty="0">
                <a:solidFill>
                  <a:srgbClr val="FF0000"/>
                </a:solidFill>
                <a:latin typeface="+mn-lt"/>
              </a:endParaRPr>
            </a:p>
          </p:txBody>
        </p:sp>
        <p:sp>
          <p:nvSpPr>
            <p:cNvPr id="38" name="TextBox 37"/>
            <p:cNvSpPr txBox="1"/>
            <p:nvPr/>
          </p:nvSpPr>
          <p:spPr>
            <a:xfrm>
              <a:off x="5562600" y="2514600"/>
              <a:ext cx="1307432" cy="553998"/>
            </a:xfrm>
            <a:prstGeom prst="rect">
              <a:avLst/>
            </a:prstGeom>
            <a:noFill/>
          </p:spPr>
          <p:txBody>
            <a:bodyPr wrap="square" rtlCol="0">
              <a:spAutoFit/>
            </a:bodyPr>
            <a:lstStyle/>
            <a:p>
              <a:pPr algn="ctr"/>
              <a:r>
                <a:rPr lang="en-US" sz="1000" b="1" dirty="0" err="1" smtClean="0">
                  <a:latin typeface="+mn-lt"/>
                </a:rPr>
                <a:t>Transcellular</a:t>
              </a:r>
              <a:r>
                <a:rPr lang="en-US" sz="1000" b="1" dirty="0" smtClean="0">
                  <a:latin typeface="+mn-lt"/>
                </a:rPr>
                <a:t> Fluid</a:t>
              </a:r>
            </a:p>
            <a:p>
              <a:pPr algn="ctr"/>
              <a:r>
                <a:rPr lang="en-US" sz="1000" b="1" dirty="0" smtClean="0">
                  <a:solidFill>
                    <a:srgbClr val="FF0000"/>
                  </a:solidFill>
                  <a:latin typeface="+mn-lt"/>
                </a:rPr>
                <a:t>5% of ECF</a:t>
              </a:r>
              <a:endParaRPr lang="en-US" sz="1000" b="1" dirty="0">
                <a:solidFill>
                  <a:srgbClr val="FF0000"/>
                </a:solidFill>
                <a:latin typeface="+mn-lt"/>
              </a:endParaRPr>
            </a:p>
          </p:txBody>
        </p:sp>
        <p:sp>
          <p:nvSpPr>
            <p:cNvPr id="39" name="TextBox 38"/>
            <p:cNvSpPr txBox="1"/>
            <p:nvPr/>
          </p:nvSpPr>
          <p:spPr>
            <a:xfrm>
              <a:off x="4648200" y="1143000"/>
              <a:ext cx="685800" cy="1146468"/>
            </a:xfrm>
            <a:prstGeom prst="rect">
              <a:avLst/>
            </a:prstGeom>
            <a:noFill/>
          </p:spPr>
          <p:txBody>
            <a:bodyPr wrap="square" rtlCol="0">
              <a:spAutoFit/>
            </a:bodyPr>
            <a:lstStyle/>
            <a:p>
              <a:pPr algn="ctr"/>
              <a:r>
                <a:rPr lang="en-US" sz="1050" b="1" dirty="0" smtClean="0">
                  <a:latin typeface="+mn-lt"/>
                </a:rPr>
                <a:t>Plasma Volume</a:t>
              </a:r>
            </a:p>
            <a:p>
              <a:pPr algn="ctr"/>
              <a:r>
                <a:rPr lang="en-US" sz="1050" b="1" dirty="0" smtClean="0">
                  <a:latin typeface="+mn-lt"/>
                </a:rPr>
                <a:t>(PV)</a:t>
              </a:r>
            </a:p>
            <a:p>
              <a:pPr algn="ctr"/>
              <a:r>
                <a:rPr lang="en-US" sz="1050" b="1" dirty="0" smtClean="0">
                  <a:solidFill>
                    <a:srgbClr val="FF0000"/>
                  </a:solidFill>
                  <a:latin typeface="+mn-lt"/>
                </a:rPr>
                <a:t>20% of ECF</a:t>
              </a:r>
            </a:p>
            <a:p>
              <a:pPr algn="ctr"/>
              <a:endParaRPr lang="en-US" sz="1600" b="1" dirty="0">
                <a:latin typeface="+mn-lt"/>
              </a:endParaRPr>
            </a:p>
          </p:txBody>
        </p:sp>
        <p:sp>
          <p:nvSpPr>
            <p:cNvPr id="40" name="Left Brace 39"/>
            <p:cNvSpPr/>
            <p:nvPr/>
          </p:nvSpPr>
          <p:spPr>
            <a:xfrm rot="16200000">
              <a:off x="6667500" y="876300"/>
              <a:ext cx="228600" cy="4419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1" name="TextBox 40"/>
            <p:cNvSpPr txBox="1"/>
            <p:nvPr/>
          </p:nvSpPr>
          <p:spPr>
            <a:xfrm>
              <a:off x="4648200" y="3200400"/>
              <a:ext cx="4343400" cy="338554"/>
            </a:xfrm>
            <a:prstGeom prst="rect">
              <a:avLst/>
            </a:prstGeom>
            <a:noFill/>
          </p:spPr>
          <p:txBody>
            <a:bodyPr wrap="square" rtlCol="0">
              <a:spAutoFit/>
            </a:bodyPr>
            <a:lstStyle/>
            <a:p>
              <a:pPr algn="ctr"/>
              <a:r>
                <a:rPr lang="en-US" sz="1600" b="1" dirty="0" smtClean="0">
                  <a:latin typeface="+mn-lt"/>
                </a:rPr>
                <a:t>Total Body Water </a:t>
              </a:r>
              <a:endParaRPr lang="en-US" sz="1600" b="1" dirty="0">
                <a:solidFill>
                  <a:srgbClr val="FF0000"/>
                </a:solidFill>
                <a:latin typeface="+mn-lt"/>
              </a:endParaRPr>
            </a:p>
          </p:txBody>
        </p:sp>
        <p:sp>
          <p:nvSpPr>
            <p:cNvPr id="42" name="Left Brace 41"/>
            <p:cNvSpPr/>
            <p:nvPr/>
          </p:nvSpPr>
          <p:spPr>
            <a:xfrm rot="5400000">
              <a:off x="5638800" y="-609600"/>
              <a:ext cx="228600" cy="2514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TextBox 42"/>
            <p:cNvSpPr txBox="1"/>
            <p:nvPr/>
          </p:nvSpPr>
          <p:spPr>
            <a:xfrm>
              <a:off x="4191000" y="0"/>
              <a:ext cx="3200400" cy="584775"/>
            </a:xfrm>
            <a:prstGeom prst="rect">
              <a:avLst/>
            </a:prstGeom>
            <a:noFill/>
          </p:spPr>
          <p:txBody>
            <a:bodyPr wrap="square" rtlCol="0">
              <a:spAutoFit/>
            </a:bodyPr>
            <a:lstStyle/>
            <a:p>
              <a:pPr algn="ctr"/>
              <a:r>
                <a:rPr lang="en-US" sz="1600" b="1" dirty="0" smtClean="0">
                  <a:latin typeface="+mn-lt"/>
                </a:rPr>
                <a:t>Extracellular Fluid (ECF)  </a:t>
              </a:r>
            </a:p>
            <a:p>
              <a:pPr algn="ctr"/>
              <a:r>
                <a:rPr lang="en-US" sz="1600" b="1" dirty="0" smtClean="0">
                  <a:solidFill>
                    <a:srgbClr val="FF0000"/>
                  </a:solidFill>
                  <a:latin typeface="+mn-lt"/>
                </a:rPr>
                <a:t>14 L</a:t>
              </a:r>
              <a:endParaRPr lang="en-US" sz="1600" b="1" dirty="0">
                <a:solidFill>
                  <a:srgbClr val="FF0000"/>
                </a:solidFill>
                <a:latin typeface="+mn-lt"/>
              </a:endParaRPr>
            </a:p>
          </p:txBody>
        </p:sp>
      </p:gr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05800" cy="1143000"/>
          </a:xfrm>
        </p:spPr>
        <p:txBody>
          <a:bodyPr/>
          <a:lstStyle/>
          <a:p>
            <a:r>
              <a:rPr lang="en-US" dirty="0" smtClean="0"/>
              <a:t>Body Fluid Compartments</a:t>
            </a:r>
            <a:endParaRPr lang="en-US" dirty="0"/>
          </a:p>
        </p:txBody>
      </p:sp>
      <p:pic>
        <p:nvPicPr>
          <p:cNvPr id="15361" name="Picture 1"/>
          <p:cNvPicPr>
            <a:picLocks noChangeAspect="1" noChangeArrowheads="1"/>
          </p:cNvPicPr>
          <p:nvPr/>
        </p:nvPicPr>
        <p:blipFill>
          <a:blip r:embed="rId4" cstate="email"/>
          <a:srcRect/>
          <a:stretch>
            <a:fillRect/>
          </a:stretch>
        </p:blipFill>
        <p:spPr bwMode="auto">
          <a:xfrm>
            <a:off x="305920" y="838200"/>
            <a:ext cx="8410016" cy="6019801"/>
          </a:xfrm>
          <a:prstGeom prst="rect">
            <a:avLst/>
          </a:prstGeom>
          <a:noFill/>
          <a:ln w="9525">
            <a:noFill/>
            <a:miter lim="800000"/>
            <a:headEnd/>
            <a:tailEnd/>
          </a:ln>
          <a:effectLst/>
        </p:spPr>
      </p:pic>
      <p:sp>
        <p:nvSpPr>
          <p:cNvPr id="4" name="TextBox 3"/>
          <p:cNvSpPr txBox="1"/>
          <p:nvPr/>
        </p:nvSpPr>
        <p:spPr>
          <a:xfrm>
            <a:off x="6629400" y="0"/>
            <a:ext cx="2287806" cy="369332"/>
          </a:xfrm>
          <a:prstGeom prst="rect">
            <a:avLst/>
          </a:prstGeom>
          <a:noFill/>
        </p:spPr>
        <p:txBody>
          <a:bodyPr wrap="none" rtlCol="0">
            <a:spAutoFit/>
          </a:bodyPr>
          <a:lstStyle/>
          <a:p>
            <a:r>
              <a:rPr lang="en-US" i="1" dirty="0" smtClean="0"/>
              <a:t>Boron and </a:t>
            </a:r>
            <a:r>
              <a:rPr lang="en-US" i="1" dirty="0" err="1" smtClean="0"/>
              <a:t>Boulpaep</a:t>
            </a:r>
            <a:endParaRPr lang="en-US" i="1"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381000" y="1676400"/>
            <a:ext cx="8362950" cy="1190625"/>
          </a:xfrm>
          <a:prstGeom prst="rect">
            <a:avLst/>
          </a:prstGeom>
          <a:noFill/>
          <a:ln w="9525">
            <a:noFill/>
            <a:miter lim="800000"/>
            <a:headEnd/>
            <a:tailEnd/>
          </a:ln>
        </p:spPr>
        <p:txBody>
          <a:bodyPr wrap="none">
            <a:spAutoFit/>
          </a:bodyPr>
          <a:lstStyle/>
          <a:p>
            <a:pPr algn="ctr"/>
            <a:r>
              <a:rPr lang="en-US" sz="3600" dirty="0"/>
              <a:t>How do we </a:t>
            </a:r>
            <a:r>
              <a:rPr lang="en-US" sz="3600" dirty="0" smtClean="0"/>
              <a:t>measure </a:t>
            </a:r>
            <a:r>
              <a:rPr lang="en-US" sz="3600" dirty="0"/>
              <a:t>the amount of fluid </a:t>
            </a:r>
          </a:p>
          <a:p>
            <a:pPr algn="ctr"/>
            <a:r>
              <a:rPr lang="en-US" sz="3600" dirty="0"/>
              <a:t>in these compartments?</a:t>
            </a:r>
          </a:p>
        </p:txBody>
      </p:sp>
      <p:sp>
        <p:nvSpPr>
          <p:cNvPr id="18435" name="Text Box 5"/>
          <p:cNvSpPr txBox="1">
            <a:spLocks noChangeArrowheads="1"/>
          </p:cNvSpPr>
          <p:nvPr/>
        </p:nvSpPr>
        <p:spPr bwMode="auto">
          <a:xfrm>
            <a:off x="1179513" y="3641725"/>
            <a:ext cx="6821487" cy="701675"/>
          </a:xfrm>
          <a:prstGeom prst="rect">
            <a:avLst/>
          </a:prstGeom>
          <a:noFill/>
          <a:ln w="9525">
            <a:noFill/>
            <a:miter lim="800000"/>
            <a:headEnd/>
            <a:tailEnd/>
          </a:ln>
        </p:spPr>
        <p:txBody>
          <a:bodyPr wrap="none">
            <a:spAutoFit/>
          </a:bodyPr>
          <a:lstStyle/>
          <a:p>
            <a:pPr algn="ctr">
              <a:defRPr/>
            </a:pPr>
            <a:r>
              <a:rPr lang="en-US" sz="4000" dirty="0">
                <a:solidFill>
                  <a:schemeClr val="accent2">
                    <a:lumMod val="50000"/>
                  </a:schemeClr>
                </a:solidFill>
              </a:rPr>
              <a:t>The Indicator Dilution Method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26" name="Rectangle 190"/>
          <p:cNvSpPr>
            <a:spLocks noGrp="1" noChangeArrowheads="1"/>
          </p:cNvSpPr>
          <p:nvPr>
            <p:ph type="title"/>
          </p:nvPr>
        </p:nvSpPr>
        <p:spPr>
          <a:xfrm>
            <a:off x="685800" y="76200"/>
            <a:ext cx="8229600" cy="838200"/>
          </a:xfrm>
        </p:spPr>
        <p:txBody>
          <a:bodyPr/>
          <a:lstStyle/>
          <a:p>
            <a:pPr eaLnBrk="1" hangingPunct="1">
              <a:defRPr/>
            </a:pPr>
            <a:r>
              <a:rPr lang="en-US"/>
              <a:t>Indicator Dilution Method</a:t>
            </a:r>
          </a:p>
        </p:txBody>
      </p:sp>
      <p:sp>
        <p:nvSpPr>
          <p:cNvPr id="19620" name="Rectangle 199"/>
          <p:cNvSpPr>
            <a:spLocks noChangeArrowheads="1"/>
          </p:cNvSpPr>
          <p:nvPr/>
        </p:nvSpPr>
        <p:spPr bwMode="auto">
          <a:xfrm>
            <a:off x="304800" y="5181600"/>
            <a:ext cx="8534400" cy="1524000"/>
          </a:xfrm>
          <a:prstGeom prst="rect">
            <a:avLst/>
          </a:prstGeom>
          <a:noFill/>
          <a:ln w="9525">
            <a:noFill/>
            <a:miter lim="800000"/>
            <a:headEnd/>
            <a:tailEnd/>
          </a:ln>
        </p:spPr>
        <p:txBody>
          <a:bodyPr/>
          <a:lstStyle/>
          <a:p>
            <a:pPr marL="609600" indent="-609600">
              <a:spcBef>
                <a:spcPct val="20000"/>
              </a:spcBef>
            </a:pPr>
            <a:r>
              <a:rPr lang="en-US" u="sng"/>
              <a:t>Determination of compartmental volume</a:t>
            </a:r>
          </a:p>
          <a:p>
            <a:pPr marL="609600" indent="-609600">
              <a:spcBef>
                <a:spcPct val="20000"/>
              </a:spcBef>
              <a:buFontTx/>
              <a:buAutoNum type="arabicPeriod"/>
            </a:pPr>
            <a:r>
              <a:rPr lang="en-US"/>
              <a:t>Place indicator A in the compartment B.</a:t>
            </a:r>
          </a:p>
          <a:p>
            <a:pPr marL="609600" indent="-609600">
              <a:spcBef>
                <a:spcPct val="20000"/>
              </a:spcBef>
              <a:buFontTx/>
              <a:buAutoNum type="arabicPeriod"/>
            </a:pPr>
            <a:r>
              <a:rPr lang="en-US"/>
              <a:t>Allow it to disperse evenly though out the compartment’s fluid</a:t>
            </a:r>
          </a:p>
          <a:p>
            <a:pPr marL="609600" indent="-609600">
              <a:spcBef>
                <a:spcPct val="20000"/>
              </a:spcBef>
              <a:buFontTx/>
              <a:buAutoNum type="arabicPeriod"/>
            </a:pPr>
            <a:r>
              <a:rPr lang="en-US"/>
              <a:t>Analyze the extent to which the substance is diluted</a:t>
            </a:r>
          </a:p>
        </p:txBody>
      </p:sp>
      <p:pic>
        <p:nvPicPr>
          <p:cNvPr id="190" name="Picture 189"/>
          <p:cNvPicPr/>
          <p:nvPr/>
        </p:nvPicPr>
        <p:blipFill>
          <a:blip r:embed="rId4"/>
          <a:srcRect/>
          <a:stretch>
            <a:fillRect/>
          </a:stretch>
        </p:blipFill>
        <p:spPr bwMode="auto">
          <a:xfrm>
            <a:off x="838200" y="914400"/>
            <a:ext cx="7566025" cy="4133215"/>
          </a:xfrm>
          <a:prstGeom prst="rect">
            <a:avLst/>
          </a:prstGeom>
          <a:noFill/>
        </p:spPr>
      </p:pic>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title"/>
          </p:nvPr>
        </p:nvSpPr>
        <p:spPr>
          <a:xfrm>
            <a:off x="533400" y="304800"/>
            <a:ext cx="8305800" cy="1143000"/>
          </a:xfrm>
        </p:spPr>
        <p:txBody>
          <a:bodyPr/>
          <a:lstStyle/>
          <a:p>
            <a:pPr eaLnBrk="1" hangingPunct="1">
              <a:defRPr/>
            </a:pPr>
            <a:r>
              <a:rPr lang="en-US" dirty="0" smtClean="0"/>
              <a:t>Indicator Dilution Method</a:t>
            </a:r>
            <a:endParaRPr lang="en-US" dirty="0"/>
          </a:p>
        </p:txBody>
      </p:sp>
      <p:sp>
        <p:nvSpPr>
          <p:cNvPr id="20483" name="Text Box 5"/>
          <p:cNvSpPr txBox="1">
            <a:spLocks noChangeArrowheads="1"/>
          </p:cNvSpPr>
          <p:nvPr/>
        </p:nvSpPr>
        <p:spPr bwMode="auto">
          <a:xfrm>
            <a:off x="2103438" y="1720850"/>
            <a:ext cx="5218112" cy="369888"/>
          </a:xfrm>
          <a:prstGeom prst="rect">
            <a:avLst/>
          </a:prstGeom>
          <a:noFill/>
          <a:ln w="9525">
            <a:noFill/>
            <a:miter lim="800000"/>
            <a:headEnd/>
            <a:tailEnd/>
          </a:ln>
        </p:spPr>
        <p:txBody>
          <a:bodyPr wrap="none">
            <a:spAutoFit/>
          </a:bodyPr>
          <a:lstStyle/>
          <a:p>
            <a:pPr algn="ctr"/>
            <a:r>
              <a:rPr lang="en-US" dirty="0"/>
              <a:t>Mass (mg) = volume (ml) x concentration (mg/ml)</a:t>
            </a:r>
          </a:p>
        </p:txBody>
      </p:sp>
      <p:sp>
        <p:nvSpPr>
          <p:cNvPr id="25606" name="Text Box 6"/>
          <p:cNvSpPr txBox="1">
            <a:spLocks noChangeArrowheads="1"/>
          </p:cNvSpPr>
          <p:nvPr/>
        </p:nvSpPr>
        <p:spPr bwMode="auto">
          <a:xfrm>
            <a:off x="2641600" y="3505200"/>
            <a:ext cx="3794125" cy="369888"/>
          </a:xfrm>
          <a:prstGeom prst="rect">
            <a:avLst/>
          </a:prstGeom>
          <a:noFill/>
          <a:ln w="9525">
            <a:noFill/>
            <a:miter lim="800000"/>
            <a:headEnd/>
            <a:tailEnd/>
          </a:ln>
        </p:spPr>
        <p:txBody>
          <a:bodyPr wrap="none">
            <a:spAutoFit/>
          </a:bodyPr>
          <a:lstStyle/>
          <a:p>
            <a:pPr algn="ctr"/>
            <a:r>
              <a:rPr lang="en-US"/>
              <a:t>Mass A (injected) = Mass B (inside)</a:t>
            </a:r>
          </a:p>
        </p:txBody>
      </p:sp>
      <p:sp>
        <p:nvSpPr>
          <p:cNvPr id="25607" name="Text Box 7"/>
          <p:cNvSpPr txBox="1">
            <a:spLocks noChangeArrowheads="1"/>
          </p:cNvSpPr>
          <p:nvPr/>
        </p:nvSpPr>
        <p:spPr bwMode="auto">
          <a:xfrm>
            <a:off x="1225550" y="4540250"/>
            <a:ext cx="6832600" cy="369888"/>
          </a:xfrm>
          <a:prstGeom prst="rect">
            <a:avLst/>
          </a:prstGeom>
          <a:noFill/>
          <a:ln w="9525">
            <a:noFill/>
            <a:miter lim="800000"/>
            <a:headEnd/>
            <a:tailEnd/>
          </a:ln>
        </p:spPr>
        <p:txBody>
          <a:bodyPr wrap="none">
            <a:spAutoFit/>
          </a:bodyPr>
          <a:lstStyle/>
          <a:p>
            <a:pPr algn="ctr"/>
            <a:r>
              <a:rPr lang="en-US" dirty="0"/>
              <a:t>Volume (A) x Concentration (A) = Volume (B) x Concentration (B)</a:t>
            </a:r>
          </a:p>
        </p:txBody>
      </p:sp>
      <p:sp>
        <p:nvSpPr>
          <p:cNvPr id="25608" name="Text Box 8"/>
          <p:cNvSpPr txBox="1">
            <a:spLocks noChangeArrowheads="1"/>
          </p:cNvSpPr>
          <p:nvPr/>
        </p:nvSpPr>
        <p:spPr bwMode="auto">
          <a:xfrm>
            <a:off x="12700" y="2497138"/>
            <a:ext cx="9131300" cy="366712"/>
          </a:xfrm>
          <a:prstGeom prst="rect">
            <a:avLst/>
          </a:prstGeom>
          <a:noFill/>
          <a:ln w="9525">
            <a:noFill/>
            <a:miter lim="800000"/>
            <a:headEnd/>
            <a:tailEnd/>
          </a:ln>
        </p:spPr>
        <p:txBody>
          <a:bodyPr>
            <a:spAutoFit/>
          </a:bodyPr>
          <a:lstStyle/>
          <a:p>
            <a:pPr algn="ctr"/>
            <a:r>
              <a:rPr lang="en-US" dirty="0"/>
              <a:t>Mass of indicator </a:t>
            </a:r>
            <a:r>
              <a:rPr lang="en-US" b="1" dirty="0"/>
              <a:t>injected</a:t>
            </a:r>
            <a:r>
              <a:rPr lang="en-US" dirty="0"/>
              <a:t> to compartment = Mass of indicator </a:t>
            </a:r>
            <a:r>
              <a:rPr lang="en-US" b="1" dirty="0"/>
              <a:t>inside</a:t>
            </a:r>
            <a:r>
              <a:rPr lang="en-US" dirty="0"/>
              <a:t> the compartment</a:t>
            </a:r>
          </a:p>
        </p:txBody>
      </p:sp>
      <p:sp>
        <p:nvSpPr>
          <p:cNvPr id="25609" name="Text Box 9"/>
          <p:cNvSpPr txBox="1">
            <a:spLocks noChangeArrowheads="1"/>
          </p:cNvSpPr>
          <p:nvPr/>
        </p:nvSpPr>
        <p:spPr bwMode="auto">
          <a:xfrm>
            <a:off x="1962150" y="5683250"/>
            <a:ext cx="5568950" cy="646113"/>
          </a:xfrm>
          <a:prstGeom prst="rect">
            <a:avLst/>
          </a:prstGeom>
          <a:noFill/>
          <a:ln w="9525">
            <a:noFill/>
            <a:miter lim="800000"/>
            <a:headEnd/>
            <a:tailEnd/>
          </a:ln>
        </p:spPr>
        <p:txBody>
          <a:bodyPr wrap="none">
            <a:spAutoFit/>
          </a:bodyPr>
          <a:lstStyle/>
          <a:p>
            <a:r>
              <a:rPr lang="en-US" dirty="0"/>
              <a:t>Volume (B) = </a:t>
            </a:r>
            <a:r>
              <a:rPr lang="en-US" u="sng" dirty="0"/>
              <a:t>Volume (A) x Concentration (A)</a:t>
            </a:r>
          </a:p>
          <a:p>
            <a:r>
              <a:rPr lang="en-US" dirty="0"/>
              <a:t>	     	Concentration (B)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560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itle 29"/>
          <p:cNvSpPr>
            <a:spLocks noGrp="1"/>
          </p:cNvSpPr>
          <p:nvPr>
            <p:ph type="title"/>
          </p:nvPr>
        </p:nvSpPr>
        <p:spPr>
          <a:xfrm>
            <a:off x="228600" y="-228600"/>
            <a:ext cx="8534400" cy="1143000"/>
          </a:xfrm>
        </p:spPr>
        <p:txBody>
          <a:bodyPr>
            <a:normAutofit fontScale="90000"/>
          </a:bodyPr>
          <a:lstStyle/>
          <a:p>
            <a:r>
              <a:rPr lang="en-US" dirty="0" smtClean="0"/>
              <a:t>Indicators for specific compartments</a:t>
            </a:r>
            <a:endParaRPr lang="en-US" dirty="0"/>
          </a:p>
        </p:txBody>
      </p:sp>
      <p:graphicFrame>
        <p:nvGraphicFramePr>
          <p:cNvPr id="22585" name="Group 57"/>
          <p:cNvGraphicFramePr>
            <a:graphicFrameLocks noGrp="1"/>
          </p:cNvGraphicFramePr>
          <p:nvPr>
            <p:ph idx="4294967295"/>
          </p:nvPr>
        </p:nvGraphicFramePr>
        <p:xfrm>
          <a:off x="228600" y="1066800"/>
          <a:ext cx="8686800" cy="2166303"/>
        </p:xfrm>
        <a:graphic>
          <a:graphicData uri="http://schemas.openxmlformats.org/drawingml/2006/table">
            <a:tbl>
              <a:tblPr/>
              <a:tblGrid>
                <a:gridCol w="4009293"/>
                <a:gridCol w="4677507"/>
              </a:tblGrid>
              <a:tr h="4810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dirty="0" smtClean="0">
                          <a:ln>
                            <a:noFill/>
                          </a:ln>
                          <a:solidFill>
                            <a:schemeClr val="tx1"/>
                          </a:solidFill>
                          <a:effectLst/>
                          <a:latin typeface="Arial" charset="0"/>
                          <a:cs typeface="Arial" charset="0"/>
                        </a:rPr>
                        <a:t>Compartment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3200" b="1" i="0" u="none" strike="noStrike" cap="none" normalizeH="0" baseline="0" smtClean="0">
                          <a:ln>
                            <a:noFill/>
                          </a:ln>
                          <a:solidFill>
                            <a:schemeClr val="tx1"/>
                          </a:solidFill>
                          <a:effectLst/>
                          <a:latin typeface="Arial" charset="0"/>
                          <a:cs typeface="Arial" charset="0"/>
                        </a:rPr>
                        <a:t>Indicators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Total Body Water (TBW)</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30000" dirty="0" smtClean="0">
                          <a:ln>
                            <a:noFill/>
                          </a:ln>
                          <a:solidFill>
                            <a:schemeClr val="tx1"/>
                          </a:solidFill>
                          <a:effectLst/>
                          <a:latin typeface="Arial" charset="0"/>
                          <a:cs typeface="Arial" charset="0"/>
                        </a:rPr>
                        <a:t>3</a:t>
                      </a:r>
                      <a:r>
                        <a:rPr kumimoji="0" lang="en-US" sz="2800" b="0" i="0" u="none" strike="noStrike" cap="none" normalizeH="0" baseline="0" dirty="0" smtClean="0">
                          <a:ln>
                            <a:noFill/>
                          </a:ln>
                          <a:solidFill>
                            <a:schemeClr val="tx1"/>
                          </a:solidFill>
                          <a:effectLst/>
                          <a:latin typeface="Arial" charset="0"/>
                          <a:cs typeface="Arial" charset="0"/>
                        </a:rPr>
                        <a:t>H</a:t>
                      </a:r>
                      <a:r>
                        <a:rPr kumimoji="0" lang="en-US" sz="2800" b="0" i="0" u="none" strike="noStrike" cap="none" normalizeH="0" baseline="-25000" dirty="0" smtClean="0">
                          <a:ln>
                            <a:noFill/>
                          </a:ln>
                          <a:solidFill>
                            <a:schemeClr val="tx1"/>
                          </a:solidFill>
                          <a:effectLst/>
                          <a:latin typeface="Arial" charset="0"/>
                          <a:cs typeface="Arial" charset="0"/>
                        </a:rPr>
                        <a:t>2</a:t>
                      </a:r>
                      <a:r>
                        <a:rPr kumimoji="0" lang="en-US" sz="2800" b="0" i="0" u="none" strike="noStrike" cap="none" normalizeH="0" baseline="0" dirty="0" smtClean="0">
                          <a:ln>
                            <a:noFill/>
                          </a:ln>
                          <a:solidFill>
                            <a:schemeClr val="tx1"/>
                          </a:solidFill>
                          <a:effectLst/>
                          <a:latin typeface="Arial" charset="0"/>
                          <a:cs typeface="Arial" charset="0"/>
                        </a:rPr>
                        <a:t>O, </a:t>
                      </a:r>
                      <a:r>
                        <a:rPr kumimoji="0" lang="en-US" sz="2800" b="0" i="0" u="none" strike="noStrike" cap="none" normalizeH="0" baseline="0" dirty="0" err="1" smtClean="0">
                          <a:ln>
                            <a:noFill/>
                          </a:ln>
                          <a:solidFill>
                            <a:schemeClr val="tx1"/>
                          </a:solidFill>
                          <a:effectLst/>
                          <a:latin typeface="Arial" charset="0"/>
                          <a:cs typeface="Arial" charset="0"/>
                        </a:rPr>
                        <a:t>antipyrine</a:t>
                      </a:r>
                      <a:endParaRPr kumimoji="0" lang="en-US" sz="28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cs typeface="Arial" charset="0"/>
                        </a:rPr>
                        <a:t>Extracellular Fluid(ECF)</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smtClean="0">
                          <a:ln>
                            <a:noFill/>
                          </a:ln>
                          <a:solidFill>
                            <a:schemeClr val="tx1"/>
                          </a:solidFill>
                          <a:effectLst/>
                          <a:latin typeface="Arial" charset="0"/>
                          <a:cs typeface="Arial" charset="0"/>
                        </a:rPr>
                        <a:t>inulin, mannitol</a:t>
                      </a:r>
                      <a:endParaRPr kumimoji="0" lang="en-US" sz="2800" b="0" i="0" u="none" strike="noStrike" cap="none" normalizeH="0" baseline="3000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charset="0"/>
                          <a:cs typeface="Arial" charset="0"/>
                        </a:rPr>
                        <a:t>Plasma Volume (PV)</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800" b="0" i="0" u="none" strike="noStrike" cap="none" normalizeH="0" baseline="30000" dirty="0" smtClean="0">
                          <a:ln>
                            <a:noFill/>
                          </a:ln>
                          <a:solidFill>
                            <a:schemeClr val="tx1"/>
                          </a:solidFill>
                          <a:effectLst/>
                          <a:latin typeface="Arial" charset="0"/>
                          <a:cs typeface="Arial" charset="0"/>
                        </a:rPr>
                        <a:t>125</a:t>
                      </a:r>
                      <a:r>
                        <a:rPr kumimoji="0" lang="en-US" sz="2800" b="0" i="0" u="none" strike="noStrike" cap="none" normalizeH="0" baseline="0" dirty="0" smtClean="0">
                          <a:ln>
                            <a:noFill/>
                          </a:ln>
                          <a:solidFill>
                            <a:schemeClr val="tx1"/>
                          </a:solidFill>
                          <a:effectLst/>
                          <a:latin typeface="Arial" charset="0"/>
                          <a:cs typeface="Arial" charset="0"/>
                        </a:rPr>
                        <a:t>I-albumin, Evans blue dye</a:t>
                      </a:r>
                      <a:endParaRPr kumimoji="0" lang="en-US" sz="2800" b="0" i="0" u="none" strike="noStrike" cap="none" normalizeH="0" baseline="30000" dirty="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24" name="Text Box 36"/>
          <p:cNvSpPr txBox="1">
            <a:spLocks noChangeArrowheads="1"/>
          </p:cNvSpPr>
          <p:nvPr/>
        </p:nvSpPr>
        <p:spPr bwMode="auto">
          <a:xfrm>
            <a:off x="5334000" y="4419600"/>
            <a:ext cx="1447800" cy="707886"/>
          </a:xfrm>
          <a:prstGeom prst="rect">
            <a:avLst/>
          </a:prstGeom>
          <a:noFill/>
          <a:ln w="9525">
            <a:noFill/>
            <a:miter lim="800000"/>
            <a:headEnd/>
            <a:tailEnd/>
          </a:ln>
        </p:spPr>
        <p:txBody>
          <a:bodyPr wrap="square">
            <a:spAutoFit/>
          </a:bodyPr>
          <a:lstStyle/>
          <a:p>
            <a:r>
              <a:rPr lang="en-US" sz="2000" b="1" dirty="0"/>
              <a:t>Interstitial </a:t>
            </a:r>
            <a:endParaRPr lang="en-US" sz="2000" b="1" dirty="0" smtClean="0"/>
          </a:p>
          <a:p>
            <a:r>
              <a:rPr lang="en-US" sz="2000" b="1" dirty="0" smtClean="0"/>
              <a:t>Fluid</a:t>
            </a:r>
            <a:endParaRPr lang="en-US" sz="2000" b="1" dirty="0"/>
          </a:p>
        </p:txBody>
      </p:sp>
      <p:sp>
        <p:nvSpPr>
          <p:cNvPr id="21526" name="Text Box 35"/>
          <p:cNvSpPr txBox="1">
            <a:spLocks noChangeArrowheads="1"/>
          </p:cNvSpPr>
          <p:nvPr/>
        </p:nvSpPr>
        <p:spPr bwMode="auto">
          <a:xfrm>
            <a:off x="5334000" y="3581400"/>
            <a:ext cx="2209800" cy="707886"/>
          </a:xfrm>
          <a:prstGeom prst="rect">
            <a:avLst/>
          </a:prstGeom>
          <a:noFill/>
          <a:ln w="9525">
            <a:noFill/>
            <a:miter lim="800000"/>
            <a:headEnd/>
            <a:tailEnd/>
          </a:ln>
        </p:spPr>
        <p:txBody>
          <a:bodyPr wrap="square">
            <a:spAutoFit/>
          </a:bodyPr>
          <a:lstStyle/>
          <a:p>
            <a:r>
              <a:rPr lang="en-US" sz="2000" b="1" dirty="0"/>
              <a:t>Intracellular </a:t>
            </a:r>
            <a:endParaRPr lang="en-US" sz="2000" b="1" dirty="0" smtClean="0"/>
          </a:p>
          <a:p>
            <a:r>
              <a:rPr lang="en-US" sz="2000" b="1" dirty="0" smtClean="0"/>
              <a:t>Fluid</a:t>
            </a:r>
            <a:endParaRPr lang="en-US" sz="2000" dirty="0"/>
          </a:p>
        </p:txBody>
      </p:sp>
      <p:sp>
        <p:nvSpPr>
          <p:cNvPr id="7" name="Rectangle 6"/>
          <p:cNvSpPr/>
          <p:nvPr/>
        </p:nvSpPr>
        <p:spPr>
          <a:xfrm>
            <a:off x="152400" y="3352800"/>
            <a:ext cx="4800600" cy="32766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371600" y="3886200"/>
            <a:ext cx="1291389" cy="16002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371600" y="5715000"/>
            <a:ext cx="1295399" cy="5334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57200" y="4038600"/>
            <a:ext cx="675774" cy="16764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971800" y="3429000"/>
            <a:ext cx="1752600" cy="2819400"/>
          </a:xfrm>
          <a:prstGeom prst="rect">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a:off x="762000" y="4191000"/>
            <a:ext cx="507332" cy="152400"/>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2590800" y="4495800"/>
            <a:ext cx="322848" cy="207849"/>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1219200" y="4419600"/>
            <a:ext cx="507332" cy="152400"/>
          </a:xfrm>
          <a:prstGeom prst="lef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2743200" y="4876800"/>
            <a:ext cx="322848" cy="207849"/>
          </a:xfrm>
          <a:prstGeom prst="leftArrow">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Up Arrow 15"/>
          <p:cNvSpPr/>
          <p:nvPr/>
        </p:nvSpPr>
        <p:spPr>
          <a:xfrm>
            <a:off x="1828800" y="5562600"/>
            <a:ext cx="138363" cy="311774"/>
          </a:xfrm>
          <a:prstGeom prst="up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own Arrow 16"/>
          <p:cNvSpPr/>
          <p:nvPr/>
        </p:nvSpPr>
        <p:spPr>
          <a:xfrm>
            <a:off x="2209800" y="5334000"/>
            <a:ext cx="138363" cy="311774"/>
          </a:xfrm>
          <a:prstGeom prst="down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2971800" y="4495800"/>
            <a:ext cx="1752600" cy="584775"/>
          </a:xfrm>
          <a:prstGeom prst="rect">
            <a:avLst/>
          </a:prstGeom>
          <a:noFill/>
        </p:spPr>
        <p:txBody>
          <a:bodyPr wrap="square" rtlCol="0">
            <a:spAutoFit/>
          </a:bodyPr>
          <a:lstStyle/>
          <a:p>
            <a:pPr algn="ctr"/>
            <a:r>
              <a:rPr lang="en-US" sz="1600" b="1" dirty="0" smtClean="0">
                <a:latin typeface="+mn-lt"/>
              </a:rPr>
              <a:t>Intracellular Fluid (ICF)</a:t>
            </a:r>
          </a:p>
        </p:txBody>
      </p:sp>
      <p:sp>
        <p:nvSpPr>
          <p:cNvPr id="19" name="TextBox 18"/>
          <p:cNvSpPr txBox="1"/>
          <p:nvPr/>
        </p:nvSpPr>
        <p:spPr>
          <a:xfrm>
            <a:off x="1371600" y="4191000"/>
            <a:ext cx="1319463" cy="830997"/>
          </a:xfrm>
          <a:prstGeom prst="rect">
            <a:avLst/>
          </a:prstGeom>
          <a:noFill/>
        </p:spPr>
        <p:txBody>
          <a:bodyPr wrap="square" rtlCol="0">
            <a:spAutoFit/>
          </a:bodyPr>
          <a:lstStyle/>
          <a:p>
            <a:pPr algn="ctr"/>
            <a:r>
              <a:rPr lang="en-US" sz="1600" b="1" dirty="0" smtClean="0">
                <a:latin typeface="+mn-lt"/>
              </a:rPr>
              <a:t>Interstitial Fluid (IF)</a:t>
            </a:r>
          </a:p>
          <a:p>
            <a:pPr algn="ctr"/>
            <a:endParaRPr lang="en-US" sz="1600" b="1" dirty="0">
              <a:solidFill>
                <a:srgbClr val="FF0000"/>
              </a:solidFill>
              <a:latin typeface="+mn-lt"/>
            </a:endParaRPr>
          </a:p>
        </p:txBody>
      </p:sp>
      <p:sp>
        <p:nvSpPr>
          <p:cNvPr id="20" name="TextBox 19"/>
          <p:cNvSpPr txBox="1"/>
          <p:nvPr/>
        </p:nvSpPr>
        <p:spPr>
          <a:xfrm>
            <a:off x="1371600" y="5715000"/>
            <a:ext cx="1307432" cy="553998"/>
          </a:xfrm>
          <a:prstGeom prst="rect">
            <a:avLst/>
          </a:prstGeom>
          <a:noFill/>
        </p:spPr>
        <p:txBody>
          <a:bodyPr wrap="square" rtlCol="0">
            <a:spAutoFit/>
          </a:bodyPr>
          <a:lstStyle/>
          <a:p>
            <a:pPr algn="ctr"/>
            <a:r>
              <a:rPr lang="en-US" sz="1000" b="1" dirty="0" err="1" smtClean="0">
                <a:latin typeface="+mn-lt"/>
              </a:rPr>
              <a:t>Transcellular</a:t>
            </a:r>
            <a:r>
              <a:rPr lang="en-US" sz="1000" b="1" dirty="0" smtClean="0">
                <a:latin typeface="+mn-lt"/>
              </a:rPr>
              <a:t> Fluid</a:t>
            </a:r>
          </a:p>
          <a:p>
            <a:pPr algn="ctr"/>
            <a:endParaRPr lang="en-US" sz="1000" b="1" dirty="0">
              <a:solidFill>
                <a:srgbClr val="FF0000"/>
              </a:solidFill>
              <a:latin typeface="+mn-lt"/>
            </a:endParaRPr>
          </a:p>
        </p:txBody>
      </p:sp>
      <p:sp>
        <p:nvSpPr>
          <p:cNvPr id="21" name="TextBox 20"/>
          <p:cNvSpPr txBox="1"/>
          <p:nvPr/>
        </p:nvSpPr>
        <p:spPr>
          <a:xfrm>
            <a:off x="457200" y="4343400"/>
            <a:ext cx="685800" cy="984885"/>
          </a:xfrm>
          <a:prstGeom prst="rect">
            <a:avLst/>
          </a:prstGeom>
          <a:noFill/>
        </p:spPr>
        <p:txBody>
          <a:bodyPr wrap="square" rtlCol="0">
            <a:spAutoFit/>
          </a:bodyPr>
          <a:lstStyle/>
          <a:p>
            <a:pPr algn="ctr"/>
            <a:r>
              <a:rPr lang="en-US" sz="1050" b="1" dirty="0" smtClean="0">
                <a:latin typeface="+mn-lt"/>
              </a:rPr>
              <a:t>Plasma Volume</a:t>
            </a:r>
          </a:p>
          <a:p>
            <a:pPr algn="ctr"/>
            <a:r>
              <a:rPr lang="en-US" sz="1050" b="1" dirty="0" smtClean="0">
                <a:latin typeface="+mn-lt"/>
              </a:rPr>
              <a:t>(PV)</a:t>
            </a:r>
          </a:p>
          <a:p>
            <a:pPr algn="ctr"/>
            <a:endParaRPr lang="en-US" sz="1050" b="1" dirty="0" smtClean="0">
              <a:solidFill>
                <a:srgbClr val="FF0000"/>
              </a:solidFill>
              <a:latin typeface="+mn-lt"/>
            </a:endParaRPr>
          </a:p>
          <a:p>
            <a:pPr algn="ctr"/>
            <a:endParaRPr lang="en-US" sz="1600" b="1" dirty="0">
              <a:latin typeface="+mn-lt"/>
            </a:endParaRPr>
          </a:p>
        </p:txBody>
      </p:sp>
      <p:sp>
        <p:nvSpPr>
          <p:cNvPr id="22" name="Left Brace 21"/>
          <p:cNvSpPr/>
          <p:nvPr/>
        </p:nvSpPr>
        <p:spPr>
          <a:xfrm rot="16200000">
            <a:off x="2476500" y="4076700"/>
            <a:ext cx="228600" cy="4419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TextBox 22"/>
          <p:cNvSpPr txBox="1"/>
          <p:nvPr/>
        </p:nvSpPr>
        <p:spPr>
          <a:xfrm>
            <a:off x="381000" y="6324600"/>
            <a:ext cx="4343400" cy="338554"/>
          </a:xfrm>
          <a:prstGeom prst="rect">
            <a:avLst/>
          </a:prstGeom>
          <a:noFill/>
        </p:spPr>
        <p:txBody>
          <a:bodyPr wrap="square" rtlCol="0">
            <a:spAutoFit/>
          </a:bodyPr>
          <a:lstStyle/>
          <a:p>
            <a:pPr algn="ctr"/>
            <a:r>
              <a:rPr lang="en-US" sz="1600" b="1" dirty="0" smtClean="0">
                <a:latin typeface="+mn-lt"/>
              </a:rPr>
              <a:t>Total Body Water </a:t>
            </a:r>
            <a:endParaRPr lang="en-US" sz="1600" b="1" dirty="0">
              <a:solidFill>
                <a:srgbClr val="FF0000"/>
              </a:solidFill>
              <a:latin typeface="+mn-lt"/>
            </a:endParaRPr>
          </a:p>
        </p:txBody>
      </p:sp>
      <p:sp>
        <p:nvSpPr>
          <p:cNvPr id="24" name="Left Brace 23"/>
          <p:cNvSpPr/>
          <p:nvPr/>
        </p:nvSpPr>
        <p:spPr>
          <a:xfrm rot="5400000">
            <a:off x="1447800" y="2590800"/>
            <a:ext cx="228600" cy="2514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TextBox 24"/>
          <p:cNvSpPr txBox="1"/>
          <p:nvPr/>
        </p:nvSpPr>
        <p:spPr>
          <a:xfrm>
            <a:off x="0" y="3352800"/>
            <a:ext cx="3200400" cy="338554"/>
          </a:xfrm>
          <a:prstGeom prst="rect">
            <a:avLst/>
          </a:prstGeom>
          <a:noFill/>
        </p:spPr>
        <p:txBody>
          <a:bodyPr wrap="square" rtlCol="0">
            <a:spAutoFit/>
          </a:bodyPr>
          <a:lstStyle/>
          <a:p>
            <a:pPr algn="ctr"/>
            <a:r>
              <a:rPr lang="en-US" sz="1600" b="1" dirty="0" smtClean="0">
                <a:latin typeface="+mn-lt"/>
              </a:rPr>
              <a:t>Extracellular Fluid (ECF)  </a:t>
            </a:r>
          </a:p>
        </p:txBody>
      </p:sp>
      <p:sp>
        <p:nvSpPr>
          <p:cNvPr id="27" name="Rectangle 26"/>
          <p:cNvSpPr/>
          <p:nvPr/>
        </p:nvSpPr>
        <p:spPr>
          <a:xfrm>
            <a:off x="5257800" y="3581400"/>
            <a:ext cx="3581400" cy="6858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858000" y="3733800"/>
            <a:ext cx="1800493" cy="400110"/>
          </a:xfrm>
          <a:prstGeom prst="rect">
            <a:avLst/>
          </a:prstGeom>
          <a:noFill/>
        </p:spPr>
        <p:txBody>
          <a:bodyPr wrap="none" rtlCol="0">
            <a:spAutoFit/>
          </a:bodyPr>
          <a:lstStyle/>
          <a:p>
            <a:r>
              <a:rPr lang="en-US" sz="2000" b="1" dirty="0" smtClean="0"/>
              <a:t> = TBW - ECF</a:t>
            </a:r>
            <a:endParaRPr lang="en-US" sz="2000" b="1" dirty="0"/>
          </a:p>
        </p:txBody>
      </p:sp>
      <p:sp>
        <p:nvSpPr>
          <p:cNvPr id="29" name="Rectangle 28"/>
          <p:cNvSpPr/>
          <p:nvPr/>
        </p:nvSpPr>
        <p:spPr>
          <a:xfrm>
            <a:off x="5257800" y="4419600"/>
            <a:ext cx="3581400" cy="68580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858000" y="4572000"/>
            <a:ext cx="1550424" cy="400110"/>
          </a:xfrm>
          <a:prstGeom prst="rect">
            <a:avLst/>
          </a:prstGeom>
          <a:noFill/>
        </p:spPr>
        <p:txBody>
          <a:bodyPr wrap="none" rtlCol="0">
            <a:spAutoFit/>
          </a:bodyPr>
          <a:lstStyle/>
          <a:p>
            <a:r>
              <a:rPr lang="en-US" sz="2000" b="1" dirty="0" smtClean="0"/>
              <a:t> ≈ ECF - PV</a:t>
            </a:r>
            <a:endParaRPr lang="en-US" sz="2000" b="1" dirty="0"/>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PQuestion"/>
          <p:cNvSpPr>
            <a:spLocks noGrp="1"/>
          </p:cNvSpPr>
          <p:nvPr>
            <p:ph type="title"/>
          </p:nvPr>
        </p:nvSpPr>
        <p:spPr>
          <a:xfrm>
            <a:off x="381000" y="762000"/>
            <a:ext cx="8458200" cy="2743200"/>
          </a:xfrm>
        </p:spPr>
        <p:txBody>
          <a:bodyPr/>
          <a:lstStyle/>
          <a:p>
            <a:pPr algn="just"/>
            <a:r>
              <a:rPr lang="en-US" sz="2800" b="1" dirty="0" smtClean="0">
                <a:solidFill>
                  <a:schemeClr val="tx1"/>
                </a:solidFill>
              </a:rPr>
              <a:t>1)  A 70 kg, 28 yr female presented after fainting while getting ready for work.  10 </a:t>
            </a:r>
            <a:r>
              <a:rPr lang="en-US" sz="2800" b="1" dirty="0" err="1" smtClean="0">
                <a:solidFill>
                  <a:schemeClr val="tx1"/>
                </a:solidFill>
              </a:rPr>
              <a:t>mL</a:t>
            </a:r>
            <a:r>
              <a:rPr lang="en-US" sz="2800" b="1" dirty="0" smtClean="0">
                <a:solidFill>
                  <a:schemeClr val="tx1"/>
                </a:solidFill>
              </a:rPr>
              <a:t> of an isotonic saline solution with the addition of 45 mg/</a:t>
            </a:r>
            <a:r>
              <a:rPr lang="en-US" sz="2800" b="1" dirty="0" err="1" smtClean="0">
                <a:solidFill>
                  <a:schemeClr val="tx1"/>
                </a:solidFill>
              </a:rPr>
              <a:t>mL</a:t>
            </a:r>
            <a:r>
              <a:rPr lang="en-US" sz="2800" b="1" dirty="0" smtClean="0">
                <a:solidFill>
                  <a:schemeClr val="tx1"/>
                </a:solidFill>
              </a:rPr>
              <a:t> of </a:t>
            </a:r>
            <a:r>
              <a:rPr lang="en-US" sz="2800" b="1" dirty="0" err="1" smtClean="0">
                <a:solidFill>
                  <a:schemeClr val="tx1"/>
                </a:solidFill>
              </a:rPr>
              <a:t>inulin</a:t>
            </a:r>
            <a:r>
              <a:rPr lang="en-US" sz="2800" b="1" dirty="0" smtClean="0">
                <a:solidFill>
                  <a:schemeClr val="tx1"/>
                </a:solidFill>
              </a:rPr>
              <a:t> was administered to her (‘Elizabeth’) through an arm vein.  After a 4 hour equilibration period, a blood sample is withdrawn and the plasma is separated and analyzed for </a:t>
            </a:r>
            <a:r>
              <a:rPr lang="en-US" sz="2800" b="1" dirty="0" err="1" smtClean="0">
                <a:solidFill>
                  <a:schemeClr val="tx1"/>
                </a:solidFill>
              </a:rPr>
              <a:t>inulin</a:t>
            </a:r>
            <a:r>
              <a:rPr lang="en-US" sz="2800" b="1" dirty="0" smtClean="0">
                <a:solidFill>
                  <a:schemeClr val="tx1"/>
                </a:solidFill>
              </a:rPr>
              <a:t> content.  A concentration of 0.05 mg/ml of </a:t>
            </a:r>
            <a:r>
              <a:rPr lang="en-US" sz="2800" b="1" dirty="0" err="1" smtClean="0">
                <a:solidFill>
                  <a:schemeClr val="tx1"/>
                </a:solidFill>
              </a:rPr>
              <a:t>inulin</a:t>
            </a:r>
            <a:r>
              <a:rPr lang="en-US" sz="2800" b="1" dirty="0" smtClean="0">
                <a:solidFill>
                  <a:schemeClr val="tx1"/>
                </a:solidFill>
              </a:rPr>
              <a:t> was found.  What is the ECFV level of the patient?</a:t>
            </a:r>
          </a:p>
        </p:txBody>
      </p:sp>
      <p:graphicFrame>
        <p:nvGraphicFramePr>
          <p:cNvPr id="4" name="TPChart"/>
          <p:cNvGraphicFramePr>
            <a:graphicFrameLocks noChangeAspect="1"/>
          </p:cNvGraphicFramePr>
          <p:nvPr>
            <p:custDataLst>
              <p:tags r:id="rId3"/>
            </p:custDataLst>
          </p:nvPr>
        </p:nvGraphicFramePr>
        <p:xfrm>
          <a:off x="4508500" y="3429000"/>
          <a:ext cx="4572000" cy="3365500"/>
        </p:xfrm>
        <a:graphic>
          <a:graphicData uri="http://schemas.openxmlformats.org/presentationml/2006/ole">
            <mc:AlternateContent xmlns:mc="http://schemas.openxmlformats.org/markup-compatibility/2006">
              <mc:Choice xmlns:v="urn:schemas-microsoft-com:vml" Requires="v">
                <p:oleObj spid="_x0000_s1031" name="Chart" r:id="rId6" imgW="4572000" imgH="5143500" progId="MSGraph.Chart.8">
                  <p:embed followColorScheme="full"/>
                </p:oleObj>
              </mc:Choice>
              <mc:Fallback>
                <p:oleObj name="Chart" r:id="rId6" imgW="4572000" imgH="5143500" progId="MSGraph.Chart.8">
                  <p:embed followColorScheme="full"/>
                  <p:pic>
                    <p:nvPicPr>
                      <p:cNvPr id="0" name="TPChar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8500" y="3429000"/>
                        <a:ext cx="4572000" cy="336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8" name="TPAnswers"/>
          <p:cNvSpPr>
            <a:spLocks noGrp="1"/>
          </p:cNvSpPr>
          <p:nvPr>
            <p:ph type="body" idx="1"/>
            <p:custDataLst>
              <p:tags r:id="rId4"/>
            </p:custDataLst>
          </p:nvPr>
        </p:nvSpPr>
        <p:spPr>
          <a:xfrm>
            <a:off x="533400" y="3810000"/>
            <a:ext cx="4114800" cy="2789238"/>
          </a:xfrm>
        </p:spPr>
        <p:txBody>
          <a:bodyPr/>
          <a:lstStyle/>
          <a:p>
            <a:pPr marL="514350" indent="-514350">
              <a:buFont typeface="Wingdings 2" pitchFamily="18" charset="2"/>
              <a:buAutoNum type="arabicPeriod"/>
            </a:pPr>
            <a:r>
              <a:rPr lang="en-US" sz="3200" smtClean="0"/>
              <a:t>14 L</a:t>
            </a:r>
          </a:p>
          <a:p>
            <a:pPr marL="514350" indent="-514350">
              <a:buFont typeface="Wingdings 2" pitchFamily="18" charset="2"/>
              <a:buAutoNum type="arabicPeriod"/>
            </a:pPr>
            <a:r>
              <a:rPr lang="en-US" sz="3200" smtClean="0"/>
              <a:t>11 L</a:t>
            </a:r>
          </a:p>
          <a:p>
            <a:pPr marL="514350" indent="-514350">
              <a:buFont typeface="Wingdings 2" pitchFamily="18" charset="2"/>
              <a:buAutoNum type="arabicPeriod"/>
            </a:pPr>
            <a:r>
              <a:rPr lang="en-US" sz="3200" smtClean="0"/>
              <a:t>9 L</a:t>
            </a:r>
          </a:p>
          <a:p>
            <a:pPr marL="514350" indent="-514350">
              <a:buFont typeface="Wingdings 2" pitchFamily="18" charset="2"/>
              <a:buAutoNum type="arabicPeriod"/>
            </a:pPr>
            <a:r>
              <a:rPr lang="en-US" sz="3200" smtClean="0"/>
              <a:t>22.5 L</a:t>
            </a: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12700" y="685800"/>
            <a:ext cx="9131300" cy="366712"/>
          </a:xfrm>
          <a:prstGeom prst="rect">
            <a:avLst/>
          </a:prstGeom>
          <a:noFill/>
          <a:ln w="9525">
            <a:noFill/>
            <a:miter lim="800000"/>
            <a:headEnd/>
            <a:tailEnd/>
          </a:ln>
        </p:spPr>
        <p:txBody>
          <a:bodyPr>
            <a:spAutoFit/>
          </a:bodyPr>
          <a:lstStyle/>
          <a:p>
            <a:pPr algn="ctr"/>
            <a:r>
              <a:rPr lang="en-US" dirty="0"/>
              <a:t>Mass of indicator </a:t>
            </a:r>
            <a:r>
              <a:rPr lang="en-US" b="1" dirty="0"/>
              <a:t>injected</a:t>
            </a:r>
            <a:r>
              <a:rPr lang="en-US" dirty="0"/>
              <a:t> to compartment = Mass of indicator </a:t>
            </a:r>
            <a:r>
              <a:rPr lang="en-US" b="1" dirty="0"/>
              <a:t>inside</a:t>
            </a:r>
            <a:r>
              <a:rPr lang="en-US" dirty="0"/>
              <a:t> the compartment</a:t>
            </a:r>
          </a:p>
        </p:txBody>
      </p:sp>
      <p:sp>
        <p:nvSpPr>
          <p:cNvPr id="5" name="Text Box 7"/>
          <p:cNvSpPr txBox="1">
            <a:spLocks noChangeArrowheads="1"/>
          </p:cNvSpPr>
          <p:nvPr/>
        </p:nvSpPr>
        <p:spPr bwMode="auto">
          <a:xfrm>
            <a:off x="1295400" y="1066800"/>
            <a:ext cx="6832600" cy="369888"/>
          </a:xfrm>
          <a:prstGeom prst="rect">
            <a:avLst/>
          </a:prstGeom>
          <a:noFill/>
          <a:ln w="9525">
            <a:noFill/>
            <a:miter lim="800000"/>
            <a:headEnd/>
            <a:tailEnd/>
          </a:ln>
        </p:spPr>
        <p:txBody>
          <a:bodyPr wrap="none">
            <a:spAutoFit/>
          </a:bodyPr>
          <a:lstStyle/>
          <a:p>
            <a:pPr algn="ctr"/>
            <a:r>
              <a:rPr lang="en-US" dirty="0"/>
              <a:t>Volume (A) x Concentration (A) = Volume (B) x Concentration (B)</a:t>
            </a:r>
          </a:p>
        </p:txBody>
      </p:sp>
      <p:sp>
        <p:nvSpPr>
          <p:cNvPr id="6" name="Text Box 9"/>
          <p:cNvSpPr txBox="1">
            <a:spLocks noChangeArrowheads="1"/>
          </p:cNvSpPr>
          <p:nvPr/>
        </p:nvSpPr>
        <p:spPr bwMode="auto">
          <a:xfrm>
            <a:off x="2057400" y="1447800"/>
            <a:ext cx="5568950" cy="646113"/>
          </a:xfrm>
          <a:prstGeom prst="rect">
            <a:avLst/>
          </a:prstGeom>
          <a:noFill/>
          <a:ln w="9525">
            <a:noFill/>
            <a:miter lim="800000"/>
            <a:headEnd/>
            <a:tailEnd/>
          </a:ln>
        </p:spPr>
        <p:txBody>
          <a:bodyPr wrap="none">
            <a:spAutoFit/>
          </a:bodyPr>
          <a:lstStyle/>
          <a:p>
            <a:r>
              <a:rPr lang="en-US" dirty="0"/>
              <a:t>Volume (B) = </a:t>
            </a:r>
            <a:r>
              <a:rPr lang="en-US" u="sng" dirty="0"/>
              <a:t>Volume (A) x Concentration (A)</a:t>
            </a:r>
          </a:p>
          <a:p>
            <a:r>
              <a:rPr lang="en-US" dirty="0"/>
              <a:t>	     	Concentration (B) </a:t>
            </a:r>
          </a:p>
        </p:txBody>
      </p:sp>
      <p:sp>
        <p:nvSpPr>
          <p:cNvPr id="7" name="Text Box 9"/>
          <p:cNvSpPr txBox="1">
            <a:spLocks noChangeArrowheads="1"/>
          </p:cNvSpPr>
          <p:nvPr/>
        </p:nvSpPr>
        <p:spPr bwMode="auto">
          <a:xfrm>
            <a:off x="304800" y="2590800"/>
            <a:ext cx="1413528" cy="369332"/>
          </a:xfrm>
          <a:prstGeom prst="rect">
            <a:avLst/>
          </a:prstGeom>
          <a:noFill/>
          <a:ln w="9525">
            <a:noFill/>
            <a:miter lim="800000"/>
            <a:headEnd/>
            <a:tailEnd/>
          </a:ln>
        </p:spPr>
        <p:txBody>
          <a:bodyPr wrap="none">
            <a:spAutoFit/>
          </a:bodyPr>
          <a:lstStyle/>
          <a:p>
            <a:r>
              <a:rPr lang="en-US" b="1" dirty="0" smtClean="0"/>
              <a:t>Volume A =</a:t>
            </a:r>
            <a:endParaRPr lang="en-US" b="1" dirty="0"/>
          </a:p>
        </p:txBody>
      </p:sp>
      <p:sp>
        <p:nvSpPr>
          <p:cNvPr id="8" name="Text Box 7"/>
          <p:cNvSpPr txBox="1">
            <a:spLocks noChangeArrowheads="1"/>
          </p:cNvSpPr>
          <p:nvPr/>
        </p:nvSpPr>
        <p:spPr bwMode="auto">
          <a:xfrm>
            <a:off x="152400" y="4114800"/>
            <a:ext cx="2332691" cy="369332"/>
          </a:xfrm>
          <a:prstGeom prst="rect">
            <a:avLst/>
          </a:prstGeom>
          <a:noFill/>
          <a:ln w="9525">
            <a:noFill/>
            <a:miter lim="800000"/>
            <a:headEnd/>
            <a:tailEnd/>
          </a:ln>
        </p:spPr>
        <p:txBody>
          <a:bodyPr wrap="none">
            <a:spAutoFit/>
          </a:bodyPr>
          <a:lstStyle/>
          <a:p>
            <a:pPr algn="ctr"/>
            <a:r>
              <a:rPr lang="en-US" b="1" dirty="0" smtClean="0"/>
              <a:t>Concentration </a:t>
            </a:r>
            <a:r>
              <a:rPr lang="en-US" b="1" dirty="0"/>
              <a:t>(B</a:t>
            </a:r>
            <a:r>
              <a:rPr lang="en-US" b="1" dirty="0" smtClean="0"/>
              <a:t>) =</a:t>
            </a:r>
            <a:endParaRPr lang="en-US" b="1" dirty="0"/>
          </a:p>
        </p:txBody>
      </p:sp>
      <p:sp>
        <p:nvSpPr>
          <p:cNvPr id="9" name="Text Box 7"/>
          <p:cNvSpPr txBox="1">
            <a:spLocks noChangeArrowheads="1"/>
          </p:cNvSpPr>
          <p:nvPr/>
        </p:nvSpPr>
        <p:spPr bwMode="auto">
          <a:xfrm>
            <a:off x="152400" y="3352800"/>
            <a:ext cx="2332691" cy="369332"/>
          </a:xfrm>
          <a:prstGeom prst="rect">
            <a:avLst/>
          </a:prstGeom>
          <a:noFill/>
          <a:ln w="9525">
            <a:noFill/>
            <a:miter lim="800000"/>
            <a:headEnd/>
            <a:tailEnd/>
          </a:ln>
        </p:spPr>
        <p:txBody>
          <a:bodyPr wrap="none">
            <a:spAutoFit/>
          </a:bodyPr>
          <a:lstStyle/>
          <a:p>
            <a:pPr algn="ctr"/>
            <a:r>
              <a:rPr lang="en-US" b="1" dirty="0" smtClean="0"/>
              <a:t>Concentration </a:t>
            </a:r>
            <a:r>
              <a:rPr lang="en-US" b="1" dirty="0"/>
              <a:t>(A) </a:t>
            </a:r>
            <a:r>
              <a:rPr lang="en-US" b="1" dirty="0" smtClean="0"/>
              <a:t>=</a:t>
            </a:r>
            <a:endParaRPr lang="en-US" b="1" dirty="0"/>
          </a:p>
        </p:txBody>
      </p:sp>
      <p:sp>
        <p:nvSpPr>
          <p:cNvPr id="10" name="Text Box 9"/>
          <p:cNvSpPr txBox="1">
            <a:spLocks noChangeArrowheads="1"/>
          </p:cNvSpPr>
          <p:nvPr/>
        </p:nvSpPr>
        <p:spPr bwMode="auto">
          <a:xfrm>
            <a:off x="228600" y="4876800"/>
            <a:ext cx="1584601" cy="369332"/>
          </a:xfrm>
          <a:prstGeom prst="rect">
            <a:avLst/>
          </a:prstGeom>
          <a:noFill/>
          <a:ln w="9525">
            <a:noFill/>
            <a:miter lim="800000"/>
            <a:headEnd/>
            <a:tailEnd/>
          </a:ln>
        </p:spPr>
        <p:txBody>
          <a:bodyPr wrap="none">
            <a:spAutoFit/>
          </a:bodyPr>
          <a:lstStyle/>
          <a:p>
            <a:r>
              <a:rPr lang="en-US" b="1" dirty="0"/>
              <a:t>Volume (B) </a:t>
            </a:r>
            <a:r>
              <a:rPr lang="en-US" b="1" dirty="0" smtClean="0"/>
              <a:t>=</a:t>
            </a:r>
            <a:endParaRPr lang="en-US" b="1" dirty="0"/>
          </a:p>
        </p:txBody>
      </p:sp>
      <p:sp>
        <p:nvSpPr>
          <p:cNvPr id="11" name="Rectangle 10"/>
          <p:cNvSpPr/>
          <p:nvPr/>
        </p:nvSpPr>
        <p:spPr>
          <a:xfrm>
            <a:off x="152400" y="6248400"/>
            <a:ext cx="5702202" cy="461665"/>
          </a:xfrm>
          <a:prstGeom prst="rect">
            <a:avLst/>
          </a:prstGeom>
        </p:spPr>
        <p:txBody>
          <a:bodyPr wrap="none">
            <a:spAutoFit/>
          </a:bodyPr>
          <a:lstStyle/>
          <a:p>
            <a:r>
              <a:rPr lang="en-US" sz="2400" b="1" dirty="0" smtClean="0"/>
              <a:t>What is the ECFV level of the patient?</a:t>
            </a:r>
            <a:endParaRPr lang="en-US" sz="24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p:cNvSpPr>
            <a:spLocks noChangeArrowheads="1"/>
          </p:cNvSpPr>
          <p:nvPr/>
        </p:nvSpPr>
        <p:spPr bwMode="auto">
          <a:xfrm>
            <a:off x="381000" y="1219200"/>
            <a:ext cx="8229600" cy="5364163"/>
          </a:xfrm>
          <a:prstGeom prst="roundRect">
            <a:avLst>
              <a:gd name="adj" fmla="val 16667"/>
            </a:avLst>
          </a:prstGeom>
          <a:solidFill>
            <a:schemeClr val="accent2">
              <a:lumMod val="60000"/>
              <a:lumOff val="40000"/>
            </a:schemeClr>
          </a:solidFill>
          <a:ln w="9525">
            <a:solidFill>
              <a:schemeClr val="tx1"/>
            </a:solidFill>
            <a:round/>
            <a:headEnd/>
            <a:tailEnd/>
          </a:ln>
        </p:spPr>
        <p:txBody>
          <a:bodyPr wrap="none" anchor="ctr"/>
          <a:lstStyle/>
          <a:p>
            <a:endParaRPr lang="en-US"/>
          </a:p>
        </p:txBody>
      </p:sp>
      <p:sp>
        <p:nvSpPr>
          <p:cNvPr id="24579" name="Rectangle 3"/>
          <p:cNvSpPr>
            <a:spLocks noChangeArrowheads="1"/>
          </p:cNvSpPr>
          <p:nvPr/>
        </p:nvSpPr>
        <p:spPr bwMode="auto">
          <a:xfrm>
            <a:off x="381000" y="1143000"/>
            <a:ext cx="8382000" cy="609600"/>
          </a:xfrm>
          <a:prstGeom prst="rect">
            <a:avLst/>
          </a:prstGeom>
          <a:solidFill>
            <a:schemeClr val="bg1"/>
          </a:solidFill>
          <a:ln w="9525">
            <a:noFill/>
            <a:miter lim="800000"/>
            <a:headEnd/>
            <a:tailEnd/>
          </a:ln>
        </p:spPr>
        <p:txBody>
          <a:bodyPr wrap="none" anchor="ctr"/>
          <a:lstStyle/>
          <a:p>
            <a:endParaRPr lang="en-US"/>
          </a:p>
        </p:txBody>
      </p:sp>
      <p:sp>
        <p:nvSpPr>
          <p:cNvPr id="126980" name="Rectangle 4"/>
          <p:cNvSpPr>
            <a:spLocks noGrp="1" noChangeArrowheads="1"/>
          </p:cNvSpPr>
          <p:nvPr>
            <p:ph type="title"/>
          </p:nvPr>
        </p:nvSpPr>
        <p:spPr>
          <a:xfrm>
            <a:off x="457200" y="152400"/>
            <a:ext cx="8229600" cy="1143000"/>
          </a:xfrm>
        </p:spPr>
        <p:txBody>
          <a:bodyPr/>
          <a:lstStyle/>
          <a:p>
            <a:pPr eaLnBrk="1" hangingPunct="1">
              <a:defRPr/>
            </a:pPr>
            <a:r>
              <a:rPr lang="en-US"/>
              <a:t>Osmosis</a:t>
            </a:r>
          </a:p>
        </p:txBody>
      </p:sp>
      <p:grpSp>
        <p:nvGrpSpPr>
          <p:cNvPr id="24581" name="Group 5"/>
          <p:cNvGrpSpPr>
            <a:grpSpLocks/>
          </p:cNvGrpSpPr>
          <p:nvPr/>
        </p:nvGrpSpPr>
        <p:grpSpPr bwMode="auto">
          <a:xfrm>
            <a:off x="4267200" y="1676400"/>
            <a:ext cx="609600" cy="4983163"/>
            <a:chOff x="2592" y="1247"/>
            <a:chExt cx="432" cy="2833"/>
          </a:xfrm>
        </p:grpSpPr>
        <p:grpSp>
          <p:nvGrpSpPr>
            <p:cNvPr id="24966" name="Group 6"/>
            <p:cNvGrpSpPr>
              <a:grpSpLocks/>
            </p:cNvGrpSpPr>
            <p:nvPr/>
          </p:nvGrpSpPr>
          <p:grpSpPr bwMode="auto">
            <a:xfrm rot="5400000">
              <a:off x="2087" y="1752"/>
              <a:ext cx="1441" cy="432"/>
              <a:chOff x="479" y="1872"/>
              <a:chExt cx="1681" cy="816"/>
            </a:xfrm>
          </p:grpSpPr>
          <p:sp>
            <p:nvSpPr>
              <p:cNvPr id="25087" name="Oval 7"/>
              <p:cNvSpPr>
                <a:spLocks noChangeArrowheads="1"/>
              </p:cNvSpPr>
              <p:nvPr/>
            </p:nvSpPr>
            <p:spPr bwMode="auto">
              <a:xfrm>
                <a:off x="62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88" name="Freeform 8"/>
              <p:cNvSpPr>
                <a:spLocks/>
              </p:cNvSpPr>
              <p:nvPr/>
            </p:nvSpPr>
            <p:spPr bwMode="auto">
              <a:xfrm>
                <a:off x="6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89" name="Freeform 9"/>
              <p:cNvSpPr>
                <a:spLocks/>
              </p:cNvSpPr>
              <p:nvPr/>
            </p:nvSpPr>
            <p:spPr bwMode="auto">
              <a:xfrm>
                <a:off x="65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0" name="Oval 10"/>
              <p:cNvSpPr>
                <a:spLocks noChangeArrowheads="1"/>
              </p:cNvSpPr>
              <p:nvPr/>
            </p:nvSpPr>
            <p:spPr bwMode="auto">
              <a:xfrm>
                <a:off x="72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91" name="Freeform 11"/>
              <p:cNvSpPr>
                <a:spLocks/>
              </p:cNvSpPr>
              <p:nvPr/>
            </p:nvSpPr>
            <p:spPr bwMode="auto">
              <a:xfrm>
                <a:off x="7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2" name="Freeform 12"/>
              <p:cNvSpPr>
                <a:spLocks/>
              </p:cNvSpPr>
              <p:nvPr/>
            </p:nvSpPr>
            <p:spPr bwMode="auto">
              <a:xfrm>
                <a:off x="75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3" name="Oval 13"/>
              <p:cNvSpPr>
                <a:spLocks noChangeArrowheads="1"/>
              </p:cNvSpPr>
              <p:nvPr/>
            </p:nvSpPr>
            <p:spPr bwMode="auto">
              <a:xfrm>
                <a:off x="81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94" name="Freeform 14"/>
              <p:cNvSpPr>
                <a:spLocks/>
              </p:cNvSpPr>
              <p:nvPr/>
            </p:nvSpPr>
            <p:spPr bwMode="auto">
              <a:xfrm>
                <a:off x="8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5" name="Freeform 15"/>
              <p:cNvSpPr>
                <a:spLocks/>
              </p:cNvSpPr>
              <p:nvPr/>
            </p:nvSpPr>
            <p:spPr bwMode="auto">
              <a:xfrm>
                <a:off x="84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6" name="Oval 16"/>
              <p:cNvSpPr>
                <a:spLocks noChangeArrowheads="1"/>
              </p:cNvSpPr>
              <p:nvPr/>
            </p:nvSpPr>
            <p:spPr bwMode="auto">
              <a:xfrm>
                <a:off x="91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97" name="Freeform 17"/>
              <p:cNvSpPr>
                <a:spLocks/>
              </p:cNvSpPr>
              <p:nvPr/>
            </p:nvSpPr>
            <p:spPr bwMode="auto">
              <a:xfrm>
                <a:off x="9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8" name="Freeform 18"/>
              <p:cNvSpPr>
                <a:spLocks/>
              </p:cNvSpPr>
              <p:nvPr/>
            </p:nvSpPr>
            <p:spPr bwMode="auto">
              <a:xfrm>
                <a:off x="94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99" name="Oval 19"/>
              <p:cNvSpPr>
                <a:spLocks noChangeArrowheads="1"/>
              </p:cNvSpPr>
              <p:nvPr/>
            </p:nvSpPr>
            <p:spPr bwMode="auto">
              <a:xfrm>
                <a:off x="52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00" name="Freeform 20"/>
              <p:cNvSpPr>
                <a:spLocks/>
              </p:cNvSpPr>
              <p:nvPr/>
            </p:nvSpPr>
            <p:spPr bwMode="auto">
              <a:xfrm>
                <a:off x="5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1" name="Freeform 21"/>
              <p:cNvSpPr>
                <a:spLocks/>
              </p:cNvSpPr>
              <p:nvPr/>
            </p:nvSpPr>
            <p:spPr bwMode="auto">
              <a:xfrm>
                <a:off x="56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2" name="Oval 22"/>
              <p:cNvSpPr>
                <a:spLocks noChangeArrowheads="1"/>
              </p:cNvSpPr>
              <p:nvPr/>
            </p:nvSpPr>
            <p:spPr bwMode="auto">
              <a:xfrm>
                <a:off x="100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03" name="Freeform 23"/>
              <p:cNvSpPr>
                <a:spLocks/>
              </p:cNvSpPr>
              <p:nvPr/>
            </p:nvSpPr>
            <p:spPr bwMode="auto">
              <a:xfrm>
                <a:off x="10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4" name="Freeform 24"/>
              <p:cNvSpPr>
                <a:spLocks/>
              </p:cNvSpPr>
              <p:nvPr/>
            </p:nvSpPr>
            <p:spPr bwMode="auto">
              <a:xfrm>
                <a:off x="104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5" name="Oval 25"/>
              <p:cNvSpPr>
                <a:spLocks noChangeArrowheads="1"/>
              </p:cNvSpPr>
              <p:nvPr/>
            </p:nvSpPr>
            <p:spPr bwMode="auto">
              <a:xfrm>
                <a:off x="120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06" name="Freeform 26"/>
              <p:cNvSpPr>
                <a:spLocks/>
              </p:cNvSpPr>
              <p:nvPr/>
            </p:nvSpPr>
            <p:spPr bwMode="auto">
              <a:xfrm>
                <a:off x="12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7" name="Freeform 27"/>
              <p:cNvSpPr>
                <a:spLocks/>
              </p:cNvSpPr>
              <p:nvPr/>
            </p:nvSpPr>
            <p:spPr bwMode="auto">
              <a:xfrm>
                <a:off x="123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08" name="Oval 28"/>
              <p:cNvSpPr>
                <a:spLocks noChangeArrowheads="1"/>
              </p:cNvSpPr>
              <p:nvPr/>
            </p:nvSpPr>
            <p:spPr bwMode="auto">
              <a:xfrm>
                <a:off x="129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09" name="Freeform 29"/>
              <p:cNvSpPr>
                <a:spLocks/>
              </p:cNvSpPr>
              <p:nvPr/>
            </p:nvSpPr>
            <p:spPr bwMode="auto">
              <a:xfrm>
                <a:off x="12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0" name="Freeform 30"/>
              <p:cNvSpPr>
                <a:spLocks/>
              </p:cNvSpPr>
              <p:nvPr/>
            </p:nvSpPr>
            <p:spPr bwMode="auto">
              <a:xfrm>
                <a:off x="13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1" name="Oval 31"/>
              <p:cNvSpPr>
                <a:spLocks noChangeArrowheads="1"/>
              </p:cNvSpPr>
              <p:nvPr/>
            </p:nvSpPr>
            <p:spPr bwMode="auto">
              <a:xfrm>
                <a:off x="139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12" name="Freeform 32"/>
              <p:cNvSpPr>
                <a:spLocks/>
              </p:cNvSpPr>
              <p:nvPr/>
            </p:nvSpPr>
            <p:spPr bwMode="auto">
              <a:xfrm>
                <a:off x="139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3" name="Freeform 33"/>
              <p:cNvSpPr>
                <a:spLocks/>
              </p:cNvSpPr>
              <p:nvPr/>
            </p:nvSpPr>
            <p:spPr bwMode="auto">
              <a:xfrm>
                <a:off x="14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4" name="Oval 34"/>
              <p:cNvSpPr>
                <a:spLocks noChangeArrowheads="1"/>
              </p:cNvSpPr>
              <p:nvPr/>
            </p:nvSpPr>
            <p:spPr bwMode="auto">
              <a:xfrm>
                <a:off x="148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15" name="Freeform 35"/>
              <p:cNvSpPr>
                <a:spLocks/>
              </p:cNvSpPr>
              <p:nvPr/>
            </p:nvSpPr>
            <p:spPr bwMode="auto">
              <a:xfrm>
                <a:off x="148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6" name="Freeform 36"/>
              <p:cNvSpPr>
                <a:spLocks/>
              </p:cNvSpPr>
              <p:nvPr/>
            </p:nvSpPr>
            <p:spPr bwMode="auto">
              <a:xfrm>
                <a:off x="15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7" name="Oval 37"/>
              <p:cNvSpPr>
                <a:spLocks noChangeArrowheads="1"/>
              </p:cNvSpPr>
              <p:nvPr/>
            </p:nvSpPr>
            <p:spPr bwMode="auto">
              <a:xfrm>
                <a:off x="110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18" name="Freeform 38"/>
              <p:cNvSpPr>
                <a:spLocks/>
              </p:cNvSpPr>
              <p:nvPr/>
            </p:nvSpPr>
            <p:spPr bwMode="auto">
              <a:xfrm>
                <a:off x="11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19" name="Freeform 39"/>
              <p:cNvSpPr>
                <a:spLocks/>
              </p:cNvSpPr>
              <p:nvPr/>
            </p:nvSpPr>
            <p:spPr bwMode="auto">
              <a:xfrm>
                <a:off x="113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0" name="Oval 40"/>
              <p:cNvSpPr>
                <a:spLocks noChangeArrowheads="1"/>
              </p:cNvSpPr>
              <p:nvPr/>
            </p:nvSpPr>
            <p:spPr bwMode="auto">
              <a:xfrm>
                <a:off x="158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21" name="Freeform 41"/>
              <p:cNvSpPr>
                <a:spLocks/>
              </p:cNvSpPr>
              <p:nvPr/>
            </p:nvSpPr>
            <p:spPr bwMode="auto">
              <a:xfrm>
                <a:off x="158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2" name="Freeform 42"/>
              <p:cNvSpPr>
                <a:spLocks/>
              </p:cNvSpPr>
              <p:nvPr/>
            </p:nvSpPr>
            <p:spPr bwMode="auto">
              <a:xfrm>
                <a:off x="16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3" name="Oval 43"/>
              <p:cNvSpPr>
                <a:spLocks noChangeArrowheads="1"/>
              </p:cNvSpPr>
              <p:nvPr/>
            </p:nvSpPr>
            <p:spPr bwMode="auto">
              <a:xfrm>
                <a:off x="177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24" name="Freeform 44"/>
              <p:cNvSpPr>
                <a:spLocks/>
              </p:cNvSpPr>
              <p:nvPr/>
            </p:nvSpPr>
            <p:spPr bwMode="auto">
              <a:xfrm>
                <a:off x="177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5" name="Freeform 45"/>
              <p:cNvSpPr>
                <a:spLocks/>
              </p:cNvSpPr>
              <p:nvPr/>
            </p:nvSpPr>
            <p:spPr bwMode="auto">
              <a:xfrm>
                <a:off x="18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6" name="Oval 46"/>
              <p:cNvSpPr>
                <a:spLocks noChangeArrowheads="1"/>
              </p:cNvSpPr>
              <p:nvPr/>
            </p:nvSpPr>
            <p:spPr bwMode="auto">
              <a:xfrm>
                <a:off x="187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27" name="Freeform 47"/>
              <p:cNvSpPr>
                <a:spLocks/>
              </p:cNvSpPr>
              <p:nvPr/>
            </p:nvSpPr>
            <p:spPr bwMode="auto">
              <a:xfrm>
                <a:off x="187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8" name="Freeform 48"/>
              <p:cNvSpPr>
                <a:spLocks/>
              </p:cNvSpPr>
              <p:nvPr/>
            </p:nvSpPr>
            <p:spPr bwMode="auto">
              <a:xfrm>
                <a:off x="19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29" name="Oval 49"/>
              <p:cNvSpPr>
                <a:spLocks noChangeArrowheads="1"/>
              </p:cNvSpPr>
              <p:nvPr/>
            </p:nvSpPr>
            <p:spPr bwMode="auto">
              <a:xfrm>
                <a:off x="196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30" name="Freeform 50"/>
              <p:cNvSpPr>
                <a:spLocks/>
              </p:cNvSpPr>
              <p:nvPr/>
            </p:nvSpPr>
            <p:spPr bwMode="auto">
              <a:xfrm>
                <a:off x="196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31" name="Freeform 51"/>
              <p:cNvSpPr>
                <a:spLocks/>
              </p:cNvSpPr>
              <p:nvPr/>
            </p:nvSpPr>
            <p:spPr bwMode="auto">
              <a:xfrm>
                <a:off x="20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32" name="Oval 52"/>
              <p:cNvSpPr>
                <a:spLocks noChangeArrowheads="1"/>
              </p:cNvSpPr>
              <p:nvPr/>
            </p:nvSpPr>
            <p:spPr bwMode="auto">
              <a:xfrm>
                <a:off x="206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33" name="Freeform 53"/>
              <p:cNvSpPr>
                <a:spLocks/>
              </p:cNvSpPr>
              <p:nvPr/>
            </p:nvSpPr>
            <p:spPr bwMode="auto">
              <a:xfrm>
                <a:off x="206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34" name="Freeform 54"/>
              <p:cNvSpPr>
                <a:spLocks/>
              </p:cNvSpPr>
              <p:nvPr/>
            </p:nvSpPr>
            <p:spPr bwMode="auto">
              <a:xfrm>
                <a:off x="20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35" name="Oval 55"/>
              <p:cNvSpPr>
                <a:spLocks noChangeArrowheads="1"/>
              </p:cNvSpPr>
              <p:nvPr/>
            </p:nvSpPr>
            <p:spPr bwMode="auto">
              <a:xfrm>
                <a:off x="168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36" name="Freeform 56"/>
              <p:cNvSpPr>
                <a:spLocks/>
              </p:cNvSpPr>
              <p:nvPr/>
            </p:nvSpPr>
            <p:spPr bwMode="auto">
              <a:xfrm>
                <a:off x="168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37" name="Freeform 57"/>
              <p:cNvSpPr>
                <a:spLocks/>
              </p:cNvSpPr>
              <p:nvPr/>
            </p:nvSpPr>
            <p:spPr bwMode="auto">
              <a:xfrm>
                <a:off x="17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nvGrpSpPr>
              <p:cNvPr id="25138" name="Group 58"/>
              <p:cNvGrpSpPr>
                <a:grpSpLocks/>
              </p:cNvGrpSpPr>
              <p:nvPr/>
            </p:nvGrpSpPr>
            <p:grpSpPr bwMode="auto">
              <a:xfrm rot="10800000">
                <a:off x="2015" y="2304"/>
                <a:ext cx="96" cy="384"/>
                <a:chOff x="1200" y="1920"/>
                <a:chExt cx="144" cy="480"/>
              </a:xfrm>
            </p:grpSpPr>
            <p:sp>
              <p:nvSpPr>
                <p:cNvPr id="25203" name="Oval 5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204" name="Freeform 6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205" name="Freeform 6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 name="Group 62"/>
              <p:cNvGrpSpPr>
                <a:grpSpLocks/>
              </p:cNvGrpSpPr>
              <p:nvPr/>
            </p:nvGrpSpPr>
            <p:grpSpPr bwMode="auto">
              <a:xfrm rot="10800000">
                <a:off x="1919" y="2304"/>
                <a:ext cx="96" cy="384"/>
                <a:chOff x="1200" y="1920"/>
                <a:chExt cx="144" cy="480"/>
              </a:xfrm>
            </p:grpSpPr>
            <p:sp>
              <p:nvSpPr>
                <p:cNvPr id="25200" name="Oval 6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201" name="Freeform 6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202" name="Freeform 6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 name="Group 66"/>
              <p:cNvGrpSpPr>
                <a:grpSpLocks/>
              </p:cNvGrpSpPr>
              <p:nvPr/>
            </p:nvGrpSpPr>
            <p:grpSpPr bwMode="auto">
              <a:xfrm rot="10800000">
                <a:off x="1823" y="2304"/>
                <a:ext cx="96" cy="384"/>
                <a:chOff x="1200" y="1920"/>
                <a:chExt cx="144" cy="480"/>
              </a:xfrm>
            </p:grpSpPr>
            <p:sp>
              <p:nvSpPr>
                <p:cNvPr id="25197" name="Oval 6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98" name="Freeform 6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99" name="Freeform 6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1" name="Group 70"/>
              <p:cNvGrpSpPr>
                <a:grpSpLocks/>
              </p:cNvGrpSpPr>
              <p:nvPr/>
            </p:nvGrpSpPr>
            <p:grpSpPr bwMode="auto">
              <a:xfrm rot="10800000">
                <a:off x="1727" y="2304"/>
                <a:ext cx="96" cy="384"/>
                <a:chOff x="1200" y="1920"/>
                <a:chExt cx="144" cy="480"/>
              </a:xfrm>
            </p:grpSpPr>
            <p:sp>
              <p:nvSpPr>
                <p:cNvPr id="25194" name="Oval 7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95" name="Freeform 7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96" name="Freeform 7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2" name="Group 74"/>
              <p:cNvGrpSpPr>
                <a:grpSpLocks/>
              </p:cNvGrpSpPr>
              <p:nvPr/>
            </p:nvGrpSpPr>
            <p:grpSpPr bwMode="auto">
              <a:xfrm rot="10800000">
                <a:off x="1631" y="2304"/>
                <a:ext cx="96" cy="384"/>
                <a:chOff x="1200" y="1920"/>
                <a:chExt cx="144" cy="480"/>
              </a:xfrm>
            </p:grpSpPr>
            <p:sp>
              <p:nvSpPr>
                <p:cNvPr id="25191" name="Oval 7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92" name="Freeform 7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93" name="Freeform 7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4" name="Group 78"/>
              <p:cNvGrpSpPr>
                <a:grpSpLocks/>
              </p:cNvGrpSpPr>
              <p:nvPr/>
            </p:nvGrpSpPr>
            <p:grpSpPr bwMode="auto">
              <a:xfrm rot="10800000">
                <a:off x="1439" y="2304"/>
                <a:ext cx="96" cy="384"/>
                <a:chOff x="1200" y="1920"/>
                <a:chExt cx="144" cy="480"/>
              </a:xfrm>
            </p:grpSpPr>
            <p:sp>
              <p:nvSpPr>
                <p:cNvPr id="25188" name="Oval 7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89" name="Freeform 8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90" name="Freeform 8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4" name="Group 82"/>
              <p:cNvGrpSpPr>
                <a:grpSpLocks/>
              </p:cNvGrpSpPr>
              <p:nvPr/>
            </p:nvGrpSpPr>
            <p:grpSpPr bwMode="auto">
              <a:xfrm rot="10800000">
                <a:off x="1343" y="2304"/>
                <a:ext cx="96" cy="384"/>
                <a:chOff x="1200" y="1920"/>
                <a:chExt cx="144" cy="480"/>
              </a:xfrm>
            </p:grpSpPr>
            <p:sp>
              <p:nvSpPr>
                <p:cNvPr id="25185" name="Oval 8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86" name="Freeform 8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87" name="Freeform 8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5" name="Group 86"/>
              <p:cNvGrpSpPr>
                <a:grpSpLocks/>
              </p:cNvGrpSpPr>
              <p:nvPr/>
            </p:nvGrpSpPr>
            <p:grpSpPr bwMode="auto">
              <a:xfrm rot="10800000">
                <a:off x="1247" y="2304"/>
                <a:ext cx="96" cy="384"/>
                <a:chOff x="1200" y="1920"/>
                <a:chExt cx="144" cy="480"/>
              </a:xfrm>
            </p:grpSpPr>
            <p:sp>
              <p:nvSpPr>
                <p:cNvPr id="25182" name="Oval 8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83" name="Freeform 8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84" name="Freeform 8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6" name="Group 90"/>
              <p:cNvGrpSpPr>
                <a:grpSpLocks/>
              </p:cNvGrpSpPr>
              <p:nvPr/>
            </p:nvGrpSpPr>
            <p:grpSpPr bwMode="auto">
              <a:xfrm rot="10800000">
                <a:off x="1151" y="2304"/>
                <a:ext cx="96" cy="384"/>
                <a:chOff x="1200" y="1920"/>
                <a:chExt cx="144" cy="480"/>
              </a:xfrm>
            </p:grpSpPr>
            <p:sp>
              <p:nvSpPr>
                <p:cNvPr id="25179" name="Oval 9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80" name="Freeform 9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81" name="Freeform 9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7" name="Group 94"/>
              <p:cNvGrpSpPr>
                <a:grpSpLocks/>
              </p:cNvGrpSpPr>
              <p:nvPr/>
            </p:nvGrpSpPr>
            <p:grpSpPr bwMode="auto">
              <a:xfrm rot="10800000">
                <a:off x="1535" y="2304"/>
                <a:ext cx="96" cy="384"/>
                <a:chOff x="1200" y="1920"/>
                <a:chExt cx="144" cy="480"/>
              </a:xfrm>
            </p:grpSpPr>
            <p:sp>
              <p:nvSpPr>
                <p:cNvPr id="25176" name="Oval 9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77" name="Freeform 9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78" name="Freeform 9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8" name="Group 98"/>
              <p:cNvGrpSpPr>
                <a:grpSpLocks/>
              </p:cNvGrpSpPr>
              <p:nvPr/>
            </p:nvGrpSpPr>
            <p:grpSpPr bwMode="auto">
              <a:xfrm rot="10800000">
                <a:off x="1055" y="2304"/>
                <a:ext cx="96" cy="384"/>
                <a:chOff x="1200" y="1920"/>
                <a:chExt cx="144" cy="480"/>
              </a:xfrm>
            </p:grpSpPr>
            <p:sp>
              <p:nvSpPr>
                <p:cNvPr id="25173" name="Oval 9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74" name="Freeform 10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75" name="Freeform 10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49" name="Group 102"/>
              <p:cNvGrpSpPr>
                <a:grpSpLocks/>
              </p:cNvGrpSpPr>
              <p:nvPr/>
            </p:nvGrpSpPr>
            <p:grpSpPr bwMode="auto">
              <a:xfrm rot="10800000">
                <a:off x="863" y="2304"/>
                <a:ext cx="96" cy="384"/>
                <a:chOff x="1200" y="1920"/>
                <a:chExt cx="144" cy="480"/>
              </a:xfrm>
            </p:grpSpPr>
            <p:sp>
              <p:nvSpPr>
                <p:cNvPr id="25170" name="Oval 10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71" name="Freeform 10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72" name="Freeform 10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50" name="Group 106"/>
              <p:cNvGrpSpPr>
                <a:grpSpLocks/>
              </p:cNvGrpSpPr>
              <p:nvPr/>
            </p:nvGrpSpPr>
            <p:grpSpPr bwMode="auto">
              <a:xfrm rot="10800000">
                <a:off x="767" y="2304"/>
                <a:ext cx="96" cy="384"/>
                <a:chOff x="1200" y="1920"/>
                <a:chExt cx="144" cy="480"/>
              </a:xfrm>
            </p:grpSpPr>
            <p:sp>
              <p:nvSpPr>
                <p:cNvPr id="25167" name="Oval 10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68" name="Freeform 10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69" name="Freeform 10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51" name="Group 110"/>
              <p:cNvGrpSpPr>
                <a:grpSpLocks/>
              </p:cNvGrpSpPr>
              <p:nvPr/>
            </p:nvGrpSpPr>
            <p:grpSpPr bwMode="auto">
              <a:xfrm rot="10800000">
                <a:off x="671" y="2304"/>
                <a:ext cx="96" cy="384"/>
                <a:chOff x="1200" y="1920"/>
                <a:chExt cx="144" cy="480"/>
              </a:xfrm>
            </p:grpSpPr>
            <p:sp>
              <p:nvSpPr>
                <p:cNvPr id="25164" name="Oval 11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65" name="Freeform 11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66" name="Freeform 11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52" name="Group 114"/>
              <p:cNvGrpSpPr>
                <a:grpSpLocks/>
              </p:cNvGrpSpPr>
              <p:nvPr/>
            </p:nvGrpSpPr>
            <p:grpSpPr bwMode="auto">
              <a:xfrm rot="10800000">
                <a:off x="575" y="2304"/>
                <a:ext cx="96" cy="384"/>
                <a:chOff x="1200" y="1920"/>
                <a:chExt cx="144" cy="480"/>
              </a:xfrm>
            </p:grpSpPr>
            <p:sp>
              <p:nvSpPr>
                <p:cNvPr id="25161" name="Oval 11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62" name="Freeform 11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63" name="Freeform 11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53" name="Group 118"/>
              <p:cNvGrpSpPr>
                <a:grpSpLocks/>
              </p:cNvGrpSpPr>
              <p:nvPr/>
            </p:nvGrpSpPr>
            <p:grpSpPr bwMode="auto">
              <a:xfrm rot="10800000">
                <a:off x="959" y="2304"/>
                <a:ext cx="96" cy="384"/>
                <a:chOff x="1200" y="1920"/>
                <a:chExt cx="144" cy="480"/>
              </a:xfrm>
            </p:grpSpPr>
            <p:sp>
              <p:nvSpPr>
                <p:cNvPr id="25158" name="Oval 11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59" name="Freeform 12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60" name="Freeform 12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154" name="Group 122"/>
              <p:cNvGrpSpPr>
                <a:grpSpLocks/>
              </p:cNvGrpSpPr>
              <p:nvPr/>
            </p:nvGrpSpPr>
            <p:grpSpPr bwMode="auto">
              <a:xfrm rot="10800000">
                <a:off x="479" y="2304"/>
                <a:ext cx="96" cy="384"/>
                <a:chOff x="1200" y="1920"/>
                <a:chExt cx="144" cy="480"/>
              </a:xfrm>
            </p:grpSpPr>
            <p:sp>
              <p:nvSpPr>
                <p:cNvPr id="25155" name="Oval 12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156" name="Freeform 12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157" name="Freeform 12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grpSp>
          <p:nvGrpSpPr>
            <p:cNvPr id="24967" name="Group 126"/>
            <p:cNvGrpSpPr>
              <a:grpSpLocks/>
            </p:cNvGrpSpPr>
            <p:nvPr/>
          </p:nvGrpSpPr>
          <p:grpSpPr bwMode="auto">
            <a:xfrm rot="5400000">
              <a:off x="2087" y="3144"/>
              <a:ext cx="1441" cy="432"/>
              <a:chOff x="479" y="1872"/>
              <a:chExt cx="1681" cy="816"/>
            </a:xfrm>
          </p:grpSpPr>
          <p:sp>
            <p:nvSpPr>
              <p:cNvPr id="24968" name="Oval 127"/>
              <p:cNvSpPr>
                <a:spLocks noChangeArrowheads="1"/>
              </p:cNvSpPr>
              <p:nvPr/>
            </p:nvSpPr>
            <p:spPr bwMode="auto">
              <a:xfrm>
                <a:off x="62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69" name="Freeform 128"/>
              <p:cNvSpPr>
                <a:spLocks/>
              </p:cNvSpPr>
              <p:nvPr/>
            </p:nvSpPr>
            <p:spPr bwMode="auto">
              <a:xfrm>
                <a:off x="6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0" name="Freeform 129"/>
              <p:cNvSpPr>
                <a:spLocks/>
              </p:cNvSpPr>
              <p:nvPr/>
            </p:nvSpPr>
            <p:spPr bwMode="auto">
              <a:xfrm>
                <a:off x="65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1" name="Oval 130"/>
              <p:cNvSpPr>
                <a:spLocks noChangeArrowheads="1"/>
              </p:cNvSpPr>
              <p:nvPr/>
            </p:nvSpPr>
            <p:spPr bwMode="auto">
              <a:xfrm>
                <a:off x="72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72" name="Freeform 131"/>
              <p:cNvSpPr>
                <a:spLocks/>
              </p:cNvSpPr>
              <p:nvPr/>
            </p:nvSpPr>
            <p:spPr bwMode="auto">
              <a:xfrm>
                <a:off x="7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3" name="Freeform 132"/>
              <p:cNvSpPr>
                <a:spLocks/>
              </p:cNvSpPr>
              <p:nvPr/>
            </p:nvSpPr>
            <p:spPr bwMode="auto">
              <a:xfrm>
                <a:off x="75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4" name="Oval 133"/>
              <p:cNvSpPr>
                <a:spLocks noChangeArrowheads="1"/>
              </p:cNvSpPr>
              <p:nvPr/>
            </p:nvSpPr>
            <p:spPr bwMode="auto">
              <a:xfrm>
                <a:off x="81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75" name="Freeform 134"/>
              <p:cNvSpPr>
                <a:spLocks/>
              </p:cNvSpPr>
              <p:nvPr/>
            </p:nvSpPr>
            <p:spPr bwMode="auto">
              <a:xfrm>
                <a:off x="8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6" name="Freeform 135"/>
              <p:cNvSpPr>
                <a:spLocks/>
              </p:cNvSpPr>
              <p:nvPr/>
            </p:nvSpPr>
            <p:spPr bwMode="auto">
              <a:xfrm>
                <a:off x="84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7" name="Oval 136"/>
              <p:cNvSpPr>
                <a:spLocks noChangeArrowheads="1"/>
              </p:cNvSpPr>
              <p:nvPr/>
            </p:nvSpPr>
            <p:spPr bwMode="auto">
              <a:xfrm>
                <a:off x="91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78" name="Freeform 137"/>
              <p:cNvSpPr>
                <a:spLocks/>
              </p:cNvSpPr>
              <p:nvPr/>
            </p:nvSpPr>
            <p:spPr bwMode="auto">
              <a:xfrm>
                <a:off x="9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79" name="Freeform 138"/>
              <p:cNvSpPr>
                <a:spLocks/>
              </p:cNvSpPr>
              <p:nvPr/>
            </p:nvSpPr>
            <p:spPr bwMode="auto">
              <a:xfrm>
                <a:off x="94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0" name="Oval 139"/>
              <p:cNvSpPr>
                <a:spLocks noChangeArrowheads="1"/>
              </p:cNvSpPr>
              <p:nvPr/>
            </p:nvSpPr>
            <p:spPr bwMode="auto">
              <a:xfrm>
                <a:off x="52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81" name="Freeform 140"/>
              <p:cNvSpPr>
                <a:spLocks/>
              </p:cNvSpPr>
              <p:nvPr/>
            </p:nvSpPr>
            <p:spPr bwMode="auto">
              <a:xfrm>
                <a:off x="5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2" name="Freeform 141"/>
              <p:cNvSpPr>
                <a:spLocks/>
              </p:cNvSpPr>
              <p:nvPr/>
            </p:nvSpPr>
            <p:spPr bwMode="auto">
              <a:xfrm>
                <a:off x="56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3" name="Oval 142"/>
              <p:cNvSpPr>
                <a:spLocks noChangeArrowheads="1"/>
              </p:cNvSpPr>
              <p:nvPr/>
            </p:nvSpPr>
            <p:spPr bwMode="auto">
              <a:xfrm>
                <a:off x="100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84" name="Freeform 143"/>
              <p:cNvSpPr>
                <a:spLocks/>
              </p:cNvSpPr>
              <p:nvPr/>
            </p:nvSpPr>
            <p:spPr bwMode="auto">
              <a:xfrm>
                <a:off x="10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5" name="Freeform 144"/>
              <p:cNvSpPr>
                <a:spLocks/>
              </p:cNvSpPr>
              <p:nvPr/>
            </p:nvSpPr>
            <p:spPr bwMode="auto">
              <a:xfrm>
                <a:off x="104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6" name="Oval 145"/>
              <p:cNvSpPr>
                <a:spLocks noChangeArrowheads="1"/>
              </p:cNvSpPr>
              <p:nvPr/>
            </p:nvSpPr>
            <p:spPr bwMode="auto">
              <a:xfrm>
                <a:off x="120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87" name="Freeform 146"/>
              <p:cNvSpPr>
                <a:spLocks/>
              </p:cNvSpPr>
              <p:nvPr/>
            </p:nvSpPr>
            <p:spPr bwMode="auto">
              <a:xfrm>
                <a:off x="12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8" name="Freeform 147"/>
              <p:cNvSpPr>
                <a:spLocks/>
              </p:cNvSpPr>
              <p:nvPr/>
            </p:nvSpPr>
            <p:spPr bwMode="auto">
              <a:xfrm>
                <a:off x="123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89" name="Oval 148"/>
              <p:cNvSpPr>
                <a:spLocks noChangeArrowheads="1"/>
              </p:cNvSpPr>
              <p:nvPr/>
            </p:nvSpPr>
            <p:spPr bwMode="auto">
              <a:xfrm>
                <a:off x="129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90" name="Freeform 149"/>
              <p:cNvSpPr>
                <a:spLocks/>
              </p:cNvSpPr>
              <p:nvPr/>
            </p:nvSpPr>
            <p:spPr bwMode="auto">
              <a:xfrm>
                <a:off x="12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1" name="Freeform 150"/>
              <p:cNvSpPr>
                <a:spLocks/>
              </p:cNvSpPr>
              <p:nvPr/>
            </p:nvSpPr>
            <p:spPr bwMode="auto">
              <a:xfrm>
                <a:off x="13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2" name="Oval 151"/>
              <p:cNvSpPr>
                <a:spLocks noChangeArrowheads="1"/>
              </p:cNvSpPr>
              <p:nvPr/>
            </p:nvSpPr>
            <p:spPr bwMode="auto">
              <a:xfrm>
                <a:off x="139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93" name="Freeform 152"/>
              <p:cNvSpPr>
                <a:spLocks/>
              </p:cNvSpPr>
              <p:nvPr/>
            </p:nvSpPr>
            <p:spPr bwMode="auto">
              <a:xfrm>
                <a:off x="139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4" name="Freeform 153"/>
              <p:cNvSpPr>
                <a:spLocks/>
              </p:cNvSpPr>
              <p:nvPr/>
            </p:nvSpPr>
            <p:spPr bwMode="auto">
              <a:xfrm>
                <a:off x="14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5" name="Oval 154"/>
              <p:cNvSpPr>
                <a:spLocks noChangeArrowheads="1"/>
              </p:cNvSpPr>
              <p:nvPr/>
            </p:nvSpPr>
            <p:spPr bwMode="auto">
              <a:xfrm>
                <a:off x="148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96" name="Freeform 155"/>
              <p:cNvSpPr>
                <a:spLocks/>
              </p:cNvSpPr>
              <p:nvPr/>
            </p:nvSpPr>
            <p:spPr bwMode="auto">
              <a:xfrm>
                <a:off x="148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7" name="Freeform 156"/>
              <p:cNvSpPr>
                <a:spLocks/>
              </p:cNvSpPr>
              <p:nvPr/>
            </p:nvSpPr>
            <p:spPr bwMode="auto">
              <a:xfrm>
                <a:off x="15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4998" name="Oval 157"/>
              <p:cNvSpPr>
                <a:spLocks noChangeArrowheads="1"/>
              </p:cNvSpPr>
              <p:nvPr/>
            </p:nvSpPr>
            <p:spPr bwMode="auto">
              <a:xfrm>
                <a:off x="110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4999" name="Freeform 158"/>
              <p:cNvSpPr>
                <a:spLocks/>
              </p:cNvSpPr>
              <p:nvPr/>
            </p:nvSpPr>
            <p:spPr bwMode="auto">
              <a:xfrm>
                <a:off x="11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0" name="Freeform 159"/>
              <p:cNvSpPr>
                <a:spLocks/>
              </p:cNvSpPr>
              <p:nvPr/>
            </p:nvSpPr>
            <p:spPr bwMode="auto">
              <a:xfrm>
                <a:off x="113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1" name="Oval 160"/>
              <p:cNvSpPr>
                <a:spLocks noChangeArrowheads="1"/>
              </p:cNvSpPr>
              <p:nvPr/>
            </p:nvSpPr>
            <p:spPr bwMode="auto">
              <a:xfrm>
                <a:off x="158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02" name="Freeform 161"/>
              <p:cNvSpPr>
                <a:spLocks/>
              </p:cNvSpPr>
              <p:nvPr/>
            </p:nvSpPr>
            <p:spPr bwMode="auto">
              <a:xfrm>
                <a:off x="158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3" name="Freeform 162"/>
              <p:cNvSpPr>
                <a:spLocks/>
              </p:cNvSpPr>
              <p:nvPr/>
            </p:nvSpPr>
            <p:spPr bwMode="auto">
              <a:xfrm>
                <a:off x="16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4" name="Oval 163"/>
              <p:cNvSpPr>
                <a:spLocks noChangeArrowheads="1"/>
              </p:cNvSpPr>
              <p:nvPr/>
            </p:nvSpPr>
            <p:spPr bwMode="auto">
              <a:xfrm>
                <a:off x="177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05" name="Freeform 164"/>
              <p:cNvSpPr>
                <a:spLocks/>
              </p:cNvSpPr>
              <p:nvPr/>
            </p:nvSpPr>
            <p:spPr bwMode="auto">
              <a:xfrm>
                <a:off x="177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6" name="Freeform 165"/>
              <p:cNvSpPr>
                <a:spLocks/>
              </p:cNvSpPr>
              <p:nvPr/>
            </p:nvSpPr>
            <p:spPr bwMode="auto">
              <a:xfrm>
                <a:off x="18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7" name="Oval 166"/>
              <p:cNvSpPr>
                <a:spLocks noChangeArrowheads="1"/>
              </p:cNvSpPr>
              <p:nvPr/>
            </p:nvSpPr>
            <p:spPr bwMode="auto">
              <a:xfrm>
                <a:off x="187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08" name="Freeform 167"/>
              <p:cNvSpPr>
                <a:spLocks/>
              </p:cNvSpPr>
              <p:nvPr/>
            </p:nvSpPr>
            <p:spPr bwMode="auto">
              <a:xfrm>
                <a:off x="187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09" name="Freeform 168"/>
              <p:cNvSpPr>
                <a:spLocks/>
              </p:cNvSpPr>
              <p:nvPr/>
            </p:nvSpPr>
            <p:spPr bwMode="auto">
              <a:xfrm>
                <a:off x="19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0" name="Oval 169"/>
              <p:cNvSpPr>
                <a:spLocks noChangeArrowheads="1"/>
              </p:cNvSpPr>
              <p:nvPr/>
            </p:nvSpPr>
            <p:spPr bwMode="auto">
              <a:xfrm>
                <a:off x="196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11" name="Freeform 170"/>
              <p:cNvSpPr>
                <a:spLocks/>
              </p:cNvSpPr>
              <p:nvPr/>
            </p:nvSpPr>
            <p:spPr bwMode="auto">
              <a:xfrm>
                <a:off x="196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2" name="Freeform 171"/>
              <p:cNvSpPr>
                <a:spLocks/>
              </p:cNvSpPr>
              <p:nvPr/>
            </p:nvSpPr>
            <p:spPr bwMode="auto">
              <a:xfrm>
                <a:off x="20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3" name="Oval 172"/>
              <p:cNvSpPr>
                <a:spLocks noChangeArrowheads="1"/>
              </p:cNvSpPr>
              <p:nvPr/>
            </p:nvSpPr>
            <p:spPr bwMode="auto">
              <a:xfrm>
                <a:off x="206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14" name="Freeform 173"/>
              <p:cNvSpPr>
                <a:spLocks/>
              </p:cNvSpPr>
              <p:nvPr/>
            </p:nvSpPr>
            <p:spPr bwMode="auto">
              <a:xfrm>
                <a:off x="206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5" name="Freeform 174"/>
              <p:cNvSpPr>
                <a:spLocks/>
              </p:cNvSpPr>
              <p:nvPr/>
            </p:nvSpPr>
            <p:spPr bwMode="auto">
              <a:xfrm>
                <a:off x="20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6" name="Oval 175"/>
              <p:cNvSpPr>
                <a:spLocks noChangeArrowheads="1"/>
              </p:cNvSpPr>
              <p:nvPr/>
            </p:nvSpPr>
            <p:spPr bwMode="auto">
              <a:xfrm>
                <a:off x="168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17" name="Freeform 176"/>
              <p:cNvSpPr>
                <a:spLocks/>
              </p:cNvSpPr>
              <p:nvPr/>
            </p:nvSpPr>
            <p:spPr bwMode="auto">
              <a:xfrm>
                <a:off x="168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18" name="Freeform 177"/>
              <p:cNvSpPr>
                <a:spLocks/>
              </p:cNvSpPr>
              <p:nvPr/>
            </p:nvSpPr>
            <p:spPr bwMode="auto">
              <a:xfrm>
                <a:off x="17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nvGrpSpPr>
              <p:cNvPr id="25019" name="Group 178"/>
              <p:cNvGrpSpPr>
                <a:grpSpLocks/>
              </p:cNvGrpSpPr>
              <p:nvPr/>
            </p:nvGrpSpPr>
            <p:grpSpPr bwMode="auto">
              <a:xfrm rot="10800000">
                <a:off x="2015" y="2304"/>
                <a:ext cx="96" cy="384"/>
                <a:chOff x="1200" y="1920"/>
                <a:chExt cx="144" cy="480"/>
              </a:xfrm>
            </p:grpSpPr>
            <p:sp>
              <p:nvSpPr>
                <p:cNvPr id="25084" name="Oval 17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85" name="Freeform 18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86" name="Freeform 18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0" name="Group 182"/>
              <p:cNvGrpSpPr>
                <a:grpSpLocks/>
              </p:cNvGrpSpPr>
              <p:nvPr/>
            </p:nvGrpSpPr>
            <p:grpSpPr bwMode="auto">
              <a:xfrm rot="10800000">
                <a:off x="1919" y="2304"/>
                <a:ext cx="96" cy="384"/>
                <a:chOff x="1200" y="1920"/>
                <a:chExt cx="144" cy="480"/>
              </a:xfrm>
            </p:grpSpPr>
            <p:sp>
              <p:nvSpPr>
                <p:cNvPr id="25081" name="Oval 18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82" name="Freeform 18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83" name="Freeform 18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1" name="Group 186"/>
              <p:cNvGrpSpPr>
                <a:grpSpLocks/>
              </p:cNvGrpSpPr>
              <p:nvPr/>
            </p:nvGrpSpPr>
            <p:grpSpPr bwMode="auto">
              <a:xfrm rot="10800000">
                <a:off x="1823" y="2304"/>
                <a:ext cx="96" cy="384"/>
                <a:chOff x="1200" y="1920"/>
                <a:chExt cx="144" cy="480"/>
              </a:xfrm>
            </p:grpSpPr>
            <p:sp>
              <p:nvSpPr>
                <p:cNvPr id="25078" name="Oval 18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79" name="Freeform 18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80" name="Freeform 18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2" name="Group 190"/>
              <p:cNvGrpSpPr>
                <a:grpSpLocks/>
              </p:cNvGrpSpPr>
              <p:nvPr/>
            </p:nvGrpSpPr>
            <p:grpSpPr bwMode="auto">
              <a:xfrm rot="10800000">
                <a:off x="1727" y="2304"/>
                <a:ext cx="96" cy="384"/>
                <a:chOff x="1200" y="1920"/>
                <a:chExt cx="144" cy="480"/>
              </a:xfrm>
            </p:grpSpPr>
            <p:sp>
              <p:nvSpPr>
                <p:cNvPr id="25075" name="Oval 19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76" name="Freeform 19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77" name="Freeform 19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3" name="Group 194"/>
              <p:cNvGrpSpPr>
                <a:grpSpLocks/>
              </p:cNvGrpSpPr>
              <p:nvPr/>
            </p:nvGrpSpPr>
            <p:grpSpPr bwMode="auto">
              <a:xfrm rot="10800000">
                <a:off x="1631" y="2304"/>
                <a:ext cx="96" cy="384"/>
                <a:chOff x="1200" y="1920"/>
                <a:chExt cx="144" cy="480"/>
              </a:xfrm>
            </p:grpSpPr>
            <p:sp>
              <p:nvSpPr>
                <p:cNvPr id="25072" name="Oval 19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73" name="Freeform 19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74" name="Freeform 19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4" name="Group 198"/>
              <p:cNvGrpSpPr>
                <a:grpSpLocks/>
              </p:cNvGrpSpPr>
              <p:nvPr/>
            </p:nvGrpSpPr>
            <p:grpSpPr bwMode="auto">
              <a:xfrm rot="10800000">
                <a:off x="1439" y="2304"/>
                <a:ext cx="96" cy="384"/>
                <a:chOff x="1200" y="1920"/>
                <a:chExt cx="144" cy="480"/>
              </a:xfrm>
            </p:grpSpPr>
            <p:sp>
              <p:nvSpPr>
                <p:cNvPr id="25069" name="Oval 19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70" name="Freeform 20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71" name="Freeform 20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5" name="Group 202"/>
              <p:cNvGrpSpPr>
                <a:grpSpLocks/>
              </p:cNvGrpSpPr>
              <p:nvPr/>
            </p:nvGrpSpPr>
            <p:grpSpPr bwMode="auto">
              <a:xfrm rot="10800000">
                <a:off x="1343" y="2304"/>
                <a:ext cx="96" cy="384"/>
                <a:chOff x="1200" y="1920"/>
                <a:chExt cx="144" cy="480"/>
              </a:xfrm>
            </p:grpSpPr>
            <p:sp>
              <p:nvSpPr>
                <p:cNvPr id="25066" name="Oval 20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67" name="Freeform 20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68" name="Freeform 20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6" name="Group 206"/>
              <p:cNvGrpSpPr>
                <a:grpSpLocks/>
              </p:cNvGrpSpPr>
              <p:nvPr/>
            </p:nvGrpSpPr>
            <p:grpSpPr bwMode="auto">
              <a:xfrm rot="10800000">
                <a:off x="1247" y="2304"/>
                <a:ext cx="96" cy="384"/>
                <a:chOff x="1200" y="1920"/>
                <a:chExt cx="144" cy="480"/>
              </a:xfrm>
            </p:grpSpPr>
            <p:sp>
              <p:nvSpPr>
                <p:cNvPr id="25063" name="Oval 20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64" name="Freeform 20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65" name="Freeform 20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7" name="Group 210"/>
              <p:cNvGrpSpPr>
                <a:grpSpLocks/>
              </p:cNvGrpSpPr>
              <p:nvPr/>
            </p:nvGrpSpPr>
            <p:grpSpPr bwMode="auto">
              <a:xfrm rot="10800000">
                <a:off x="1151" y="2304"/>
                <a:ext cx="96" cy="384"/>
                <a:chOff x="1200" y="1920"/>
                <a:chExt cx="144" cy="480"/>
              </a:xfrm>
            </p:grpSpPr>
            <p:sp>
              <p:nvSpPr>
                <p:cNvPr id="25060" name="Oval 21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61" name="Freeform 21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62" name="Freeform 21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8" name="Group 214"/>
              <p:cNvGrpSpPr>
                <a:grpSpLocks/>
              </p:cNvGrpSpPr>
              <p:nvPr/>
            </p:nvGrpSpPr>
            <p:grpSpPr bwMode="auto">
              <a:xfrm rot="10800000">
                <a:off x="1535" y="2304"/>
                <a:ext cx="96" cy="384"/>
                <a:chOff x="1200" y="1920"/>
                <a:chExt cx="144" cy="480"/>
              </a:xfrm>
            </p:grpSpPr>
            <p:sp>
              <p:nvSpPr>
                <p:cNvPr id="25057" name="Oval 21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58" name="Freeform 21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59" name="Freeform 21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29" name="Group 218"/>
              <p:cNvGrpSpPr>
                <a:grpSpLocks/>
              </p:cNvGrpSpPr>
              <p:nvPr/>
            </p:nvGrpSpPr>
            <p:grpSpPr bwMode="auto">
              <a:xfrm rot="10800000">
                <a:off x="1055" y="2304"/>
                <a:ext cx="96" cy="384"/>
                <a:chOff x="1200" y="1920"/>
                <a:chExt cx="144" cy="480"/>
              </a:xfrm>
            </p:grpSpPr>
            <p:sp>
              <p:nvSpPr>
                <p:cNvPr id="25054" name="Oval 21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55" name="Freeform 22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56" name="Freeform 22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30" name="Group 222"/>
              <p:cNvGrpSpPr>
                <a:grpSpLocks/>
              </p:cNvGrpSpPr>
              <p:nvPr/>
            </p:nvGrpSpPr>
            <p:grpSpPr bwMode="auto">
              <a:xfrm rot="10800000">
                <a:off x="863" y="2304"/>
                <a:ext cx="96" cy="384"/>
                <a:chOff x="1200" y="1920"/>
                <a:chExt cx="144" cy="480"/>
              </a:xfrm>
            </p:grpSpPr>
            <p:sp>
              <p:nvSpPr>
                <p:cNvPr id="25051" name="Oval 22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52" name="Freeform 22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53" name="Freeform 22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31" name="Group 226"/>
              <p:cNvGrpSpPr>
                <a:grpSpLocks/>
              </p:cNvGrpSpPr>
              <p:nvPr/>
            </p:nvGrpSpPr>
            <p:grpSpPr bwMode="auto">
              <a:xfrm rot="10800000">
                <a:off x="767" y="2304"/>
                <a:ext cx="96" cy="384"/>
                <a:chOff x="1200" y="1920"/>
                <a:chExt cx="144" cy="480"/>
              </a:xfrm>
            </p:grpSpPr>
            <p:sp>
              <p:nvSpPr>
                <p:cNvPr id="25048" name="Oval 22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49" name="Freeform 22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50" name="Freeform 22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32" name="Group 230"/>
              <p:cNvGrpSpPr>
                <a:grpSpLocks/>
              </p:cNvGrpSpPr>
              <p:nvPr/>
            </p:nvGrpSpPr>
            <p:grpSpPr bwMode="auto">
              <a:xfrm rot="10800000">
                <a:off x="671" y="2304"/>
                <a:ext cx="96" cy="384"/>
                <a:chOff x="1200" y="1920"/>
                <a:chExt cx="144" cy="480"/>
              </a:xfrm>
            </p:grpSpPr>
            <p:sp>
              <p:nvSpPr>
                <p:cNvPr id="25045" name="Oval 23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46" name="Freeform 23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47" name="Freeform 23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5" name="Group 234"/>
              <p:cNvGrpSpPr>
                <a:grpSpLocks/>
              </p:cNvGrpSpPr>
              <p:nvPr/>
            </p:nvGrpSpPr>
            <p:grpSpPr bwMode="auto">
              <a:xfrm rot="10800000">
                <a:off x="575" y="2304"/>
                <a:ext cx="96" cy="384"/>
                <a:chOff x="1200" y="1920"/>
                <a:chExt cx="144" cy="480"/>
              </a:xfrm>
            </p:grpSpPr>
            <p:sp>
              <p:nvSpPr>
                <p:cNvPr id="25042" name="Oval 23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43" name="Freeform 23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44" name="Freeform 23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6" name="Group 238"/>
              <p:cNvGrpSpPr>
                <a:grpSpLocks/>
              </p:cNvGrpSpPr>
              <p:nvPr/>
            </p:nvGrpSpPr>
            <p:grpSpPr bwMode="auto">
              <a:xfrm rot="10800000">
                <a:off x="959" y="2304"/>
                <a:ext cx="96" cy="384"/>
                <a:chOff x="1200" y="1920"/>
                <a:chExt cx="144" cy="480"/>
              </a:xfrm>
            </p:grpSpPr>
            <p:sp>
              <p:nvSpPr>
                <p:cNvPr id="25039" name="Oval 23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40" name="Freeform 24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41" name="Freeform 24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25035" name="Group 242"/>
              <p:cNvGrpSpPr>
                <a:grpSpLocks/>
              </p:cNvGrpSpPr>
              <p:nvPr/>
            </p:nvGrpSpPr>
            <p:grpSpPr bwMode="auto">
              <a:xfrm rot="10800000">
                <a:off x="479" y="2304"/>
                <a:ext cx="96" cy="384"/>
                <a:chOff x="1200" y="1920"/>
                <a:chExt cx="144" cy="480"/>
              </a:xfrm>
            </p:grpSpPr>
            <p:sp>
              <p:nvSpPr>
                <p:cNvPr id="25036" name="Oval 24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25037" name="Freeform 24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25038" name="Freeform 24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grpSp>
      <p:grpSp>
        <p:nvGrpSpPr>
          <p:cNvPr id="24582" name="Group 246"/>
          <p:cNvGrpSpPr>
            <a:grpSpLocks/>
          </p:cNvGrpSpPr>
          <p:nvPr/>
        </p:nvGrpSpPr>
        <p:grpSpPr bwMode="auto">
          <a:xfrm>
            <a:off x="762000" y="5668963"/>
            <a:ext cx="279400" cy="190500"/>
            <a:chOff x="432" y="3456"/>
            <a:chExt cx="176" cy="120"/>
          </a:xfrm>
          <a:solidFill>
            <a:schemeClr val="accent2">
              <a:lumMod val="50000"/>
            </a:schemeClr>
          </a:solidFill>
        </p:grpSpPr>
        <p:sp>
          <p:nvSpPr>
            <p:cNvPr id="24963" name="Oval 24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64" name="Rectangle 24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65" name="Rectangle 24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83" name="Group 250"/>
          <p:cNvGrpSpPr>
            <a:grpSpLocks/>
          </p:cNvGrpSpPr>
          <p:nvPr/>
        </p:nvGrpSpPr>
        <p:grpSpPr bwMode="auto">
          <a:xfrm>
            <a:off x="1168400" y="5935663"/>
            <a:ext cx="279400" cy="190500"/>
            <a:chOff x="432" y="3456"/>
            <a:chExt cx="176" cy="120"/>
          </a:xfrm>
          <a:solidFill>
            <a:schemeClr val="accent2">
              <a:lumMod val="50000"/>
            </a:schemeClr>
          </a:solidFill>
        </p:grpSpPr>
        <p:sp>
          <p:nvSpPr>
            <p:cNvPr id="24960" name="Oval 25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61" name="Rectangle 25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62" name="Rectangle 25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5033" name="Group 254"/>
          <p:cNvGrpSpPr>
            <a:grpSpLocks/>
          </p:cNvGrpSpPr>
          <p:nvPr/>
        </p:nvGrpSpPr>
        <p:grpSpPr bwMode="auto">
          <a:xfrm>
            <a:off x="1320800" y="5440363"/>
            <a:ext cx="279400" cy="190500"/>
            <a:chOff x="432" y="3456"/>
            <a:chExt cx="176" cy="120"/>
          </a:xfrm>
          <a:solidFill>
            <a:schemeClr val="accent2">
              <a:lumMod val="50000"/>
            </a:schemeClr>
          </a:solidFill>
        </p:grpSpPr>
        <p:sp>
          <p:nvSpPr>
            <p:cNvPr id="24957" name="Oval 25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58" name="Rectangle 25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59" name="Rectangle 25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5034" name="Group 258"/>
          <p:cNvGrpSpPr>
            <a:grpSpLocks/>
          </p:cNvGrpSpPr>
          <p:nvPr/>
        </p:nvGrpSpPr>
        <p:grpSpPr bwMode="auto">
          <a:xfrm>
            <a:off x="3429000" y="2133600"/>
            <a:ext cx="279400" cy="190500"/>
            <a:chOff x="432" y="3456"/>
            <a:chExt cx="176" cy="120"/>
          </a:xfrm>
          <a:solidFill>
            <a:schemeClr val="accent2">
              <a:lumMod val="50000"/>
            </a:schemeClr>
          </a:solidFill>
        </p:grpSpPr>
        <p:sp>
          <p:nvSpPr>
            <p:cNvPr id="24954" name="Oval 25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55" name="Rectangle 26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56" name="Rectangle 26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86" name="Group 262"/>
          <p:cNvGrpSpPr>
            <a:grpSpLocks/>
          </p:cNvGrpSpPr>
          <p:nvPr/>
        </p:nvGrpSpPr>
        <p:grpSpPr bwMode="auto">
          <a:xfrm>
            <a:off x="1600200" y="2057400"/>
            <a:ext cx="279400" cy="190500"/>
            <a:chOff x="432" y="3456"/>
            <a:chExt cx="176" cy="120"/>
          </a:xfrm>
          <a:solidFill>
            <a:schemeClr val="accent2">
              <a:lumMod val="50000"/>
            </a:schemeClr>
          </a:solidFill>
        </p:grpSpPr>
        <p:sp>
          <p:nvSpPr>
            <p:cNvPr id="24951" name="Oval 26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52" name="Rectangle 26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53" name="Rectangle 26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87" name="Group 266"/>
          <p:cNvGrpSpPr>
            <a:grpSpLocks/>
          </p:cNvGrpSpPr>
          <p:nvPr/>
        </p:nvGrpSpPr>
        <p:grpSpPr bwMode="auto">
          <a:xfrm>
            <a:off x="1778000" y="5135563"/>
            <a:ext cx="279400" cy="190500"/>
            <a:chOff x="432" y="3456"/>
            <a:chExt cx="176" cy="120"/>
          </a:xfrm>
          <a:solidFill>
            <a:schemeClr val="accent2">
              <a:lumMod val="50000"/>
            </a:schemeClr>
          </a:solidFill>
        </p:grpSpPr>
        <p:sp>
          <p:nvSpPr>
            <p:cNvPr id="24948" name="Oval 26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49" name="Rectangle 26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50" name="Rectangle 26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88" name="Group 270"/>
          <p:cNvGrpSpPr>
            <a:grpSpLocks/>
          </p:cNvGrpSpPr>
          <p:nvPr/>
        </p:nvGrpSpPr>
        <p:grpSpPr bwMode="auto">
          <a:xfrm>
            <a:off x="1778000" y="6240463"/>
            <a:ext cx="279400" cy="190500"/>
            <a:chOff x="432" y="3456"/>
            <a:chExt cx="176" cy="120"/>
          </a:xfrm>
          <a:solidFill>
            <a:schemeClr val="accent2">
              <a:lumMod val="50000"/>
            </a:schemeClr>
          </a:solidFill>
        </p:grpSpPr>
        <p:sp>
          <p:nvSpPr>
            <p:cNvPr id="24945" name="Oval 27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46" name="Rectangle 27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47" name="Rectangle 27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50" name="Group 274"/>
          <p:cNvGrpSpPr>
            <a:grpSpLocks/>
          </p:cNvGrpSpPr>
          <p:nvPr/>
        </p:nvGrpSpPr>
        <p:grpSpPr bwMode="auto">
          <a:xfrm>
            <a:off x="762000" y="2133600"/>
            <a:ext cx="279400" cy="190500"/>
            <a:chOff x="432" y="3456"/>
            <a:chExt cx="176" cy="120"/>
          </a:xfrm>
          <a:solidFill>
            <a:schemeClr val="accent2">
              <a:lumMod val="50000"/>
            </a:schemeClr>
          </a:solidFill>
        </p:grpSpPr>
        <p:sp>
          <p:nvSpPr>
            <p:cNvPr id="24942" name="Oval 27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43" name="Rectangle 27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44" name="Rectangle 27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0" name="Group 278"/>
          <p:cNvGrpSpPr>
            <a:grpSpLocks/>
          </p:cNvGrpSpPr>
          <p:nvPr/>
        </p:nvGrpSpPr>
        <p:grpSpPr bwMode="auto">
          <a:xfrm>
            <a:off x="762000" y="4830763"/>
            <a:ext cx="279400" cy="190500"/>
            <a:chOff x="432" y="3456"/>
            <a:chExt cx="176" cy="120"/>
          </a:xfrm>
          <a:solidFill>
            <a:schemeClr val="accent2">
              <a:lumMod val="50000"/>
            </a:schemeClr>
          </a:solidFill>
        </p:grpSpPr>
        <p:sp>
          <p:nvSpPr>
            <p:cNvPr id="24939" name="Oval 27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40" name="Rectangle 28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41" name="Rectangle 28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52" name="Group 282"/>
          <p:cNvGrpSpPr>
            <a:grpSpLocks/>
          </p:cNvGrpSpPr>
          <p:nvPr/>
        </p:nvGrpSpPr>
        <p:grpSpPr bwMode="auto">
          <a:xfrm>
            <a:off x="1320800" y="4754563"/>
            <a:ext cx="279400" cy="190500"/>
            <a:chOff x="432" y="3456"/>
            <a:chExt cx="176" cy="120"/>
          </a:xfrm>
          <a:solidFill>
            <a:schemeClr val="accent2">
              <a:lumMod val="50000"/>
            </a:schemeClr>
          </a:solidFill>
        </p:grpSpPr>
        <p:sp>
          <p:nvSpPr>
            <p:cNvPr id="24936" name="Oval 28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37" name="Rectangle 28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38" name="Rectangle 28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2" name="Group 286"/>
          <p:cNvGrpSpPr>
            <a:grpSpLocks/>
          </p:cNvGrpSpPr>
          <p:nvPr/>
        </p:nvGrpSpPr>
        <p:grpSpPr bwMode="auto">
          <a:xfrm>
            <a:off x="1270000" y="3535363"/>
            <a:ext cx="279400" cy="190500"/>
            <a:chOff x="432" y="3456"/>
            <a:chExt cx="176" cy="120"/>
          </a:xfrm>
          <a:solidFill>
            <a:schemeClr val="accent2">
              <a:lumMod val="50000"/>
            </a:schemeClr>
          </a:solidFill>
        </p:grpSpPr>
        <p:sp>
          <p:nvSpPr>
            <p:cNvPr id="24933" name="Oval 28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34" name="Rectangle 28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35" name="Rectangle 28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3" name="Group 290"/>
          <p:cNvGrpSpPr>
            <a:grpSpLocks/>
          </p:cNvGrpSpPr>
          <p:nvPr/>
        </p:nvGrpSpPr>
        <p:grpSpPr bwMode="auto">
          <a:xfrm>
            <a:off x="1676400" y="3878263"/>
            <a:ext cx="279400" cy="190500"/>
            <a:chOff x="432" y="3456"/>
            <a:chExt cx="176" cy="120"/>
          </a:xfrm>
          <a:solidFill>
            <a:schemeClr val="accent2">
              <a:lumMod val="50000"/>
            </a:schemeClr>
          </a:solidFill>
        </p:grpSpPr>
        <p:sp>
          <p:nvSpPr>
            <p:cNvPr id="24930" name="Oval 29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31" name="Rectangle 29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32" name="Rectangle 29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55" name="Group 294"/>
          <p:cNvGrpSpPr>
            <a:grpSpLocks/>
          </p:cNvGrpSpPr>
          <p:nvPr/>
        </p:nvGrpSpPr>
        <p:grpSpPr bwMode="auto">
          <a:xfrm>
            <a:off x="1803400" y="3306763"/>
            <a:ext cx="279400" cy="190500"/>
            <a:chOff x="432" y="3456"/>
            <a:chExt cx="176" cy="120"/>
          </a:xfrm>
          <a:solidFill>
            <a:schemeClr val="accent2">
              <a:lumMod val="50000"/>
            </a:schemeClr>
          </a:solidFill>
        </p:grpSpPr>
        <p:sp>
          <p:nvSpPr>
            <p:cNvPr id="24927" name="Oval 29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28" name="Rectangle 29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29" name="Rectangle 29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5" name="Group 298"/>
          <p:cNvGrpSpPr>
            <a:grpSpLocks/>
          </p:cNvGrpSpPr>
          <p:nvPr/>
        </p:nvGrpSpPr>
        <p:grpSpPr bwMode="auto">
          <a:xfrm>
            <a:off x="1447800" y="3078163"/>
            <a:ext cx="279400" cy="190500"/>
            <a:chOff x="432" y="3456"/>
            <a:chExt cx="176" cy="120"/>
          </a:xfrm>
          <a:solidFill>
            <a:schemeClr val="accent2">
              <a:lumMod val="50000"/>
            </a:schemeClr>
          </a:solidFill>
        </p:grpSpPr>
        <p:sp>
          <p:nvSpPr>
            <p:cNvPr id="24924" name="Oval 29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25" name="Rectangle 30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26" name="Rectangle 30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57" name="Group 302"/>
          <p:cNvGrpSpPr>
            <a:grpSpLocks/>
          </p:cNvGrpSpPr>
          <p:nvPr/>
        </p:nvGrpSpPr>
        <p:grpSpPr bwMode="auto">
          <a:xfrm>
            <a:off x="2286000" y="3962400"/>
            <a:ext cx="279400" cy="190500"/>
            <a:chOff x="432" y="3456"/>
            <a:chExt cx="176" cy="120"/>
          </a:xfrm>
          <a:solidFill>
            <a:schemeClr val="accent2">
              <a:lumMod val="50000"/>
            </a:schemeClr>
          </a:solidFill>
        </p:grpSpPr>
        <p:sp>
          <p:nvSpPr>
            <p:cNvPr id="24921" name="Oval 30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22" name="Rectangle 30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23" name="Rectangle 30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7" name="Group 306"/>
          <p:cNvGrpSpPr>
            <a:grpSpLocks/>
          </p:cNvGrpSpPr>
          <p:nvPr/>
        </p:nvGrpSpPr>
        <p:grpSpPr bwMode="auto">
          <a:xfrm>
            <a:off x="2311400" y="3086100"/>
            <a:ext cx="279400" cy="190500"/>
            <a:chOff x="432" y="3456"/>
            <a:chExt cx="176" cy="120"/>
          </a:xfrm>
          <a:solidFill>
            <a:schemeClr val="accent2">
              <a:lumMod val="50000"/>
            </a:schemeClr>
          </a:solidFill>
        </p:grpSpPr>
        <p:sp>
          <p:nvSpPr>
            <p:cNvPr id="24918" name="Oval 30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19" name="Rectangle 30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20" name="Rectangle 30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598" name="Group 310"/>
          <p:cNvGrpSpPr>
            <a:grpSpLocks/>
          </p:cNvGrpSpPr>
          <p:nvPr/>
        </p:nvGrpSpPr>
        <p:grpSpPr bwMode="auto">
          <a:xfrm>
            <a:off x="1752600" y="4419600"/>
            <a:ext cx="279400" cy="190500"/>
            <a:chOff x="432" y="3456"/>
            <a:chExt cx="176" cy="120"/>
          </a:xfrm>
          <a:solidFill>
            <a:schemeClr val="accent2">
              <a:lumMod val="50000"/>
            </a:schemeClr>
          </a:solidFill>
        </p:grpSpPr>
        <p:sp>
          <p:nvSpPr>
            <p:cNvPr id="24915" name="Oval 31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16" name="Rectangle 31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17" name="Rectangle 31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60" name="Group 314"/>
          <p:cNvGrpSpPr>
            <a:grpSpLocks/>
          </p:cNvGrpSpPr>
          <p:nvPr/>
        </p:nvGrpSpPr>
        <p:grpSpPr bwMode="auto">
          <a:xfrm>
            <a:off x="1371600" y="4144963"/>
            <a:ext cx="279400" cy="190500"/>
            <a:chOff x="432" y="3456"/>
            <a:chExt cx="176" cy="120"/>
          </a:xfrm>
          <a:solidFill>
            <a:schemeClr val="accent2">
              <a:lumMod val="50000"/>
            </a:schemeClr>
          </a:solidFill>
        </p:grpSpPr>
        <p:sp>
          <p:nvSpPr>
            <p:cNvPr id="24912" name="Oval 31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13" name="Rectangle 31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14" name="Rectangle 31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0" name="Group 318"/>
          <p:cNvGrpSpPr>
            <a:grpSpLocks/>
          </p:cNvGrpSpPr>
          <p:nvPr/>
        </p:nvGrpSpPr>
        <p:grpSpPr bwMode="auto">
          <a:xfrm>
            <a:off x="2209800" y="5440363"/>
            <a:ext cx="279400" cy="190500"/>
            <a:chOff x="432" y="3456"/>
            <a:chExt cx="176" cy="120"/>
          </a:xfrm>
          <a:solidFill>
            <a:schemeClr val="accent2">
              <a:lumMod val="50000"/>
            </a:schemeClr>
          </a:solidFill>
        </p:grpSpPr>
        <p:sp>
          <p:nvSpPr>
            <p:cNvPr id="24909" name="Oval 31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10" name="Rectangle 32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11" name="Rectangle 32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62" name="Group 322"/>
          <p:cNvGrpSpPr>
            <a:grpSpLocks/>
          </p:cNvGrpSpPr>
          <p:nvPr/>
        </p:nvGrpSpPr>
        <p:grpSpPr bwMode="auto">
          <a:xfrm>
            <a:off x="2616200" y="5707063"/>
            <a:ext cx="279400" cy="190500"/>
            <a:chOff x="432" y="3456"/>
            <a:chExt cx="176" cy="120"/>
          </a:xfrm>
          <a:solidFill>
            <a:schemeClr val="accent2">
              <a:lumMod val="50000"/>
            </a:schemeClr>
          </a:solidFill>
        </p:grpSpPr>
        <p:sp>
          <p:nvSpPr>
            <p:cNvPr id="24906" name="Oval 32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07" name="Rectangle 32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08" name="Rectangle 32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2" name="Group 326"/>
          <p:cNvGrpSpPr>
            <a:grpSpLocks/>
          </p:cNvGrpSpPr>
          <p:nvPr/>
        </p:nvGrpSpPr>
        <p:grpSpPr bwMode="auto">
          <a:xfrm>
            <a:off x="2438400" y="2057400"/>
            <a:ext cx="279400" cy="190500"/>
            <a:chOff x="432" y="3456"/>
            <a:chExt cx="176" cy="120"/>
          </a:xfrm>
          <a:solidFill>
            <a:schemeClr val="accent2">
              <a:lumMod val="50000"/>
            </a:schemeClr>
          </a:solidFill>
        </p:grpSpPr>
        <p:sp>
          <p:nvSpPr>
            <p:cNvPr id="24903" name="Oval 32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04" name="Rectangle 32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05" name="Rectangle 32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64" name="Group 330"/>
          <p:cNvGrpSpPr>
            <a:grpSpLocks/>
          </p:cNvGrpSpPr>
          <p:nvPr/>
        </p:nvGrpSpPr>
        <p:grpSpPr bwMode="auto">
          <a:xfrm>
            <a:off x="2362200" y="4983163"/>
            <a:ext cx="279400" cy="190500"/>
            <a:chOff x="432" y="3456"/>
            <a:chExt cx="176" cy="120"/>
          </a:xfrm>
          <a:solidFill>
            <a:schemeClr val="accent2">
              <a:lumMod val="50000"/>
            </a:schemeClr>
          </a:solidFill>
        </p:grpSpPr>
        <p:sp>
          <p:nvSpPr>
            <p:cNvPr id="24900" name="Oval 33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901" name="Rectangle 33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902" name="Rectangle 33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4" name="Group 334"/>
          <p:cNvGrpSpPr>
            <a:grpSpLocks/>
          </p:cNvGrpSpPr>
          <p:nvPr/>
        </p:nvGrpSpPr>
        <p:grpSpPr bwMode="auto">
          <a:xfrm>
            <a:off x="3073400" y="5554663"/>
            <a:ext cx="279400" cy="190500"/>
            <a:chOff x="432" y="3456"/>
            <a:chExt cx="176" cy="120"/>
          </a:xfrm>
          <a:solidFill>
            <a:schemeClr val="accent2">
              <a:lumMod val="50000"/>
            </a:schemeClr>
          </a:solidFill>
        </p:grpSpPr>
        <p:sp>
          <p:nvSpPr>
            <p:cNvPr id="24897" name="Oval 33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98" name="Rectangle 33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99" name="Rectangle 33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66" name="Group 338"/>
          <p:cNvGrpSpPr>
            <a:grpSpLocks/>
          </p:cNvGrpSpPr>
          <p:nvPr/>
        </p:nvGrpSpPr>
        <p:grpSpPr bwMode="auto">
          <a:xfrm>
            <a:off x="3225800" y="4906963"/>
            <a:ext cx="279400" cy="190500"/>
            <a:chOff x="432" y="3456"/>
            <a:chExt cx="176" cy="120"/>
          </a:xfrm>
          <a:solidFill>
            <a:schemeClr val="accent2">
              <a:lumMod val="50000"/>
            </a:schemeClr>
          </a:solidFill>
        </p:grpSpPr>
        <p:sp>
          <p:nvSpPr>
            <p:cNvPr id="24894" name="Oval 33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95" name="Rectangle 34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96" name="Rectangle 34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6" name="Group 342"/>
          <p:cNvGrpSpPr>
            <a:grpSpLocks/>
          </p:cNvGrpSpPr>
          <p:nvPr/>
        </p:nvGrpSpPr>
        <p:grpSpPr bwMode="auto">
          <a:xfrm>
            <a:off x="2895600" y="2590800"/>
            <a:ext cx="279400" cy="190500"/>
            <a:chOff x="432" y="3456"/>
            <a:chExt cx="176" cy="120"/>
          </a:xfrm>
          <a:solidFill>
            <a:schemeClr val="accent2">
              <a:lumMod val="50000"/>
            </a:schemeClr>
          </a:solidFill>
        </p:grpSpPr>
        <p:sp>
          <p:nvSpPr>
            <p:cNvPr id="24891" name="Oval 34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92" name="Rectangle 34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93" name="Rectangle 34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7" name="Group 346"/>
          <p:cNvGrpSpPr>
            <a:grpSpLocks/>
          </p:cNvGrpSpPr>
          <p:nvPr/>
        </p:nvGrpSpPr>
        <p:grpSpPr bwMode="auto">
          <a:xfrm>
            <a:off x="2286000" y="6049963"/>
            <a:ext cx="279400" cy="190500"/>
            <a:chOff x="432" y="3456"/>
            <a:chExt cx="176" cy="120"/>
          </a:xfrm>
          <a:solidFill>
            <a:schemeClr val="accent2">
              <a:lumMod val="50000"/>
            </a:schemeClr>
          </a:solidFill>
        </p:grpSpPr>
        <p:sp>
          <p:nvSpPr>
            <p:cNvPr id="24888" name="Oval 34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89" name="Rectangle 34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90" name="Rectangle 34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69" name="Group 350"/>
          <p:cNvGrpSpPr>
            <a:grpSpLocks/>
          </p:cNvGrpSpPr>
          <p:nvPr/>
        </p:nvGrpSpPr>
        <p:grpSpPr bwMode="auto">
          <a:xfrm>
            <a:off x="2209800" y="4602163"/>
            <a:ext cx="279400" cy="190500"/>
            <a:chOff x="432" y="3456"/>
            <a:chExt cx="176" cy="120"/>
          </a:xfrm>
          <a:solidFill>
            <a:schemeClr val="accent2">
              <a:lumMod val="50000"/>
            </a:schemeClr>
          </a:solidFill>
        </p:grpSpPr>
        <p:sp>
          <p:nvSpPr>
            <p:cNvPr id="24885" name="Oval 35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86" name="Rectangle 35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87" name="Rectangle 35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09" name="Group 354"/>
          <p:cNvGrpSpPr>
            <a:grpSpLocks/>
          </p:cNvGrpSpPr>
          <p:nvPr/>
        </p:nvGrpSpPr>
        <p:grpSpPr bwMode="auto">
          <a:xfrm>
            <a:off x="2768600" y="4525963"/>
            <a:ext cx="279400" cy="190500"/>
            <a:chOff x="432" y="3456"/>
            <a:chExt cx="176" cy="120"/>
          </a:xfrm>
          <a:solidFill>
            <a:schemeClr val="accent2">
              <a:lumMod val="50000"/>
            </a:schemeClr>
          </a:solidFill>
        </p:grpSpPr>
        <p:sp>
          <p:nvSpPr>
            <p:cNvPr id="24882" name="Oval 35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83" name="Rectangle 35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84" name="Rectangle 35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0" name="Group 358"/>
          <p:cNvGrpSpPr>
            <a:grpSpLocks/>
          </p:cNvGrpSpPr>
          <p:nvPr/>
        </p:nvGrpSpPr>
        <p:grpSpPr bwMode="auto">
          <a:xfrm>
            <a:off x="2717800" y="3306763"/>
            <a:ext cx="279400" cy="190500"/>
            <a:chOff x="432" y="3456"/>
            <a:chExt cx="176" cy="120"/>
          </a:xfrm>
          <a:solidFill>
            <a:schemeClr val="accent2">
              <a:lumMod val="50000"/>
            </a:schemeClr>
          </a:solidFill>
        </p:grpSpPr>
        <p:sp>
          <p:nvSpPr>
            <p:cNvPr id="24879" name="Oval 35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80" name="Rectangle 36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81" name="Rectangle 36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3672" name="Group 362"/>
          <p:cNvGrpSpPr>
            <a:grpSpLocks/>
          </p:cNvGrpSpPr>
          <p:nvPr/>
        </p:nvGrpSpPr>
        <p:grpSpPr bwMode="auto">
          <a:xfrm>
            <a:off x="3124200" y="3649663"/>
            <a:ext cx="279400" cy="190500"/>
            <a:chOff x="432" y="3456"/>
            <a:chExt cx="176" cy="120"/>
          </a:xfrm>
          <a:solidFill>
            <a:schemeClr val="accent2">
              <a:lumMod val="50000"/>
            </a:schemeClr>
          </a:solidFill>
        </p:grpSpPr>
        <p:sp>
          <p:nvSpPr>
            <p:cNvPr id="24876" name="Oval 36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77" name="Rectangle 36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78" name="Rectangle 36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2" name="Group 366"/>
          <p:cNvGrpSpPr>
            <a:grpSpLocks/>
          </p:cNvGrpSpPr>
          <p:nvPr/>
        </p:nvGrpSpPr>
        <p:grpSpPr bwMode="auto">
          <a:xfrm>
            <a:off x="3302000" y="3116263"/>
            <a:ext cx="279400" cy="190500"/>
            <a:chOff x="432" y="3456"/>
            <a:chExt cx="176" cy="120"/>
          </a:xfrm>
          <a:solidFill>
            <a:schemeClr val="accent2">
              <a:lumMod val="50000"/>
            </a:schemeClr>
          </a:solidFill>
        </p:grpSpPr>
        <p:sp>
          <p:nvSpPr>
            <p:cNvPr id="24873" name="Oval 36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74" name="Rectangle 36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75" name="Rectangle 36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3" name="Group 370"/>
          <p:cNvGrpSpPr>
            <a:grpSpLocks/>
          </p:cNvGrpSpPr>
          <p:nvPr/>
        </p:nvGrpSpPr>
        <p:grpSpPr bwMode="auto">
          <a:xfrm>
            <a:off x="3581400" y="3459163"/>
            <a:ext cx="279400" cy="190500"/>
            <a:chOff x="432" y="3456"/>
            <a:chExt cx="176" cy="120"/>
          </a:xfrm>
          <a:solidFill>
            <a:schemeClr val="accent2">
              <a:lumMod val="50000"/>
            </a:schemeClr>
          </a:solidFill>
        </p:grpSpPr>
        <p:sp>
          <p:nvSpPr>
            <p:cNvPr id="24870" name="Oval 37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71" name="Rectangle 37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72" name="Rectangle 37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4" name="Group 374"/>
          <p:cNvGrpSpPr>
            <a:grpSpLocks/>
          </p:cNvGrpSpPr>
          <p:nvPr/>
        </p:nvGrpSpPr>
        <p:grpSpPr bwMode="auto">
          <a:xfrm>
            <a:off x="3733800" y="4068763"/>
            <a:ext cx="279400" cy="190500"/>
            <a:chOff x="432" y="3456"/>
            <a:chExt cx="176" cy="120"/>
          </a:xfrm>
          <a:solidFill>
            <a:schemeClr val="accent2">
              <a:lumMod val="50000"/>
            </a:schemeClr>
          </a:solidFill>
        </p:grpSpPr>
        <p:sp>
          <p:nvSpPr>
            <p:cNvPr id="24867" name="Oval 37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68" name="Rectangle 37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69" name="Rectangle 37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5" name="Group 378"/>
          <p:cNvGrpSpPr>
            <a:grpSpLocks/>
          </p:cNvGrpSpPr>
          <p:nvPr/>
        </p:nvGrpSpPr>
        <p:grpSpPr bwMode="auto">
          <a:xfrm>
            <a:off x="2794000" y="4068763"/>
            <a:ext cx="279400" cy="190500"/>
            <a:chOff x="432" y="3456"/>
            <a:chExt cx="176" cy="120"/>
          </a:xfrm>
          <a:solidFill>
            <a:schemeClr val="accent2">
              <a:lumMod val="50000"/>
            </a:schemeClr>
          </a:solidFill>
        </p:grpSpPr>
        <p:sp>
          <p:nvSpPr>
            <p:cNvPr id="24864" name="Oval 37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65" name="Rectangle 38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66" name="Rectangle 38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6" name="Group 382"/>
          <p:cNvGrpSpPr>
            <a:grpSpLocks/>
          </p:cNvGrpSpPr>
          <p:nvPr/>
        </p:nvGrpSpPr>
        <p:grpSpPr bwMode="auto">
          <a:xfrm>
            <a:off x="2819400" y="6316663"/>
            <a:ext cx="279400" cy="190500"/>
            <a:chOff x="432" y="3456"/>
            <a:chExt cx="176" cy="120"/>
          </a:xfrm>
          <a:solidFill>
            <a:schemeClr val="accent2">
              <a:lumMod val="50000"/>
            </a:schemeClr>
          </a:solidFill>
        </p:grpSpPr>
        <p:sp>
          <p:nvSpPr>
            <p:cNvPr id="24861" name="Oval 38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62" name="Rectangle 38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63" name="Rectangle 38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5139" name="Group 386"/>
          <p:cNvGrpSpPr>
            <a:grpSpLocks/>
          </p:cNvGrpSpPr>
          <p:nvPr/>
        </p:nvGrpSpPr>
        <p:grpSpPr bwMode="auto">
          <a:xfrm>
            <a:off x="3606800" y="6316663"/>
            <a:ext cx="279400" cy="190500"/>
            <a:chOff x="432" y="3456"/>
            <a:chExt cx="176" cy="120"/>
          </a:xfrm>
          <a:solidFill>
            <a:schemeClr val="accent2">
              <a:lumMod val="50000"/>
            </a:schemeClr>
          </a:solidFill>
        </p:grpSpPr>
        <p:sp>
          <p:nvSpPr>
            <p:cNvPr id="24858" name="Oval 38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59" name="Rectangle 38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60" name="Rectangle 38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5140" name="Group 390"/>
          <p:cNvGrpSpPr>
            <a:grpSpLocks/>
          </p:cNvGrpSpPr>
          <p:nvPr/>
        </p:nvGrpSpPr>
        <p:grpSpPr bwMode="auto">
          <a:xfrm>
            <a:off x="3759200" y="5783263"/>
            <a:ext cx="279400" cy="190500"/>
            <a:chOff x="432" y="3456"/>
            <a:chExt cx="176" cy="120"/>
          </a:xfrm>
          <a:solidFill>
            <a:schemeClr val="accent2">
              <a:lumMod val="50000"/>
            </a:schemeClr>
          </a:solidFill>
        </p:grpSpPr>
        <p:sp>
          <p:nvSpPr>
            <p:cNvPr id="24855" name="Oval 39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56" name="Rectangle 39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57" name="Rectangle 39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19" name="Group 394"/>
          <p:cNvGrpSpPr>
            <a:grpSpLocks/>
          </p:cNvGrpSpPr>
          <p:nvPr/>
        </p:nvGrpSpPr>
        <p:grpSpPr bwMode="auto">
          <a:xfrm>
            <a:off x="3581400" y="5249863"/>
            <a:ext cx="279400" cy="190500"/>
            <a:chOff x="432" y="3456"/>
            <a:chExt cx="176" cy="120"/>
          </a:xfrm>
          <a:solidFill>
            <a:schemeClr val="accent2">
              <a:lumMod val="50000"/>
            </a:schemeClr>
          </a:solidFill>
        </p:grpSpPr>
        <p:sp>
          <p:nvSpPr>
            <p:cNvPr id="24852" name="Oval 39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53" name="Rectangle 39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54" name="Rectangle 39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0" name="Group 398"/>
          <p:cNvGrpSpPr>
            <a:grpSpLocks/>
          </p:cNvGrpSpPr>
          <p:nvPr/>
        </p:nvGrpSpPr>
        <p:grpSpPr bwMode="auto">
          <a:xfrm>
            <a:off x="1981200" y="2590800"/>
            <a:ext cx="279400" cy="190500"/>
            <a:chOff x="432" y="3456"/>
            <a:chExt cx="176" cy="120"/>
          </a:xfrm>
          <a:solidFill>
            <a:schemeClr val="accent2">
              <a:lumMod val="50000"/>
            </a:schemeClr>
          </a:solidFill>
        </p:grpSpPr>
        <p:sp>
          <p:nvSpPr>
            <p:cNvPr id="24849" name="Oval 39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50" name="Rectangle 40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51" name="Rectangle 40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5143" name="Group 402"/>
          <p:cNvGrpSpPr>
            <a:grpSpLocks/>
          </p:cNvGrpSpPr>
          <p:nvPr/>
        </p:nvGrpSpPr>
        <p:grpSpPr bwMode="auto">
          <a:xfrm>
            <a:off x="3352800" y="4297363"/>
            <a:ext cx="279400" cy="190500"/>
            <a:chOff x="432" y="3456"/>
            <a:chExt cx="176" cy="120"/>
          </a:xfrm>
          <a:solidFill>
            <a:schemeClr val="accent2">
              <a:lumMod val="50000"/>
            </a:schemeClr>
          </a:solidFill>
        </p:grpSpPr>
        <p:sp>
          <p:nvSpPr>
            <p:cNvPr id="24846" name="Oval 40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47" name="Rectangle 40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48" name="Rectangle 40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2" name="Group 406"/>
          <p:cNvGrpSpPr>
            <a:grpSpLocks/>
          </p:cNvGrpSpPr>
          <p:nvPr/>
        </p:nvGrpSpPr>
        <p:grpSpPr bwMode="auto">
          <a:xfrm>
            <a:off x="3657600" y="2590800"/>
            <a:ext cx="279400" cy="190500"/>
            <a:chOff x="432" y="3456"/>
            <a:chExt cx="176" cy="120"/>
          </a:xfrm>
          <a:solidFill>
            <a:schemeClr val="accent2">
              <a:lumMod val="50000"/>
            </a:schemeClr>
          </a:solidFill>
        </p:grpSpPr>
        <p:sp>
          <p:nvSpPr>
            <p:cNvPr id="24843" name="Oval 40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44" name="Rectangle 40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45" name="Rectangle 40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3" name="Group 410"/>
          <p:cNvGrpSpPr>
            <a:grpSpLocks/>
          </p:cNvGrpSpPr>
          <p:nvPr/>
        </p:nvGrpSpPr>
        <p:grpSpPr bwMode="auto">
          <a:xfrm>
            <a:off x="1066800" y="2590800"/>
            <a:ext cx="279400" cy="190500"/>
            <a:chOff x="432" y="3456"/>
            <a:chExt cx="176" cy="120"/>
          </a:xfrm>
          <a:solidFill>
            <a:schemeClr val="accent2">
              <a:lumMod val="50000"/>
            </a:schemeClr>
          </a:solidFill>
        </p:grpSpPr>
        <p:sp>
          <p:nvSpPr>
            <p:cNvPr id="24840" name="Oval 41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41" name="Rectangle 41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42" name="Rectangle 41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4" name="Group 414"/>
          <p:cNvGrpSpPr>
            <a:grpSpLocks/>
          </p:cNvGrpSpPr>
          <p:nvPr/>
        </p:nvGrpSpPr>
        <p:grpSpPr bwMode="auto">
          <a:xfrm>
            <a:off x="762000" y="4114800"/>
            <a:ext cx="279400" cy="190500"/>
            <a:chOff x="432" y="3456"/>
            <a:chExt cx="176" cy="120"/>
          </a:xfrm>
          <a:solidFill>
            <a:schemeClr val="accent2">
              <a:lumMod val="50000"/>
            </a:schemeClr>
          </a:solidFill>
        </p:grpSpPr>
        <p:sp>
          <p:nvSpPr>
            <p:cNvPr id="24837" name="Oval 41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38" name="Rectangle 41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39" name="Rectangle 41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5" name="Group 418"/>
          <p:cNvGrpSpPr>
            <a:grpSpLocks/>
          </p:cNvGrpSpPr>
          <p:nvPr/>
        </p:nvGrpSpPr>
        <p:grpSpPr bwMode="auto">
          <a:xfrm>
            <a:off x="736600" y="3344863"/>
            <a:ext cx="279400" cy="190500"/>
            <a:chOff x="432" y="3456"/>
            <a:chExt cx="176" cy="120"/>
          </a:xfrm>
          <a:solidFill>
            <a:schemeClr val="accent2">
              <a:lumMod val="50000"/>
            </a:schemeClr>
          </a:solidFill>
        </p:grpSpPr>
        <p:sp>
          <p:nvSpPr>
            <p:cNvPr id="24834" name="Oval 41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35" name="Rectangle 42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36" name="Rectangle 42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6" name="Group 422"/>
          <p:cNvGrpSpPr>
            <a:grpSpLocks/>
          </p:cNvGrpSpPr>
          <p:nvPr/>
        </p:nvGrpSpPr>
        <p:grpSpPr bwMode="auto">
          <a:xfrm>
            <a:off x="5029200" y="5668963"/>
            <a:ext cx="279400" cy="190500"/>
            <a:chOff x="432" y="3456"/>
            <a:chExt cx="176" cy="120"/>
          </a:xfrm>
          <a:solidFill>
            <a:schemeClr val="accent2">
              <a:lumMod val="50000"/>
            </a:schemeClr>
          </a:solidFill>
        </p:grpSpPr>
        <p:sp>
          <p:nvSpPr>
            <p:cNvPr id="24831" name="Oval 42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32" name="Rectangle 42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33" name="Rectangle 42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7" name="Group 426"/>
          <p:cNvGrpSpPr>
            <a:grpSpLocks/>
          </p:cNvGrpSpPr>
          <p:nvPr/>
        </p:nvGrpSpPr>
        <p:grpSpPr bwMode="auto">
          <a:xfrm>
            <a:off x="5435600" y="5935663"/>
            <a:ext cx="279400" cy="190500"/>
            <a:chOff x="432" y="3456"/>
            <a:chExt cx="176" cy="120"/>
          </a:xfrm>
          <a:solidFill>
            <a:schemeClr val="accent2">
              <a:lumMod val="50000"/>
            </a:schemeClr>
          </a:solidFill>
        </p:grpSpPr>
        <p:sp>
          <p:nvSpPr>
            <p:cNvPr id="24828" name="Oval 42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29" name="Rectangle 42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30" name="Rectangle 42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8" name="Group 430"/>
          <p:cNvGrpSpPr>
            <a:grpSpLocks/>
          </p:cNvGrpSpPr>
          <p:nvPr/>
        </p:nvGrpSpPr>
        <p:grpSpPr bwMode="auto">
          <a:xfrm>
            <a:off x="5588000" y="5440363"/>
            <a:ext cx="279400" cy="190500"/>
            <a:chOff x="432" y="3456"/>
            <a:chExt cx="176" cy="120"/>
          </a:xfrm>
          <a:solidFill>
            <a:schemeClr val="accent2">
              <a:lumMod val="50000"/>
            </a:schemeClr>
          </a:solidFill>
        </p:grpSpPr>
        <p:sp>
          <p:nvSpPr>
            <p:cNvPr id="24825" name="Oval 43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26" name="Rectangle 43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27" name="Rectangle 43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29" name="Group 434"/>
          <p:cNvGrpSpPr>
            <a:grpSpLocks/>
          </p:cNvGrpSpPr>
          <p:nvPr/>
        </p:nvGrpSpPr>
        <p:grpSpPr bwMode="auto">
          <a:xfrm>
            <a:off x="6400800" y="2514600"/>
            <a:ext cx="279400" cy="190500"/>
            <a:chOff x="432" y="3456"/>
            <a:chExt cx="176" cy="120"/>
          </a:xfrm>
          <a:solidFill>
            <a:schemeClr val="accent2">
              <a:lumMod val="50000"/>
            </a:schemeClr>
          </a:solidFill>
        </p:grpSpPr>
        <p:sp>
          <p:nvSpPr>
            <p:cNvPr id="24822" name="Oval 43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23" name="Rectangle 43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24" name="Rectangle 43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0" name="Group 438"/>
          <p:cNvGrpSpPr>
            <a:grpSpLocks/>
          </p:cNvGrpSpPr>
          <p:nvPr/>
        </p:nvGrpSpPr>
        <p:grpSpPr bwMode="auto">
          <a:xfrm>
            <a:off x="7772400" y="3048000"/>
            <a:ext cx="279400" cy="190500"/>
            <a:chOff x="432" y="3456"/>
            <a:chExt cx="176" cy="120"/>
          </a:xfrm>
          <a:solidFill>
            <a:schemeClr val="accent2">
              <a:lumMod val="50000"/>
            </a:schemeClr>
          </a:solidFill>
        </p:grpSpPr>
        <p:sp>
          <p:nvSpPr>
            <p:cNvPr id="24819" name="Oval 43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20" name="Rectangle 44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21" name="Rectangle 44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1" name="Group 442"/>
          <p:cNvGrpSpPr>
            <a:grpSpLocks/>
          </p:cNvGrpSpPr>
          <p:nvPr/>
        </p:nvGrpSpPr>
        <p:grpSpPr bwMode="auto">
          <a:xfrm>
            <a:off x="6045200" y="5135563"/>
            <a:ext cx="279400" cy="190500"/>
            <a:chOff x="432" y="3456"/>
            <a:chExt cx="176" cy="120"/>
          </a:xfrm>
          <a:solidFill>
            <a:schemeClr val="accent2">
              <a:lumMod val="50000"/>
            </a:schemeClr>
          </a:solidFill>
        </p:grpSpPr>
        <p:sp>
          <p:nvSpPr>
            <p:cNvPr id="24816" name="Oval 44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17" name="Rectangle 44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18" name="Rectangle 44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2" name="Group 446"/>
          <p:cNvGrpSpPr>
            <a:grpSpLocks/>
          </p:cNvGrpSpPr>
          <p:nvPr/>
        </p:nvGrpSpPr>
        <p:grpSpPr bwMode="auto">
          <a:xfrm>
            <a:off x="5181600" y="2057400"/>
            <a:ext cx="279400" cy="190500"/>
            <a:chOff x="432" y="3456"/>
            <a:chExt cx="176" cy="120"/>
          </a:xfrm>
          <a:solidFill>
            <a:schemeClr val="accent2">
              <a:lumMod val="50000"/>
            </a:schemeClr>
          </a:solidFill>
        </p:grpSpPr>
        <p:sp>
          <p:nvSpPr>
            <p:cNvPr id="24813" name="Oval 44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14" name="Rectangle 44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15" name="Rectangle 44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3" name="Group 450"/>
          <p:cNvGrpSpPr>
            <a:grpSpLocks/>
          </p:cNvGrpSpPr>
          <p:nvPr/>
        </p:nvGrpSpPr>
        <p:grpSpPr bwMode="auto">
          <a:xfrm>
            <a:off x="5105400" y="6278563"/>
            <a:ext cx="279400" cy="190500"/>
            <a:chOff x="432" y="3456"/>
            <a:chExt cx="176" cy="120"/>
          </a:xfrm>
          <a:solidFill>
            <a:schemeClr val="accent2">
              <a:lumMod val="50000"/>
            </a:schemeClr>
          </a:solidFill>
        </p:grpSpPr>
        <p:sp>
          <p:nvSpPr>
            <p:cNvPr id="24810" name="Oval 45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11" name="Rectangle 45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12" name="Rectangle 45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4" name="Group 454"/>
          <p:cNvGrpSpPr>
            <a:grpSpLocks/>
          </p:cNvGrpSpPr>
          <p:nvPr/>
        </p:nvGrpSpPr>
        <p:grpSpPr bwMode="auto">
          <a:xfrm>
            <a:off x="5105400" y="2590800"/>
            <a:ext cx="279400" cy="190500"/>
            <a:chOff x="432" y="3456"/>
            <a:chExt cx="176" cy="120"/>
          </a:xfrm>
          <a:solidFill>
            <a:schemeClr val="accent2">
              <a:lumMod val="50000"/>
            </a:schemeClr>
          </a:solidFill>
        </p:grpSpPr>
        <p:sp>
          <p:nvSpPr>
            <p:cNvPr id="24807" name="Oval 45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08" name="Rectangle 45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09" name="Rectangle 45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5" name="Group 458"/>
          <p:cNvGrpSpPr>
            <a:grpSpLocks/>
          </p:cNvGrpSpPr>
          <p:nvPr/>
        </p:nvGrpSpPr>
        <p:grpSpPr bwMode="auto">
          <a:xfrm>
            <a:off x="5588000" y="4754563"/>
            <a:ext cx="279400" cy="190500"/>
            <a:chOff x="432" y="3456"/>
            <a:chExt cx="176" cy="120"/>
          </a:xfrm>
          <a:solidFill>
            <a:schemeClr val="accent2">
              <a:lumMod val="50000"/>
            </a:schemeClr>
          </a:solidFill>
        </p:grpSpPr>
        <p:sp>
          <p:nvSpPr>
            <p:cNvPr id="24804" name="Oval 45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05" name="Rectangle 46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06" name="Rectangle 46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6" name="Group 462"/>
          <p:cNvGrpSpPr>
            <a:grpSpLocks/>
          </p:cNvGrpSpPr>
          <p:nvPr/>
        </p:nvGrpSpPr>
        <p:grpSpPr bwMode="auto">
          <a:xfrm>
            <a:off x="5562600" y="3535363"/>
            <a:ext cx="279400" cy="190500"/>
            <a:chOff x="432" y="3456"/>
            <a:chExt cx="176" cy="120"/>
          </a:xfrm>
          <a:solidFill>
            <a:schemeClr val="accent2">
              <a:lumMod val="50000"/>
            </a:schemeClr>
          </a:solidFill>
        </p:grpSpPr>
        <p:sp>
          <p:nvSpPr>
            <p:cNvPr id="24801" name="Oval 46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802" name="Rectangle 46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03" name="Rectangle 46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7" name="Group 466"/>
          <p:cNvGrpSpPr>
            <a:grpSpLocks/>
          </p:cNvGrpSpPr>
          <p:nvPr/>
        </p:nvGrpSpPr>
        <p:grpSpPr bwMode="auto">
          <a:xfrm>
            <a:off x="5969000" y="3802063"/>
            <a:ext cx="279400" cy="190500"/>
            <a:chOff x="432" y="3456"/>
            <a:chExt cx="176" cy="120"/>
          </a:xfrm>
          <a:solidFill>
            <a:schemeClr val="accent2">
              <a:lumMod val="50000"/>
            </a:schemeClr>
          </a:solidFill>
        </p:grpSpPr>
        <p:sp>
          <p:nvSpPr>
            <p:cNvPr id="24798" name="Oval 46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99" name="Rectangle 46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800" name="Rectangle 46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8" name="Group 470"/>
          <p:cNvGrpSpPr>
            <a:grpSpLocks/>
          </p:cNvGrpSpPr>
          <p:nvPr/>
        </p:nvGrpSpPr>
        <p:grpSpPr bwMode="auto">
          <a:xfrm>
            <a:off x="6121400" y="3306763"/>
            <a:ext cx="279400" cy="190500"/>
            <a:chOff x="432" y="3456"/>
            <a:chExt cx="176" cy="120"/>
          </a:xfrm>
          <a:solidFill>
            <a:schemeClr val="accent2">
              <a:lumMod val="50000"/>
            </a:schemeClr>
          </a:solidFill>
        </p:grpSpPr>
        <p:sp>
          <p:nvSpPr>
            <p:cNvPr id="24795" name="Oval 47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96" name="Rectangle 47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97" name="Rectangle 47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39" name="Group 474"/>
          <p:cNvGrpSpPr>
            <a:grpSpLocks/>
          </p:cNvGrpSpPr>
          <p:nvPr/>
        </p:nvGrpSpPr>
        <p:grpSpPr bwMode="auto">
          <a:xfrm>
            <a:off x="8153400" y="4572000"/>
            <a:ext cx="279400" cy="190500"/>
            <a:chOff x="432" y="3456"/>
            <a:chExt cx="176" cy="120"/>
          </a:xfrm>
          <a:solidFill>
            <a:schemeClr val="accent2">
              <a:lumMod val="50000"/>
            </a:schemeClr>
          </a:solidFill>
        </p:grpSpPr>
        <p:sp>
          <p:nvSpPr>
            <p:cNvPr id="24792" name="Oval 47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93" name="Rectangle 47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94" name="Rectangle 47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0" name="Group 478"/>
          <p:cNvGrpSpPr>
            <a:grpSpLocks/>
          </p:cNvGrpSpPr>
          <p:nvPr/>
        </p:nvGrpSpPr>
        <p:grpSpPr bwMode="auto">
          <a:xfrm>
            <a:off x="6426200" y="3649663"/>
            <a:ext cx="279400" cy="190500"/>
            <a:chOff x="432" y="3456"/>
            <a:chExt cx="176" cy="120"/>
          </a:xfrm>
          <a:solidFill>
            <a:schemeClr val="accent2">
              <a:lumMod val="50000"/>
            </a:schemeClr>
          </a:solidFill>
        </p:grpSpPr>
        <p:sp>
          <p:nvSpPr>
            <p:cNvPr id="24789" name="Oval 47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90" name="Rectangle 48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91" name="Rectangle 48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1" name="Group 482"/>
          <p:cNvGrpSpPr>
            <a:grpSpLocks/>
          </p:cNvGrpSpPr>
          <p:nvPr/>
        </p:nvGrpSpPr>
        <p:grpSpPr bwMode="auto">
          <a:xfrm>
            <a:off x="6578600" y="3086100"/>
            <a:ext cx="279400" cy="190500"/>
            <a:chOff x="432" y="3456"/>
            <a:chExt cx="176" cy="120"/>
          </a:xfrm>
          <a:solidFill>
            <a:schemeClr val="accent2">
              <a:lumMod val="50000"/>
            </a:schemeClr>
          </a:solidFill>
        </p:grpSpPr>
        <p:sp>
          <p:nvSpPr>
            <p:cNvPr id="24786" name="Oval 48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87" name="Rectangle 48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88" name="Rectangle 48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2" name="Group 486"/>
          <p:cNvGrpSpPr>
            <a:grpSpLocks/>
          </p:cNvGrpSpPr>
          <p:nvPr/>
        </p:nvGrpSpPr>
        <p:grpSpPr bwMode="auto">
          <a:xfrm>
            <a:off x="6553200" y="4068763"/>
            <a:ext cx="279400" cy="190500"/>
            <a:chOff x="432" y="3456"/>
            <a:chExt cx="176" cy="120"/>
          </a:xfrm>
          <a:solidFill>
            <a:schemeClr val="accent2">
              <a:lumMod val="50000"/>
            </a:schemeClr>
          </a:solidFill>
        </p:grpSpPr>
        <p:sp>
          <p:nvSpPr>
            <p:cNvPr id="24783" name="Oval 48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84" name="Rectangle 48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85" name="Rectangle 48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3" name="Group 490"/>
          <p:cNvGrpSpPr>
            <a:grpSpLocks/>
          </p:cNvGrpSpPr>
          <p:nvPr/>
        </p:nvGrpSpPr>
        <p:grpSpPr bwMode="auto">
          <a:xfrm>
            <a:off x="8153400" y="3429000"/>
            <a:ext cx="279400" cy="190500"/>
            <a:chOff x="432" y="3456"/>
            <a:chExt cx="176" cy="120"/>
          </a:xfrm>
          <a:solidFill>
            <a:schemeClr val="accent2">
              <a:lumMod val="50000"/>
            </a:schemeClr>
          </a:solidFill>
        </p:grpSpPr>
        <p:sp>
          <p:nvSpPr>
            <p:cNvPr id="24780" name="Oval 49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81" name="Rectangle 49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82" name="Rectangle 49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4" name="Group 494"/>
          <p:cNvGrpSpPr>
            <a:grpSpLocks/>
          </p:cNvGrpSpPr>
          <p:nvPr/>
        </p:nvGrpSpPr>
        <p:grpSpPr bwMode="auto">
          <a:xfrm>
            <a:off x="6477000" y="5440363"/>
            <a:ext cx="279400" cy="190500"/>
            <a:chOff x="432" y="3456"/>
            <a:chExt cx="176" cy="120"/>
          </a:xfrm>
          <a:solidFill>
            <a:schemeClr val="accent2">
              <a:lumMod val="50000"/>
            </a:schemeClr>
          </a:solidFill>
        </p:grpSpPr>
        <p:sp>
          <p:nvSpPr>
            <p:cNvPr id="24777" name="Oval 49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78" name="Rectangle 49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79" name="Rectangle 49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5" name="Group 498"/>
          <p:cNvGrpSpPr>
            <a:grpSpLocks/>
          </p:cNvGrpSpPr>
          <p:nvPr/>
        </p:nvGrpSpPr>
        <p:grpSpPr bwMode="auto">
          <a:xfrm>
            <a:off x="6883400" y="5707063"/>
            <a:ext cx="279400" cy="190500"/>
            <a:chOff x="432" y="3456"/>
            <a:chExt cx="176" cy="120"/>
          </a:xfrm>
          <a:solidFill>
            <a:schemeClr val="accent2">
              <a:lumMod val="50000"/>
            </a:schemeClr>
          </a:solidFill>
        </p:grpSpPr>
        <p:sp>
          <p:nvSpPr>
            <p:cNvPr id="24774" name="Oval 49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75" name="Rectangle 50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76" name="Rectangle 50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6" name="Group 502"/>
          <p:cNvGrpSpPr>
            <a:grpSpLocks/>
          </p:cNvGrpSpPr>
          <p:nvPr/>
        </p:nvGrpSpPr>
        <p:grpSpPr bwMode="auto">
          <a:xfrm>
            <a:off x="7035800" y="5211763"/>
            <a:ext cx="279400" cy="190500"/>
            <a:chOff x="432" y="3456"/>
            <a:chExt cx="176" cy="120"/>
          </a:xfrm>
          <a:solidFill>
            <a:schemeClr val="accent2">
              <a:lumMod val="50000"/>
            </a:schemeClr>
          </a:solidFill>
        </p:grpSpPr>
        <p:sp>
          <p:nvSpPr>
            <p:cNvPr id="24771" name="Oval 50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72" name="Rectangle 50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73" name="Rectangle 50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7" name="Group 506"/>
          <p:cNvGrpSpPr>
            <a:grpSpLocks/>
          </p:cNvGrpSpPr>
          <p:nvPr/>
        </p:nvGrpSpPr>
        <p:grpSpPr bwMode="auto">
          <a:xfrm>
            <a:off x="5334000" y="2971800"/>
            <a:ext cx="279400" cy="190500"/>
            <a:chOff x="432" y="3456"/>
            <a:chExt cx="176" cy="120"/>
          </a:xfrm>
          <a:solidFill>
            <a:schemeClr val="accent2">
              <a:lumMod val="50000"/>
            </a:schemeClr>
          </a:solidFill>
        </p:grpSpPr>
        <p:sp>
          <p:nvSpPr>
            <p:cNvPr id="24768" name="Oval 50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69" name="Rectangle 50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70" name="Rectangle 50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8" name="Group 510"/>
          <p:cNvGrpSpPr>
            <a:grpSpLocks/>
          </p:cNvGrpSpPr>
          <p:nvPr/>
        </p:nvGrpSpPr>
        <p:grpSpPr bwMode="auto">
          <a:xfrm>
            <a:off x="7340600" y="5554663"/>
            <a:ext cx="279400" cy="190500"/>
            <a:chOff x="432" y="3456"/>
            <a:chExt cx="176" cy="120"/>
          </a:xfrm>
          <a:solidFill>
            <a:schemeClr val="accent2">
              <a:lumMod val="50000"/>
            </a:schemeClr>
          </a:solidFill>
        </p:grpSpPr>
        <p:sp>
          <p:nvSpPr>
            <p:cNvPr id="24765" name="Oval 51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66" name="Rectangle 51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67" name="Rectangle 51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49" name="Group 514"/>
          <p:cNvGrpSpPr>
            <a:grpSpLocks/>
          </p:cNvGrpSpPr>
          <p:nvPr/>
        </p:nvGrpSpPr>
        <p:grpSpPr bwMode="auto">
          <a:xfrm>
            <a:off x="7493000" y="4906963"/>
            <a:ext cx="279400" cy="190500"/>
            <a:chOff x="432" y="3456"/>
            <a:chExt cx="176" cy="120"/>
          </a:xfrm>
          <a:solidFill>
            <a:schemeClr val="accent2">
              <a:lumMod val="50000"/>
            </a:schemeClr>
          </a:solidFill>
        </p:grpSpPr>
        <p:sp>
          <p:nvSpPr>
            <p:cNvPr id="24762" name="Oval 51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63" name="Rectangle 51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64" name="Rectangle 51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0" name="Group 518"/>
          <p:cNvGrpSpPr>
            <a:grpSpLocks/>
          </p:cNvGrpSpPr>
          <p:nvPr/>
        </p:nvGrpSpPr>
        <p:grpSpPr bwMode="auto">
          <a:xfrm>
            <a:off x="7493000" y="6011863"/>
            <a:ext cx="279400" cy="190500"/>
            <a:chOff x="432" y="3456"/>
            <a:chExt cx="176" cy="120"/>
          </a:xfrm>
          <a:solidFill>
            <a:schemeClr val="accent2">
              <a:lumMod val="50000"/>
            </a:schemeClr>
          </a:solidFill>
        </p:grpSpPr>
        <p:sp>
          <p:nvSpPr>
            <p:cNvPr id="24759" name="Oval 51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60" name="Rectangle 52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61" name="Rectangle 52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1" name="Group 522"/>
          <p:cNvGrpSpPr>
            <a:grpSpLocks/>
          </p:cNvGrpSpPr>
          <p:nvPr/>
        </p:nvGrpSpPr>
        <p:grpSpPr bwMode="auto">
          <a:xfrm>
            <a:off x="6553200" y="6049963"/>
            <a:ext cx="279400" cy="190500"/>
            <a:chOff x="432" y="3456"/>
            <a:chExt cx="176" cy="120"/>
          </a:xfrm>
          <a:solidFill>
            <a:schemeClr val="accent2">
              <a:lumMod val="50000"/>
            </a:schemeClr>
          </a:solidFill>
        </p:grpSpPr>
        <p:sp>
          <p:nvSpPr>
            <p:cNvPr id="24756" name="Oval 52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57" name="Rectangle 52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58" name="Rectangle 52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2" name="Group 526"/>
          <p:cNvGrpSpPr>
            <a:grpSpLocks/>
          </p:cNvGrpSpPr>
          <p:nvPr/>
        </p:nvGrpSpPr>
        <p:grpSpPr bwMode="auto">
          <a:xfrm>
            <a:off x="6477000" y="4602163"/>
            <a:ext cx="279400" cy="190500"/>
            <a:chOff x="432" y="3456"/>
            <a:chExt cx="176" cy="120"/>
          </a:xfrm>
          <a:solidFill>
            <a:schemeClr val="accent2">
              <a:lumMod val="50000"/>
            </a:schemeClr>
          </a:solidFill>
        </p:grpSpPr>
        <p:sp>
          <p:nvSpPr>
            <p:cNvPr id="24753" name="Oval 52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54" name="Rectangle 52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55" name="Rectangle 52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3" name="Group 530"/>
          <p:cNvGrpSpPr>
            <a:grpSpLocks/>
          </p:cNvGrpSpPr>
          <p:nvPr/>
        </p:nvGrpSpPr>
        <p:grpSpPr bwMode="auto">
          <a:xfrm>
            <a:off x="7035800" y="4525963"/>
            <a:ext cx="279400" cy="190500"/>
            <a:chOff x="432" y="3456"/>
            <a:chExt cx="176" cy="120"/>
          </a:xfrm>
          <a:solidFill>
            <a:schemeClr val="accent2">
              <a:lumMod val="50000"/>
            </a:schemeClr>
          </a:solidFill>
        </p:grpSpPr>
        <p:sp>
          <p:nvSpPr>
            <p:cNvPr id="24750" name="Oval 53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51" name="Rectangle 53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52" name="Rectangle 53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4" name="Group 534"/>
          <p:cNvGrpSpPr>
            <a:grpSpLocks/>
          </p:cNvGrpSpPr>
          <p:nvPr/>
        </p:nvGrpSpPr>
        <p:grpSpPr bwMode="auto">
          <a:xfrm>
            <a:off x="7010400" y="3344863"/>
            <a:ext cx="279400" cy="190500"/>
            <a:chOff x="432" y="3456"/>
            <a:chExt cx="176" cy="120"/>
          </a:xfrm>
          <a:solidFill>
            <a:schemeClr val="accent2">
              <a:lumMod val="50000"/>
            </a:schemeClr>
          </a:solidFill>
        </p:grpSpPr>
        <p:sp>
          <p:nvSpPr>
            <p:cNvPr id="24747" name="Oval 53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48" name="Rectangle 53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49" name="Rectangle 53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5" name="Group 538"/>
          <p:cNvGrpSpPr>
            <a:grpSpLocks/>
          </p:cNvGrpSpPr>
          <p:nvPr/>
        </p:nvGrpSpPr>
        <p:grpSpPr bwMode="auto">
          <a:xfrm>
            <a:off x="7416800" y="3611563"/>
            <a:ext cx="279400" cy="190500"/>
            <a:chOff x="432" y="3456"/>
            <a:chExt cx="176" cy="120"/>
          </a:xfrm>
          <a:solidFill>
            <a:schemeClr val="accent2">
              <a:lumMod val="50000"/>
            </a:schemeClr>
          </a:solidFill>
        </p:grpSpPr>
        <p:sp>
          <p:nvSpPr>
            <p:cNvPr id="24744" name="Oval 53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45" name="Rectangle 54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46" name="Rectangle 54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6" name="Group 542"/>
          <p:cNvGrpSpPr>
            <a:grpSpLocks/>
          </p:cNvGrpSpPr>
          <p:nvPr/>
        </p:nvGrpSpPr>
        <p:grpSpPr bwMode="auto">
          <a:xfrm>
            <a:off x="8077200" y="2286000"/>
            <a:ext cx="279400" cy="190500"/>
            <a:chOff x="432" y="3456"/>
            <a:chExt cx="176" cy="120"/>
          </a:xfrm>
          <a:solidFill>
            <a:schemeClr val="accent2">
              <a:lumMod val="50000"/>
            </a:schemeClr>
          </a:solidFill>
        </p:grpSpPr>
        <p:sp>
          <p:nvSpPr>
            <p:cNvPr id="24741" name="Oval 54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42" name="Rectangle 54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43" name="Rectangle 54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7" name="Group 546"/>
          <p:cNvGrpSpPr>
            <a:grpSpLocks/>
          </p:cNvGrpSpPr>
          <p:nvPr/>
        </p:nvGrpSpPr>
        <p:grpSpPr bwMode="auto">
          <a:xfrm>
            <a:off x="7543800" y="2590800"/>
            <a:ext cx="279400" cy="190500"/>
            <a:chOff x="432" y="3456"/>
            <a:chExt cx="176" cy="120"/>
          </a:xfrm>
          <a:solidFill>
            <a:schemeClr val="accent2">
              <a:lumMod val="50000"/>
            </a:schemeClr>
          </a:solidFill>
        </p:grpSpPr>
        <p:sp>
          <p:nvSpPr>
            <p:cNvPr id="24738" name="Oval 54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39" name="Rectangle 54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40" name="Rectangle 54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8" name="Group 550"/>
          <p:cNvGrpSpPr>
            <a:grpSpLocks/>
          </p:cNvGrpSpPr>
          <p:nvPr/>
        </p:nvGrpSpPr>
        <p:grpSpPr bwMode="auto">
          <a:xfrm>
            <a:off x="8026400" y="3916363"/>
            <a:ext cx="279400" cy="190500"/>
            <a:chOff x="432" y="3456"/>
            <a:chExt cx="176" cy="120"/>
          </a:xfrm>
          <a:solidFill>
            <a:schemeClr val="accent2">
              <a:lumMod val="50000"/>
            </a:schemeClr>
          </a:solidFill>
        </p:grpSpPr>
        <p:sp>
          <p:nvSpPr>
            <p:cNvPr id="24735" name="Oval 55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36" name="Rectangle 55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37" name="Rectangle 55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59" name="Group 554"/>
          <p:cNvGrpSpPr>
            <a:grpSpLocks/>
          </p:cNvGrpSpPr>
          <p:nvPr/>
        </p:nvGrpSpPr>
        <p:grpSpPr bwMode="auto">
          <a:xfrm>
            <a:off x="7086600" y="3954463"/>
            <a:ext cx="279400" cy="190500"/>
            <a:chOff x="432" y="3456"/>
            <a:chExt cx="176" cy="120"/>
          </a:xfrm>
          <a:solidFill>
            <a:schemeClr val="accent2">
              <a:lumMod val="50000"/>
            </a:schemeClr>
          </a:solidFill>
        </p:grpSpPr>
        <p:sp>
          <p:nvSpPr>
            <p:cNvPr id="24732" name="Oval 55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33" name="Rectangle 55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34" name="Rectangle 55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0" name="Group 558"/>
          <p:cNvGrpSpPr>
            <a:grpSpLocks/>
          </p:cNvGrpSpPr>
          <p:nvPr/>
        </p:nvGrpSpPr>
        <p:grpSpPr bwMode="auto">
          <a:xfrm>
            <a:off x="7086600" y="6316663"/>
            <a:ext cx="279400" cy="190500"/>
            <a:chOff x="432" y="3456"/>
            <a:chExt cx="176" cy="120"/>
          </a:xfrm>
          <a:solidFill>
            <a:schemeClr val="accent2">
              <a:lumMod val="50000"/>
            </a:schemeClr>
          </a:solidFill>
        </p:grpSpPr>
        <p:sp>
          <p:nvSpPr>
            <p:cNvPr id="24729" name="Oval 55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30" name="Rectangle 56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31" name="Rectangle 56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1" name="Group 562"/>
          <p:cNvGrpSpPr>
            <a:grpSpLocks/>
          </p:cNvGrpSpPr>
          <p:nvPr/>
        </p:nvGrpSpPr>
        <p:grpSpPr bwMode="auto">
          <a:xfrm>
            <a:off x="5791200" y="2057400"/>
            <a:ext cx="279400" cy="190500"/>
            <a:chOff x="432" y="3456"/>
            <a:chExt cx="176" cy="120"/>
          </a:xfrm>
          <a:solidFill>
            <a:schemeClr val="accent2">
              <a:lumMod val="50000"/>
            </a:schemeClr>
          </a:solidFill>
        </p:grpSpPr>
        <p:sp>
          <p:nvSpPr>
            <p:cNvPr id="24726" name="Oval 56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27" name="Rectangle 56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28" name="Rectangle 56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2" name="Group 566"/>
          <p:cNvGrpSpPr>
            <a:grpSpLocks/>
          </p:cNvGrpSpPr>
          <p:nvPr/>
        </p:nvGrpSpPr>
        <p:grpSpPr bwMode="auto">
          <a:xfrm>
            <a:off x="8026400" y="5783263"/>
            <a:ext cx="279400" cy="190500"/>
            <a:chOff x="432" y="3456"/>
            <a:chExt cx="176" cy="120"/>
          </a:xfrm>
          <a:solidFill>
            <a:schemeClr val="accent2">
              <a:lumMod val="50000"/>
            </a:schemeClr>
          </a:solidFill>
        </p:grpSpPr>
        <p:sp>
          <p:nvSpPr>
            <p:cNvPr id="24723" name="Oval 56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24" name="Rectangle 56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25" name="Rectangle 56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3" name="Group 570"/>
          <p:cNvGrpSpPr>
            <a:grpSpLocks/>
          </p:cNvGrpSpPr>
          <p:nvPr/>
        </p:nvGrpSpPr>
        <p:grpSpPr bwMode="auto">
          <a:xfrm>
            <a:off x="7848600" y="5249863"/>
            <a:ext cx="279400" cy="190500"/>
            <a:chOff x="432" y="3456"/>
            <a:chExt cx="176" cy="120"/>
          </a:xfrm>
          <a:solidFill>
            <a:schemeClr val="accent2">
              <a:lumMod val="50000"/>
            </a:schemeClr>
          </a:solidFill>
        </p:grpSpPr>
        <p:sp>
          <p:nvSpPr>
            <p:cNvPr id="24720" name="Oval 57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21" name="Rectangle 57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22" name="Rectangle 57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4" name="Group 574"/>
          <p:cNvGrpSpPr>
            <a:grpSpLocks/>
          </p:cNvGrpSpPr>
          <p:nvPr/>
        </p:nvGrpSpPr>
        <p:grpSpPr bwMode="auto">
          <a:xfrm>
            <a:off x="5791200" y="2590800"/>
            <a:ext cx="279400" cy="190500"/>
            <a:chOff x="432" y="3456"/>
            <a:chExt cx="176" cy="120"/>
          </a:xfrm>
          <a:solidFill>
            <a:schemeClr val="accent2">
              <a:lumMod val="50000"/>
            </a:schemeClr>
          </a:solidFill>
        </p:grpSpPr>
        <p:sp>
          <p:nvSpPr>
            <p:cNvPr id="24717" name="Oval 57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18" name="Rectangle 57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19" name="Rectangle 57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5" name="Group 578"/>
          <p:cNvGrpSpPr>
            <a:grpSpLocks/>
          </p:cNvGrpSpPr>
          <p:nvPr/>
        </p:nvGrpSpPr>
        <p:grpSpPr bwMode="auto">
          <a:xfrm>
            <a:off x="7620000" y="4297363"/>
            <a:ext cx="279400" cy="190500"/>
            <a:chOff x="432" y="3456"/>
            <a:chExt cx="176" cy="120"/>
          </a:xfrm>
          <a:solidFill>
            <a:schemeClr val="accent2">
              <a:lumMod val="50000"/>
            </a:schemeClr>
          </a:solidFill>
        </p:grpSpPr>
        <p:sp>
          <p:nvSpPr>
            <p:cNvPr id="24714" name="Oval 579"/>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15" name="Rectangle 580"/>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16" name="Rectangle 581"/>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6" name="Group 582"/>
          <p:cNvGrpSpPr>
            <a:grpSpLocks/>
          </p:cNvGrpSpPr>
          <p:nvPr/>
        </p:nvGrpSpPr>
        <p:grpSpPr bwMode="auto">
          <a:xfrm>
            <a:off x="5969000" y="4411663"/>
            <a:ext cx="279400" cy="190500"/>
            <a:chOff x="432" y="3456"/>
            <a:chExt cx="176" cy="120"/>
          </a:xfrm>
          <a:solidFill>
            <a:schemeClr val="accent2">
              <a:lumMod val="50000"/>
            </a:schemeClr>
          </a:solidFill>
        </p:grpSpPr>
        <p:sp>
          <p:nvSpPr>
            <p:cNvPr id="24711" name="Oval 583"/>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12" name="Rectangle 584"/>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13" name="Rectangle 585"/>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7" name="Group 586"/>
          <p:cNvGrpSpPr>
            <a:grpSpLocks/>
          </p:cNvGrpSpPr>
          <p:nvPr/>
        </p:nvGrpSpPr>
        <p:grpSpPr bwMode="auto">
          <a:xfrm>
            <a:off x="5029200" y="4297363"/>
            <a:ext cx="279400" cy="190500"/>
            <a:chOff x="432" y="3456"/>
            <a:chExt cx="176" cy="120"/>
          </a:xfrm>
          <a:solidFill>
            <a:schemeClr val="accent2">
              <a:lumMod val="50000"/>
            </a:schemeClr>
          </a:solidFill>
        </p:grpSpPr>
        <p:sp>
          <p:nvSpPr>
            <p:cNvPr id="24708" name="Oval 587"/>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09" name="Rectangle 588"/>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10" name="Rectangle 589"/>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8" name="Group 590"/>
          <p:cNvGrpSpPr>
            <a:grpSpLocks/>
          </p:cNvGrpSpPr>
          <p:nvPr/>
        </p:nvGrpSpPr>
        <p:grpSpPr bwMode="auto">
          <a:xfrm>
            <a:off x="5181600" y="3840163"/>
            <a:ext cx="279400" cy="190500"/>
            <a:chOff x="432" y="3456"/>
            <a:chExt cx="176" cy="120"/>
          </a:xfrm>
          <a:solidFill>
            <a:schemeClr val="accent2">
              <a:lumMod val="50000"/>
            </a:schemeClr>
          </a:solidFill>
        </p:grpSpPr>
        <p:sp>
          <p:nvSpPr>
            <p:cNvPr id="24705" name="Oval 591"/>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06" name="Rectangle 592"/>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07" name="Rectangle 593"/>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grpSp>
        <p:nvGrpSpPr>
          <p:cNvPr id="24669" name="Group 594"/>
          <p:cNvGrpSpPr>
            <a:grpSpLocks/>
          </p:cNvGrpSpPr>
          <p:nvPr/>
        </p:nvGrpSpPr>
        <p:grpSpPr bwMode="auto">
          <a:xfrm>
            <a:off x="7086600" y="2895600"/>
            <a:ext cx="279400" cy="190500"/>
            <a:chOff x="432" y="3456"/>
            <a:chExt cx="176" cy="120"/>
          </a:xfrm>
          <a:solidFill>
            <a:schemeClr val="accent2">
              <a:lumMod val="50000"/>
            </a:schemeClr>
          </a:solidFill>
        </p:grpSpPr>
        <p:sp>
          <p:nvSpPr>
            <p:cNvPr id="24702" name="Oval 595"/>
            <p:cNvSpPr>
              <a:spLocks noChangeAspect="1" noChangeArrowheads="1"/>
            </p:cNvSpPr>
            <p:nvPr/>
          </p:nvSpPr>
          <p:spPr bwMode="auto">
            <a:xfrm>
              <a:off x="488" y="3456"/>
              <a:ext cx="75" cy="75"/>
            </a:xfrm>
            <a:prstGeom prst="ellipse">
              <a:avLst/>
            </a:prstGeom>
            <a:grpFill/>
            <a:ln w="9525">
              <a:solidFill>
                <a:schemeClr val="accent2">
                  <a:lumMod val="50000"/>
                </a:schemeClr>
              </a:solidFill>
              <a:round/>
              <a:headEnd/>
              <a:tailEnd/>
            </a:ln>
          </p:spPr>
          <p:txBody>
            <a:bodyPr wrap="none" anchor="ctr"/>
            <a:lstStyle/>
            <a:p>
              <a:endParaRPr lang="en-US"/>
            </a:p>
          </p:txBody>
        </p:sp>
        <p:sp>
          <p:nvSpPr>
            <p:cNvPr id="24703" name="Rectangle 596"/>
            <p:cNvSpPr>
              <a:spLocks noChangeArrowheads="1"/>
            </p:cNvSpPr>
            <p:nvPr/>
          </p:nvSpPr>
          <p:spPr bwMode="auto">
            <a:xfrm>
              <a:off x="432"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sp>
          <p:nvSpPr>
            <p:cNvPr id="24704" name="Rectangle 597"/>
            <p:cNvSpPr>
              <a:spLocks noChangeArrowheads="1"/>
            </p:cNvSpPr>
            <p:nvPr/>
          </p:nvSpPr>
          <p:spPr bwMode="auto">
            <a:xfrm>
              <a:off x="560" y="3528"/>
              <a:ext cx="48" cy="48"/>
            </a:xfrm>
            <a:prstGeom prst="rect">
              <a:avLst/>
            </a:prstGeom>
            <a:grpFill/>
            <a:ln w="9525">
              <a:solidFill>
                <a:schemeClr val="accent2">
                  <a:lumMod val="50000"/>
                </a:schemeClr>
              </a:solidFill>
              <a:miter lim="800000"/>
              <a:headEnd/>
              <a:tailEnd/>
            </a:ln>
          </p:spPr>
          <p:txBody>
            <a:bodyPr wrap="none" anchor="ctr"/>
            <a:lstStyle/>
            <a:p>
              <a:endParaRPr lang="en-US"/>
            </a:p>
          </p:txBody>
        </p:sp>
      </p:grpSp>
      <p:sp>
        <p:nvSpPr>
          <p:cNvPr id="127574" name="AutoShape 598"/>
          <p:cNvSpPr>
            <a:spLocks noChangeArrowheads="1"/>
          </p:cNvSpPr>
          <p:nvPr/>
        </p:nvSpPr>
        <p:spPr bwMode="auto">
          <a:xfrm rot="-7354186">
            <a:off x="7200900" y="571500"/>
            <a:ext cx="1219200" cy="2362200"/>
          </a:xfrm>
          <a:prstGeom prst="can">
            <a:avLst>
              <a:gd name="adj" fmla="val 48438"/>
            </a:avLst>
          </a:prstGeom>
          <a:solidFill>
            <a:schemeClr val="accent3"/>
          </a:solidFill>
          <a:ln w="9525">
            <a:solidFill>
              <a:schemeClr val="accent3">
                <a:lumMod val="50000"/>
              </a:schemeClr>
            </a:solidFill>
            <a:round/>
            <a:headEnd/>
            <a:tailEnd/>
          </a:ln>
        </p:spPr>
        <p:txBody>
          <a:bodyPr wrap="none" anchor="ctr"/>
          <a:lstStyle/>
          <a:p>
            <a:endParaRPr lang="en-US"/>
          </a:p>
        </p:txBody>
      </p:sp>
      <p:sp>
        <p:nvSpPr>
          <p:cNvPr id="127575" name="Text Box 599"/>
          <p:cNvSpPr txBox="1">
            <a:spLocks noChangeArrowheads="1"/>
          </p:cNvSpPr>
          <p:nvPr/>
        </p:nvSpPr>
        <p:spPr bwMode="auto">
          <a:xfrm rot="-1910019">
            <a:off x="7351713" y="1249363"/>
            <a:ext cx="649287" cy="396875"/>
          </a:xfrm>
          <a:prstGeom prst="rect">
            <a:avLst/>
          </a:prstGeom>
          <a:noFill/>
          <a:ln w="9525">
            <a:noFill/>
            <a:miter lim="800000"/>
            <a:headEnd/>
            <a:tailEnd/>
          </a:ln>
        </p:spPr>
        <p:txBody>
          <a:bodyPr wrap="none">
            <a:spAutoFit/>
          </a:bodyPr>
          <a:lstStyle/>
          <a:p>
            <a:r>
              <a:rPr lang="en-US" sz="2000" b="1"/>
              <a:t>Salt</a:t>
            </a:r>
          </a:p>
        </p:txBody>
      </p:sp>
      <p:sp>
        <p:nvSpPr>
          <p:cNvPr id="24672" name="AutoShape 600"/>
          <p:cNvSpPr>
            <a:spLocks noChangeArrowheads="1"/>
          </p:cNvSpPr>
          <p:nvPr/>
        </p:nvSpPr>
        <p:spPr bwMode="auto">
          <a:xfrm rot="-5400000">
            <a:off x="4438650" y="29448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24673" name="AutoShape 601"/>
          <p:cNvSpPr>
            <a:spLocks noChangeArrowheads="1"/>
          </p:cNvSpPr>
          <p:nvPr/>
        </p:nvSpPr>
        <p:spPr bwMode="auto">
          <a:xfrm rot="-5400000">
            <a:off x="4438650" y="42402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24674" name="AutoShape 602"/>
          <p:cNvSpPr>
            <a:spLocks noChangeArrowheads="1"/>
          </p:cNvSpPr>
          <p:nvPr/>
        </p:nvSpPr>
        <p:spPr bwMode="auto">
          <a:xfrm rot="-5400000">
            <a:off x="4438650" y="54594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127579" name="Oval 603"/>
          <p:cNvSpPr>
            <a:spLocks noChangeArrowheads="1"/>
          </p:cNvSpPr>
          <p:nvPr/>
        </p:nvSpPr>
        <p:spPr bwMode="auto">
          <a:xfrm>
            <a:off x="6781800" y="20113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80" name="Oval 604"/>
          <p:cNvSpPr>
            <a:spLocks noChangeArrowheads="1"/>
          </p:cNvSpPr>
          <p:nvPr/>
        </p:nvSpPr>
        <p:spPr bwMode="auto">
          <a:xfrm>
            <a:off x="6858000" y="19351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81" name="Oval 605"/>
          <p:cNvSpPr>
            <a:spLocks noChangeArrowheads="1"/>
          </p:cNvSpPr>
          <p:nvPr/>
        </p:nvSpPr>
        <p:spPr bwMode="auto">
          <a:xfrm>
            <a:off x="6629400" y="18589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82" name="Oval 606"/>
          <p:cNvSpPr>
            <a:spLocks noChangeArrowheads="1"/>
          </p:cNvSpPr>
          <p:nvPr/>
        </p:nvSpPr>
        <p:spPr bwMode="auto">
          <a:xfrm>
            <a:off x="6705600" y="17827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83" name="Oval 607"/>
          <p:cNvSpPr>
            <a:spLocks noChangeArrowheads="1"/>
          </p:cNvSpPr>
          <p:nvPr/>
        </p:nvSpPr>
        <p:spPr bwMode="auto">
          <a:xfrm>
            <a:off x="7010400" y="24685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84" name="Oval 608"/>
          <p:cNvSpPr>
            <a:spLocks noChangeArrowheads="1"/>
          </p:cNvSpPr>
          <p:nvPr/>
        </p:nvSpPr>
        <p:spPr bwMode="auto">
          <a:xfrm>
            <a:off x="7086600" y="23923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85" name="Oval 609"/>
          <p:cNvSpPr>
            <a:spLocks noChangeArrowheads="1"/>
          </p:cNvSpPr>
          <p:nvPr/>
        </p:nvSpPr>
        <p:spPr bwMode="auto">
          <a:xfrm>
            <a:off x="67818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86" name="Oval 610"/>
          <p:cNvSpPr>
            <a:spLocks noChangeArrowheads="1"/>
          </p:cNvSpPr>
          <p:nvPr/>
        </p:nvSpPr>
        <p:spPr bwMode="auto">
          <a:xfrm>
            <a:off x="68580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87" name="Oval 611"/>
          <p:cNvSpPr>
            <a:spLocks noChangeArrowheads="1"/>
          </p:cNvSpPr>
          <p:nvPr/>
        </p:nvSpPr>
        <p:spPr bwMode="auto">
          <a:xfrm>
            <a:off x="69342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88" name="Oval 612"/>
          <p:cNvSpPr>
            <a:spLocks noChangeArrowheads="1"/>
          </p:cNvSpPr>
          <p:nvPr/>
        </p:nvSpPr>
        <p:spPr bwMode="auto">
          <a:xfrm>
            <a:off x="70104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89" name="Oval 613"/>
          <p:cNvSpPr>
            <a:spLocks noChangeArrowheads="1"/>
          </p:cNvSpPr>
          <p:nvPr/>
        </p:nvSpPr>
        <p:spPr bwMode="auto">
          <a:xfrm>
            <a:off x="71628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90" name="Oval 614"/>
          <p:cNvSpPr>
            <a:spLocks noChangeArrowheads="1"/>
          </p:cNvSpPr>
          <p:nvPr/>
        </p:nvSpPr>
        <p:spPr bwMode="auto">
          <a:xfrm>
            <a:off x="72390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91" name="Oval 615"/>
          <p:cNvSpPr>
            <a:spLocks noChangeArrowheads="1"/>
          </p:cNvSpPr>
          <p:nvPr/>
        </p:nvSpPr>
        <p:spPr bwMode="auto">
          <a:xfrm>
            <a:off x="6781800" y="18589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92" name="Oval 616"/>
          <p:cNvSpPr>
            <a:spLocks noChangeArrowheads="1"/>
          </p:cNvSpPr>
          <p:nvPr/>
        </p:nvSpPr>
        <p:spPr bwMode="auto">
          <a:xfrm>
            <a:off x="6858000" y="17827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93" name="Oval 617"/>
          <p:cNvSpPr>
            <a:spLocks noChangeArrowheads="1"/>
          </p:cNvSpPr>
          <p:nvPr/>
        </p:nvSpPr>
        <p:spPr bwMode="auto">
          <a:xfrm>
            <a:off x="70866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94" name="Oval 618"/>
          <p:cNvSpPr>
            <a:spLocks noChangeArrowheads="1"/>
          </p:cNvSpPr>
          <p:nvPr/>
        </p:nvSpPr>
        <p:spPr bwMode="auto">
          <a:xfrm>
            <a:off x="71628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95" name="Oval 619"/>
          <p:cNvSpPr>
            <a:spLocks noChangeArrowheads="1"/>
          </p:cNvSpPr>
          <p:nvPr/>
        </p:nvSpPr>
        <p:spPr bwMode="auto">
          <a:xfrm>
            <a:off x="6934200" y="20875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96" name="Oval 620"/>
          <p:cNvSpPr>
            <a:spLocks noChangeArrowheads="1"/>
          </p:cNvSpPr>
          <p:nvPr/>
        </p:nvSpPr>
        <p:spPr bwMode="auto">
          <a:xfrm>
            <a:off x="7010400" y="20113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97" name="Oval 621"/>
          <p:cNvSpPr>
            <a:spLocks noChangeArrowheads="1"/>
          </p:cNvSpPr>
          <p:nvPr/>
        </p:nvSpPr>
        <p:spPr bwMode="auto">
          <a:xfrm>
            <a:off x="7239000" y="24685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598" name="Oval 622"/>
          <p:cNvSpPr>
            <a:spLocks noChangeArrowheads="1"/>
          </p:cNvSpPr>
          <p:nvPr/>
        </p:nvSpPr>
        <p:spPr bwMode="auto">
          <a:xfrm>
            <a:off x="7162800" y="25447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599" name="Oval 623"/>
          <p:cNvSpPr>
            <a:spLocks noChangeArrowheads="1"/>
          </p:cNvSpPr>
          <p:nvPr/>
        </p:nvSpPr>
        <p:spPr bwMode="auto">
          <a:xfrm>
            <a:off x="7239000" y="23161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7600" name="Oval 624"/>
          <p:cNvSpPr>
            <a:spLocks noChangeArrowheads="1"/>
          </p:cNvSpPr>
          <p:nvPr/>
        </p:nvSpPr>
        <p:spPr bwMode="auto">
          <a:xfrm>
            <a:off x="7086600" y="23923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601" name="Oval 625"/>
          <p:cNvSpPr>
            <a:spLocks noChangeArrowheads="1"/>
          </p:cNvSpPr>
          <p:nvPr/>
        </p:nvSpPr>
        <p:spPr bwMode="auto">
          <a:xfrm>
            <a:off x="6934200" y="18589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7602" name="Oval 626"/>
          <p:cNvSpPr>
            <a:spLocks noChangeArrowheads="1"/>
          </p:cNvSpPr>
          <p:nvPr/>
        </p:nvSpPr>
        <p:spPr bwMode="auto">
          <a:xfrm>
            <a:off x="7010400" y="19351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23675" name="Line 627"/>
          <p:cNvSpPr>
            <a:spLocks noChangeShapeType="1"/>
          </p:cNvSpPr>
          <p:nvPr/>
        </p:nvSpPr>
        <p:spPr bwMode="auto">
          <a:xfrm>
            <a:off x="3886200" y="3382963"/>
            <a:ext cx="1524000" cy="0"/>
          </a:xfrm>
          <a:prstGeom prst="line">
            <a:avLst/>
          </a:prstGeom>
          <a:noFill/>
          <a:ln w="38100">
            <a:solidFill>
              <a:schemeClr val="tx1"/>
            </a:solidFill>
            <a:round/>
            <a:headEnd/>
            <a:tailEnd type="arrow" w="med" len="med"/>
          </a:ln>
        </p:spPr>
        <p:txBody>
          <a:bodyPr/>
          <a:lstStyle/>
          <a:p>
            <a:endParaRPr lang="en-US"/>
          </a:p>
        </p:txBody>
      </p:sp>
      <p:sp>
        <p:nvSpPr>
          <p:cNvPr id="23676" name="Line 628"/>
          <p:cNvSpPr>
            <a:spLocks noChangeShapeType="1"/>
          </p:cNvSpPr>
          <p:nvPr/>
        </p:nvSpPr>
        <p:spPr bwMode="auto">
          <a:xfrm>
            <a:off x="3886200" y="4678363"/>
            <a:ext cx="1524000" cy="0"/>
          </a:xfrm>
          <a:prstGeom prst="line">
            <a:avLst/>
          </a:prstGeom>
          <a:noFill/>
          <a:ln w="38100">
            <a:solidFill>
              <a:schemeClr val="tx1"/>
            </a:solidFill>
            <a:round/>
            <a:headEnd/>
            <a:tailEnd type="arrow" w="med" len="med"/>
          </a:ln>
        </p:spPr>
        <p:txBody>
          <a:bodyPr/>
          <a:lstStyle/>
          <a:p>
            <a:endParaRPr lang="en-US"/>
          </a:p>
        </p:txBody>
      </p:sp>
      <p:sp>
        <p:nvSpPr>
          <p:cNvPr id="23677" name="Line 629"/>
          <p:cNvSpPr>
            <a:spLocks noChangeShapeType="1"/>
          </p:cNvSpPr>
          <p:nvPr/>
        </p:nvSpPr>
        <p:spPr bwMode="auto">
          <a:xfrm>
            <a:off x="3886200" y="5897563"/>
            <a:ext cx="1524000" cy="0"/>
          </a:xfrm>
          <a:prstGeom prst="line">
            <a:avLst/>
          </a:prstGeom>
          <a:noFill/>
          <a:ln w="38100">
            <a:solidFill>
              <a:schemeClr val="tx1"/>
            </a:solidFill>
            <a:round/>
            <a:headEnd/>
            <a:tailEnd type="arrow" w="med" len="med"/>
          </a:ln>
        </p:spPr>
        <p:txBody>
          <a:bodyP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4.07956E-6 C -0.00486 0.06429 -0.00972 0.12859 -0.00434 0.19103 C 0.00104 0.25347 0.02587 0.3439 0.03194 0.37442 " pathEditMode="relative" ptsTypes="aaA">
                                      <p:cBhvr>
                                        <p:cTn id="6" dur="2000" fill="hold"/>
                                        <p:tgtEl>
                                          <p:spTgt spid="127582"/>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8" dur="2000" fill="hold"/>
                                        <p:tgtEl>
                                          <p:spTgt spid="127581"/>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rAng="0" ptsTypes="aaA">
                                      <p:cBhvr>
                                        <p:cTn id="10" dur="2000" fill="hold"/>
                                        <p:tgtEl>
                                          <p:spTgt spid="127584"/>
                                        </p:tgtEl>
                                        <p:attrNameLst>
                                          <p:attrName>ppt_x</p:attrName>
                                          <p:attrName>ppt_y</p:attrName>
                                        </p:attrNameLst>
                                      </p:cBhvr>
                                      <p:rCtr x="0" y="0"/>
                                    </p:animMotion>
                                  </p:childTnLst>
                                </p:cTn>
                              </p:par>
                              <p:par>
                                <p:cTn id="11"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12" dur="2000" fill="hold"/>
                                        <p:tgtEl>
                                          <p:spTgt spid="127583"/>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ptsTypes="aaA">
                                      <p:cBhvr>
                                        <p:cTn id="14" dur="2000" fill="hold"/>
                                        <p:tgtEl>
                                          <p:spTgt spid="127586"/>
                                        </p:tgtEl>
                                        <p:attrNameLst>
                                          <p:attrName>ppt_x</p:attrName>
                                          <p:attrName>ppt_y</p:attrName>
                                        </p:attrNameLst>
                                      </p:cBhvr>
                                    </p:animMotion>
                                  </p:childTnLst>
                                </p:cTn>
                              </p:par>
                              <p:par>
                                <p:cTn id="15"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16" dur="2000" fill="hold"/>
                                        <p:tgtEl>
                                          <p:spTgt spid="127585"/>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2.77778E-6 -6.47549E-6 C -0.00191 0.00069 -0.00399 0.00069 -0.00573 0.00184 C -0.00937 0.00462 -0.01597 0.01156 -0.01597 0.01156 C -0.0191 0.02012 -0.02257 0.02243 -0.0276 0.0289 C -0.02986 0.0444 -0.03576 0.05827 -0.03906 0.07331 C -0.04132 0.08371 -0.04375 0.09805 -0.05069 0.10407 C -0.05156 0.11008 -0.05121 0.11517 -0.05503 0.11956 C -0.05764 0.12257 -0.06371 0.12719 -0.06371 0.12719 C -0.06476 0.12927 -0.06545 0.13159 -0.06667 0.1332 C -0.06788 0.13482 -0.06996 0.13505 -0.07101 0.13691 C -0.07187 0.13852 -0.0717 0.14084 -0.0724 0.14269 C -0.07413 0.14685 -0.0783 0.15425 -0.0783 0.15425 C -0.08021 0.16234 -0.08351 0.17044 -0.08698 0.17761 C -0.08767 0.2042 -0.08351 0.26757 -0.09566 0.29139 C -0.10208 0.31776 -0.10833 0.34666 -0.12309 0.36678 C -0.12986 0.39315 -0.12135 0.36424 -0.13194 0.38783 C -0.13333 0.39084 -0.13333 0.39454 -0.13472 0.39754 C -0.13924 0.40749 -0.14635 0.41628 -0.15069 0.42645 C -0.15243 0.43085 -0.15347 0.4357 -0.15503 0.4401 " pathEditMode="relative" ptsTypes="ffffffffffffffffffA">
                                      <p:cBhvr>
                                        <p:cTn id="18" dur="2000" fill="hold"/>
                                        <p:tgtEl>
                                          <p:spTgt spid="127580"/>
                                        </p:tgtEl>
                                        <p:attrNameLst>
                                          <p:attrName>ppt_x</p:attrName>
                                          <p:attrName>ppt_y</p:attrName>
                                        </p:attrNameLst>
                                      </p:cBhvr>
                                    </p:animMotion>
                                  </p:childTnLst>
                                </p:cTn>
                              </p:par>
                              <p:par>
                                <p:cTn id="19" presetID="0" presetClass="path" presetSubtype="0" accel="50000" decel="50000" fill="hold" grpId="0" nodeType="withEffect">
                                  <p:stCondLst>
                                    <p:cond delay="0"/>
                                  </p:stCondLst>
                                  <p:childTnLst>
                                    <p:animMotion origin="layout" path="M 2.77778E-7 -1.68363E-6 C -0.0066 0.00162 -0.0099 0.00509 -0.01597 0.00763 C -0.01719 0.01018 -0.02066 0.01665 -0.0217 0.01943 C -0.02465 0.02729 -0.02517 0.03515 -0.02899 0.04255 C -0.03142 0.05273 -0.03316 0.06268 -0.03767 0.07146 C -0.03924 0.07771 -0.04497 0.08881 -0.04497 0.08881 C -0.04688 0.09667 -0.05 0.09968 -0.05503 0.1043 C -0.05747 0.11309 -0.05955 0.11078 -0.06528 0.11587 C -0.06615 0.1198 -0.06545 0.12512 -0.06806 0.12743 C -0.07101 0.12997 -0.07674 0.13506 -0.07674 0.13506 C -0.08038 0.14848 -0.07535 0.13367 -0.08264 0.14478 C -0.0849 0.14824 -0.08646 0.15241 -0.08837 0.15634 C -0.08941 0.15865 -0.09132 0.16027 -0.09271 0.16212 C -0.09375 0.16744 -0.09392 0.1716 -0.09705 0.17576 C -0.10087 0.18085 -0.10677 0.18155 -0.11163 0.1834 C -0.11979 0.1864 -0.12448 0.18918 -0.13333 0.18918 " pathEditMode="relative" ptsTypes="fffffffffffffffA">
                                      <p:cBhvr>
                                        <p:cTn id="20" dur="2000" fill="hold"/>
                                        <p:tgtEl>
                                          <p:spTgt spid="127579"/>
                                        </p:tgtEl>
                                        <p:attrNameLst>
                                          <p:attrName>ppt_x</p:attrName>
                                          <p:attrName>ppt_y</p:attrName>
                                        </p:attrNameLst>
                                      </p:cBhvr>
                                    </p:animMotion>
                                  </p:childTnLst>
                                </p:cTn>
                              </p:par>
                              <p:par>
                                <p:cTn id="21" presetID="0" presetClass="path" presetSubtype="0" accel="50000" decel="50000" fill="hold" grpId="0" nodeType="withEffect">
                                  <p:stCondLst>
                                    <p:cond delay="0"/>
                                  </p:stCondLst>
                                  <p:childTnLst>
                                    <p:animMotion origin="layout" path="M -5.55556E-6 3.52451E-6 C -0.01963 0.03723 -0.03907 0.07447 -0.06824 0.1272 C -0.0974 0.17992 -0.17917 0.25763 -0.17535 0.3166 C -0.17154 0.37558 -0.07084 0.46253 -0.04497 0.48057 C -0.0191 0.49861 -0.0198 0.46161 -0.02032 0.4246 " pathEditMode="relative" ptsTypes="aaaaA">
                                      <p:cBhvr>
                                        <p:cTn id="22" dur="2000" fill="hold"/>
                                        <p:tgtEl>
                                          <p:spTgt spid="127587"/>
                                        </p:tgtEl>
                                        <p:attrNameLst>
                                          <p:attrName>ppt_x</p:attrName>
                                          <p:attrName>ppt_y</p:attrName>
                                        </p:attrNameLst>
                                      </p:cBhvr>
                                    </p:animMotion>
                                  </p:childTnLst>
                                </p:cTn>
                              </p:par>
                              <p:par>
                                <p:cTn id="23" presetID="0" presetClass="path" presetSubtype="0" accel="50000" decel="50000" fill="hold" grpId="0" nodeType="withEffect">
                                  <p:stCondLst>
                                    <p:cond delay="0"/>
                                  </p:stCondLst>
                                  <p:childTnLst>
                                    <p:animMotion origin="layout" path="M -2.5E-6 -9.89824E-7 C -0.02534 0.05551 -0.05052 0.11124 -0.08403 0.14871 C -0.11753 0.18617 -0.20625 0.20282 -0.20139 0.2241 C -0.19653 0.24538 -0.07934 0.26758 -0.05503 0.27614 " pathEditMode="relative" ptsTypes="aaaA">
                                      <p:cBhvr>
                                        <p:cTn id="24" dur="2000" fill="hold"/>
                                        <p:tgtEl>
                                          <p:spTgt spid="127588"/>
                                        </p:tgtEl>
                                        <p:attrNameLst>
                                          <p:attrName>ppt_x</p:attrName>
                                          <p:attrName>ppt_y</p:attrName>
                                        </p:attrNameLst>
                                      </p:cBhvr>
                                    </p:animMotion>
                                  </p:childTnLst>
                                </p:cTn>
                              </p:par>
                              <p:par>
                                <p:cTn id="25" presetID="0" presetClass="path" presetSubtype="0" accel="50000" decel="50000" fill="hold" grpId="0" nodeType="withEffect">
                                  <p:stCondLst>
                                    <p:cond delay="0"/>
                                  </p:stCondLst>
                                  <p:childTnLst>
                                    <p:animMotion origin="layout" path="M 1.66667E-6 4.93062E-6 C -0.0066 0.03677 -0.01303 0.07354 -0.03629 0.13714 C -0.05955 0.20074 -0.11407 0.32493 -0.13924 0.38228 C -0.16441 0.43964 -0.179 0.46438 -0.18698 0.4808 " pathEditMode="relative" ptsTypes="aaaA">
                                      <p:cBhvr>
                                        <p:cTn id="26" dur="2000" fill="hold"/>
                                        <p:tgtEl>
                                          <p:spTgt spid="127589"/>
                                        </p:tgtEl>
                                        <p:attrNameLst>
                                          <p:attrName>ppt_x</p:attrName>
                                          <p:attrName>ppt_y</p:attrName>
                                        </p:attrNameLst>
                                      </p:cBhvr>
                                    </p:animMotion>
                                  </p:childTnLst>
                                </p:cTn>
                              </p:par>
                              <p:par>
                                <p:cTn id="27" presetID="0" presetClass="path" presetSubtype="0" accel="50000" decel="50000" fill="hold" grpId="0" nodeType="withEffect">
                                  <p:stCondLst>
                                    <p:cond delay="0"/>
                                  </p:stCondLst>
                                  <p:childTnLst>
                                    <p:animMotion origin="layout" path="M 4.16667E-6 -4.07956E-6 C -0.00608 0.04279 -0.01198 0.08557 -0.05226 0.139 C -0.09254 0.19242 -0.21042 0.29025 -0.24202 0.32054 " pathEditMode="relative" ptsTypes="aaA">
                                      <p:cBhvr>
                                        <p:cTn id="28" dur="2000" fill="hold"/>
                                        <p:tgtEl>
                                          <p:spTgt spid="127590"/>
                                        </p:tgtEl>
                                        <p:attrNameLst>
                                          <p:attrName>ppt_x</p:attrName>
                                          <p:attrName>ppt_y</p:attrName>
                                        </p:attrNameLst>
                                      </p:cBhvr>
                                    </p:animMotion>
                                  </p:childTnLst>
                                </p:cTn>
                              </p:par>
                              <p:par>
                                <p:cTn id="29" presetID="0" presetClass="path" presetSubtype="0" accel="50000" decel="50000" fill="hold" grpId="0" nodeType="withEffect">
                                  <p:stCondLst>
                                    <p:cond delay="0"/>
                                  </p:stCondLst>
                                  <p:childTnLst>
                                    <p:animMotion origin="layout" path="M -4.16667E-6 3.358E-6 C -0.03628 0.06683 -0.07257 0.1339 -0.06961 0.18339 C -0.06666 0.23288 -0.02465 0.26503 0.01737 0.29741 " pathEditMode="relative" ptsTypes="aaA">
                                      <p:cBhvr>
                                        <p:cTn id="30" dur="2000" fill="hold"/>
                                        <p:tgtEl>
                                          <p:spTgt spid="127591"/>
                                        </p:tgtEl>
                                        <p:attrNameLst>
                                          <p:attrName>ppt_x</p:attrName>
                                          <p:attrName>ppt_y</p:attrName>
                                        </p:attrNameLst>
                                      </p:cBhvr>
                                    </p:animMotion>
                                  </p:childTnLst>
                                </p:cTn>
                              </p:par>
                              <p:par>
                                <p:cTn id="31" presetID="0" presetClass="path" presetSubtype="0" accel="50000" decel="50000" fill="hold" grpId="0" nodeType="withEffect">
                                  <p:stCondLst>
                                    <p:cond delay="0"/>
                                  </p:stCondLst>
                                  <p:childTnLst>
                                    <p:animMotion origin="layout" path="M 1.38889E-6 -7.46531E-6 C -0.0368 0.07631 -0.07344 0.15286 -0.08975 0.20073 C -0.10607 0.24861 -0.09705 0.27312 -0.09844 0.28769 " pathEditMode="relative" ptsTypes="aaA">
                                      <p:cBhvr>
                                        <p:cTn id="32" dur="2000" fill="hold"/>
                                        <p:tgtEl>
                                          <p:spTgt spid="127592"/>
                                        </p:tgtEl>
                                        <p:attrNameLst>
                                          <p:attrName>ppt_x</p:attrName>
                                          <p:attrName>ppt_y</p:attrName>
                                        </p:attrNameLst>
                                      </p:cBhvr>
                                    </p:animMotion>
                                  </p:childTnLst>
                                </p:cTn>
                              </p:par>
                              <p:par>
                                <p:cTn id="33" presetID="0" presetClass="path" presetSubtype="0" accel="50000" decel="50000" fill="hold" grpId="0" nodeType="withEffect">
                                  <p:stCondLst>
                                    <p:cond delay="0"/>
                                  </p:stCondLst>
                                  <p:childTnLst>
                                    <p:animMotion origin="layout" path="M 1.38889E-6 -4.07956E-6 C -0.02864 0.06106 -0.05729 0.12234 -0.06371 0.15634 C -0.07014 0.19033 -0.04323 0.19658 -0.03906 0.20467 " pathEditMode="relative" ptsTypes="aaA">
                                      <p:cBhvr>
                                        <p:cTn id="34" dur="2000" fill="hold"/>
                                        <p:tgtEl>
                                          <p:spTgt spid="127593"/>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7.5E-6 -1.68363E-6 C -0.03594 0.05527 -0.07171 0.11078 -0.08403 0.17183 C -0.09636 0.23288 -0.07327 0.33904 -0.07396 0.36679 C -0.07466 0.39454 -0.08594 0.34274 -0.08837 0.33788 " pathEditMode="relative" ptsTypes="aaaA">
                                      <p:cBhvr>
                                        <p:cTn id="36" dur="2000" fill="hold"/>
                                        <p:tgtEl>
                                          <p:spTgt spid="127594"/>
                                        </p:tgtEl>
                                        <p:attrNameLst>
                                          <p:attrName>ppt_x</p:attrName>
                                          <p:attrName>ppt_y</p:attrName>
                                        </p:attrNameLst>
                                      </p:cBhvr>
                                    </p:animMotion>
                                  </p:childTnLst>
                                </p:cTn>
                              </p:par>
                              <p:par>
                                <p:cTn id="37" presetID="0" presetClass="path" presetSubtype="0" accel="50000" decel="50000" fill="hold" grpId="0" nodeType="withEffect">
                                  <p:stCondLst>
                                    <p:cond delay="0"/>
                                  </p:stCondLst>
                                  <p:childTnLst>
                                    <p:animMotion origin="layout" path="M 1.66667E-6 -1.3876E-7 C -0.02205 0.06568 -0.0441 0.13159 -0.07378 0.16998 C -0.10347 0.20837 -0.14097 0.21901 -0.1783 0.22988 " pathEditMode="relative" ptsTypes="aaA">
                                      <p:cBhvr>
                                        <p:cTn id="38" dur="2000" fill="hold"/>
                                        <p:tgtEl>
                                          <p:spTgt spid="127595"/>
                                        </p:tgtEl>
                                        <p:attrNameLst>
                                          <p:attrName>ppt_x</p:attrName>
                                          <p:attrName>ppt_y</p:attrName>
                                        </p:attrNameLst>
                                      </p:cBhvr>
                                    </p:animMotion>
                                  </p:childTnLst>
                                </p:cTn>
                              </p:par>
                              <p:par>
                                <p:cTn id="39" presetID="0" presetClass="path" presetSubtype="0" accel="50000" decel="50000" fill="hold" grpId="0" nodeType="withEffect">
                                  <p:stCondLst>
                                    <p:cond delay="0"/>
                                  </p:stCondLst>
                                  <p:childTnLst>
                                    <p:animMotion origin="layout" path="M 1.38889E-6 -7.46531E-6 C -0.03629 0.06059 -0.07257 0.12141 -0.09428 0.19888 C -0.11598 0.27636 -0.12327 0.37071 -0.13056 0.4653 " pathEditMode="relative" ptsTypes="aaA">
                                      <p:cBhvr>
                                        <p:cTn id="40" dur="2000" fill="hold"/>
                                        <p:tgtEl>
                                          <p:spTgt spid="127596"/>
                                        </p:tgtEl>
                                        <p:attrNameLst>
                                          <p:attrName>ppt_x</p:attrName>
                                          <p:attrName>ppt_y</p:attrName>
                                        </p:attrNameLst>
                                      </p:cBhvr>
                                    </p:animMotion>
                                  </p:childTnLst>
                                </p:cTn>
                              </p:par>
                              <p:par>
                                <p:cTn id="41" presetID="0" presetClass="path" presetSubtype="0" accel="50000" decel="50000" fill="hold" grpId="0" nodeType="withEffect">
                                  <p:stCondLst>
                                    <p:cond delay="0"/>
                                  </p:stCondLst>
                                  <p:childTnLst>
                                    <p:animMotion origin="layout" path="M 3.88889E-6 2.39593E-6 C -0.00469 0.00925 -0.0059 0.01827 -0.00729 0.02891 C -0.00764 0.04139 -0.00312 0.10684 -0.01736 0.11979 C -0.01944 0.12835 -0.0224 0.13205 -0.02604 0.13899 C -0.02986 0.14616 -0.03142 0.15194 -0.03628 0.15841 C -0.03993 0.17368 -0.04635 0.18686 -0.05208 0.20074 C -0.05608 0.21045 -0.05799 0.22016 -0.06371 0.2278 C -0.06632 0.23728 -0.06944 0.24676 -0.07396 0.25485 C -0.07569 0.26225 -0.08056 0.27335 -0.08403 0.28006 C -0.08681 0.29162 -0.09028 0.30527 -0.09566 0.31475 C -0.1026 0.34389 -0.12014 0.36794 -0.13906 0.38413 C -0.14045 0.38668 -0.14149 0.38991 -0.1434 0.39199 C -0.14462 0.39338 -0.1467 0.39223 -0.14774 0.39385 C -0.15833 0.41119 -0.14045 0.39408 -0.15365 0.40541 C -0.15833 0.41443 -0.15608 0.40888 -0.15937 0.42275 C -0.16059 0.42784 -0.16354 0.43177 -0.16528 0.4364 C -0.16806 0.45189 -0.17153 0.46716 -0.17396 0.48265 C -0.17639 0.51341 -0.17535 0.49398 -0.17535 0.5407 " pathEditMode="relative" ptsTypes="fffffffffffffffffA">
                                      <p:cBhvr>
                                        <p:cTn id="42" dur="2000" fill="hold"/>
                                        <p:tgtEl>
                                          <p:spTgt spid="127597"/>
                                        </p:tgtEl>
                                        <p:attrNameLst>
                                          <p:attrName>ppt_x</p:attrName>
                                          <p:attrName>ppt_y</p:attrName>
                                        </p:attrNameLst>
                                      </p:cBhvr>
                                    </p:animMotion>
                                  </p:childTnLst>
                                </p:cTn>
                              </p:par>
                              <p:par>
                                <p:cTn id="43" presetID="0" presetClass="path" presetSubtype="0" accel="50000" decel="50000" fill="hold" grpId="0" nodeType="withEffect">
                                  <p:stCondLst>
                                    <p:cond delay="0"/>
                                  </p:stCondLst>
                                  <p:childTnLst>
                                    <p:animMotion origin="layout" path="M 2.5E-6 -1.82239E-6 C -0.02726 0.0407 -0.05434 0.08141 -0.05799 0.13899 C -0.06163 0.19658 -0.04149 0.28354 -0.0217 0.34575 C -0.00191 0.40796 0.04722 0.48404 0.06094 0.5118 " pathEditMode="relative" ptsTypes="aaaA">
                                      <p:cBhvr>
                                        <p:cTn id="44" dur="2000" fill="hold"/>
                                        <p:tgtEl>
                                          <p:spTgt spid="127598"/>
                                        </p:tgtEl>
                                        <p:attrNameLst>
                                          <p:attrName>ppt_x</p:attrName>
                                          <p:attrName>ppt_y</p:attrName>
                                        </p:attrNameLst>
                                      </p:cBhvr>
                                    </p:animMotion>
                                  </p:childTnLst>
                                </p:cTn>
                              </p:par>
                              <p:par>
                                <p:cTn id="45" presetID="0" presetClass="path" presetSubtype="0" accel="50000" decel="50000" fill="hold" grpId="0" nodeType="withEffect">
                                  <p:stCondLst>
                                    <p:cond delay="0"/>
                                  </p:stCondLst>
                                  <p:childTnLst>
                                    <p:animMotion origin="layout" path="M 3.88889E-6 -2.39593E-6 C -0.01771 0.0518 -0.03524 0.10384 -0.02604 0.14477 C -0.01684 0.18571 0.04149 0.22919 0.05504 0.24514 " pathEditMode="relative" ptsTypes="aaA">
                                      <p:cBhvr>
                                        <p:cTn id="46" dur="2000" fill="hold"/>
                                        <p:tgtEl>
                                          <p:spTgt spid="127599"/>
                                        </p:tgtEl>
                                        <p:attrNameLst>
                                          <p:attrName>ppt_x</p:attrName>
                                          <p:attrName>ppt_y</p:attrName>
                                        </p:attrNameLst>
                                      </p:cBhvr>
                                    </p:animMotion>
                                  </p:childTnLst>
                                </p:cTn>
                              </p:par>
                              <p:par>
                                <p:cTn id="47" presetID="0" presetClass="path" presetSubtype="0" accel="50000" decel="50000" fill="hold" grpId="0" nodeType="withEffect">
                                  <p:stCondLst>
                                    <p:cond delay="0"/>
                                  </p:stCondLst>
                                  <p:childTnLst>
                                    <p:animMotion origin="layout" path="M -3.33333E-6 -6.61425E-6 C -0.01684 0.04232 -0.03351 0.08464 -0.02465 0.13899 C -0.0158 0.19333 0.06285 0.26688 0.05347 0.32631 C 0.0441 0.38575 -0.05885 0.46785 -0.08125 0.49606 " pathEditMode="relative" ptsTypes="aaaA">
                                      <p:cBhvr>
                                        <p:cTn id="48" dur="2000" fill="hold"/>
                                        <p:tgtEl>
                                          <p:spTgt spid="127600"/>
                                        </p:tgtEl>
                                        <p:attrNameLst>
                                          <p:attrName>ppt_x</p:attrName>
                                          <p:attrName>ppt_y</p:attrName>
                                        </p:attrNameLst>
                                      </p:cBhvr>
                                    </p:animMotion>
                                  </p:childTnLst>
                                </p:cTn>
                              </p:par>
                              <p:par>
                                <p:cTn id="49" presetID="0" presetClass="path" presetSubtype="0" accel="50000" decel="50000" fill="hold" grpId="0" nodeType="withEffect">
                                  <p:stCondLst>
                                    <p:cond delay="0"/>
                                  </p:stCondLst>
                                  <p:childTnLst>
                                    <p:animMotion origin="layout" path="M 2.77778E-6 8.51064E-7 C -0.01476 0.05874 -0.02934 0.11749 -0.03629 0.19311 C -0.04323 0.26873 -0.04774 0.38367 -0.04202 0.45375 C -0.03629 0.52382 -0.00834 0.58788 -0.00156 0.61402 " pathEditMode="relative" ptsTypes="aaaA">
                                      <p:cBhvr>
                                        <p:cTn id="50" dur="2000" fill="hold"/>
                                        <p:tgtEl>
                                          <p:spTgt spid="127601"/>
                                        </p:tgtEl>
                                        <p:attrNameLst>
                                          <p:attrName>ppt_x</p:attrName>
                                          <p:attrName>ppt_y</p:attrName>
                                        </p:attrNameLst>
                                      </p:cBhvr>
                                    </p:animMotion>
                                  </p:childTnLst>
                                </p:cTn>
                              </p:par>
                              <p:par>
                                <p:cTn id="51" presetID="0" presetClass="path" presetSubtype="0" accel="50000" decel="50000" fill="hold" grpId="0" nodeType="withEffect">
                                  <p:stCondLst>
                                    <p:cond delay="0"/>
                                  </p:stCondLst>
                                  <p:childTnLst>
                                    <p:animMotion origin="layout" path="M -0.00191 -0.0044 C -0.01197 0.04953 -0.02187 0.10347 -0.02951 0.18287 C -0.03715 0.2625 -0.06927 0.42662 -0.04826 0.47245 C -0.02725 0.51828 0.0724 0.45949 0.09653 0.45694 " pathEditMode="relative" rAng="0" ptsTypes="aaaA">
                                      <p:cBhvr>
                                        <p:cTn id="52" dur="2000" fill="hold"/>
                                        <p:tgtEl>
                                          <p:spTgt spid="127602"/>
                                        </p:tgtEl>
                                        <p:attrNameLst>
                                          <p:attrName>ppt_x</p:attrName>
                                          <p:attrName>ppt_y</p:attrName>
                                        </p:attrNameLst>
                                      </p:cBhvr>
                                      <p:rCtr x="15" y="261"/>
                                    </p:animMotion>
                                  </p:childTnLst>
                                </p:cTn>
                              </p:par>
                              <p:par>
                                <p:cTn id="53" presetID="0" presetClass="path" presetSubtype="0" accel="50000" decel="50000" fill="hold" grpId="0" nodeType="withEffect">
                                  <p:stCondLst>
                                    <p:cond delay="0"/>
                                  </p:stCondLst>
                                  <p:childTnLst>
                                    <p:animMotion origin="layout" path="M 0 0 L 0 -0.13321 " pathEditMode="relative" ptsTypes="AA">
                                      <p:cBhvr>
                                        <p:cTn id="54" dur="2000" fill="hold"/>
                                        <p:tgtEl>
                                          <p:spTgt spid="127574"/>
                                        </p:tgtEl>
                                        <p:attrNameLst>
                                          <p:attrName>ppt_x</p:attrName>
                                          <p:attrName>ppt_y</p:attrName>
                                        </p:attrNameLst>
                                      </p:cBhvr>
                                    </p:animMotion>
                                  </p:childTnLst>
                                </p:cTn>
                              </p:par>
                              <p:par>
                                <p:cTn id="55" presetID="0" presetClass="path" presetSubtype="0" accel="50000" decel="50000" fill="hold" grpId="0" nodeType="withEffect">
                                  <p:stCondLst>
                                    <p:cond delay="0"/>
                                  </p:stCondLst>
                                  <p:childTnLst>
                                    <p:animMotion origin="layout" path="M 0 0 L 0 -0.13321 " pathEditMode="relative" ptsTypes="AA">
                                      <p:cBhvr>
                                        <p:cTn id="56" dur="2000" fill="hold"/>
                                        <p:tgtEl>
                                          <p:spTgt spid="127575"/>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367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367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367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nodeType="clickEffect">
                                  <p:stCondLst>
                                    <p:cond delay="0"/>
                                  </p:stCondLst>
                                  <p:childTnLst>
                                    <p:animMotion origin="layout" path="M 2.22222E-6 -1.85185E-6 C 0.00278 0.0007 0.00555 0.00116 0.00816 0.00209 C 0.01146 0.00324 0.01771 0.00648 0.01771 0.00648 C 0.01875 0.00857 0.02083 0.01042 0.021 0.01296 C 0.021 0.0132 0.01927 0.04537 0.01614 0.04954 C 0.01493 0.05116 0.01285 0.05093 0.01128 0.05162 C 0.00903 0.05625 0.00538 0.05972 0.0033 0.06459 C 0.00156 0.06852 0.00104 0.07315 2.22222E-6 0.07755 C -0.00052 0.07963 -0.00156 0.0838 -0.00156 0.0838 C -0.00035 0.10255 -0.00191 0.11435 0.00972 0.12477 C 0.00868 0.12755 0.0059 0.13009 0.00642 0.13334 C 0.00729 0.13843 0.01302 0.1463 0.01302 0.1463 C 0.01719 0.16366 0.01094 0.14352 0.01944 0.15486 C 0.02778 0.16597 0.01267 0.15764 0.02587 0.16551 C 0.02899 0.16736 0.03559 0.16991 0.03559 0.16991 C 0.0941 0.16713 0.1526 0.16921 0.21128 0.16783 C 0.21649 0.16528 0.22066 0.16158 0.22587 0.15926 C 0.23472 0.14746 0.24375 0.14815 0.2533 0.13542 C 0.2559 0.12477 0.26128 0.11065 0.26944 0.10533 C 0.27535 0.10139 0.28871 0.10116 0.28871 0.10116 " pathEditMode="relative" ptsTypes="fffffffffffffffffffA">
                                      <p:cBhvr>
                                        <p:cTn id="68" dur="2000" fill="hold"/>
                                        <p:tgtEl>
                                          <p:spTgt spid="25034"/>
                                        </p:tgtEl>
                                        <p:attrNameLst>
                                          <p:attrName>ppt_x</p:attrName>
                                          <p:attrName>ppt_y</p:attrName>
                                        </p:attrNameLst>
                                      </p:cBhvr>
                                    </p:animMotion>
                                  </p:childTnLst>
                                </p:cTn>
                              </p:par>
                              <p:par>
                                <p:cTn id="69" presetID="0" presetClass="path" presetSubtype="0" accel="50000" decel="50000" fill="hold" nodeType="withEffect">
                                  <p:stCondLst>
                                    <p:cond delay="0"/>
                                  </p:stCondLst>
                                  <p:childTnLst>
                                    <p:animMotion origin="layout" path="M -2.22222E-6 2.22222E-6 C 0.01962 0.00139 0.0316 0.00047 0.04827 0.0088 C 0.05209 0.02292 0.04688 0.00857 0.05486 0.01736 C 0.05643 0.01898 0.05643 0.02246 0.05799 0.02385 C 0.06129 0.02685 0.06563 0.02639 0.06927 0.02801 C 0.07031 0.0301 0.07101 0.03287 0.07257 0.03449 C 0.07396 0.03588 0.07622 0.03496 0.07743 0.03658 C 0.07865 0.0382 0.07778 0.04144 0.079 0.04306 C 0.08021 0.04468 0.08212 0.04468 0.08386 0.04514 C 0.09184 0.04746 0.10018 0.04885 0.10799 0.05162 C 0.11702 0.05486 0.12309 0.0581 0.13229 0.06019 C 0.14462 0.05463 0.13125 0.06019 0.15799 0.05602 C 0.16632 0.05486 0.17587 0.0507 0.18386 0.04746 C 0.19549 0.04306 0.18525 0.04722 0.2 0.04306 C 0.20434 0.0419 0.21285 0.03889 0.21285 0.03889 C 0.22552 0.02199 0.2092 0.04236 0.22413 0.02801 C 0.22604 0.02616 0.22726 0.02338 0.229 0.02153 C 0.23056 0.01991 0.23229 0.01875 0.23386 0.01736 C 0.2349 0.01528 0.23542 0.0125 0.23698 0.01088 C 0.23837 0.00949 0.24063 0.01042 0.24184 0.0088 C 0.24913 -0.00092 0.24722 -0.00879 0.25643 -0.01273 C 0.27413 -0.01203 0.29184 -0.0125 0.30955 -0.01065 C 0.31302 -0.01041 0.31927 -0.00648 0.31927 -0.00648 C 0.32031 -0.0044 0.32084 -0.00139 0.32257 2.22222E-6 C 0.32552 0.00232 0.33229 0.0044 0.33229 0.0044 C 0.34236 0.01389 0.35591 0.03264 0.36771 0.03658 C 0.36875 0.03866 0.36962 0.04121 0.37101 0.04306 C 0.3724 0.04491 0.37466 0.04537 0.3757 0.04746 C 0.37778 0.05185 0.37778 0.05764 0.379 0.0625 C 0.38038 0.07685 0.38056 0.08982 0.39184 0.09468 C 0.3941 0.10324 0.3967 0.10486 0.40313 0.10764 C 0.4066 0.11435 0.40573 0.11459 0.41129 0.11829 C 0.41285 0.11922 0.41615 0.1206 0.41615 0.1206 " pathEditMode="relative" ptsTypes="ffffffffffffffffffffffffffffffffA">
                                      <p:cBhvr>
                                        <p:cTn id="70" dur="2000" fill="hold"/>
                                        <p:tgtEl>
                                          <p:spTgt spid="23655"/>
                                        </p:tgtEl>
                                        <p:attrNameLst>
                                          <p:attrName>ppt_x</p:attrName>
                                          <p:attrName>ppt_y</p:attrName>
                                        </p:attrNameLst>
                                      </p:cBhvr>
                                    </p:animMotion>
                                  </p:childTnLst>
                                </p:cTn>
                              </p:par>
                              <p:par>
                                <p:cTn id="71" presetID="0" presetClass="path" presetSubtype="0" accel="50000" decel="50000" fill="hold" nodeType="withEffect">
                                  <p:stCondLst>
                                    <p:cond delay="0"/>
                                  </p:stCondLst>
                                  <p:childTnLst>
                                    <p:animMotion origin="layout" path="M -3.05556E-6 -7.40741E-6 C 0.03976 0.01134 0.03646 0.00393 0.1066 0.00231 C 0.10868 0.00161 0.11076 -7.40741E-6 0.11302 -7.40741E-6 C 0.11476 -7.40741E-6 0.11615 0.00254 0.11788 0.00231 C 0.12396 0.00138 0.13229 -0.00417 0.13872 -0.00626 C 0.14462 -0.01158 0.14983 -0.0176 0.1566 -0.0213 C 0.15972 -0.02292 0.16302 -0.02431 0.16615 -0.0257 C 0.16771 -0.02639 0.17101 -0.02778 0.17101 -0.02778 C 0.17448 -0.03102 0.1783 -0.0338 0.18073 -0.03866 C 0.1816 -0.04051 0.18142 -0.04329 0.18229 -0.04514 C 0.18351 -0.04769 0.18576 -0.04908 0.18715 -0.05139 C 0.18837 -0.05348 0.18906 -0.05602 0.19045 -0.05788 C 0.1934 -0.06135 0.19688 -0.06366 0.2 -0.06667 C 0.20278 -0.06922 0.20972 -0.07084 0.20972 -0.07084 C 0.21649 -0.07686 0.2217 -0.08264 0.22917 -0.08589 C 0.23386 -0.09214 0.23924 -0.09723 0.24531 -0.10093 C 0.24844 -0.10278 0.25486 -0.10533 0.25486 -0.10533 C 0.27049 -0.12061 0.28889 -0.12755 0.30486 -0.1419 C 0.34549 -0.17825 0.40278 -0.14329 0.45174 -0.14399 C 0.51754 -0.15464 0.58524 -0.15255 0.65174 -0.15695 C 0.66215 -0.16135 0.67188 -0.16829 0.68229 -0.172 C 0.68767 -0.17663 0.69271 -0.17709 0.69844 -0.18056 C 0.71892 -0.19283 0.70486 -0.18612 0.71615 -0.19121 C 0.72101 -0.19769 0.72517 -0.19885 0.72917 -0.20626 C 0.73142 -0.21551 0.73073 -0.21042 0.73073 -0.2213 " pathEditMode="relative" ptsTypes="ffffffffffffffffffffffffA">
                                      <p:cBhvr>
                                        <p:cTn id="72" dur="2000" fill="hold"/>
                                        <p:tgtEl>
                                          <p:spTgt spid="23660"/>
                                        </p:tgtEl>
                                        <p:attrNameLst>
                                          <p:attrName>ppt_x</p:attrName>
                                          <p:attrName>ppt_y</p:attrName>
                                        </p:attrNameLst>
                                      </p:cBhvr>
                                    </p:animMotion>
                                  </p:childTnLst>
                                </p:cTn>
                              </p:par>
                              <p:par>
                                <p:cTn id="73" presetID="0" presetClass="path" presetSubtype="0" accel="50000" decel="50000" fill="hold" nodeType="withEffect">
                                  <p:stCondLst>
                                    <p:cond delay="0"/>
                                  </p:stCondLst>
                                  <p:childTnLst>
                                    <p:animMotion origin="layout" path="M -9.16667E-6 -3.7037E-6 C 0.02916 -0.00208 0.02378 -0.00069 0.04201 -0.00856 C 0.07361 -0.03819 0.12395 -0.03102 0.15972 -0.03217 C 0.16753 -0.03889 0.17517 -0.04537 0.18385 -0.04954 C 0.19218 -0.04745 0.19652 -0.04676 0.20329 -0.04074 C 0.20677 -0.03379 0.21111 -0.03055 0.21458 -0.02361 C 0.21579 -0.01852 0.21788 -0.01389 0.21458 -0.00856 C 0.21302 -0.00602 0.21024 -0.00532 0.20798 -0.00416 C 0.20486 -0.00254 0.19843 -3.7037E-6 0.19843 -3.7037E-6 C 0.19357 0.0044 0.19288 0.00301 0.19201 0.01088 C 0.19114 0.01783 0.19027 0.03218 0.19027 0.03218 " pathEditMode="relative" ptsTypes="ffffffffffA">
                                      <p:cBhvr>
                                        <p:cTn id="74" dur="2000" fill="hold"/>
                                        <p:tgtEl>
                                          <p:spTgt spid="23666"/>
                                        </p:tgtEl>
                                        <p:attrNameLst>
                                          <p:attrName>ppt_x</p:attrName>
                                          <p:attrName>ppt_y</p:attrName>
                                        </p:attrNameLst>
                                      </p:cBhvr>
                                    </p:animMotion>
                                  </p:childTnLst>
                                </p:cTn>
                              </p:par>
                              <p:par>
                                <p:cTn id="75" presetID="0" presetClass="path" presetSubtype="0" accel="50000" decel="50000" fill="hold" nodeType="withEffect">
                                  <p:stCondLst>
                                    <p:cond delay="0"/>
                                  </p:stCondLst>
                                  <p:childTnLst>
                                    <p:animMotion origin="layout" path="M -1.11111E-6 4.44444E-6 C 0.00712 -0.00625 0.01337 -0.01227 0.02101 -0.01713 C 0.03003 -0.02917 0.04306 -0.03403 0.05156 -0.04722 C 0.0533 -0.05 0.05434 -0.0537 0.05642 -0.05602 C 0.05938 -0.05949 0.06615 -0.06458 0.06615 -0.06458 C 0.07222 -0.07731 0.08003 -0.08056 0.09028 -0.0838 C 0.09236 -0.08588 0.09427 -0.08866 0.0967 -0.09028 C 0.09983 -0.09236 0.10642 -0.09468 0.10642 -0.09468 C 0.11146 -0.10139 0.11823 -0.10648 0.12257 -0.11389 C 0.125 -0.11806 0.12691 -0.12245 0.12899 -0.12685 C 0.13264 -0.13403 0.13837 -0.13912 0.14201 -0.1463 C 0.14253 -0.14838 0.14271 -0.15069 0.14358 -0.15278 C 0.14549 -0.15718 0.15 -0.16551 0.15 -0.16551 C 0.17014 -0.16412 0.18785 -0.16157 0.20799 -0.16551 C 0.21163 -0.1662 0.21424 -0.1706 0.21771 -0.17199 C 0.23003 -0.17106 0.24861 -0.17083 0.26128 -0.16551 C 0.26458 -0.16412 0.27101 -0.16134 0.27101 -0.16134 C 0.28247 -0.14606 0.27674 -0.15116 0.28715 -0.14398 C 0.29253 -0.13449 0.29462 -0.12222 0.3033 -0.1162 C 0.30538 -0.11481 0.30764 -0.11343 0.30972 -0.11181 C 0.31302 -0.10926 0.31927 -0.10324 0.31927 -0.10324 C 0.32031 -0.10116 0.32101 -0.09838 0.32257 -0.09676 C 0.32639 -0.09282 0.33976 -0.09051 0.34514 -0.08819 C 0.3467 -0.08681 0.34861 -0.08565 0.35 -0.0838 C 0.35139 -0.08194 0.35174 -0.07893 0.3533 -0.07731 C 0.35729 -0.07292 0.36441 -0.07106 0.36927 -0.06875 C 0.37396 -0.05069 0.37101 -0.05347 0.37101 -0.03218 " pathEditMode="relative" ptsTypes="ffffffffffffffffffffffffffA">
                                      <p:cBhvr>
                                        <p:cTn id="76" dur="2000" fill="hold"/>
                                        <p:tgtEl>
                                          <p:spTgt spid="23662"/>
                                        </p:tgtEl>
                                        <p:attrNameLst>
                                          <p:attrName>ppt_x</p:attrName>
                                          <p:attrName>ppt_y</p:attrName>
                                        </p:attrNameLst>
                                      </p:cBhvr>
                                    </p:animMotion>
                                  </p:childTnLst>
                                </p:cTn>
                              </p:par>
                              <p:par>
                                <p:cTn id="77" presetID="0" presetClass="path" presetSubtype="0" accel="50000" decel="50000" fill="hold" nodeType="withEffect">
                                  <p:stCondLst>
                                    <p:cond delay="0"/>
                                  </p:stCondLst>
                                  <p:childTnLst>
                                    <p:animMotion origin="layout" path="M 6.11111E-6 -6.2963E-6 C 0.02119 0.003 0.04185 0.00069 0.06303 -0.00209 C 0.08299 -0.00927 0.10556 -0.0095 0.12587 -0.01089 C 0.16164 -0.02246 0.08334 0.00346 0.14358 -0.01945 C 0.15712 -0.02454 0.17692 -0.02547 0.19046 -0.02593 C 0.23942 -0.02709 0.2882 -0.02732 0.33716 -0.02802 C 0.41042 -0.03056 0.48334 -0.04052 0.5566 -0.04306 C 0.60765 -0.05047 0.57726 -0.04677 0.6856 -0.04306 C 0.69341 -0.04283 0.70574 -0.03751 0.71303 -0.03658 C 0.71997 -0.03357 0.72674 -0.03172 0.73403 -0.0301 C 0.73924 -0.01922 0.74167 -0.00788 0.75001 -6.2963E-6 C 0.75192 0.00694 0.75817 0.01921 0.75817 0.01921 C 0.75973 0.03286 0.75973 0.02777 0.75973 0.03425 " pathEditMode="relative" ptsTypes="ffffffffffffA">
                                      <p:cBhvr>
                                        <p:cTn id="78" dur="2000" fill="hold"/>
                                        <p:tgtEl>
                                          <p:spTgt spid="23652"/>
                                        </p:tgtEl>
                                        <p:attrNameLst>
                                          <p:attrName>ppt_x</p:attrName>
                                          <p:attrName>ppt_y</p:attrName>
                                        </p:attrNameLst>
                                      </p:cBhvr>
                                    </p:animMotion>
                                  </p:childTnLst>
                                </p:cTn>
                              </p:par>
                              <p:par>
                                <p:cTn id="79" presetID="0" presetClass="path" presetSubtype="0" accel="50000" decel="50000" fill="hold" nodeType="withEffect">
                                  <p:stCondLst>
                                    <p:cond delay="0"/>
                                  </p:stCondLst>
                                  <p:childTnLst>
                                    <p:animMotion origin="layout" path="M 1.11111E-6 3.7037E-7 C 0.00677 -0.01389 -0.00104 0.00023 0.00799 -0.01064 C 0.01424 -0.01828 0.01997 -0.02662 0.02587 -0.03449 C 0.03004 -0.04004 0.02934 -0.04838 0.03386 -0.0537 C 0.0408 -0.0618 0.04931 -0.06944 0.05799 -0.07314 C 0.06615 -0.07222 0.0757 -0.07291 0.08386 -0.06875 C 0.08611 -0.06759 0.08785 -0.06504 0.09028 -0.06458 C 0.09827 -0.06296 0.10642 -0.06296 0.11441 -0.06227 C 0.11511 -0.06203 0.12448 -0.05926 0.12587 -0.0581 C 0.12778 -0.05648 0.12847 -0.05254 0.13056 -0.05162 C 0.13837 -0.04814 0.14688 -0.04907 0.15486 -0.04722 C 0.16302 -0.05115 0.16007 -0.05092 0.17257 -0.04722 C 0.17587 -0.04629 0.17899 -0.04444 0.18229 -0.04305 C 0.18386 -0.04236 0.18715 -0.04097 0.18715 -0.04097 C 0.19202 -0.03078 0.18854 -0.03518 0.2 -0.03009 C 0.20156 -0.02939 0.20486 -0.02801 0.20486 -0.02801 C 0.21042 -0.02291 0.21441 -0.01342 0.21615 -0.00439 C 0.21684 -0.00092 0.21615 0.00348 0.21771 0.00648 C 0.21892 0.00903 0.22396 0.00857 0.22587 0.00857 " pathEditMode="relative" ptsTypes="ffffffffffffffffffA">
                                      <p:cBhvr>
                                        <p:cTn id="80" dur="2000" fill="hold"/>
                                        <p:tgtEl>
                                          <p:spTgt spid="25139"/>
                                        </p:tgtEl>
                                        <p:attrNameLst>
                                          <p:attrName>ppt_x</p:attrName>
                                          <p:attrName>ppt_y</p:attrName>
                                        </p:attrNameLst>
                                      </p:cBhvr>
                                    </p:animMotion>
                                  </p:childTnLst>
                                </p:cTn>
                              </p:par>
                              <p:par>
                                <p:cTn id="81" presetID="0" presetClass="path" presetSubtype="0" accel="50000" decel="50000" fill="hold" nodeType="withEffect">
                                  <p:stCondLst>
                                    <p:cond delay="0"/>
                                  </p:stCondLst>
                                  <p:childTnLst>
                                    <p:animMotion origin="layout" path="M 5E-6 -8.88889E-6 C 0.05938 0.00949 0.12744 0.00532 0.1856 0.00648 C 0.19428 0.00925 0.20279 0.01342 0.21129 0.01712 C 0.21459 0.01851 0.22101 0.02152 0.22101 0.02152 C 0.22258 0.02291 0.22397 0.02592 0.22588 0.02592 C 0.22779 0.02592 0.22883 0.02199 0.23074 0.02152 C 0.23768 0.0199 0.2448 0.02013 0.25174 0.01944 C 0.26772 0.02453 0.28404 0.02662 0.30001 0.0324 C 0.30539 0.03703 0.30713 0.04282 0.31129 0.04953 C 0.31251 0.05162 0.31268 0.05532 0.31459 0.05601 C 0.32032 0.05833 0.3264 0.0574 0.3323 0.0581 C 0.3507 0.05648 0.3731 0.05902 0.39046 0.05162 C 0.40383 0.05231 0.41737 0.05208 0.43074 0.0537 C 0.4448 0.05532 0.4573 0.06828 0.47101 0.07106 C 0.4764 0.07222 0.48178 0.07245 0.48716 0.07314 C 0.49706 0.07731 0.50747 0.07824 0.51789 0.07962 C 0.52518 0.08287 0.52362 0.08541 0.52588 0.09467 C 0.52761 0.12476 0.5224 0.1162 0.53074 0.12685 " pathEditMode="relative" ptsTypes="fffffffffffffffffA">
                                      <p:cBhvr>
                                        <p:cTn id="82" dur="2000" fill="hold"/>
                                        <p:tgtEl>
                                          <p:spTgt spid="25033"/>
                                        </p:tgtEl>
                                        <p:attrNameLst>
                                          <p:attrName>ppt_x</p:attrName>
                                          <p:attrName>ppt_y</p:attrName>
                                        </p:attrNameLst>
                                      </p:cBhvr>
                                    </p:animMotion>
                                  </p:childTnLst>
                                </p:cTn>
                              </p:par>
                              <p:par>
                                <p:cTn id="83" presetID="0" presetClass="path" presetSubtype="0" accel="50000" decel="50000" fill="hold" nodeType="withEffect">
                                  <p:stCondLst>
                                    <p:cond delay="0"/>
                                  </p:stCondLst>
                                  <p:childTnLst>
                                    <p:animMotion origin="layout" path="M -1.66667E-6 -2.59259E-6 C 0.01285 0.00555 0.00642 0.00347 0.01927 0.00625 C 0.04635 0.00463 0.07153 0.00023 0.09844 -0.00232 C 0.16649 0.00301 0.23507 -0.00046 0.3033 0.00208 C 0.30816 0.00278 0.31285 0.0037 0.31771 0.00417 C 0.33108 0.00579 0.35799 0.00856 0.35799 0.00856 C 0.3684 0.01898 0.37066 0.01736 0.38542 0.01921 C 0.40677 0.02847 0.42778 0.03009 0.45 0.03426 C 0.45938 0.03819 0.45799 0.04722 0.45799 0.05787 " pathEditMode="relative" ptsTypes="ffffffffA">
                                      <p:cBhvr>
                                        <p:cTn id="84" dur="2000" fill="hold"/>
                                        <p:tgtEl>
                                          <p:spTgt spid="25140"/>
                                        </p:tgtEl>
                                        <p:attrNameLst>
                                          <p:attrName>ppt_x</p:attrName>
                                          <p:attrName>ppt_y</p:attrName>
                                        </p:attrNameLst>
                                      </p:cBhvr>
                                    </p:animMotion>
                                  </p:childTnLst>
                                </p:cTn>
                              </p:par>
                              <p:par>
                                <p:cTn id="85" presetID="0" presetClass="path" presetSubtype="0" accel="50000" decel="50000" fill="hold" nodeType="withEffect">
                                  <p:stCondLst>
                                    <p:cond delay="0"/>
                                  </p:stCondLst>
                                  <p:childTnLst>
                                    <p:animMotion origin="layout" path="M -1.38889E-6 2.96296E-6 C 0.00087 0.00787 -0.00087 0.01805 0.0033 0.02361 C 0.00608 0.02731 0.01302 0.03217 0.01302 0.03217 C 0.01597 0.04421 0.0224 0.05393 0.02743 0.06458 C 0.02986 0.06967 0.03611 0.06736 0.04045 0.06875 C 0.04514 0.07014 0.04705 0.07291 0.05174 0.07523 C 0.06094 0.07963 0.06927 0.08055 0.07917 0.08171 C 0.09063 0.08541 0.10157 0.09074 0.11302 0.09467 C 0.12379 0.10555 0.13386 0.10671 0.14688 0.10972 C 0.14948 0.11041 0.15226 0.11088 0.15486 0.1118 C 0.15868 0.11319 0.16233 0.11527 0.16615 0.1162 C 0.18455 0.12037 0.20087 0.12106 0.21945 0.12268 C 0.24132 0.12824 0.22969 0.12639 0.24514 0.13333 C 0.25018 0.13773 0.25591 0.14305 0.26129 0.14629 C 0.26545 0.14884 0.27431 0.15277 0.27431 0.15277 C 0.27847 0.16134 0.28125 0.16319 0.28872 0.16551 C 0.30139 0.16134 0.3132 0.17199 0.32587 0.17407 C 0.33282 0.17523 0.33993 0.17569 0.34688 0.17639 C 0.36285 0.18333 0.33733 0.17291 0.37917 0.18055 C 0.38681 0.18194 0.38629 0.18541 0.39202 0.18935 C 0.40052 0.1949 0.41337 0.19606 0.42257 0.19791 C 0.42535 0.20069 0.42761 0.2044 0.43073 0.20648 C 0.43316 0.2081 0.43611 0.2074 0.43872 0.20856 C 0.44792 0.21227 0.45695 0.2162 0.46615 0.21944 C 0.46771 0.22083 0.46927 0.22268 0.47101 0.22361 C 0.47309 0.22477 0.47552 0.2243 0.47743 0.22569 C 0.48542 0.23171 0.48264 0.23518 0.49358 0.23865 C 0.49514 0.24004 0.49722 0.24097 0.49844 0.24305 C 0.49948 0.2449 0.49879 0.24791 0.5 0.24953 C 0.50278 0.25324 0.50643 0.25532 0.50972 0.2581 C 0.51129 0.25949 0.51459 0.26227 0.51459 0.26227 C 0.51563 0.26435 0.51615 0.26713 0.51771 0.26875 C 0.5191 0.27014 0.52136 0.26944 0.52257 0.27106 C 0.52639 0.27615 0.529 0.2824 0.53229 0.28819 C 0.53507 0.29305 0.54202 0.30115 0.54202 0.30115 C 0.54618 0.31759 0.53993 0.2956 0.54844 0.31389 C 0.55261 0.32291 0.55538 0.33402 0.55816 0.34398 C 0.56233 0.3949 0.55695 0.31898 0.55816 0.40648 C 0.55851 0.4287 0.56042 0.45092 0.56129 0.47315 C 0.56198 0.49097 0.56181 0.50902 0.56302 0.52685 C 0.56337 0.53148 0.56511 0.53541 0.56615 0.53981 C 0.56719 0.54421 0.57587 0.54398 0.57587 0.54398 C 0.57743 0.54537 0.58073 0.54838 0.58073 0.54838 " pathEditMode="relative" ptsTypes="ffffffffffffffffffffffffffffffffffffffffffA">
                                      <p:cBhvr>
                                        <p:cTn id="86" dur="2000" fill="hold"/>
                                        <p:tgtEl>
                                          <p:spTgt spid="23650"/>
                                        </p:tgtEl>
                                        <p:attrNameLst>
                                          <p:attrName>ppt_x</p:attrName>
                                          <p:attrName>ppt_y</p:attrName>
                                        </p:attrNameLst>
                                      </p:cBhvr>
                                    </p:animMotion>
                                  </p:childTnLst>
                                </p:cTn>
                              </p:par>
                              <p:par>
                                <p:cTn id="87" presetID="0" presetClass="path" presetSubtype="0" accel="50000" decel="50000" fill="hold" nodeType="withEffect">
                                  <p:stCondLst>
                                    <p:cond delay="0"/>
                                  </p:stCondLst>
                                  <p:childTnLst>
                                    <p:animMotion origin="layout" path="M 8.33333E-6 8.51852E-6 C 0.00799 -0.01064 0.01181 -0.00879 0.02431 -0.01087 C 0.03924 -0.01735 0.05574 -0.01504 0.07101 -0.02152 C 0.07952 -0.03286 0.08351 -0.03055 0.09688 -0.0324 C 0.11598 -0.0493 0.13681 -0.04606 0.15973 -0.04745 C 0.1764 -0.04837 0.19306 -0.04884 0.20973 -0.04953 C 0.22171 -0.05995 0.23265 -0.06365 0.24688 -0.06666 C 0.25035 -0.06828 0.25313 -0.07175 0.2566 -0.07314 C 0.2639 -0.07615 0.27153 -0.07777 0.27917 -0.07962 C 0.28612 -0.08124 0.30001 -0.08402 0.30001 -0.08402 C 0.31407 -0.09004 0.3264 -0.08911 0.34202 -0.09027 C 0.35521 -0.0949 0.36719 -0.0993 0.38074 -0.10115 C 0.38768 -0.10347 0.3941 -0.10416 0.40001 -0.10972 C 0.40591 -0.11527 0.40886 -0.12175 0.41615 -0.12476 C 0.42136 -0.13518 0.42205 -0.13032 0.42917 -0.13564 C 0.43247 -0.13819 0.43508 -0.14259 0.43872 -0.14421 C 0.44619 -0.14745 0.45452 -0.15185 0.46129 -0.15694 C 0.46858 -0.16249 0.47258 -0.17036 0.48074 -0.1743 C 0.48664 -0.19745 0.48403 -0.18263 0.48403 -0.21944 " pathEditMode="relative" ptsTypes="ffffffffffffffffffA">
                                      <p:cBhvr>
                                        <p:cTn id="88" dur="2000" fill="hold"/>
                                        <p:tgtEl>
                                          <p:spTgt spid="23672"/>
                                        </p:tgtEl>
                                        <p:attrNameLst>
                                          <p:attrName>ppt_x</p:attrName>
                                          <p:attrName>ppt_y</p:attrName>
                                        </p:attrNameLst>
                                      </p:cBhvr>
                                    </p:animMotion>
                                  </p:childTnLst>
                                </p:cTn>
                              </p:par>
                              <p:par>
                                <p:cTn id="89" presetID="0" presetClass="path" presetSubtype="0" accel="50000" decel="50000" fill="hold" nodeType="withEffect">
                                  <p:stCondLst>
                                    <p:cond delay="0"/>
                                  </p:stCondLst>
                                  <p:childTnLst>
                                    <p:animMotion origin="layout" path="M -0.06076 -0.0088 C -0.05347 -0.02361 -0.05799 -0.02014 -0.04948 -0.02384 C -0.03819 -0.03889 -0.04167 -0.03449 -0.03003 -0.04329 C -0.01424 -0.05509 -0.02621 -0.04931 -0.01562 -0.05394 C -0.00781 -0.06088 0.0007 -0.0662 0.00868 -0.07338 C 0.01372 -0.07801 0.02066 -0.07708 0.02639 -0.07963 C 0.02813 -0.08032 0.03924 -0.08588 0.04254 -0.08611 C 0.06302 -0.0875 0.08333 -0.08773 0.10382 -0.08843 C 0.11111 -0.09167 0.11754 -0.09607 0.12483 -0.09907 C 0.13108 -0.10486 0.13698 -0.10486 0.1441 -0.10764 C 0.1474 -0.10903 0.15382 -0.11204 0.15382 -0.11181 C 0.18611 -0.10926 0.21684 -0.10532 0.24896 -0.10347 C 0.27309 -0.10417 0.2974 -0.10347 0.32153 -0.10556 C 0.32344 -0.10579 0.32448 -0.10903 0.32639 -0.10995 C 0.33559 -0.11412 0.34601 -0.11296 0.35538 -0.1162 C 0.36181 -0.11829 0.36354 -0.12153 0.36997 -0.12708 C 0.37413 -0.13079 0.38125 -0.13125 0.38611 -0.13357 C 0.39479 -0.14514 0.4033 -0.15417 0.4151 -0.15926 C 0.4217 -0.16806 0.42517 -0.17685 0.43438 -0.18079 C 0.43941 -0.1875 0.44497 -0.19236 0.44896 -0.20023 C 0.45139 -0.21019 0.45469 -0.21852 0.46024 -0.22593 C 0.46754 -0.23565 0.46372 -0.22384 0.46997 -0.23889 C 0.47309 -0.24653 0.47587 -0.25625 0.47795 -0.26458 C 0.47743 -0.27245 0.47726 -0.28056 0.47639 -0.28843 C 0.47622 -0.29051 0.47483 -0.29259 0.47483 -0.29468 C 0.47483 -0.30324 0.47639 -0.31204 0.47639 -0.3206 " pathEditMode="relative" rAng="0" ptsTypes="fffffffffffffffffffffffffA">
                                      <p:cBhvr>
                                        <p:cTn id="90" dur="2000" fill="hold"/>
                                        <p:tgtEl>
                                          <p:spTgt spid="23657"/>
                                        </p:tgtEl>
                                        <p:attrNameLst>
                                          <p:attrName>ppt_x</p:attrName>
                                          <p:attrName>ppt_y</p:attrName>
                                        </p:attrNameLst>
                                      </p:cBhvr>
                                      <p:rCtr x="269" y="-156"/>
                                    </p:animMotion>
                                  </p:childTnLst>
                                </p:cTn>
                              </p:par>
                              <p:par>
                                <p:cTn id="91" presetID="0" presetClass="path" presetSubtype="0" accel="50000" decel="50000" fill="hold" nodeType="withEffect">
                                  <p:stCondLst>
                                    <p:cond delay="0"/>
                                  </p:stCondLst>
                                  <p:childTnLst>
                                    <p:animMotion origin="layout" path="M 2.77778E-7 1.85185E-6 C 0.00591 0.00115 0.01303 -0.00047 0.01771 0.0044 C 0.01928 0.00602 0.01962 0.00903 0.02101 0.01088 C 0.02414 0.01528 0.03073 0.02361 0.03073 0.02361 C 0.03507 0.0419 0.05556 0.04398 0.06771 0.04745 C 0.07691 0.05347 0.08681 0.0537 0.09688 0.05602 C 0.10313 0.05301 0.11684 0.05416 0.12257 0.0537 C 0.14896 0.05185 0.17518 0.05115 0.20157 0.04953 C 0.22396 0.04467 0.24497 0.03865 0.26771 0.03657 C 0.27865 0.03194 0.28889 0.02523 0.3 0.02153 C 0.30625 0.0162 0.31198 0.00694 0.31945 0.0044 C 0.32362 0.00301 0.32796 0.00301 0.3323 0.00231 C 0.33993 -0.00463 0.33664 0.00046 0.34028 -0.01505 C 0.34098 -0.01829 0.34948 -0.03195 0.35157 -0.03426 C 0.35452 -0.03773 0.35799 -0.04005 0.36129 -0.04306 C 0.37848 -0.05857 0.35539 -0.04028 0.36945 -0.05579 C 0.37223 -0.0588 0.37605 -0.05949 0.379 -0.06227 C 0.38803 -0.07084 0.39653 -0.0794 0.40643 -0.08588 C 0.41511 -0.09746 0.42188 -0.10672 0.43386 -0.11181 C 0.44115 -0.12477 0.45 -0.13426 0.45973 -0.14398 C 0.46598 -0.16644 0.4632 -0.15949 0.47587 -0.17408 C 0.48108 -0.17986 0.48316 -0.18635 0.48872 -0.19144 C 0.49219 -0.20047 0.49428 -0.20972 0.49688 -0.21922 C 0.49914 -0.25486 0.49966 -0.25047 0.49688 -0.29885 C 0.49601 -0.31482 0.4974 -0.33033 0.48542 -0.33542 C 0.48368 -0.3426 0.479 -0.34908 0.479 -0.35695 " pathEditMode="relative" ptsTypes="fffffffffffffffffffffffffA">
                                      <p:cBhvr>
                                        <p:cTn id="92" dur="2000" fill="hold"/>
                                        <p:tgtEl>
                                          <p:spTgt spid="25143"/>
                                        </p:tgtEl>
                                        <p:attrNameLst>
                                          <p:attrName>ppt_x</p:attrName>
                                          <p:attrName>ppt_y</p:attrName>
                                        </p:attrNameLst>
                                      </p:cBhvr>
                                    </p:animMotion>
                                  </p:childTnLst>
                                </p:cTn>
                              </p:par>
                              <p:par>
                                <p:cTn id="93" presetID="0" presetClass="path" presetSubtype="0" accel="50000" decel="50000" fill="hold" nodeType="withEffect">
                                  <p:stCondLst>
                                    <p:cond delay="0"/>
                                  </p:stCondLst>
                                  <p:childTnLst>
                                    <p:animMotion origin="layout" path="M 3.33333E-6 -7.40741E-7 C 0.00156 -0.00208 0.00365 -0.00393 0.00486 -0.00648 C 0.00573 -0.00833 0.00521 -0.01134 0.00642 -0.01296 C 0.01198 -0.02037 0.01493 -0.02106 0.02101 -0.02361 C 0.03438 -0.02291 0.04792 -0.02152 0.06129 -0.02152 C 0.06302 -0.02152 0.06441 -0.02361 0.06615 -0.02361 C 0.07431 -0.02361 0.08212 -0.0199 0.09028 -0.01944 C 0.1059 -0.01828 0.12153 -0.01782 0.13715 -0.01713 C 0.14774 -0.0125 0.16007 -0.01041 0.17101 -0.00856 C 0.18386 -0.003 0.19636 0.00325 0.20972 0.00649 C 0.23316 0.0051 0.25313 0.00301 0.27587 -7.40741E-7 C 0.27743 -0.00069 0.27917 -0.00115 0.28056 -0.00208 C 0.28229 -0.00324 0.28368 -0.00555 0.28542 -0.00648 C 0.28681 -0.00717 0.29948 -0.01064 0.3 -0.01088 C 0.30625 -0.01296 0.31146 -0.01713 0.31771 -0.01944 C 0.3257 -0.03518 0.34636 -0.0412 0.35799 -0.05162 C 0.3632 -0.05648 0.36632 -0.06203 0.37257 -0.06458 C 0.38368 -0.07569 0.39063 -0.09166 0.4 -0.10532 C 0.40313 -0.10995 0.40712 -0.11319 0.40955 -0.11828 C 0.41337 -0.12592 0.41337 -0.13032 0.41927 -0.13541 C 0.42031 -0.13842 0.42118 -0.14143 0.4224 -0.14421 C 0.42379 -0.14722 0.42604 -0.14976 0.42743 -0.15277 C 0.43142 -0.16226 0.43386 -0.17338 0.43872 -0.18287 C 0.44097 -0.19213 0.4441 -0.19861 0.44844 -0.20648 C 0.45017 -0.24236 0.44827 -0.27546 0.45 -0.3118 C 0.45052 -0.32546 0.4566 -0.33611 0.45972 -0.34838 C 0.46389 -0.36504 0.46597 -0.38101 0.47743 -0.39143 C 0.47795 -0.39351 0.47778 -0.39629 0.47899 -0.39791 C 0.48177 -0.40162 0.48872 -0.40648 0.48872 -0.40648 " pathEditMode="relative" ptsTypes="ffffffffffffffffffffffffffffA">
                                      <p:cBhvr>
                                        <p:cTn id="94" dur="2000" fill="hold"/>
                                        <p:tgtEl>
                                          <p:spTgt spid="23669"/>
                                        </p:tgtEl>
                                        <p:attrNameLst>
                                          <p:attrName>ppt_x</p:attrName>
                                          <p:attrName>ppt_y</p:attrName>
                                        </p:attrNameLst>
                                      </p:cBhvr>
                                    </p:animMotion>
                                  </p:childTnLst>
                                </p:cTn>
                              </p:par>
                              <p:par>
                                <p:cTn id="95" presetID="0" presetClass="path" presetSubtype="0" accel="50000" decel="50000" fill="hold" nodeType="withEffect">
                                  <p:stCondLst>
                                    <p:cond delay="0"/>
                                  </p:stCondLst>
                                  <p:childTnLst>
                                    <p:animMotion origin="layout" path="M 5.27778E-6 -2.22222E-6 C 0.01112 0.00972 0.00608 0.00695 0.01459 0.01065 C 0.03716 0.00949 0.05504 0.01065 0.07587 0.00417 C 0.0849 -0.00393 0.0974 -0.00856 0.10799 -0.01088 C 0.11389 -0.01458 0.11962 -0.01667 0.12587 -0.01944 C 0.13542 -0.02801 0.14549 -0.03958 0.15643 -0.04537 C 0.15955 -0.04699 0.16285 -0.04815 0.16615 -0.04954 C 0.16771 -0.05023 0.17101 -0.05162 0.17101 -0.05162 C 0.23994 -0.04699 0.21355 -0.04792 0.3323 -0.05162 C 0.34758 -0.05208 0.36233 -0.06134 0.37744 -0.06458 C 0.3849 -0.06967 0.39046 -0.075 0.39844 -0.07754 C 0.40764 -0.08588 0.4165 -0.09768 0.42726 -0.10116 C 0.43369 -0.10949 0.44237 -0.11458 0.44844 -0.12268 C 0.45001 -0.12477 0.45192 -0.12662 0.45313 -0.12917 C 0.45452 -0.13171 0.45487 -0.13518 0.45643 -0.13773 C 0.46146 -0.14537 0.46945 -0.15254 0.47414 -0.16134 C 0.47553 -0.16389 0.47587 -0.16759 0.47744 -0.16991 C 0.47969 -0.17338 0.48317 -0.17523 0.48542 -0.1787 C 0.48855 -0.18333 0.4908 -0.18866 0.49358 -0.19375 C 0.49584 -0.19792 0.50001 -0.20648 0.50001 -0.20648 C 0.5033 -0.21991 0.50921 -0.23009 0.51285 -0.24305 C 0.51494 -0.25069 0.5158 -0.25903 0.51771 -0.26667 C 0.5191 -0.29722 0.51841 -0.31412 0.51285 -0.34213 C 0.51216 -0.35949 0.51633 -0.39653 0.49844 -0.4044 C 0.49584 -0.41412 0.49653 -0.41944 0.48716 -0.41944 " pathEditMode="relative" ptsTypes="ffffffffffffffffffffffffA">
                                      <p:cBhvr>
                                        <p:cTn id="96" dur="2000" fill="hold"/>
                                        <p:tgtEl>
                                          <p:spTgt spid="2366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574" grpId="0" animBg="1"/>
      <p:bldP spid="127575" grpId="0"/>
      <p:bldP spid="127579" grpId="0" animBg="1"/>
      <p:bldP spid="127580" grpId="0" animBg="1"/>
      <p:bldP spid="127581" grpId="0" animBg="1"/>
      <p:bldP spid="127582" grpId="0" animBg="1"/>
      <p:bldP spid="127583" grpId="0" animBg="1"/>
      <p:bldP spid="127584" grpId="0" animBg="1"/>
      <p:bldP spid="127585" grpId="0" animBg="1"/>
      <p:bldP spid="127586" grpId="0" animBg="1"/>
      <p:bldP spid="127587" grpId="0" animBg="1"/>
      <p:bldP spid="127588" grpId="0" animBg="1"/>
      <p:bldP spid="127589" grpId="0" animBg="1"/>
      <p:bldP spid="127590" grpId="0" animBg="1"/>
      <p:bldP spid="127591" grpId="0" animBg="1"/>
      <p:bldP spid="127592" grpId="0" animBg="1"/>
      <p:bldP spid="127593" grpId="0" animBg="1"/>
      <p:bldP spid="127594" grpId="0" animBg="1"/>
      <p:bldP spid="127595" grpId="0" animBg="1"/>
      <p:bldP spid="127596" grpId="0" animBg="1"/>
      <p:bldP spid="127597" grpId="0" animBg="1"/>
      <p:bldP spid="127598" grpId="0" animBg="1"/>
      <p:bldP spid="127599" grpId="0" animBg="1"/>
      <p:bldP spid="127600" grpId="0" animBg="1"/>
      <p:bldP spid="127601" grpId="0" animBg="1"/>
      <p:bldP spid="127602" grpId="0" animBg="1"/>
      <p:bldP spid="23675" grpId="0" animBg="1"/>
      <p:bldP spid="23676" grpId="0" animBg="1"/>
      <p:bldP spid="2367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381000"/>
            <a:ext cx="8229600" cy="1143000"/>
          </a:xfrm>
        </p:spPr>
        <p:txBody>
          <a:bodyPr/>
          <a:lstStyle/>
          <a:p>
            <a:pPr eaLnBrk="1" hangingPunct="1"/>
            <a:r>
              <a:rPr lang="en-US" smtClean="0"/>
              <a:t>Objectives</a:t>
            </a:r>
          </a:p>
        </p:txBody>
      </p:sp>
      <p:sp>
        <p:nvSpPr>
          <p:cNvPr id="3" name="Content Placeholder 2"/>
          <p:cNvSpPr>
            <a:spLocks noGrp="1"/>
          </p:cNvSpPr>
          <p:nvPr>
            <p:ph idx="1"/>
          </p:nvPr>
        </p:nvSpPr>
        <p:spPr>
          <a:xfrm>
            <a:off x="457200" y="685800"/>
            <a:ext cx="8229600" cy="5867400"/>
          </a:xfrm>
        </p:spPr>
        <p:txBody>
          <a:bodyPr>
            <a:noAutofit/>
          </a:bodyPr>
          <a:lstStyle/>
          <a:p>
            <a:pPr marL="342900" indent="-342900" eaLnBrk="1" fontAlgn="auto" hangingPunct="1">
              <a:spcAft>
                <a:spcPts val="0"/>
              </a:spcAft>
              <a:buClr>
                <a:schemeClr val="accent3"/>
              </a:buClr>
              <a:buFont typeface="Wingdings 2"/>
              <a:buAutoNum type="arabicPeriod"/>
              <a:defRPr/>
            </a:pPr>
            <a:r>
              <a:rPr lang="en-US" sz="1600" b="1" dirty="0" smtClean="0"/>
              <a:t>Identify</a:t>
            </a:r>
            <a:r>
              <a:rPr lang="en-US" sz="1600" dirty="0" smtClean="0"/>
              <a:t> major routes for water intake and loss, and predict how changes in intake or loss affect the distribution of total body water</a:t>
            </a:r>
          </a:p>
          <a:p>
            <a:pPr marL="342900" indent="-342900" eaLnBrk="1" fontAlgn="auto" hangingPunct="1">
              <a:spcAft>
                <a:spcPts val="0"/>
              </a:spcAft>
              <a:buClr>
                <a:schemeClr val="accent3"/>
              </a:buClr>
              <a:buFont typeface="Wingdings 2"/>
              <a:buAutoNum type="arabicPeriod"/>
              <a:defRPr/>
            </a:pPr>
            <a:r>
              <a:rPr lang="en-US" sz="1600" dirty="0" smtClean="0"/>
              <a:t>Given the body weight, </a:t>
            </a:r>
            <a:r>
              <a:rPr lang="en-US" sz="1600" b="1" dirty="0" smtClean="0"/>
              <a:t>estimate</a:t>
            </a:r>
            <a:r>
              <a:rPr lang="en-US" sz="1600" dirty="0" smtClean="0"/>
              <a:t> the a) total body water, b) extracellular fluid volume, c) intracellular fluid volume, d) blood volume, and e) plasma volume.  </a:t>
            </a:r>
            <a:r>
              <a:rPr lang="en-US" sz="1600" b="1" dirty="0" smtClean="0"/>
              <a:t>Identify</a:t>
            </a:r>
            <a:r>
              <a:rPr lang="en-US" sz="1600" dirty="0" smtClean="0"/>
              <a:t> normal extracellular fluid (plasma) and intracellular fluid (red blood cell) </a:t>
            </a:r>
            <a:r>
              <a:rPr lang="en-US" sz="1600" dirty="0" err="1" smtClean="0"/>
              <a:t>osmolarity</a:t>
            </a:r>
            <a:r>
              <a:rPr lang="en-US" sz="1600" dirty="0" smtClean="0"/>
              <a:t>.</a:t>
            </a:r>
          </a:p>
          <a:p>
            <a:pPr marL="342900" indent="-342900" eaLnBrk="1" fontAlgn="auto" hangingPunct="1">
              <a:spcAft>
                <a:spcPts val="0"/>
              </a:spcAft>
              <a:buClr>
                <a:schemeClr val="accent3"/>
              </a:buClr>
              <a:buFont typeface="Wingdings 2"/>
              <a:buAutoNum type="arabicPeriod"/>
              <a:defRPr/>
            </a:pPr>
            <a:r>
              <a:rPr lang="en-US" sz="1600" b="1" dirty="0" smtClean="0"/>
              <a:t>Demonstrate </a:t>
            </a:r>
            <a:r>
              <a:rPr lang="en-US" sz="1600" dirty="0" smtClean="0"/>
              <a:t>the ability to use the indicator dilution method to measure plasma volume, extracellular fluid volume, intracellular fluid volume, interstitial fluid volume, and total body water, and </a:t>
            </a:r>
            <a:r>
              <a:rPr lang="en-US" sz="1600" b="1" dirty="0" smtClean="0"/>
              <a:t>identify</a:t>
            </a:r>
            <a:r>
              <a:rPr lang="en-US" sz="1600" dirty="0" smtClean="0"/>
              <a:t> compounds used to measure each volume.</a:t>
            </a:r>
            <a:r>
              <a:rPr lang="en-US" sz="1600" b="1" dirty="0" smtClean="0"/>
              <a:t> </a:t>
            </a:r>
            <a:endParaRPr lang="en-US" sz="1600" dirty="0" smtClean="0"/>
          </a:p>
          <a:p>
            <a:pPr marL="342900" indent="-342900" eaLnBrk="1" fontAlgn="auto" hangingPunct="1">
              <a:spcAft>
                <a:spcPts val="0"/>
              </a:spcAft>
              <a:buClr>
                <a:schemeClr val="accent3"/>
              </a:buClr>
              <a:buFont typeface="Wingdings 2"/>
              <a:buAutoNum type="arabicPeriod"/>
              <a:defRPr/>
            </a:pPr>
            <a:r>
              <a:rPr lang="en-US" sz="1600" b="1" dirty="0" smtClean="0"/>
              <a:t>Differentiate</a:t>
            </a:r>
            <a:r>
              <a:rPr lang="en-US" sz="1600" dirty="0" smtClean="0"/>
              <a:t> between the terms </a:t>
            </a:r>
            <a:r>
              <a:rPr lang="en-US" sz="1600" dirty="0" err="1" smtClean="0"/>
              <a:t>osmole</a:t>
            </a:r>
            <a:r>
              <a:rPr lang="en-US" sz="1600" dirty="0" smtClean="0"/>
              <a:t>, </a:t>
            </a:r>
            <a:r>
              <a:rPr lang="en-US" sz="1600" dirty="0" err="1" smtClean="0"/>
              <a:t>osmolarity</a:t>
            </a:r>
            <a:r>
              <a:rPr lang="en-US" sz="1600" dirty="0" smtClean="0"/>
              <a:t>, </a:t>
            </a:r>
            <a:r>
              <a:rPr lang="en-US" sz="1600" dirty="0" err="1" smtClean="0"/>
              <a:t>osmolality</a:t>
            </a:r>
            <a:r>
              <a:rPr lang="en-US" sz="1600" dirty="0" smtClean="0"/>
              <a:t> and tonicity. </a:t>
            </a:r>
            <a:r>
              <a:rPr lang="en-US" sz="1600" b="1" dirty="0" smtClean="0"/>
              <a:t>List</a:t>
            </a:r>
            <a:r>
              <a:rPr lang="en-US" sz="1600" dirty="0" smtClean="0"/>
              <a:t> the typical value and normal range for plasma </a:t>
            </a:r>
            <a:r>
              <a:rPr lang="en-US" sz="1600" dirty="0" err="1" smtClean="0"/>
              <a:t>osmolality</a:t>
            </a:r>
            <a:r>
              <a:rPr lang="en-US" sz="1600" dirty="0" smtClean="0"/>
              <a:t>.</a:t>
            </a:r>
          </a:p>
          <a:p>
            <a:pPr marL="342900" indent="-342900" eaLnBrk="1" fontAlgn="auto" hangingPunct="1">
              <a:spcAft>
                <a:spcPts val="0"/>
              </a:spcAft>
              <a:buClr>
                <a:schemeClr val="accent3"/>
              </a:buClr>
              <a:buFont typeface="Wingdings 2"/>
              <a:buAutoNum type="arabicPeriod"/>
              <a:defRPr/>
            </a:pPr>
            <a:r>
              <a:rPr lang="en-US" sz="1600" b="1" dirty="0" smtClean="0"/>
              <a:t>Define</a:t>
            </a:r>
            <a:r>
              <a:rPr lang="en-US" sz="1600" dirty="0" smtClean="0"/>
              <a:t> the Gibbs-</a:t>
            </a:r>
            <a:r>
              <a:rPr lang="en-US" sz="1600" dirty="0" err="1" smtClean="0"/>
              <a:t>Donnan</a:t>
            </a:r>
            <a:r>
              <a:rPr lang="en-US" sz="1600" dirty="0" smtClean="0"/>
              <a:t> equilibrium and list the resulting characteristics.</a:t>
            </a:r>
          </a:p>
          <a:p>
            <a:pPr marL="342900" indent="-342900" eaLnBrk="1" fontAlgn="auto" hangingPunct="1">
              <a:spcAft>
                <a:spcPts val="0"/>
              </a:spcAft>
              <a:buClr>
                <a:schemeClr val="accent3"/>
              </a:buClr>
              <a:buFont typeface="Wingdings 2"/>
              <a:buAutoNum type="arabicPeriod"/>
              <a:defRPr/>
            </a:pPr>
            <a:r>
              <a:rPr lang="en-US" sz="1600" dirty="0" smtClean="0"/>
              <a:t>Using the membrane as an example, </a:t>
            </a:r>
            <a:r>
              <a:rPr lang="en-US" sz="1600" b="1" dirty="0" smtClean="0"/>
              <a:t>define</a:t>
            </a:r>
            <a:r>
              <a:rPr lang="en-US" sz="1600" dirty="0" smtClean="0"/>
              <a:t> a reflection coefficient, and </a:t>
            </a:r>
            <a:r>
              <a:rPr lang="en-US" sz="1600" b="1" dirty="0" smtClean="0"/>
              <a:t>explain</a:t>
            </a:r>
            <a:r>
              <a:rPr lang="en-US" sz="1600" dirty="0" smtClean="0"/>
              <a:t> how the relative permeability of a cell to water and solutes will generate an osmotic pressure.  </a:t>
            </a:r>
            <a:r>
              <a:rPr lang="en-US" sz="1600" b="1" dirty="0" smtClean="0"/>
              <a:t>Contrast</a:t>
            </a:r>
            <a:r>
              <a:rPr lang="en-US" sz="1600" dirty="0" smtClean="0"/>
              <a:t> the osmotic pressure generated across a cell membrane by a solution of particles that freely cross the membrane (osmotic) with that of a solution with the same </a:t>
            </a:r>
            <a:r>
              <a:rPr lang="en-US" sz="1600" dirty="0" err="1" smtClean="0"/>
              <a:t>osmolarity</a:t>
            </a:r>
            <a:r>
              <a:rPr lang="en-US" sz="1600" dirty="0" smtClean="0"/>
              <a:t>, but particles that cannot cross the cell membrane (tonic).</a:t>
            </a:r>
          </a:p>
          <a:p>
            <a:pPr marL="342900" indent="-342900" eaLnBrk="1" fontAlgn="auto" hangingPunct="1">
              <a:spcAft>
                <a:spcPts val="0"/>
              </a:spcAft>
              <a:buClr>
                <a:schemeClr val="accent3"/>
              </a:buClr>
              <a:buFont typeface="Wingdings 2"/>
              <a:buAutoNum type="arabicPeriod"/>
              <a:defRPr/>
            </a:pPr>
            <a:r>
              <a:rPr lang="en-US" sz="1600" dirty="0" smtClean="0"/>
              <a:t>Given the composition and </a:t>
            </a:r>
            <a:r>
              <a:rPr lang="en-US" sz="1600" dirty="0" err="1" smtClean="0"/>
              <a:t>osmolarity</a:t>
            </a:r>
            <a:r>
              <a:rPr lang="en-US" sz="1600" dirty="0" smtClean="0"/>
              <a:t> of a fluid, </a:t>
            </a:r>
            <a:r>
              <a:rPr lang="en-US" sz="1600" b="1" dirty="0" smtClean="0"/>
              <a:t>identify</a:t>
            </a:r>
            <a:r>
              <a:rPr lang="en-US" sz="1600" dirty="0" smtClean="0"/>
              <a:t> it as hypertonic, isotonic, hypotonic, </a:t>
            </a:r>
            <a:r>
              <a:rPr lang="en-US" sz="1600" dirty="0" err="1" smtClean="0"/>
              <a:t>hyperosmotic</a:t>
            </a:r>
            <a:r>
              <a:rPr lang="en-US" sz="1600" dirty="0" smtClean="0"/>
              <a:t>, </a:t>
            </a:r>
            <a:r>
              <a:rPr lang="en-US" sz="1600" dirty="0" err="1" smtClean="0"/>
              <a:t>isosmotic</a:t>
            </a:r>
            <a:r>
              <a:rPr lang="en-US" sz="1600" dirty="0" smtClean="0"/>
              <a:t>, or </a:t>
            </a:r>
            <a:r>
              <a:rPr lang="en-US" sz="1600" dirty="0" err="1" smtClean="0"/>
              <a:t>hypoosmotic</a:t>
            </a:r>
            <a:r>
              <a:rPr lang="en-US" sz="1600" dirty="0" smtClean="0"/>
              <a:t>.  </a:t>
            </a:r>
            <a:r>
              <a:rPr lang="en-US" sz="1600" b="1" dirty="0" smtClean="0"/>
              <a:t>Predict </a:t>
            </a:r>
            <a:r>
              <a:rPr lang="en-US" sz="1600" dirty="0" smtClean="0"/>
              <a:t>the change in </a:t>
            </a:r>
            <a:r>
              <a:rPr lang="en-US" sz="1600" dirty="0" err="1" smtClean="0"/>
              <a:t>transcellular</a:t>
            </a:r>
            <a:r>
              <a:rPr lang="en-US" sz="1600" dirty="0" smtClean="0"/>
              <a:t> fluid exchange that would be caused by placing a red blood cell in solutions with varying tonicities.</a:t>
            </a:r>
          </a:p>
          <a:p>
            <a:pPr marL="342900" indent="-342900" eaLnBrk="1" fontAlgn="auto" hangingPunct="1">
              <a:spcAft>
                <a:spcPts val="0"/>
              </a:spcAft>
              <a:buClr>
                <a:schemeClr val="accent3"/>
              </a:buClr>
              <a:buFont typeface="Wingdings 2"/>
              <a:buAutoNum type="arabicPeriod"/>
              <a:defRPr/>
            </a:pPr>
            <a:r>
              <a:rPr lang="en-US" sz="1600" dirty="0" smtClean="0"/>
              <a:t>Using the volumes/compartments, </a:t>
            </a:r>
            <a:r>
              <a:rPr lang="en-US" sz="1600" b="1" dirty="0" smtClean="0"/>
              <a:t>contrast</a:t>
            </a:r>
            <a:r>
              <a:rPr lang="en-US" sz="1600" dirty="0" smtClean="0"/>
              <a:t> the movement between intracellular and extracellular compartments caused by increases or decreases in extracellular fluid </a:t>
            </a:r>
            <a:r>
              <a:rPr lang="en-US" sz="1600" dirty="0" err="1" smtClean="0"/>
              <a:t>osmolarity</a:t>
            </a:r>
            <a:r>
              <a:rPr lang="en-US" sz="1600" dirty="0" smtClean="0"/>
              <a:t>.</a:t>
            </a:r>
          </a:p>
          <a:p>
            <a:pPr marL="274320" indent="-274320" eaLnBrk="1" fontAlgn="auto" hangingPunct="1">
              <a:spcAft>
                <a:spcPts val="0"/>
              </a:spcAft>
              <a:buClr>
                <a:schemeClr val="accent3"/>
              </a:buClr>
              <a:buFont typeface="Wingdings 2"/>
              <a:buNone/>
              <a:defRPr/>
            </a:pPr>
            <a:endParaRPr lang="en-US" dirty="0"/>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a:xfrm>
            <a:off x="457200" y="0"/>
            <a:ext cx="8305800" cy="1143000"/>
          </a:xfrm>
        </p:spPr>
        <p:txBody>
          <a:bodyPr/>
          <a:lstStyle/>
          <a:p>
            <a:pPr eaLnBrk="1" hangingPunct="1">
              <a:defRPr/>
            </a:pPr>
            <a:r>
              <a:rPr lang="en-US" dirty="0" err="1"/>
              <a:t>Osmoles</a:t>
            </a:r>
            <a:endParaRPr lang="en-US" dirty="0"/>
          </a:p>
        </p:txBody>
      </p:sp>
      <p:sp>
        <p:nvSpPr>
          <p:cNvPr id="26627" name="AutoShape 5"/>
          <p:cNvSpPr>
            <a:spLocks noChangeArrowheads="1"/>
          </p:cNvSpPr>
          <p:nvPr/>
        </p:nvSpPr>
        <p:spPr bwMode="auto">
          <a:xfrm>
            <a:off x="990600" y="3276600"/>
            <a:ext cx="2590800" cy="31242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26628" name="Rectangle 6"/>
          <p:cNvSpPr>
            <a:spLocks noChangeArrowheads="1"/>
          </p:cNvSpPr>
          <p:nvPr/>
        </p:nvSpPr>
        <p:spPr bwMode="auto">
          <a:xfrm>
            <a:off x="914400" y="3200400"/>
            <a:ext cx="2743200" cy="6096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26629" name="AutoShape 7"/>
          <p:cNvSpPr>
            <a:spLocks noChangeArrowheads="1"/>
          </p:cNvSpPr>
          <p:nvPr/>
        </p:nvSpPr>
        <p:spPr bwMode="auto">
          <a:xfrm rot="7966407">
            <a:off x="510382" y="1329531"/>
            <a:ext cx="1066800" cy="2008187"/>
          </a:xfrm>
          <a:prstGeom prst="can">
            <a:avLst>
              <a:gd name="adj" fmla="val 47061"/>
            </a:avLst>
          </a:prstGeom>
          <a:solidFill>
            <a:schemeClr val="accent3"/>
          </a:solidFill>
          <a:ln w="9525">
            <a:solidFill>
              <a:schemeClr val="accent3">
                <a:lumMod val="50000"/>
              </a:schemeClr>
            </a:solidFill>
            <a:round/>
            <a:headEnd/>
            <a:tailEnd/>
          </a:ln>
        </p:spPr>
        <p:txBody>
          <a:bodyPr wrap="none" anchor="ctr"/>
          <a:lstStyle/>
          <a:p>
            <a:endParaRPr lang="en-US"/>
          </a:p>
        </p:txBody>
      </p:sp>
      <p:sp>
        <p:nvSpPr>
          <p:cNvPr id="45064" name="Rectangle 8"/>
          <p:cNvSpPr>
            <a:spLocks noChangeArrowheads="1"/>
          </p:cNvSpPr>
          <p:nvPr/>
        </p:nvSpPr>
        <p:spPr bwMode="auto">
          <a:xfrm>
            <a:off x="1295400" y="29718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65" name="Rectangle 9"/>
          <p:cNvSpPr>
            <a:spLocks noChangeArrowheads="1"/>
          </p:cNvSpPr>
          <p:nvPr/>
        </p:nvSpPr>
        <p:spPr bwMode="auto">
          <a:xfrm>
            <a:off x="1447800" y="27432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66" name="Rectangle 10"/>
          <p:cNvSpPr>
            <a:spLocks noChangeArrowheads="1"/>
          </p:cNvSpPr>
          <p:nvPr/>
        </p:nvSpPr>
        <p:spPr bwMode="auto">
          <a:xfrm>
            <a:off x="1600200" y="2590800"/>
            <a:ext cx="152400" cy="152400"/>
          </a:xfrm>
          <a:prstGeom prst="rect">
            <a:avLst/>
          </a:prstGeom>
          <a:solidFill>
            <a:srgbClr val="CC00CC"/>
          </a:solidFill>
          <a:ln w="9525">
            <a:noFill/>
            <a:miter lim="800000"/>
            <a:headEnd/>
            <a:tailEnd/>
          </a:ln>
        </p:spPr>
        <p:txBody>
          <a:bodyPr wrap="none" anchor="ctr"/>
          <a:lstStyle/>
          <a:p>
            <a:endParaRPr lang="en-US"/>
          </a:p>
        </p:txBody>
      </p:sp>
      <p:sp>
        <p:nvSpPr>
          <p:cNvPr id="26633" name="Text Box 11"/>
          <p:cNvSpPr txBox="1">
            <a:spLocks noChangeArrowheads="1"/>
          </p:cNvSpPr>
          <p:nvPr/>
        </p:nvSpPr>
        <p:spPr bwMode="auto">
          <a:xfrm>
            <a:off x="1828800" y="1295400"/>
            <a:ext cx="2743200" cy="366713"/>
          </a:xfrm>
          <a:prstGeom prst="rect">
            <a:avLst/>
          </a:prstGeom>
          <a:noFill/>
          <a:ln w="9525">
            <a:noFill/>
            <a:miter lim="800000"/>
            <a:headEnd/>
            <a:tailEnd/>
          </a:ln>
        </p:spPr>
        <p:txBody>
          <a:bodyPr>
            <a:spAutoFit/>
          </a:bodyPr>
          <a:lstStyle/>
          <a:p>
            <a:r>
              <a:rPr lang="en-US" b="1"/>
              <a:t>Glucose (C</a:t>
            </a:r>
            <a:r>
              <a:rPr lang="en-US" b="1" baseline="-25000"/>
              <a:t>6</a:t>
            </a:r>
            <a:r>
              <a:rPr lang="en-US" b="1"/>
              <a:t>H</a:t>
            </a:r>
            <a:r>
              <a:rPr lang="en-US" b="1" baseline="-25000"/>
              <a:t>12</a:t>
            </a:r>
            <a:r>
              <a:rPr lang="en-US" b="1"/>
              <a:t>O</a:t>
            </a:r>
            <a:r>
              <a:rPr lang="en-US" b="1" baseline="-25000"/>
              <a:t>6</a:t>
            </a:r>
            <a:r>
              <a:rPr lang="en-US" b="1"/>
              <a:t>)</a:t>
            </a:r>
          </a:p>
        </p:txBody>
      </p:sp>
      <p:sp>
        <p:nvSpPr>
          <p:cNvPr id="45068" name="Rectangle 12"/>
          <p:cNvSpPr>
            <a:spLocks noChangeArrowheads="1"/>
          </p:cNvSpPr>
          <p:nvPr/>
        </p:nvSpPr>
        <p:spPr bwMode="auto">
          <a:xfrm flipH="1" flipV="1">
            <a:off x="1600200" y="2667000"/>
            <a:ext cx="152400" cy="76200"/>
          </a:xfrm>
          <a:prstGeom prst="rect">
            <a:avLst/>
          </a:prstGeom>
          <a:solidFill>
            <a:srgbClr val="CC00CC"/>
          </a:solidFill>
          <a:ln w="9525">
            <a:noFill/>
            <a:miter lim="800000"/>
            <a:headEnd/>
            <a:tailEnd/>
          </a:ln>
        </p:spPr>
        <p:txBody>
          <a:bodyPr wrap="none" anchor="ctr"/>
          <a:lstStyle/>
          <a:p>
            <a:endParaRPr lang="en-US"/>
          </a:p>
        </p:txBody>
      </p:sp>
      <p:sp>
        <p:nvSpPr>
          <p:cNvPr id="45069" name="Rectangle 13"/>
          <p:cNvSpPr>
            <a:spLocks noChangeArrowheads="1"/>
          </p:cNvSpPr>
          <p:nvPr/>
        </p:nvSpPr>
        <p:spPr bwMode="auto">
          <a:xfrm>
            <a:off x="1752600" y="27432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1" name="Rectangle 15"/>
          <p:cNvSpPr>
            <a:spLocks noChangeArrowheads="1"/>
          </p:cNvSpPr>
          <p:nvPr/>
        </p:nvSpPr>
        <p:spPr bwMode="auto">
          <a:xfrm>
            <a:off x="1447800" y="25908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2" name="Rectangle 16"/>
          <p:cNvSpPr>
            <a:spLocks noChangeArrowheads="1"/>
          </p:cNvSpPr>
          <p:nvPr/>
        </p:nvSpPr>
        <p:spPr bwMode="auto">
          <a:xfrm>
            <a:off x="1524000" y="25146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3" name="Rectangle 17"/>
          <p:cNvSpPr>
            <a:spLocks noChangeArrowheads="1"/>
          </p:cNvSpPr>
          <p:nvPr/>
        </p:nvSpPr>
        <p:spPr bwMode="auto">
          <a:xfrm>
            <a:off x="1447800" y="29718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4" name="Rectangle 18"/>
          <p:cNvSpPr>
            <a:spLocks noChangeArrowheads="1"/>
          </p:cNvSpPr>
          <p:nvPr/>
        </p:nvSpPr>
        <p:spPr bwMode="auto">
          <a:xfrm>
            <a:off x="1295400" y="30480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5" name="Rectangle 19"/>
          <p:cNvSpPr>
            <a:spLocks noChangeArrowheads="1"/>
          </p:cNvSpPr>
          <p:nvPr/>
        </p:nvSpPr>
        <p:spPr bwMode="auto">
          <a:xfrm>
            <a:off x="1752600" y="25146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6" name="Rectangle 20"/>
          <p:cNvSpPr>
            <a:spLocks noChangeArrowheads="1"/>
          </p:cNvSpPr>
          <p:nvPr/>
        </p:nvSpPr>
        <p:spPr bwMode="auto">
          <a:xfrm>
            <a:off x="1600200" y="28194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7" name="Rectangle 21"/>
          <p:cNvSpPr>
            <a:spLocks noChangeArrowheads="1"/>
          </p:cNvSpPr>
          <p:nvPr/>
        </p:nvSpPr>
        <p:spPr bwMode="auto">
          <a:xfrm>
            <a:off x="1371600" y="31242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8" name="Rectangle 22"/>
          <p:cNvSpPr>
            <a:spLocks noChangeArrowheads="1"/>
          </p:cNvSpPr>
          <p:nvPr/>
        </p:nvSpPr>
        <p:spPr bwMode="auto">
          <a:xfrm>
            <a:off x="1371600" y="26670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79" name="Rectangle 23"/>
          <p:cNvSpPr>
            <a:spLocks noChangeArrowheads="1"/>
          </p:cNvSpPr>
          <p:nvPr/>
        </p:nvSpPr>
        <p:spPr bwMode="auto">
          <a:xfrm>
            <a:off x="1828800" y="25908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80" name="Rectangle 24"/>
          <p:cNvSpPr>
            <a:spLocks noChangeArrowheads="1"/>
          </p:cNvSpPr>
          <p:nvPr/>
        </p:nvSpPr>
        <p:spPr bwMode="auto">
          <a:xfrm>
            <a:off x="1600200" y="28194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81" name="Rectangle 25"/>
          <p:cNvSpPr>
            <a:spLocks noChangeArrowheads="1"/>
          </p:cNvSpPr>
          <p:nvPr/>
        </p:nvSpPr>
        <p:spPr bwMode="auto">
          <a:xfrm>
            <a:off x="1600200" y="25908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82" name="Rectangle 26"/>
          <p:cNvSpPr>
            <a:spLocks noChangeArrowheads="1"/>
          </p:cNvSpPr>
          <p:nvPr/>
        </p:nvSpPr>
        <p:spPr bwMode="auto">
          <a:xfrm>
            <a:off x="1600200" y="2743200"/>
            <a:ext cx="152400" cy="152400"/>
          </a:xfrm>
          <a:prstGeom prst="rect">
            <a:avLst/>
          </a:prstGeom>
          <a:solidFill>
            <a:srgbClr val="CC00CC"/>
          </a:solidFill>
          <a:ln w="9525">
            <a:noFill/>
            <a:miter lim="800000"/>
            <a:headEnd/>
            <a:tailEnd/>
          </a:ln>
        </p:spPr>
        <p:txBody>
          <a:bodyPr wrap="none" anchor="ctr"/>
          <a:lstStyle/>
          <a:p>
            <a:endParaRPr lang="en-US"/>
          </a:p>
        </p:txBody>
      </p:sp>
      <p:sp>
        <p:nvSpPr>
          <p:cNvPr id="45083" name="Rectangle 27"/>
          <p:cNvSpPr>
            <a:spLocks noChangeArrowheads="1"/>
          </p:cNvSpPr>
          <p:nvPr/>
        </p:nvSpPr>
        <p:spPr bwMode="auto">
          <a:xfrm>
            <a:off x="1828800" y="2514600"/>
            <a:ext cx="152400" cy="152400"/>
          </a:xfrm>
          <a:prstGeom prst="rect">
            <a:avLst/>
          </a:prstGeom>
          <a:solidFill>
            <a:srgbClr val="CC00CC"/>
          </a:solidFill>
          <a:ln w="9525">
            <a:noFill/>
            <a:miter lim="800000"/>
            <a:headEnd/>
            <a:tailEnd/>
          </a:ln>
        </p:spPr>
        <p:txBody>
          <a:bodyPr wrap="none" anchor="ctr"/>
          <a:lstStyle/>
          <a:p>
            <a:endParaRPr lang="en-US"/>
          </a:p>
        </p:txBody>
      </p:sp>
      <p:sp>
        <p:nvSpPr>
          <p:cNvPr id="26649" name="AutoShape 34"/>
          <p:cNvSpPr>
            <a:spLocks noChangeArrowheads="1"/>
          </p:cNvSpPr>
          <p:nvPr/>
        </p:nvSpPr>
        <p:spPr bwMode="auto">
          <a:xfrm>
            <a:off x="5410200" y="3276600"/>
            <a:ext cx="2590800" cy="31242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26650" name="Rectangle 35"/>
          <p:cNvSpPr>
            <a:spLocks noChangeArrowheads="1"/>
          </p:cNvSpPr>
          <p:nvPr/>
        </p:nvSpPr>
        <p:spPr bwMode="auto">
          <a:xfrm>
            <a:off x="5334000" y="3200400"/>
            <a:ext cx="2743200" cy="6096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26651" name="AutoShape 36"/>
          <p:cNvSpPr>
            <a:spLocks noChangeArrowheads="1"/>
          </p:cNvSpPr>
          <p:nvPr/>
        </p:nvSpPr>
        <p:spPr bwMode="auto">
          <a:xfrm rot="-7868855">
            <a:off x="7454107" y="1358106"/>
            <a:ext cx="1066800" cy="2008187"/>
          </a:xfrm>
          <a:prstGeom prst="can">
            <a:avLst>
              <a:gd name="adj" fmla="val 47061"/>
            </a:avLst>
          </a:prstGeom>
          <a:solidFill>
            <a:schemeClr val="accent3"/>
          </a:solidFill>
          <a:ln w="9525">
            <a:solidFill>
              <a:schemeClr val="accent3">
                <a:lumMod val="50000"/>
              </a:schemeClr>
            </a:solidFill>
            <a:round/>
            <a:headEnd/>
            <a:tailEnd/>
          </a:ln>
        </p:spPr>
        <p:txBody>
          <a:bodyPr wrap="none" anchor="ctr"/>
          <a:lstStyle/>
          <a:p>
            <a:endParaRPr lang="en-US"/>
          </a:p>
        </p:txBody>
      </p:sp>
      <p:sp>
        <p:nvSpPr>
          <p:cNvPr id="45093" name="Oval 37"/>
          <p:cNvSpPr>
            <a:spLocks noChangeArrowheads="1"/>
          </p:cNvSpPr>
          <p:nvPr/>
        </p:nvSpPr>
        <p:spPr bwMode="auto">
          <a:xfrm>
            <a:off x="7239000" y="26670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094" name="Oval 38"/>
          <p:cNvSpPr>
            <a:spLocks noChangeArrowheads="1"/>
          </p:cNvSpPr>
          <p:nvPr/>
        </p:nvSpPr>
        <p:spPr bwMode="auto">
          <a:xfrm>
            <a:off x="7315200" y="25908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095" name="Oval 39"/>
          <p:cNvSpPr>
            <a:spLocks noChangeArrowheads="1"/>
          </p:cNvSpPr>
          <p:nvPr/>
        </p:nvSpPr>
        <p:spPr bwMode="auto">
          <a:xfrm>
            <a:off x="7086600" y="25146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096" name="Oval 40"/>
          <p:cNvSpPr>
            <a:spLocks noChangeArrowheads="1"/>
          </p:cNvSpPr>
          <p:nvPr/>
        </p:nvSpPr>
        <p:spPr bwMode="auto">
          <a:xfrm>
            <a:off x="7162800" y="24384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097" name="Oval 41"/>
          <p:cNvSpPr>
            <a:spLocks noChangeArrowheads="1"/>
          </p:cNvSpPr>
          <p:nvPr/>
        </p:nvSpPr>
        <p:spPr bwMode="auto">
          <a:xfrm>
            <a:off x="7467600" y="31242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098" name="Oval 42"/>
          <p:cNvSpPr>
            <a:spLocks noChangeArrowheads="1"/>
          </p:cNvSpPr>
          <p:nvPr/>
        </p:nvSpPr>
        <p:spPr bwMode="auto">
          <a:xfrm>
            <a:off x="7543800" y="30480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099" name="Oval 43"/>
          <p:cNvSpPr>
            <a:spLocks noChangeArrowheads="1"/>
          </p:cNvSpPr>
          <p:nvPr/>
        </p:nvSpPr>
        <p:spPr bwMode="auto">
          <a:xfrm>
            <a:off x="7239000" y="28194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00" name="Oval 44"/>
          <p:cNvSpPr>
            <a:spLocks noChangeArrowheads="1"/>
          </p:cNvSpPr>
          <p:nvPr/>
        </p:nvSpPr>
        <p:spPr bwMode="auto">
          <a:xfrm>
            <a:off x="7315200" y="27432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26660" name="Oval 47"/>
          <p:cNvSpPr>
            <a:spLocks noChangeArrowheads="1"/>
          </p:cNvSpPr>
          <p:nvPr/>
        </p:nvSpPr>
        <p:spPr bwMode="auto">
          <a:xfrm>
            <a:off x="5715000" y="1447800"/>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26661" name="Oval 48"/>
          <p:cNvSpPr>
            <a:spLocks noChangeArrowheads="1"/>
          </p:cNvSpPr>
          <p:nvPr/>
        </p:nvSpPr>
        <p:spPr bwMode="auto">
          <a:xfrm>
            <a:off x="5791200" y="1371600"/>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105" name="Oval 49"/>
          <p:cNvSpPr>
            <a:spLocks noChangeArrowheads="1"/>
          </p:cNvSpPr>
          <p:nvPr/>
        </p:nvSpPr>
        <p:spPr bwMode="auto">
          <a:xfrm>
            <a:off x="7391400" y="28194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06" name="Oval 50"/>
          <p:cNvSpPr>
            <a:spLocks noChangeArrowheads="1"/>
          </p:cNvSpPr>
          <p:nvPr/>
        </p:nvSpPr>
        <p:spPr bwMode="auto">
          <a:xfrm>
            <a:off x="7467600" y="27432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107" name="Oval 51"/>
          <p:cNvSpPr>
            <a:spLocks noChangeArrowheads="1"/>
          </p:cNvSpPr>
          <p:nvPr/>
        </p:nvSpPr>
        <p:spPr bwMode="auto">
          <a:xfrm>
            <a:off x="7620000" y="28194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08" name="Oval 52"/>
          <p:cNvSpPr>
            <a:spLocks noChangeArrowheads="1"/>
          </p:cNvSpPr>
          <p:nvPr/>
        </p:nvSpPr>
        <p:spPr bwMode="auto">
          <a:xfrm>
            <a:off x="7696200" y="27432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109" name="Oval 53"/>
          <p:cNvSpPr>
            <a:spLocks noChangeArrowheads="1"/>
          </p:cNvSpPr>
          <p:nvPr/>
        </p:nvSpPr>
        <p:spPr bwMode="auto">
          <a:xfrm>
            <a:off x="7239000" y="25146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10" name="Oval 54"/>
          <p:cNvSpPr>
            <a:spLocks noChangeArrowheads="1"/>
          </p:cNvSpPr>
          <p:nvPr/>
        </p:nvSpPr>
        <p:spPr bwMode="auto">
          <a:xfrm>
            <a:off x="7315200" y="24384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111" name="Oval 55"/>
          <p:cNvSpPr>
            <a:spLocks noChangeArrowheads="1"/>
          </p:cNvSpPr>
          <p:nvPr/>
        </p:nvSpPr>
        <p:spPr bwMode="auto">
          <a:xfrm>
            <a:off x="7543800" y="28194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12" name="Oval 56"/>
          <p:cNvSpPr>
            <a:spLocks noChangeArrowheads="1"/>
          </p:cNvSpPr>
          <p:nvPr/>
        </p:nvSpPr>
        <p:spPr bwMode="auto">
          <a:xfrm>
            <a:off x="7620000" y="27432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45113" name="Oval 57"/>
          <p:cNvSpPr>
            <a:spLocks noChangeArrowheads="1"/>
          </p:cNvSpPr>
          <p:nvPr/>
        </p:nvSpPr>
        <p:spPr bwMode="auto">
          <a:xfrm>
            <a:off x="7391400" y="2743200"/>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45114" name="Oval 58"/>
          <p:cNvSpPr>
            <a:spLocks noChangeArrowheads="1"/>
          </p:cNvSpPr>
          <p:nvPr/>
        </p:nvSpPr>
        <p:spPr bwMode="auto">
          <a:xfrm>
            <a:off x="7467600" y="2667000"/>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26672" name="Text Box 59"/>
          <p:cNvSpPr txBox="1">
            <a:spLocks noChangeArrowheads="1"/>
          </p:cNvSpPr>
          <p:nvPr/>
        </p:nvSpPr>
        <p:spPr bwMode="auto">
          <a:xfrm>
            <a:off x="5867400" y="1295400"/>
            <a:ext cx="1339850" cy="366713"/>
          </a:xfrm>
          <a:prstGeom prst="rect">
            <a:avLst/>
          </a:prstGeom>
          <a:noFill/>
          <a:ln w="9525">
            <a:noFill/>
            <a:miter lim="800000"/>
            <a:headEnd/>
            <a:tailEnd/>
          </a:ln>
        </p:spPr>
        <p:txBody>
          <a:bodyPr wrap="none">
            <a:spAutoFit/>
          </a:bodyPr>
          <a:lstStyle/>
          <a:p>
            <a:r>
              <a:rPr lang="en-US" b="1"/>
              <a:t>Salt (NaCl)</a:t>
            </a:r>
          </a:p>
        </p:txBody>
      </p:sp>
      <p:sp>
        <p:nvSpPr>
          <p:cNvPr id="45116" name="Text Box 60"/>
          <p:cNvSpPr txBox="1">
            <a:spLocks noChangeArrowheads="1"/>
          </p:cNvSpPr>
          <p:nvPr/>
        </p:nvSpPr>
        <p:spPr bwMode="auto">
          <a:xfrm>
            <a:off x="1790700" y="1828800"/>
            <a:ext cx="2247900" cy="366713"/>
          </a:xfrm>
          <a:prstGeom prst="rect">
            <a:avLst/>
          </a:prstGeom>
          <a:noFill/>
          <a:ln w="9525">
            <a:noFill/>
            <a:miter lim="800000"/>
            <a:headEnd/>
            <a:tailEnd/>
          </a:ln>
        </p:spPr>
        <p:txBody>
          <a:bodyPr wrap="none">
            <a:spAutoFit/>
          </a:bodyPr>
          <a:lstStyle/>
          <a:p>
            <a:r>
              <a:rPr lang="en-US" b="1"/>
              <a:t>18 moles = 18 Osm</a:t>
            </a:r>
          </a:p>
        </p:txBody>
      </p:sp>
      <p:sp>
        <p:nvSpPr>
          <p:cNvPr id="45117" name="Text Box 61"/>
          <p:cNvSpPr txBox="1">
            <a:spLocks noChangeArrowheads="1"/>
          </p:cNvSpPr>
          <p:nvPr/>
        </p:nvSpPr>
        <p:spPr bwMode="auto">
          <a:xfrm>
            <a:off x="5295900" y="1828800"/>
            <a:ext cx="2120900" cy="366713"/>
          </a:xfrm>
          <a:prstGeom prst="rect">
            <a:avLst/>
          </a:prstGeom>
          <a:noFill/>
          <a:ln w="9525">
            <a:noFill/>
            <a:miter lim="800000"/>
            <a:headEnd/>
            <a:tailEnd/>
          </a:ln>
        </p:spPr>
        <p:txBody>
          <a:bodyPr wrap="none">
            <a:spAutoFit/>
          </a:bodyPr>
          <a:lstStyle/>
          <a:p>
            <a:r>
              <a:rPr lang="en-US" b="1"/>
              <a:t>9 moles = 18 Osm</a:t>
            </a:r>
          </a:p>
        </p:txBody>
      </p:sp>
      <p:sp>
        <p:nvSpPr>
          <p:cNvPr id="26675" name="Rectangle 62"/>
          <p:cNvSpPr>
            <a:spLocks noChangeArrowheads="1"/>
          </p:cNvSpPr>
          <p:nvPr/>
        </p:nvSpPr>
        <p:spPr bwMode="auto">
          <a:xfrm>
            <a:off x="1676400" y="1371600"/>
            <a:ext cx="200025" cy="152400"/>
          </a:xfrm>
          <a:prstGeom prst="rect">
            <a:avLst/>
          </a:prstGeom>
          <a:solidFill>
            <a:srgbClr val="CC00CC"/>
          </a:solidFill>
          <a:ln w="9525">
            <a:noFill/>
            <a:miter lim="800000"/>
            <a:headEnd/>
            <a:tailEnd/>
          </a:ln>
        </p:spPr>
        <p:txBody>
          <a:bodyPr wrap="none" anchor="ct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1.38889E-6 -2.67345E-6 C 0.00746 0.01596 0.01701 0.02984 0.02326 0.04649 C 0.02604 0.06545 0.03263 0.06892 0.04062 0.08303 C 0.04201 0.08534 0.04236 0.08858 0.04357 0.09089 C 0.04479 0.0932 0.0467 0.09459 0.04791 0.09667 C 0.04895 0.09852 0.04982 0.1006 0.05069 0.10245 C 0.0552 0.14061 0.05486 0.22618 0.02899 0.26064 C 0.02708 0.27174 0.02256 0.27845 0.01458 0.28192 C 0.0118 0.29186 0.01371 0.28631 0.00729 0.29926 C 0.00625 0.30111 0.00434 0.30505 0.00434 0.30505 C 0.00347 0.30898 0.00156 0.31661 0.00156 0.31661 " pathEditMode="relative" ptsTypes="ffffffffffA">
                                      <p:cBhvr>
                                        <p:cTn id="6" dur="2000" fill="hold"/>
                                        <p:tgtEl>
                                          <p:spTgt spid="45065"/>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3.88889E-6 -1.3876E-7 C 0.00156 0.01087 0.00416 0.02059 0.00729 0.03099 C 0.00833 0.03863 0.00972 0.0451 0.01163 0.05227 C 0.01458 0.09089 0.01128 0.07725 0.01597 0.09459 C 0.0177 0.10893 0.01927 0.12258 0.02031 0.13714 C 0.02152 0.17392 0.02274 0.17993 0.02031 0.21624 C 0.01979 0.22364 0.01007 0.23358 0.01007 0.23358 C 0.00816 0.24145 0.0052 0.24468 3.88889E-6 0.24908 C -0.0099 0.24492 0.00104 0.25139 -0.00573 0.23566 C -0.0066 0.23381 -0.00868 0.23381 -0.01025 0.23358 C -0.01702 0.23312 -0.02361 0.23358 -0.03039 0.23358 " pathEditMode="relative" ptsTypes="ffffffffffA">
                                      <p:cBhvr>
                                        <p:cTn id="8" dur="2000" fill="hold"/>
                                        <p:tgtEl>
                                          <p:spTgt spid="45064"/>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5.55556E-6 2.67345E-6 C 0.00383 0.00693 0.00799 0.01387 0.01164 0.02104 C 0.01615 0.03006 0.01858 0.04093 0.02466 0.0481 C 0.03126 0.05596 0.03976 0.06151 0.04636 0.06938 C 0.054 0.0784 0.05765 0.09019 0.06667 0.09643 C 0.07154 0.10892 0.07101 0.12349 0.07692 0.13506 C 0.08022 0.14847 0.08161 0.16235 0.0856 0.17553 C 0.08716 0.20074 0.08976 0.22571 0.09133 0.25092 C 0.09185 0.26896 0.09133 0.287 0.09272 0.30504 C 0.09324 0.31105 0.09706 0.32238 0.09706 0.32238 C 0.09897 0.37072 0.10157 0.41836 0.10157 0.46716 " pathEditMode="relative" ptsTypes="ffffffffffA">
                                      <p:cBhvr>
                                        <p:cTn id="10" dur="2000" fill="hold"/>
                                        <p:tgtEl>
                                          <p:spTgt spid="45066"/>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0.03489 -0.01665 C -0.03107 -0.00971 -0.02691 -0.00278 -0.02326 0.00439 C -0.01875 0.01341 -0.01632 0.02428 -0.01024 0.03145 C -0.00364 0.03932 0.00486 0.04487 0.01146 0.05273 C 0.0191 0.06175 0.02275 0.07354 0.03177 0.07979 C 0.03664 0.09228 0.03611 0.10685 0.04202 0.11841 C 0.04532 0.13182 0.0467 0.1457 0.0507 0.15888 C 0.05226 0.18409 0.05486 0.20907 0.05643 0.23427 C 0.05695 0.25231 0.05643 0.27035 0.05782 0.28839 C 0.05834 0.2944 0.06216 0.30573 0.06216 0.30597 C 0.06407 0.35407 0.06667 0.40171 0.06667 0.45051 " pathEditMode="relative" rAng="0" ptsTypes="ffffffffffA">
                                      <p:cBhvr>
                                        <p:cTn id="12" dur="2000" fill="hold"/>
                                        <p:tgtEl>
                                          <p:spTgt spid="45068"/>
                                        </p:tgtEl>
                                        <p:attrNameLst>
                                          <p:attrName>ppt_x</p:attrName>
                                          <p:attrName>ppt_y</p:attrName>
                                        </p:attrNameLst>
                                      </p:cBhvr>
                                      <p:rCtr x="51" y="234"/>
                                    </p:animMotion>
                                  </p:childTnLst>
                                </p:cTn>
                              </p:par>
                              <p:par>
                                <p:cTn id="13" presetID="0" presetClass="path" presetSubtype="0" accel="50000" decel="50000" fill="hold" grpId="0" nodeType="withEffect">
                                  <p:stCondLst>
                                    <p:cond delay="0"/>
                                  </p:stCondLst>
                                  <p:childTnLst>
                                    <p:animMotion origin="layout" path="M 0.0151 -0.0111 C 0.01892 -0.00416 0.02309 0.00278 0.02674 0.00995 C 0.03125 0.01896 0.03368 0.02983 0.03976 0.037 C 0.04635 0.04487 0.05486 0.05042 0.06146 0.05828 C 0.0691 0.0673 0.07274 0.07909 0.08177 0.08534 C 0.08663 0.09783 0.08611 0.1124 0.09201 0.12396 C 0.09531 0.13737 0.0967 0.15125 0.10069 0.16443 C 0.10226 0.18964 0.10486 0.21462 0.10642 0.23983 C 0.10694 0.25786 0.10642 0.2759 0.10781 0.29394 C 0.10833 0.29995 0.11215 0.31129 0.11215 0.31152 C 0.11406 0.35962 0.11667 0.40726 0.11667 0.45606 " pathEditMode="relative" rAng="0" ptsTypes="ffffffffffA">
                                      <p:cBhvr>
                                        <p:cTn id="14" dur="2000" fill="hold"/>
                                        <p:tgtEl>
                                          <p:spTgt spid="45069"/>
                                        </p:tgtEl>
                                        <p:attrNameLst>
                                          <p:attrName>ppt_x</p:attrName>
                                          <p:attrName>ppt_y</p:attrName>
                                        </p:attrNameLst>
                                      </p:cBhvr>
                                      <p:rCtr x="51" y="234"/>
                                    </p:animMotion>
                                  </p:childTnLst>
                                </p:cTn>
                              </p:par>
                              <p:par>
                                <p:cTn id="15" presetID="0" presetClass="path" presetSubtype="0" accel="50000" decel="50000" fill="hold" grpId="0" nodeType="withEffect">
                                  <p:stCondLst>
                                    <p:cond delay="0"/>
                                  </p:stCondLst>
                                  <p:childTnLst>
                                    <p:animMotion origin="layout" path="M 3.88889E-6 -1.3876E-7 C 0.00156 0.01087 0.00416 0.02059 0.00729 0.03099 C 0.00833 0.03863 0.00972 0.0451 0.01163 0.05227 C 0.01458 0.09089 0.01128 0.07725 0.01597 0.09459 C 0.0177 0.10893 0.01927 0.12258 0.02031 0.13714 C 0.02152 0.17392 0.02274 0.17993 0.02031 0.21624 C 0.01979 0.22364 0.01007 0.23358 0.01007 0.23358 C 0.00816 0.24145 0.0052 0.24468 3.88889E-6 0.24908 C -0.0099 0.24492 0.00104 0.25139 -0.00573 0.23566 C -0.0066 0.23381 -0.00868 0.23381 -0.01025 0.23358 C -0.01702 0.23312 -0.02361 0.23358 -0.03039 0.23358 " pathEditMode="relative" rAng="0" ptsTypes="ffffffffffA">
                                      <p:cBhvr>
                                        <p:cTn id="16" dur="2000" fill="hold"/>
                                        <p:tgtEl>
                                          <p:spTgt spid="45071"/>
                                        </p:tgtEl>
                                        <p:attrNameLst>
                                          <p:attrName>ppt_x</p:attrName>
                                          <p:attrName>ppt_y</p:attrName>
                                        </p:attrNameLst>
                                      </p:cBhvr>
                                      <p:rCtr x="0" y="0"/>
                                    </p:animMotion>
                                  </p:childTnLst>
                                </p:cTn>
                              </p:par>
                              <p:par>
                                <p:cTn id="17" presetID="0" presetClass="path" presetSubtype="0" accel="50000" decel="50000" fill="hold" grpId="0" nodeType="withEffect">
                                  <p:stCondLst>
                                    <p:cond delay="0"/>
                                  </p:stCondLst>
                                  <p:childTnLst>
                                    <p:animMotion origin="layout" path="M 0.00434 0.01157 C 0.00573 0.034 0.00989 0.05504 0.01302 0.07725 C 0.01389 0.08326 0.01736 0.09459 0.01736 0.09459 C 0.01996 0.12072 0.02083 0.14686 0.0276 0.17183 C 0.02968 0.19566 0.03159 0.20421 0.04062 0.22387 C 0.04479 0.23312 0.04965 0.247 0.05937 0.24723 C 0.09514 0.24792 0.1309 0.24723 0.16666 0.24723 " pathEditMode="relative" ptsTypes="ffffffA">
                                      <p:cBhvr>
                                        <p:cTn id="18" dur="2000" fill="hold"/>
                                        <p:tgtEl>
                                          <p:spTgt spid="45073"/>
                                        </p:tgtEl>
                                        <p:attrNameLst>
                                          <p:attrName>ppt_x</p:attrName>
                                          <p:attrName>ppt_y</p:attrName>
                                        </p:attrNameLst>
                                      </p:cBhvr>
                                    </p:animMotion>
                                  </p:childTnLst>
                                </p:cTn>
                              </p:par>
                              <p:par>
                                <p:cTn id="19" presetID="0" presetClass="path" presetSubtype="0" accel="50000" decel="50000" fill="hold" grpId="0" nodeType="withEffect">
                                  <p:stCondLst>
                                    <p:cond delay="0"/>
                                  </p:stCondLst>
                                  <p:childTnLst>
                                    <p:animMotion origin="layout" path="M -4.44444E-6 4.23682E-6 C -0.00694 0.08534 -0.00642 0.14269 -0.00729 0.24121 C -0.00677 0.25994 -0.00659 0.27845 -0.00572 0.29718 C -0.00555 0.3018 -0.00642 0.31036 -0.00295 0.31082 C 0.01112 0.31267 0.02518 0.31082 0.03924 0.31082 " pathEditMode="relative" rAng="0" ptsTypes="ffffA">
                                      <p:cBhvr>
                                        <p:cTn id="20" dur="2000" fill="hold"/>
                                        <p:tgtEl>
                                          <p:spTgt spid="45074"/>
                                        </p:tgtEl>
                                        <p:attrNameLst>
                                          <p:attrName>ppt_x</p:attrName>
                                          <p:attrName>ppt_y</p:attrName>
                                        </p:attrNameLst>
                                      </p:cBhvr>
                                      <p:rCtr x="0" y="0"/>
                                    </p:animMotion>
                                  </p:childTnLst>
                                </p:cTn>
                              </p:par>
                              <p:par>
                                <p:cTn id="21" presetID="0" presetClass="path" presetSubtype="0" accel="50000" decel="50000" fill="hold" grpId="0" nodeType="withEffect">
                                  <p:stCondLst>
                                    <p:cond delay="0"/>
                                  </p:stCondLst>
                                  <p:childTnLst>
                                    <p:animMotion origin="layout" path="M -0.00069 1.69288E-6 C -0.00104 0.11286 -0.00382 0.22595 -0.0125 0.33834 C -0.01181 0.37604 -0.01181 0.41327 -0.01059 0.45074 C -0.00816 0.52127 -0.01528 0.53376 -0.00365 0.50994 C -0.00312 0.50485 -0.00174 0.49977 -0.00139 0.49468 C -0.00156 0.49144 -0.00295 0.466 0.00139 0.45814 C 0.00642 0.44958 0.00417 0.45374 0.00816 0.44588 C 0.01042 0.43594 0.00747 0.44496 0.01354 0.43686 C 0.01476 0.43547 0.01528 0.43339 0.01632 0.43154 C 0.01701 0.43039 0.01771 0.42923 0.0191 0.42807 " pathEditMode="relative" rAng="-192540" ptsTypes="fffffffffA">
                                      <p:cBhvr>
                                        <p:cTn id="22" dur="2000" fill="hold"/>
                                        <p:tgtEl>
                                          <p:spTgt spid="45075"/>
                                        </p:tgtEl>
                                        <p:attrNameLst>
                                          <p:attrName>ppt_x</p:attrName>
                                          <p:attrName>ppt_y</p:attrName>
                                        </p:attrNameLst>
                                      </p:cBhvr>
                                      <p:rCtr x="-7" y="267"/>
                                    </p:animMotion>
                                  </p:childTnLst>
                                </p:cTn>
                              </p:par>
                              <p:par>
                                <p:cTn id="23" presetID="0" presetClass="path" presetSubtype="0" accel="50000" decel="50000" fill="hold" grpId="0" nodeType="withEffect">
                                  <p:stCondLst>
                                    <p:cond delay="0"/>
                                  </p:stCondLst>
                                  <p:childTnLst>
                                    <p:animMotion origin="layout" path="M 3.05556E-6 1.84089E-6 C 0.00174 0.01203 0.00347 0.02382 0.01007 0.03261 C 0.01215 0.05967 0.01597 0.08696 0.02743 0.10985 C 0.03004 0.11517 0.03299 0.12049 0.03611 0.12535 C 0.03924 0.1302 0.04635 0.13899 0.04635 0.13899 C 0.04861 0.14847 0.05295 0.14986 0.05504 0.16004 C 0.05642 0.17391 0.05642 0.18895 0.05938 0.20259 C 0.06059 0.20791 0.06372 0.21808 0.06372 0.21808 C 0.0651 0.24584 0.0651 0.23612 0.0651 0.24699 " pathEditMode="relative" ptsTypes="ffffffffA">
                                      <p:cBhvr>
                                        <p:cTn id="24" dur="2000" fill="hold"/>
                                        <p:tgtEl>
                                          <p:spTgt spid="45076"/>
                                        </p:tgtEl>
                                        <p:attrNameLst>
                                          <p:attrName>ppt_x</p:attrName>
                                          <p:attrName>ppt_y</p:attrName>
                                        </p:attrNameLst>
                                      </p:cBhvr>
                                    </p:animMotion>
                                  </p:childTnLst>
                                </p:cTn>
                              </p:par>
                              <p:par>
                                <p:cTn id="25" presetID="0" presetClass="path" presetSubtype="0" accel="50000" decel="50000" fill="hold" grpId="0" nodeType="withEffect">
                                  <p:stCondLst>
                                    <p:cond delay="0"/>
                                  </p:stCondLst>
                                  <p:childTnLst>
                                    <p:animMotion origin="layout" path="M 8.33333E-6 6.47549E-6 C 0.00053 0.02059 0.00035 0.04141 0.00157 0.06199 C 0.00174 0.06546 0.00365 0.06823 0.00435 0.07147 C 0.00921 0.09506 0.01771 0.11657 0.02466 0.13923 C 0.02865 0.16814 0.03334 0.19682 0.03629 0.22596 C 0.03681 0.23104 0.03733 0.23636 0.03768 0.24145 C 0.03872 0.25371 0.04063 0.27822 0.04063 0.27822 C 0.0382 0.3261 0.03924 0.33604 0.029 0.37281 C 0.02553 0.38507 0.02327 0.39964 0.01598 0.40935 C 0.01146 0.41536 0.004 0.41629 -0.00138 0.42092 C -0.00277 0.42022 -0.00468 0.42045 -0.00572 0.41906 C -0.01059 0.41259 -0.00451 0.41328 -0.00868 0.41328 " pathEditMode="relative" ptsTypes="fffffffffffA">
                                      <p:cBhvr>
                                        <p:cTn id="26" dur="2000" fill="hold"/>
                                        <p:tgtEl>
                                          <p:spTgt spid="45077"/>
                                        </p:tgtEl>
                                        <p:attrNameLst>
                                          <p:attrName>ppt_x</p:attrName>
                                          <p:attrName>ppt_y</p:attrName>
                                        </p:attrNameLst>
                                      </p:cBhvr>
                                    </p:animMotion>
                                  </p:childTnLst>
                                </p:cTn>
                              </p:par>
                              <p:par>
                                <p:cTn id="27" presetID="0" presetClass="path" presetSubtype="0" accel="50000" decel="50000" fill="hold" grpId="0" nodeType="withEffect">
                                  <p:stCondLst>
                                    <p:cond delay="0"/>
                                  </p:stCondLst>
                                  <p:childTnLst>
                                    <p:animMotion origin="layout" path="M 8.33333E-6 6.47549E-6 C 0.00053 0.02059 0.00035 0.04141 0.00157 0.06199 C 0.00174 0.06546 0.00365 0.06823 0.00435 0.07147 C 0.00921 0.09506 0.01771 0.11657 0.02466 0.13923 C 0.02865 0.16814 0.03334 0.19682 0.03629 0.22596 C 0.03681 0.23104 0.03733 0.23636 0.03768 0.24145 C 0.03872 0.25371 0.04063 0.27822 0.04063 0.27822 C 0.0382 0.3261 0.03924 0.33604 0.029 0.37281 C 0.02553 0.38507 0.02327 0.39964 0.01598 0.40935 C 0.01146 0.41536 0.004 0.41629 -0.00138 0.42092 C -0.00277 0.42022 -0.00468 0.42045 -0.00572 0.41906 C -0.01059 0.41259 -0.00451 0.41328 -0.00868 0.41328 " pathEditMode="relative" ptsTypes="fffffffffffA">
                                      <p:cBhvr>
                                        <p:cTn id="28" dur="2000" fill="hold"/>
                                        <p:tgtEl>
                                          <p:spTgt spid="45078"/>
                                        </p:tgtEl>
                                        <p:attrNameLst>
                                          <p:attrName>ppt_x</p:attrName>
                                          <p:attrName>ppt_y</p:attrName>
                                        </p:attrNameLst>
                                      </p:cBhvr>
                                    </p:animMotion>
                                  </p:childTnLst>
                                </p:cTn>
                              </p:par>
                              <p:par>
                                <p:cTn id="29" presetID="0" presetClass="path" presetSubtype="0" accel="50000" decel="50000" fill="hold" grpId="0" nodeType="withEffect">
                                  <p:stCondLst>
                                    <p:cond delay="0"/>
                                  </p:stCondLst>
                                  <p:childTnLst>
                                    <p:animMotion origin="layout" path="M 4.16667E-6 8.51064E-7 C 0.00087 0.03191 -0.00104 0.06105 0.00729 0.09066 C 0.00781 0.09574 0.00799 0.10106 0.00868 0.10615 C 0.00937 0.11147 0.01111 0.11633 0.01163 0.12164 C 0.01736 0.17183 0.01042 0.14292 0.01892 0.17368 C 0.02101 0.19681 0.02917 0.21438 0.0349 0.23543 C 0.05017 0.29093 0.03125 0.23751 0.04792 0.28191 C 0.05 0.30458 0.05799 0.32493 0.06094 0.34759 C 0.06146 0.35152 0.06163 0.35546 0.06233 0.35916 C 0.06354 0.36633 0.06667 0.3802 0.06667 0.3802 C 0.06996 0.41281 0.07604 0.43917 0.1 0.45166 C 0.10486 0.45814 0.10937 0.45953 0.11458 0.46531 C 0.12066 0.47225 0.12552 0.47942 0.13333 0.48265 C 0.14514 0.49329 0.12674 0.47803 0.15365 0.48843 C 0.17448 0.49653 0.15712 0.49607 0.16389 0.49607 " pathEditMode="relative" ptsTypes="ffffffffffffffA">
                                      <p:cBhvr>
                                        <p:cTn id="30" dur="2000" fill="hold"/>
                                        <p:tgtEl>
                                          <p:spTgt spid="45079"/>
                                        </p:tgtEl>
                                        <p:attrNameLst>
                                          <p:attrName>ppt_x</p:attrName>
                                          <p:attrName>ppt_y</p:attrName>
                                        </p:attrNameLst>
                                      </p:cBhvr>
                                    </p:animMotion>
                                  </p:childTnLst>
                                </p:cTn>
                              </p:par>
                              <p:par>
                                <p:cTn id="31" presetID="0" presetClass="path" presetSubtype="0" accel="50000" decel="50000" fill="hold" grpId="0" nodeType="withEffect">
                                  <p:stCondLst>
                                    <p:cond delay="0"/>
                                  </p:stCondLst>
                                  <p:childTnLst>
                                    <p:animMotion origin="layout" path="M 3.05556E-6 3.38575E-6 C 0.00139 0.03191 -0.00087 0.06545 0.01007 0.09459 C 0.01111 0.10037 0.01146 0.10638 0.01302 0.11193 C 0.01545 0.12049 0.02101 0.12743 0.02448 0.13506 C 0.02899 0.14523 0.02951 0.1494 0.03611 0.15819 C 0.03715 0.16142 0.03785 0.16489 0.03906 0.1679 C 0.03993 0.16998 0.04132 0.1716 0.04201 0.17368 C 0.05122 0.20166 0.03941 0.17044 0.04635 0.19496 C 0.04809 0.2012 0.05226 0.21276 0.05504 0.21808 C 0.0559 0.22525 0.05694 0.2382 0.05938 0.24514 C 0.06076 0.2493 0.06319 0.25277 0.0651 0.25671 C 0.06858 0.26364 0.06944 0.27243 0.0724 0.27983 C 0.07292 0.28238 0.07292 0.28515 0.07379 0.28769 C 0.07448 0.28978 0.07622 0.29116 0.07674 0.29348 C 0.07778 0.29787 0.07726 0.3025 0.07813 0.30689 C 0.07986 0.31498 0.08403 0.32123 0.08403 0.33002 " pathEditMode="relative" ptsTypes="fffffffffffffffA">
                                      <p:cBhvr>
                                        <p:cTn id="32" dur="2000" fill="hold"/>
                                        <p:tgtEl>
                                          <p:spTgt spid="45080"/>
                                        </p:tgtEl>
                                        <p:attrNameLst>
                                          <p:attrName>ppt_x</p:attrName>
                                          <p:attrName>ppt_y</p:attrName>
                                        </p:attrNameLst>
                                      </p:cBhvr>
                                    </p:animMotion>
                                  </p:childTnLst>
                                </p:cTn>
                              </p:par>
                              <p:par>
                                <p:cTn id="33" presetID="0" presetClass="path" presetSubtype="0" accel="50000" decel="50000" fill="hold" grpId="0" nodeType="withEffect">
                                  <p:stCondLst>
                                    <p:cond delay="0"/>
                                  </p:stCondLst>
                                  <p:childTnLst>
                                    <p:animMotion origin="layout" path="M 0.00504 -0.01411 C 0.00643 0.02174 0.00695 0.03908 0.01372 0.071 C 0.01667 0.08534 0.01754 0.10083 0.02396 0.11332 C 0.02674 0.12928 0.03212 0.145 0.03993 0.15772 C 0.04306 0.1753 0.03855 0.15657 0.04566 0.17137 C 0.04879 0.17807 0.04948 0.1864 0.05295 0.19264 C 0.05452 0.19565 0.05712 0.1975 0.05868 0.20028 C 0.06545 0.2123 0.0573 0.20398 0.06598 0.21577 C 0.07101 0.22271 0.0783 0.22502 0.08473 0.22919 C 0.09202 0.2389 0.10105 0.2389 0.11094 0.24075 C 0.1283 0.24699 0.12726 0.24468 0.15434 0.24468 " pathEditMode="relative" ptsTypes="ffffffffffA">
                                      <p:cBhvr>
                                        <p:cTn id="34" dur="2000" fill="hold"/>
                                        <p:tgtEl>
                                          <p:spTgt spid="45081"/>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0.00938 0.01018 C 0.01372 0.03723 0.01754 0.06429 0.0224 0.09112 C 0.02379 0.09829 0.03021 0.11286 0.03264 0.12211 C 0.0342 0.13714 0.03594 0.15125 0.03698 0.16651 C 0.0375 0.22317 0.03837 0.33649 0.03837 0.33649 " pathEditMode="relative" ptsTypes="ffffA">
                                      <p:cBhvr>
                                        <p:cTn id="36" dur="2000" fill="hold"/>
                                        <p:tgtEl>
                                          <p:spTgt spid="45082"/>
                                        </p:tgtEl>
                                        <p:attrNameLst>
                                          <p:attrName>ppt_x</p:attrName>
                                          <p:attrName>ppt_y</p:attrName>
                                        </p:attrNameLst>
                                      </p:cBhvr>
                                    </p:animMotion>
                                  </p:childTnLst>
                                </p:cTn>
                              </p:par>
                              <p:par>
                                <p:cTn id="37" presetID="0" presetClass="path" presetSubtype="0" accel="50000" decel="50000" fill="hold" grpId="0" nodeType="withEffect">
                                  <p:stCondLst>
                                    <p:cond delay="0"/>
                                  </p:stCondLst>
                                  <p:childTnLst>
                                    <p:animMotion origin="layout" path="M 1.38889E-6 -5.06938E-6 C 0.00087 0.09273 -0.00642 0.19171 0.01875 0.28006 C 0.02222 0.30573 0.01736 0.2796 0.02465 0.29925 C 0.02917 0.31151 0.03299 0.32377 0.03768 0.33602 C 0.04184 0.34666 0.04375 0.35776 0.04775 0.36886 C 0.05035 0.3758 0.05521 0.3795 0.05799 0.38621 C 0.05903 0.38875 0.0684 0.41766 0.07101 0.41905 C 0.07344 0.42021 0.07604 0.42113 0.0783 0.42275 C 0.08073 0.42437 0.08281 0.42691 0.08542 0.42853 C 0.0967 0.43524 0.11528 0.43547 0.12604 0.43639 C 0.13143 0.43778 0.14375 0.44171 0.14775 0.43639 C 0.15052 0.43269 0.14705 0.42599 0.14636 0.4209 C 0.14601 0.41836 0.14618 0.41535 0.14497 0.41327 C 0.14288 0.4098 0.13733 0.41096 0.13472 0.40749 " pathEditMode="relative" rAng="0" ptsTypes="fffffffffffffA">
                                      <p:cBhvr>
                                        <p:cTn id="38" dur="2000" fill="hold"/>
                                        <p:tgtEl>
                                          <p:spTgt spid="45083"/>
                                        </p:tgtEl>
                                        <p:attrNameLst>
                                          <p:attrName>ppt_x</p:attrName>
                                          <p:attrName>ppt_y</p:attrName>
                                        </p:attrNameLst>
                                      </p:cBhvr>
                                      <p:rCtr x="0" y="0"/>
                                    </p:animMotion>
                                  </p:childTnLst>
                                </p:cTn>
                              </p:par>
                              <p:par>
                                <p:cTn id="39" presetID="0" presetClass="path" presetSubtype="0" accel="50000" decel="50000" fill="hold" grpId="0" nodeType="withEffect">
                                  <p:stCondLst>
                                    <p:cond delay="0"/>
                                  </p:stCondLst>
                                  <p:childTnLst>
                                    <p:animMotion origin="layout" path="M 0.01632 0.02128 C 0.01302 0.04903 0.00903 0.07516 0.00469 0.10222 C 0.00313 0.1124 0.00035 0.13321 0.00035 0.13321 C 0.00087 0.18478 0.00087 0.23612 0.00174 0.2877 C 0.00191 0.2951 0.00608 0.30897 0.00608 0.30897 C 0.00747 0.33372 0.01059 0.35777 0.01337 0.38228 C 0.01771 0.42137 0.0184 0.44658 0.03073 0.48265 C 0.03194 0.48636 0.03212 0.49075 0.03368 0.49422 C 0.03802 0.50463 0.04948 0.51434 0.05399 0.52313 C 0.05972 0.53446 0.07188 0.54949 0.0816 0.55412 C 0.08594 0.55342 0.09063 0.55435 0.09462 0.55204 C 0.09601 0.55134 0.09601 0.54833 0.09601 0.54625 C 0.09601 0.534 0.09635 0.52174 0.09462 0.50971 C 0.09427 0.50694 0.09028 0.50763 0.08872 0.50578 " pathEditMode="relative" ptsTypes="fffffffffffffA">
                                      <p:cBhvr>
                                        <p:cTn id="40" dur="2000" fill="hold"/>
                                        <p:tgtEl>
                                          <p:spTgt spid="45072"/>
                                        </p:tgtEl>
                                        <p:attrNameLst>
                                          <p:attrName>ppt_x</p:attrName>
                                          <p:attrName>ppt_y</p:attrName>
                                        </p:attrNameLst>
                                      </p:cBhvr>
                                    </p:animMotion>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51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grpId="0" nodeType="clickEffect">
                                  <p:stCondLst>
                                    <p:cond delay="0"/>
                                  </p:stCondLst>
                                  <p:childTnLst>
                                    <p:animMotion origin="layout" path="M -2.77778E-6 -4.07956E-6 C -0.00486 0.06429 -0.00972 0.12859 -0.00434 0.19103 C 0.00104 0.25347 0.02587 0.3439 0.03194 0.37442 " pathEditMode="relative" ptsTypes="aaA">
                                      <p:cBhvr>
                                        <p:cTn id="48" dur="2000" fill="hold"/>
                                        <p:tgtEl>
                                          <p:spTgt spid="45096"/>
                                        </p:tgtEl>
                                        <p:attrNameLst>
                                          <p:attrName>ppt_x</p:attrName>
                                          <p:attrName>ppt_y</p:attrName>
                                        </p:attrNameLst>
                                      </p:cBhvr>
                                    </p:animMotion>
                                  </p:childTnLst>
                                </p:cTn>
                              </p:par>
                              <p:par>
                                <p:cTn id="49"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50" dur="2000" fill="hold"/>
                                        <p:tgtEl>
                                          <p:spTgt spid="45095"/>
                                        </p:tgtEl>
                                        <p:attrNameLst>
                                          <p:attrName>ppt_x</p:attrName>
                                          <p:attrName>ppt_y</p:attrName>
                                        </p:attrNameLst>
                                      </p:cBhvr>
                                    </p:animMotion>
                                  </p:childTnLst>
                                </p:cTn>
                              </p:par>
                              <p:par>
                                <p:cTn id="51"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ptsTypes="aaA">
                                      <p:cBhvr>
                                        <p:cTn id="52" dur="2000" fill="hold"/>
                                        <p:tgtEl>
                                          <p:spTgt spid="45098"/>
                                        </p:tgtEl>
                                        <p:attrNameLst>
                                          <p:attrName>ppt_x</p:attrName>
                                          <p:attrName>ppt_y</p:attrName>
                                        </p:attrNameLst>
                                      </p:cBhvr>
                                    </p:animMotion>
                                  </p:childTnLst>
                                </p:cTn>
                              </p:par>
                              <p:par>
                                <p:cTn id="53"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54" dur="2000" fill="hold"/>
                                        <p:tgtEl>
                                          <p:spTgt spid="45097"/>
                                        </p:tgtEl>
                                        <p:attrNameLst>
                                          <p:attrName>ppt_x</p:attrName>
                                          <p:attrName>ppt_y</p:attrName>
                                        </p:attrNameLst>
                                      </p:cBhvr>
                                    </p:animMotion>
                                  </p:childTnLst>
                                </p:cTn>
                              </p:par>
                              <p:par>
                                <p:cTn id="55"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ptsTypes="aaA">
                                      <p:cBhvr>
                                        <p:cTn id="56" dur="2000" fill="hold"/>
                                        <p:tgtEl>
                                          <p:spTgt spid="45100"/>
                                        </p:tgtEl>
                                        <p:attrNameLst>
                                          <p:attrName>ppt_x</p:attrName>
                                          <p:attrName>ppt_y</p:attrName>
                                        </p:attrNameLst>
                                      </p:cBhvr>
                                    </p:animMotion>
                                  </p:childTnLst>
                                </p:cTn>
                              </p:par>
                              <p:par>
                                <p:cTn id="57"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58" dur="2000" fill="hold"/>
                                        <p:tgtEl>
                                          <p:spTgt spid="45099"/>
                                        </p:tgtEl>
                                        <p:attrNameLst>
                                          <p:attrName>ppt_x</p:attrName>
                                          <p:attrName>ppt_y</p:attrName>
                                        </p:attrNameLst>
                                      </p:cBhvr>
                                    </p:animMotion>
                                  </p:childTnLst>
                                </p:cTn>
                              </p:par>
                              <p:par>
                                <p:cTn id="59" presetID="0" presetClass="path" presetSubtype="0" accel="50000" decel="50000" fill="hold" grpId="0" nodeType="withEffect">
                                  <p:stCondLst>
                                    <p:cond delay="0"/>
                                  </p:stCondLst>
                                  <p:childTnLst>
                                    <p:animMotion origin="layout" path="M 2.77778E-6 -6.47549E-6 C -0.00191 0.00069 -0.00399 0.00069 -0.00573 0.00184 C -0.00937 0.00462 -0.01597 0.01156 -0.01597 0.01156 C -0.0191 0.02012 -0.02257 0.02243 -0.0276 0.0289 C -0.02986 0.0444 -0.03576 0.05827 -0.03906 0.07331 C -0.04132 0.08371 -0.04375 0.09805 -0.05069 0.10407 C -0.05156 0.11008 -0.05121 0.11517 -0.05503 0.11956 C -0.05764 0.12257 -0.06371 0.12719 -0.06371 0.12719 C -0.06476 0.12927 -0.06545 0.13159 -0.06667 0.1332 C -0.06788 0.13482 -0.06996 0.13505 -0.07101 0.13691 C -0.07187 0.13852 -0.0717 0.14084 -0.0724 0.14269 C -0.07413 0.14685 -0.0783 0.15425 -0.0783 0.15425 C -0.08021 0.16234 -0.08351 0.17044 -0.08698 0.17761 C -0.08767 0.2042 -0.08351 0.26757 -0.09566 0.29139 C -0.10208 0.31776 -0.10833 0.34666 -0.12309 0.36678 C -0.12986 0.39315 -0.12135 0.36424 -0.13194 0.38783 C -0.13333 0.39084 -0.13333 0.39454 -0.13472 0.39754 C -0.13924 0.40749 -0.14635 0.41628 -0.15069 0.42645 C -0.15243 0.43085 -0.15347 0.4357 -0.15503 0.4401 " pathEditMode="relative" ptsTypes="ffffffffffffffffffA">
                                      <p:cBhvr>
                                        <p:cTn id="60" dur="2000" fill="hold"/>
                                        <p:tgtEl>
                                          <p:spTgt spid="45094"/>
                                        </p:tgtEl>
                                        <p:attrNameLst>
                                          <p:attrName>ppt_x</p:attrName>
                                          <p:attrName>ppt_y</p:attrName>
                                        </p:attrNameLst>
                                      </p:cBhvr>
                                    </p:animMotion>
                                  </p:childTnLst>
                                </p:cTn>
                              </p:par>
                              <p:par>
                                <p:cTn id="61" presetID="0" presetClass="path" presetSubtype="0" accel="50000" decel="50000" fill="hold" grpId="0" nodeType="withEffect">
                                  <p:stCondLst>
                                    <p:cond delay="0"/>
                                  </p:stCondLst>
                                  <p:childTnLst>
                                    <p:animMotion origin="layout" path="M 2.77778E-7 -1.68363E-6 C -0.0066 0.00162 -0.0099 0.00509 -0.01597 0.00763 C -0.01719 0.01018 -0.02066 0.01665 -0.0217 0.01943 C -0.02465 0.02729 -0.02517 0.03515 -0.02899 0.04255 C -0.03142 0.05273 -0.03316 0.06268 -0.03767 0.07146 C -0.03924 0.07771 -0.04497 0.08881 -0.04497 0.08881 C -0.04688 0.09667 -0.05 0.09968 -0.05503 0.1043 C -0.05747 0.11309 -0.05955 0.11078 -0.06528 0.11587 C -0.06615 0.1198 -0.06545 0.12512 -0.06806 0.12743 C -0.07101 0.12997 -0.07674 0.13506 -0.07674 0.13506 C -0.08038 0.14848 -0.07535 0.13367 -0.08264 0.14478 C -0.0849 0.14824 -0.08646 0.15241 -0.08837 0.15634 C -0.08941 0.15865 -0.09132 0.16027 -0.09271 0.16212 C -0.09375 0.16744 -0.09392 0.1716 -0.09705 0.17576 C -0.10087 0.18085 -0.10677 0.18155 -0.11163 0.1834 C -0.11979 0.1864 -0.12448 0.18918 -0.13333 0.18918 " pathEditMode="relative" ptsTypes="fffffffffffffffA">
                                      <p:cBhvr>
                                        <p:cTn id="62" dur="2000" fill="hold"/>
                                        <p:tgtEl>
                                          <p:spTgt spid="45093"/>
                                        </p:tgtEl>
                                        <p:attrNameLst>
                                          <p:attrName>ppt_x</p:attrName>
                                          <p:attrName>ppt_y</p:attrName>
                                        </p:attrNameLst>
                                      </p:cBhvr>
                                    </p:animMotion>
                                  </p:childTnLst>
                                </p:cTn>
                              </p:par>
                              <p:par>
                                <p:cTn id="63" presetID="0" presetClass="path" presetSubtype="0" accel="50000" decel="50000" fill="hold" grpId="0" nodeType="withEffect">
                                  <p:stCondLst>
                                    <p:cond delay="0"/>
                                  </p:stCondLst>
                                  <p:childTnLst>
                                    <p:animMotion origin="layout" path="M -5.55556E-6 3.52451E-6 C -0.01963 0.03723 -0.03907 0.07447 -0.06824 0.1272 C -0.0974 0.17992 -0.17917 0.25763 -0.17535 0.3166 C -0.17154 0.37558 -0.07084 0.46253 -0.04497 0.48057 C -0.0191 0.49861 -0.0198 0.46161 -0.02032 0.4246 " pathEditMode="relative" ptsTypes="aaaaA">
                                      <p:cBhvr>
                                        <p:cTn id="64" dur="2000" fill="hold"/>
                                        <p:tgtEl>
                                          <p:spTgt spid="45105"/>
                                        </p:tgtEl>
                                        <p:attrNameLst>
                                          <p:attrName>ppt_x</p:attrName>
                                          <p:attrName>ppt_y</p:attrName>
                                        </p:attrNameLst>
                                      </p:cBhvr>
                                    </p:animMotion>
                                  </p:childTnLst>
                                </p:cTn>
                              </p:par>
                              <p:par>
                                <p:cTn id="65" presetID="0" presetClass="path" presetSubtype="0" accel="50000" decel="50000" fill="hold" grpId="0" nodeType="withEffect">
                                  <p:stCondLst>
                                    <p:cond delay="0"/>
                                  </p:stCondLst>
                                  <p:childTnLst>
                                    <p:animMotion origin="layout" path="M -2.5E-6 -9.89824E-7 C -0.02534 0.05551 -0.05052 0.11124 -0.08403 0.14871 C -0.11753 0.18617 -0.20625 0.20282 -0.20139 0.2241 C -0.19653 0.24538 -0.07934 0.26758 -0.05503 0.27614 " pathEditMode="relative" ptsTypes="aaaA">
                                      <p:cBhvr>
                                        <p:cTn id="66" dur="2000" fill="hold"/>
                                        <p:tgtEl>
                                          <p:spTgt spid="45106"/>
                                        </p:tgtEl>
                                        <p:attrNameLst>
                                          <p:attrName>ppt_x</p:attrName>
                                          <p:attrName>ppt_y</p:attrName>
                                        </p:attrNameLst>
                                      </p:cBhvr>
                                    </p:animMotion>
                                  </p:childTnLst>
                                </p:cTn>
                              </p:par>
                              <p:par>
                                <p:cTn id="67" presetID="0" presetClass="path" presetSubtype="0" accel="50000" decel="50000" fill="hold" grpId="0" nodeType="withEffect">
                                  <p:stCondLst>
                                    <p:cond delay="0"/>
                                  </p:stCondLst>
                                  <p:childTnLst>
                                    <p:animMotion origin="layout" path="M 1.66667E-6 4.93062E-6 C -0.0066 0.03677 -0.01303 0.07354 -0.03629 0.13714 C -0.05955 0.20074 -0.11407 0.32493 -0.13924 0.38228 C -0.16441 0.43964 -0.179 0.46438 -0.18698 0.4808 " pathEditMode="relative" ptsTypes="aaaA">
                                      <p:cBhvr>
                                        <p:cTn id="68" dur="2000" fill="hold"/>
                                        <p:tgtEl>
                                          <p:spTgt spid="45107"/>
                                        </p:tgtEl>
                                        <p:attrNameLst>
                                          <p:attrName>ppt_x</p:attrName>
                                          <p:attrName>ppt_y</p:attrName>
                                        </p:attrNameLst>
                                      </p:cBhvr>
                                    </p:animMotion>
                                  </p:childTnLst>
                                </p:cTn>
                              </p:par>
                              <p:par>
                                <p:cTn id="69" presetID="0" presetClass="path" presetSubtype="0" accel="50000" decel="50000" fill="hold" grpId="0" nodeType="withEffect">
                                  <p:stCondLst>
                                    <p:cond delay="0"/>
                                  </p:stCondLst>
                                  <p:childTnLst>
                                    <p:animMotion origin="layout" path="M 4.16667E-6 -4.07956E-6 C -0.00608 0.04279 -0.01198 0.08557 -0.05226 0.139 C -0.09254 0.19242 -0.21042 0.29025 -0.24202 0.32054 " pathEditMode="relative" ptsTypes="aaA">
                                      <p:cBhvr>
                                        <p:cTn id="70" dur="2000" fill="hold"/>
                                        <p:tgtEl>
                                          <p:spTgt spid="45108"/>
                                        </p:tgtEl>
                                        <p:attrNameLst>
                                          <p:attrName>ppt_x</p:attrName>
                                          <p:attrName>ppt_y</p:attrName>
                                        </p:attrNameLst>
                                      </p:cBhvr>
                                    </p:animMotion>
                                  </p:childTnLst>
                                </p:cTn>
                              </p:par>
                              <p:par>
                                <p:cTn id="71" presetID="0" presetClass="path" presetSubtype="0" accel="50000" decel="50000" fill="hold" grpId="0" nodeType="withEffect">
                                  <p:stCondLst>
                                    <p:cond delay="0"/>
                                  </p:stCondLst>
                                  <p:childTnLst>
                                    <p:animMotion origin="layout" path="M -4.16667E-6 3.358E-6 C -0.03628 0.06683 -0.07257 0.1339 -0.06961 0.18339 C -0.06666 0.23288 -0.02465 0.26503 0.01737 0.29741 " pathEditMode="relative" ptsTypes="aaA">
                                      <p:cBhvr>
                                        <p:cTn id="72" dur="2000" fill="hold"/>
                                        <p:tgtEl>
                                          <p:spTgt spid="45109"/>
                                        </p:tgtEl>
                                        <p:attrNameLst>
                                          <p:attrName>ppt_x</p:attrName>
                                          <p:attrName>ppt_y</p:attrName>
                                        </p:attrNameLst>
                                      </p:cBhvr>
                                    </p:animMotion>
                                  </p:childTnLst>
                                </p:cTn>
                              </p:par>
                              <p:par>
                                <p:cTn id="73" presetID="0" presetClass="path" presetSubtype="0" accel="50000" decel="50000" fill="hold" grpId="0" nodeType="withEffect">
                                  <p:stCondLst>
                                    <p:cond delay="0"/>
                                  </p:stCondLst>
                                  <p:childTnLst>
                                    <p:animMotion origin="layout" path="M 1.38889E-6 -7.46531E-6 C -0.0368 0.07631 -0.07344 0.15286 -0.08975 0.20073 C -0.10607 0.24861 -0.09705 0.27312 -0.09844 0.28769 " pathEditMode="relative" ptsTypes="aaA">
                                      <p:cBhvr>
                                        <p:cTn id="74" dur="2000" fill="hold"/>
                                        <p:tgtEl>
                                          <p:spTgt spid="45110"/>
                                        </p:tgtEl>
                                        <p:attrNameLst>
                                          <p:attrName>ppt_x</p:attrName>
                                          <p:attrName>ppt_y</p:attrName>
                                        </p:attrNameLst>
                                      </p:cBhvr>
                                    </p:animMotion>
                                  </p:childTnLst>
                                </p:cTn>
                              </p:par>
                              <p:par>
                                <p:cTn id="75" presetID="0" presetClass="path" presetSubtype="0" accel="50000" decel="50000" fill="hold" grpId="0" nodeType="withEffect">
                                  <p:stCondLst>
                                    <p:cond delay="0"/>
                                  </p:stCondLst>
                                  <p:childTnLst>
                                    <p:animMotion origin="layout" path="M 1.38889E-6 -4.07956E-6 C -0.02864 0.06106 -0.05729 0.12234 -0.06371 0.15634 C -0.07014 0.19033 -0.04323 0.19658 -0.03906 0.20467 " pathEditMode="relative" ptsTypes="aaA">
                                      <p:cBhvr>
                                        <p:cTn id="76" dur="2000" fill="hold"/>
                                        <p:tgtEl>
                                          <p:spTgt spid="45111"/>
                                        </p:tgtEl>
                                        <p:attrNameLst>
                                          <p:attrName>ppt_x</p:attrName>
                                          <p:attrName>ppt_y</p:attrName>
                                        </p:attrNameLst>
                                      </p:cBhvr>
                                    </p:animMotion>
                                  </p:childTnLst>
                                </p:cTn>
                              </p:par>
                              <p:par>
                                <p:cTn id="77" presetID="0" presetClass="path" presetSubtype="0" accel="50000" decel="50000" fill="hold" grpId="0" nodeType="withEffect">
                                  <p:stCondLst>
                                    <p:cond delay="0"/>
                                  </p:stCondLst>
                                  <p:childTnLst>
                                    <p:animMotion origin="layout" path="M -7.5E-6 -1.68363E-6 C -0.03594 0.05527 -0.07171 0.11078 -0.08403 0.17183 C -0.09636 0.23288 -0.07327 0.33904 -0.07396 0.36679 C -0.07466 0.39454 -0.08594 0.34274 -0.08837 0.33788 " pathEditMode="relative" ptsTypes="aaaA">
                                      <p:cBhvr>
                                        <p:cTn id="78" dur="2000" fill="hold"/>
                                        <p:tgtEl>
                                          <p:spTgt spid="45112"/>
                                        </p:tgtEl>
                                        <p:attrNameLst>
                                          <p:attrName>ppt_x</p:attrName>
                                          <p:attrName>ppt_y</p:attrName>
                                        </p:attrNameLst>
                                      </p:cBhvr>
                                    </p:animMotion>
                                  </p:childTnLst>
                                </p:cTn>
                              </p:par>
                              <p:par>
                                <p:cTn id="79" presetID="0" presetClass="path" presetSubtype="0" accel="50000" decel="50000" fill="hold" grpId="0" nodeType="withEffect">
                                  <p:stCondLst>
                                    <p:cond delay="0"/>
                                  </p:stCondLst>
                                  <p:childTnLst>
                                    <p:animMotion origin="layout" path="M 1.66667E-6 -1.3876E-7 C -0.02205 0.06568 -0.0441 0.13159 -0.07378 0.16998 C -0.10347 0.20837 -0.14097 0.21901 -0.1783 0.22988 " pathEditMode="relative" ptsTypes="aaA">
                                      <p:cBhvr>
                                        <p:cTn id="80" dur="2000" fill="hold"/>
                                        <p:tgtEl>
                                          <p:spTgt spid="45113"/>
                                        </p:tgtEl>
                                        <p:attrNameLst>
                                          <p:attrName>ppt_x</p:attrName>
                                          <p:attrName>ppt_y</p:attrName>
                                        </p:attrNameLst>
                                      </p:cBhvr>
                                    </p:animMotion>
                                  </p:childTnLst>
                                </p:cTn>
                              </p:par>
                              <p:par>
                                <p:cTn id="81" presetID="0" presetClass="path" presetSubtype="0" accel="50000" decel="50000" fill="hold" grpId="0" nodeType="withEffect">
                                  <p:stCondLst>
                                    <p:cond delay="0"/>
                                  </p:stCondLst>
                                  <p:childTnLst>
                                    <p:animMotion origin="layout" path="M 1.38889E-6 -7.46531E-6 C -0.03629 0.06059 -0.07257 0.12141 -0.09428 0.19888 C -0.11598 0.27636 -0.12327 0.37071 -0.13056 0.4653 " pathEditMode="relative" ptsTypes="aaA">
                                      <p:cBhvr>
                                        <p:cTn id="82" dur="2000" fill="hold"/>
                                        <p:tgtEl>
                                          <p:spTgt spid="45114"/>
                                        </p:tgtEl>
                                        <p:attrNameLst>
                                          <p:attrName>ppt_x</p:attrName>
                                          <p:attrName>ppt_y</p:attrName>
                                        </p:attrNameLst>
                                      </p:cBhvr>
                                    </p:animMotion>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51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4" grpId="0" animBg="1"/>
      <p:bldP spid="45065" grpId="0" animBg="1"/>
      <p:bldP spid="45066" grpId="0" animBg="1"/>
      <p:bldP spid="45068" grpId="0" animBg="1"/>
      <p:bldP spid="45069" grpId="0" animBg="1"/>
      <p:bldP spid="45071" grpId="0" animBg="1"/>
      <p:bldP spid="45072" grpId="0" animBg="1"/>
      <p:bldP spid="45073" grpId="0" animBg="1"/>
      <p:bldP spid="45074" grpId="0" animBg="1"/>
      <p:bldP spid="45075" grpId="0" animBg="1"/>
      <p:bldP spid="45076" grpId="0" animBg="1"/>
      <p:bldP spid="45077" grpId="0" animBg="1"/>
      <p:bldP spid="45078" grpId="0" animBg="1"/>
      <p:bldP spid="45079" grpId="0" animBg="1"/>
      <p:bldP spid="45080" grpId="0" animBg="1"/>
      <p:bldP spid="45081" grpId="0" animBg="1"/>
      <p:bldP spid="45082" grpId="0" animBg="1"/>
      <p:bldP spid="45083" grpId="0" animBg="1"/>
      <p:bldP spid="45093" grpId="0" animBg="1"/>
      <p:bldP spid="45094" grpId="0" animBg="1"/>
      <p:bldP spid="45095" grpId="0" animBg="1"/>
      <p:bldP spid="45096" grpId="0" animBg="1"/>
      <p:bldP spid="45097" grpId="0" animBg="1"/>
      <p:bldP spid="45098" grpId="0" animBg="1"/>
      <p:bldP spid="45099" grpId="0" animBg="1"/>
      <p:bldP spid="45100" grpId="0" animBg="1"/>
      <p:bldP spid="45105" grpId="0" animBg="1"/>
      <p:bldP spid="45106" grpId="0" animBg="1"/>
      <p:bldP spid="45107" grpId="0" animBg="1"/>
      <p:bldP spid="45108" grpId="0" animBg="1"/>
      <p:bldP spid="45109" grpId="0" animBg="1"/>
      <p:bldP spid="45110" grpId="0" animBg="1"/>
      <p:bldP spid="45111" grpId="0" animBg="1"/>
      <p:bldP spid="45112" grpId="0" animBg="1"/>
      <p:bldP spid="45113" grpId="0" animBg="1"/>
      <p:bldP spid="45114" grpId="0" animBg="1"/>
      <p:bldP spid="45116" grpId="0"/>
      <p:bldP spid="451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dirty="0" err="1" smtClean="0"/>
              <a:t>Osmolarity</a:t>
            </a:r>
            <a:r>
              <a:rPr lang="en-US" dirty="0" smtClean="0"/>
              <a:t> vs. </a:t>
            </a:r>
            <a:r>
              <a:rPr lang="en-US" dirty="0" err="1" smtClean="0"/>
              <a:t>Osmolality</a:t>
            </a:r>
            <a:endParaRPr lang="en-US" dirty="0" smtClean="0"/>
          </a:p>
        </p:txBody>
      </p:sp>
      <p:sp>
        <p:nvSpPr>
          <p:cNvPr id="27651" name="Rectangle 3"/>
          <p:cNvSpPr>
            <a:spLocks noGrp="1" noChangeArrowheads="1"/>
          </p:cNvSpPr>
          <p:nvPr>
            <p:ph type="body" idx="1"/>
          </p:nvPr>
        </p:nvSpPr>
        <p:spPr>
          <a:xfrm>
            <a:off x="457200" y="2438400"/>
            <a:ext cx="8229600" cy="3276600"/>
          </a:xfrm>
        </p:spPr>
        <p:txBody>
          <a:bodyPr/>
          <a:lstStyle/>
          <a:p>
            <a:pPr eaLnBrk="1" hangingPunct="1"/>
            <a:r>
              <a:rPr lang="en-US" u="sng" smtClean="0"/>
              <a:t>Osmolarity</a:t>
            </a:r>
            <a:r>
              <a:rPr lang="en-US" smtClean="0"/>
              <a:t> – osmoles per liter of solution (Osm/L)</a:t>
            </a:r>
          </a:p>
          <a:p>
            <a:pPr eaLnBrk="1" hangingPunct="1">
              <a:buFontTx/>
              <a:buNone/>
            </a:pPr>
            <a:endParaRPr lang="en-US" smtClean="0"/>
          </a:p>
          <a:p>
            <a:pPr eaLnBrk="1" hangingPunct="1"/>
            <a:r>
              <a:rPr lang="en-US" u="sng" smtClean="0"/>
              <a:t>Osmolality</a:t>
            </a:r>
            <a:r>
              <a:rPr lang="en-US" smtClean="0"/>
              <a:t> – osmoles per kilogram of water (Osm/Kg)</a:t>
            </a: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ChangeArrowheads="1"/>
          </p:cNvSpPr>
          <p:nvPr/>
        </p:nvSpPr>
        <p:spPr bwMode="auto">
          <a:xfrm>
            <a:off x="381000" y="1219200"/>
            <a:ext cx="8229600" cy="5364163"/>
          </a:xfrm>
          <a:prstGeom prst="roundRect">
            <a:avLst>
              <a:gd name="adj" fmla="val 16667"/>
            </a:avLst>
          </a:prstGeom>
          <a:solidFill>
            <a:schemeClr val="accent2">
              <a:lumMod val="60000"/>
              <a:lumOff val="40000"/>
            </a:schemeClr>
          </a:solidFill>
          <a:ln w="9525">
            <a:solidFill>
              <a:schemeClr val="tx1"/>
            </a:solidFill>
            <a:round/>
            <a:headEnd/>
            <a:tailEnd/>
          </a:ln>
        </p:spPr>
        <p:txBody>
          <a:bodyPr wrap="none" anchor="ctr"/>
          <a:lstStyle/>
          <a:p>
            <a:endParaRPr lang="en-US"/>
          </a:p>
        </p:txBody>
      </p:sp>
      <p:sp>
        <p:nvSpPr>
          <p:cNvPr id="29699" name="Rectangle 3"/>
          <p:cNvSpPr>
            <a:spLocks noChangeArrowheads="1"/>
          </p:cNvSpPr>
          <p:nvPr/>
        </p:nvSpPr>
        <p:spPr bwMode="auto">
          <a:xfrm>
            <a:off x="381000" y="1143000"/>
            <a:ext cx="8382000" cy="609600"/>
          </a:xfrm>
          <a:prstGeom prst="rect">
            <a:avLst/>
          </a:prstGeom>
          <a:solidFill>
            <a:schemeClr val="bg1"/>
          </a:solidFill>
          <a:ln w="9525">
            <a:noFill/>
            <a:miter lim="800000"/>
            <a:headEnd/>
            <a:tailEnd/>
          </a:ln>
        </p:spPr>
        <p:txBody>
          <a:bodyPr wrap="none" anchor="ctr"/>
          <a:lstStyle/>
          <a:p>
            <a:endParaRPr lang="en-US"/>
          </a:p>
        </p:txBody>
      </p:sp>
      <p:sp>
        <p:nvSpPr>
          <p:cNvPr id="128004" name="Rectangle 4"/>
          <p:cNvSpPr>
            <a:spLocks noGrp="1" noChangeArrowheads="1"/>
          </p:cNvSpPr>
          <p:nvPr>
            <p:ph type="title"/>
          </p:nvPr>
        </p:nvSpPr>
        <p:spPr>
          <a:xfrm>
            <a:off x="457200" y="152400"/>
            <a:ext cx="8229600" cy="1143000"/>
          </a:xfrm>
        </p:spPr>
        <p:txBody>
          <a:bodyPr/>
          <a:lstStyle/>
          <a:p>
            <a:pPr eaLnBrk="1" hangingPunct="1">
              <a:defRPr/>
            </a:pPr>
            <a:r>
              <a:rPr lang="en-US" dirty="0" smtClean="0"/>
              <a:t>Osmotic Pressure</a:t>
            </a:r>
            <a:endParaRPr lang="en-US" dirty="0"/>
          </a:p>
        </p:txBody>
      </p:sp>
      <p:grpSp>
        <p:nvGrpSpPr>
          <p:cNvPr id="29701" name="Group 5"/>
          <p:cNvGrpSpPr>
            <a:grpSpLocks/>
          </p:cNvGrpSpPr>
          <p:nvPr/>
        </p:nvGrpSpPr>
        <p:grpSpPr bwMode="auto">
          <a:xfrm>
            <a:off x="4267200" y="1676400"/>
            <a:ext cx="609600" cy="4983163"/>
            <a:chOff x="2592" y="1247"/>
            <a:chExt cx="432" cy="2833"/>
          </a:xfrm>
        </p:grpSpPr>
        <p:grpSp>
          <p:nvGrpSpPr>
            <p:cNvPr id="30089" name="Group 6"/>
            <p:cNvGrpSpPr>
              <a:grpSpLocks/>
            </p:cNvGrpSpPr>
            <p:nvPr/>
          </p:nvGrpSpPr>
          <p:grpSpPr bwMode="auto">
            <a:xfrm rot="5400000">
              <a:off x="2087" y="1752"/>
              <a:ext cx="1441" cy="432"/>
              <a:chOff x="479" y="1872"/>
              <a:chExt cx="1681" cy="816"/>
            </a:xfrm>
          </p:grpSpPr>
          <p:sp>
            <p:nvSpPr>
              <p:cNvPr id="30210" name="Oval 7"/>
              <p:cNvSpPr>
                <a:spLocks noChangeArrowheads="1"/>
              </p:cNvSpPr>
              <p:nvPr/>
            </p:nvSpPr>
            <p:spPr bwMode="auto">
              <a:xfrm>
                <a:off x="62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11" name="Freeform 8"/>
              <p:cNvSpPr>
                <a:spLocks/>
              </p:cNvSpPr>
              <p:nvPr/>
            </p:nvSpPr>
            <p:spPr bwMode="auto">
              <a:xfrm>
                <a:off x="6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2" name="Freeform 9"/>
              <p:cNvSpPr>
                <a:spLocks/>
              </p:cNvSpPr>
              <p:nvPr/>
            </p:nvSpPr>
            <p:spPr bwMode="auto">
              <a:xfrm>
                <a:off x="65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3" name="Oval 10"/>
              <p:cNvSpPr>
                <a:spLocks noChangeArrowheads="1"/>
              </p:cNvSpPr>
              <p:nvPr/>
            </p:nvSpPr>
            <p:spPr bwMode="auto">
              <a:xfrm>
                <a:off x="72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14" name="Freeform 11"/>
              <p:cNvSpPr>
                <a:spLocks/>
              </p:cNvSpPr>
              <p:nvPr/>
            </p:nvSpPr>
            <p:spPr bwMode="auto">
              <a:xfrm>
                <a:off x="7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5" name="Freeform 12"/>
              <p:cNvSpPr>
                <a:spLocks/>
              </p:cNvSpPr>
              <p:nvPr/>
            </p:nvSpPr>
            <p:spPr bwMode="auto">
              <a:xfrm>
                <a:off x="75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6" name="Oval 13"/>
              <p:cNvSpPr>
                <a:spLocks noChangeArrowheads="1"/>
              </p:cNvSpPr>
              <p:nvPr/>
            </p:nvSpPr>
            <p:spPr bwMode="auto">
              <a:xfrm>
                <a:off x="81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17" name="Freeform 14"/>
              <p:cNvSpPr>
                <a:spLocks/>
              </p:cNvSpPr>
              <p:nvPr/>
            </p:nvSpPr>
            <p:spPr bwMode="auto">
              <a:xfrm>
                <a:off x="8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8" name="Freeform 15"/>
              <p:cNvSpPr>
                <a:spLocks/>
              </p:cNvSpPr>
              <p:nvPr/>
            </p:nvSpPr>
            <p:spPr bwMode="auto">
              <a:xfrm>
                <a:off x="84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19" name="Oval 16"/>
              <p:cNvSpPr>
                <a:spLocks noChangeArrowheads="1"/>
              </p:cNvSpPr>
              <p:nvPr/>
            </p:nvSpPr>
            <p:spPr bwMode="auto">
              <a:xfrm>
                <a:off x="91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20" name="Freeform 17"/>
              <p:cNvSpPr>
                <a:spLocks/>
              </p:cNvSpPr>
              <p:nvPr/>
            </p:nvSpPr>
            <p:spPr bwMode="auto">
              <a:xfrm>
                <a:off x="9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1" name="Freeform 18"/>
              <p:cNvSpPr>
                <a:spLocks/>
              </p:cNvSpPr>
              <p:nvPr/>
            </p:nvSpPr>
            <p:spPr bwMode="auto">
              <a:xfrm>
                <a:off x="94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2" name="Oval 19"/>
              <p:cNvSpPr>
                <a:spLocks noChangeArrowheads="1"/>
              </p:cNvSpPr>
              <p:nvPr/>
            </p:nvSpPr>
            <p:spPr bwMode="auto">
              <a:xfrm>
                <a:off x="52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23" name="Freeform 20"/>
              <p:cNvSpPr>
                <a:spLocks/>
              </p:cNvSpPr>
              <p:nvPr/>
            </p:nvSpPr>
            <p:spPr bwMode="auto">
              <a:xfrm>
                <a:off x="5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4" name="Freeform 21"/>
              <p:cNvSpPr>
                <a:spLocks/>
              </p:cNvSpPr>
              <p:nvPr/>
            </p:nvSpPr>
            <p:spPr bwMode="auto">
              <a:xfrm>
                <a:off x="56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5" name="Oval 22"/>
              <p:cNvSpPr>
                <a:spLocks noChangeArrowheads="1"/>
              </p:cNvSpPr>
              <p:nvPr/>
            </p:nvSpPr>
            <p:spPr bwMode="auto">
              <a:xfrm>
                <a:off x="100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26" name="Freeform 23"/>
              <p:cNvSpPr>
                <a:spLocks/>
              </p:cNvSpPr>
              <p:nvPr/>
            </p:nvSpPr>
            <p:spPr bwMode="auto">
              <a:xfrm>
                <a:off x="10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7" name="Freeform 24"/>
              <p:cNvSpPr>
                <a:spLocks/>
              </p:cNvSpPr>
              <p:nvPr/>
            </p:nvSpPr>
            <p:spPr bwMode="auto">
              <a:xfrm>
                <a:off x="104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28" name="Oval 25"/>
              <p:cNvSpPr>
                <a:spLocks noChangeArrowheads="1"/>
              </p:cNvSpPr>
              <p:nvPr/>
            </p:nvSpPr>
            <p:spPr bwMode="auto">
              <a:xfrm>
                <a:off x="120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29" name="Freeform 26"/>
              <p:cNvSpPr>
                <a:spLocks/>
              </p:cNvSpPr>
              <p:nvPr/>
            </p:nvSpPr>
            <p:spPr bwMode="auto">
              <a:xfrm>
                <a:off x="12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0" name="Freeform 27"/>
              <p:cNvSpPr>
                <a:spLocks/>
              </p:cNvSpPr>
              <p:nvPr/>
            </p:nvSpPr>
            <p:spPr bwMode="auto">
              <a:xfrm>
                <a:off x="123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1" name="Oval 28"/>
              <p:cNvSpPr>
                <a:spLocks noChangeArrowheads="1"/>
              </p:cNvSpPr>
              <p:nvPr/>
            </p:nvSpPr>
            <p:spPr bwMode="auto">
              <a:xfrm>
                <a:off x="129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32" name="Freeform 29"/>
              <p:cNvSpPr>
                <a:spLocks/>
              </p:cNvSpPr>
              <p:nvPr/>
            </p:nvSpPr>
            <p:spPr bwMode="auto">
              <a:xfrm>
                <a:off x="12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3" name="Freeform 30"/>
              <p:cNvSpPr>
                <a:spLocks/>
              </p:cNvSpPr>
              <p:nvPr/>
            </p:nvSpPr>
            <p:spPr bwMode="auto">
              <a:xfrm>
                <a:off x="13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4" name="Oval 31"/>
              <p:cNvSpPr>
                <a:spLocks noChangeArrowheads="1"/>
              </p:cNvSpPr>
              <p:nvPr/>
            </p:nvSpPr>
            <p:spPr bwMode="auto">
              <a:xfrm>
                <a:off x="139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35" name="Freeform 32"/>
              <p:cNvSpPr>
                <a:spLocks/>
              </p:cNvSpPr>
              <p:nvPr/>
            </p:nvSpPr>
            <p:spPr bwMode="auto">
              <a:xfrm>
                <a:off x="139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6" name="Freeform 33"/>
              <p:cNvSpPr>
                <a:spLocks/>
              </p:cNvSpPr>
              <p:nvPr/>
            </p:nvSpPr>
            <p:spPr bwMode="auto">
              <a:xfrm>
                <a:off x="14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7" name="Oval 34"/>
              <p:cNvSpPr>
                <a:spLocks noChangeArrowheads="1"/>
              </p:cNvSpPr>
              <p:nvPr/>
            </p:nvSpPr>
            <p:spPr bwMode="auto">
              <a:xfrm>
                <a:off x="148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38" name="Freeform 35"/>
              <p:cNvSpPr>
                <a:spLocks/>
              </p:cNvSpPr>
              <p:nvPr/>
            </p:nvSpPr>
            <p:spPr bwMode="auto">
              <a:xfrm>
                <a:off x="148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39" name="Freeform 36"/>
              <p:cNvSpPr>
                <a:spLocks/>
              </p:cNvSpPr>
              <p:nvPr/>
            </p:nvSpPr>
            <p:spPr bwMode="auto">
              <a:xfrm>
                <a:off x="15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0" name="Oval 37"/>
              <p:cNvSpPr>
                <a:spLocks noChangeArrowheads="1"/>
              </p:cNvSpPr>
              <p:nvPr/>
            </p:nvSpPr>
            <p:spPr bwMode="auto">
              <a:xfrm>
                <a:off x="110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41" name="Freeform 38"/>
              <p:cNvSpPr>
                <a:spLocks/>
              </p:cNvSpPr>
              <p:nvPr/>
            </p:nvSpPr>
            <p:spPr bwMode="auto">
              <a:xfrm>
                <a:off x="11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2" name="Freeform 39"/>
              <p:cNvSpPr>
                <a:spLocks/>
              </p:cNvSpPr>
              <p:nvPr/>
            </p:nvSpPr>
            <p:spPr bwMode="auto">
              <a:xfrm>
                <a:off x="113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3" name="Oval 40"/>
              <p:cNvSpPr>
                <a:spLocks noChangeArrowheads="1"/>
              </p:cNvSpPr>
              <p:nvPr/>
            </p:nvSpPr>
            <p:spPr bwMode="auto">
              <a:xfrm>
                <a:off x="158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44" name="Freeform 41"/>
              <p:cNvSpPr>
                <a:spLocks/>
              </p:cNvSpPr>
              <p:nvPr/>
            </p:nvSpPr>
            <p:spPr bwMode="auto">
              <a:xfrm>
                <a:off x="158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5" name="Freeform 42"/>
              <p:cNvSpPr>
                <a:spLocks/>
              </p:cNvSpPr>
              <p:nvPr/>
            </p:nvSpPr>
            <p:spPr bwMode="auto">
              <a:xfrm>
                <a:off x="16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6" name="Oval 43"/>
              <p:cNvSpPr>
                <a:spLocks noChangeArrowheads="1"/>
              </p:cNvSpPr>
              <p:nvPr/>
            </p:nvSpPr>
            <p:spPr bwMode="auto">
              <a:xfrm>
                <a:off x="177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47" name="Freeform 44"/>
              <p:cNvSpPr>
                <a:spLocks/>
              </p:cNvSpPr>
              <p:nvPr/>
            </p:nvSpPr>
            <p:spPr bwMode="auto">
              <a:xfrm>
                <a:off x="177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8" name="Freeform 45"/>
              <p:cNvSpPr>
                <a:spLocks/>
              </p:cNvSpPr>
              <p:nvPr/>
            </p:nvSpPr>
            <p:spPr bwMode="auto">
              <a:xfrm>
                <a:off x="18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49" name="Oval 46"/>
              <p:cNvSpPr>
                <a:spLocks noChangeArrowheads="1"/>
              </p:cNvSpPr>
              <p:nvPr/>
            </p:nvSpPr>
            <p:spPr bwMode="auto">
              <a:xfrm>
                <a:off x="187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50" name="Freeform 47"/>
              <p:cNvSpPr>
                <a:spLocks/>
              </p:cNvSpPr>
              <p:nvPr/>
            </p:nvSpPr>
            <p:spPr bwMode="auto">
              <a:xfrm>
                <a:off x="187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1" name="Freeform 48"/>
              <p:cNvSpPr>
                <a:spLocks/>
              </p:cNvSpPr>
              <p:nvPr/>
            </p:nvSpPr>
            <p:spPr bwMode="auto">
              <a:xfrm>
                <a:off x="19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2" name="Oval 49"/>
              <p:cNvSpPr>
                <a:spLocks noChangeArrowheads="1"/>
              </p:cNvSpPr>
              <p:nvPr/>
            </p:nvSpPr>
            <p:spPr bwMode="auto">
              <a:xfrm>
                <a:off x="196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53" name="Freeform 50"/>
              <p:cNvSpPr>
                <a:spLocks/>
              </p:cNvSpPr>
              <p:nvPr/>
            </p:nvSpPr>
            <p:spPr bwMode="auto">
              <a:xfrm>
                <a:off x="196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4" name="Freeform 51"/>
              <p:cNvSpPr>
                <a:spLocks/>
              </p:cNvSpPr>
              <p:nvPr/>
            </p:nvSpPr>
            <p:spPr bwMode="auto">
              <a:xfrm>
                <a:off x="20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5" name="Oval 52"/>
              <p:cNvSpPr>
                <a:spLocks noChangeArrowheads="1"/>
              </p:cNvSpPr>
              <p:nvPr/>
            </p:nvSpPr>
            <p:spPr bwMode="auto">
              <a:xfrm>
                <a:off x="206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56" name="Freeform 53"/>
              <p:cNvSpPr>
                <a:spLocks/>
              </p:cNvSpPr>
              <p:nvPr/>
            </p:nvSpPr>
            <p:spPr bwMode="auto">
              <a:xfrm>
                <a:off x="206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7" name="Freeform 54"/>
              <p:cNvSpPr>
                <a:spLocks/>
              </p:cNvSpPr>
              <p:nvPr/>
            </p:nvSpPr>
            <p:spPr bwMode="auto">
              <a:xfrm>
                <a:off x="20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58" name="Oval 55"/>
              <p:cNvSpPr>
                <a:spLocks noChangeArrowheads="1"/>
              </p:cNvSpPr>
              <p:nvPr/>
            </p:nvSpPr>
            <p:spPr bwMode="auto">
              <a:xfrm>
                <a:off x="168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59" name="Freeform 56"/>
              <p:cNvSpPr>
                <a:spLocks/>
              </p:cNvSpPr>
              <p:nvPr/>
            </p:nvSpPr>
            <p:spPr bwMode="auto">
              <a:xfrm>
                <a:off x="168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60" name="Freeform 57"/>
              <p:cNvSpPr>
                <a:spLocks/>
              </p:cNvSpPr>
              <p:nvPr/>
            </p:nvSpPr>
            <p:spPr bwMode="auto">
              <a:xfrm>
                <a:off x="17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nvGrpSpPr>
              <p:cNvPr id="30261" name="Group 58"/>
              <p:cNvGrpSpPr>
                <a:grpSpLocks/>
              </p:cNvGrpSpPr>
              <p:nvPr/>
            </p:nvGrpSpPr>
            <p:grpSpPr bwMode="auto">
              <a:xfrm rot="10800000">
                <a:off x="2015" y="2304"/>
                <a:ext cx="96" cy="384"/>
                <a:chOff x="1200" y="1920"/>
                <a:chExt cx="144" cy="480"/>
              </a:xfrm>
            </p:grpSpPr>
            <p:sp>
              <p:nvSpPr>
                <p:cNvPr id="30326" name="Oval 5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27" name="Freeform 6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28" name="Freeform 6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2" name="Group 62"/>
              <p:cNvGrpSpPr>
                <a:grpSpLocks/>
              </p:cNvGrpSpPr>
              <p:nvPr/>
            </p:nvGrpSpPr>
            <p:grpSpPr bwMode="auto">
              <a:xfrm rot="10800000">
                <a:off x="1919" y="2304"/>
                <a:ext cx="96" cy="384"/>
                <a:chOff x="1200" y="1920"/>
                <a:chExt cx="144" cy="480"/>
              </a:xfrm>
            </p:grpSpPr>
            <p:sp>
              <p:nvSpPr>
                <p:cNvPr id="30323" name="Oval 6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24" name="Freeform 6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25" name="Freeform 6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3" name="Group 66"/>
              <p:cNvGrpSpPr>
                <a:grpSpLocks/>
              </p:cNvGrpSpPr>
              <p:nvPr/>
            </p:nvGrpSpPr>
            <p:grpSpPr bwMode="auto">
              <a:xfrm rot="10800000">
                <a:off x="1823" y="2304"/>
                <a:ext cx="96" cy="384"/>
                <a:chOff x="1200" y="1920"/>
                <a:chExt cx="144" cy="480"/>
              </a:xfrm>
            </p:grpSpPr>
            <p:sp>
              <p:nvSpPr>
                <p:cNvPr id="30320" name="Oval 6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21" name="Freeform 6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22" name="Freeform 6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4" name="Group 70"/>
              <p:cNvGrpSpPr>
                <a:grpSpLocks/>
              </p:cNvGrpSpPr>
              <p:nvPr/>
            </p:nvGrpSpPr>
            <p:grpSpPr bwMode="auto">
              <a:xfrm rot="10800000">
                <a:off x="1727" y="2304"/>
                <a:ext cx="96" cy="384"/>
                <a:chOff x="1200" y="1920"/>
                <a:chExt cx="144" cy="480"/>
              </a:xfrm>
            </p:grpSpPr>
            <p:sp>
              <p:nvSpPr>
                <p:cNvPr id="30317" name="Oval 7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18" name="Freeform 7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19" name="Freeform 7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5" name="Group 74"/>
              <p:cNvGrpSpPr>
                <a:grpSpLocks/>
              </p:cNvGrpSpPr>
              <p:nvPr/>
            </p:nvGrpSpPr>
            <p:grpSpPr bwMode="auto">
              <a:xfrm rot="10800000">
                <a:off x="1631" y="2304"/>
                <a:ext cx="96" cy="384"/>
                <a:chOff x="1200" y="1920"/>
                <a:chExt cx="144" cy="480"/>
              </a:xfrm>
            </p:grpSpPr>
            <p:sp>
              <p:nvSpPr>
                <p:cNvPr id="30314" name="Oval 7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15" name="Freeform 7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16" name="Freeform 7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6" name="Group 78"/>
              <p:cNvGrpSpPr>
                <a:grpSpLocks/>
              </p:cNvGrpSpPr>
              <p:nvPr/>
            </p:nvGrpSpPr>
            <p:grpSpPr bwMode="auto">
              <a:xfrm rot="10800000">
                <a:off x="1439" y="2304"/>
                <a:ext cx="96" cy="384"/>
                <a:chOff x="1200" y="1920"/>
                <a:chExt cx="144" cy="480"/>
              </a:xfrm>
            </p:grpSpPr>
            <p:sp>
              <p:nvSpPr>
                <p:cNvPr id="30311" name="Oval 7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12" name="Freeform 8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13" name="Freeform 8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7" name="Group 82"/>
              <p:cNvGrpSpPr>
                <a:grpSpLocks/>
              </p:cNvGrpSpPr>
              <p:nvPr/>
            </p:nvGrpSpPr>
            <p:grpSpPr bwMode="auto">
              <a:xfrm rot="10800000">
                <a:off x="1343" y="2304"/>
                <a:ext cx="96" cy="384"/>
                <a:chOff x="1200" y="1920"/>
                <a:chExt cx="144" cy="480"/>
              </a:xfrm>
            </p:grpSpPr>
            <p:sp>
              <p:nvSpPr>
                <p:cNvPr id="30308" name="Oval 8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09" name="Freeform 8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10" name="Freeform 8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8" name="Group 86"/>
              <p:cNvGrpSpPr>
                <a:grpSpLocks/>
              </p:cNvGrpSpPr>
              <p:nvPr/>
            </p:nvGrpSpPr>
            <p:grpSpPr bwMode="auto">
              <a:xfrm rot="10800000">
                <a:off x="1247" y="2304"/>
                <a:ext cx="96" cy="384"/>
                <a:chOff x="1200" y="1920"/>
                <a:chExt cx="144" cy="480"/>
              </a:xfrm>
            </p:grpSpPr>
            <p:sp>
              <p:nvSpPr>
                <p:cNvPr id="30305" name="Oval 8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06" name="Freeform 8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07" name="Freeform 8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69" name="Group 90"/>
              <p:cNvGrpSpPr>
                <a:grpSpLocks/>
              </p:cNvGrpSpPr>
              <p:nvPr/>
            </p:nvGrpSpPr>
            <p:grpSpPr bwMode="auto">
              <a:xfrm rot="10800000">
                <a:off x="1151" y="2304"/>
                <a:ext cx="96" cy="384"/>
                <a:chOff x="1200" y="1920"/>
                <a:chExt cx="144" cy="480"/>
              </a:xfrm>
            </p:grpSpPr>
            <p:sp>
              <p:nvSpPr>
                <p:cNvPr id="30302" name="Oval 9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03" name="Freeform 9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04" name="Freeform 9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0" name="Group 94"/>
              <p:cNvGrpSpPr>
                <a:grpSpLocks/>
              </p:cNvGrpSpPr>
              <p:nvPr/>
            </p:nvGrpSpPr>
            <p:grpSpPr bwMode="auto">
              <a:xfrm rot="10800000">
                <a:off x="1535" y="2304"/>
                <a:ext cx="96" cy="384"/>
                <a:chOff x="1200" y="1920"/>
                <a:chExt cx="144" cy="480"/>
              </a:xfrm>
            </p:grpSpPr>
            <p:sp>
              <p:nvSpPr>
                <p:cNvPr id="30299" name="Oval 9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300" name="Freeform 9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301" name="Freeform 9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1" name="Group 98"/>
              <p:cNvGrpSpPr>
                <a:grpSpLocks/>
              </p:cNvGrpSpPr>
              <p:nvPr/>
            </p:nvGrpSpPr>
            <p:grpSpPr bwMode="auto">
              <a:xfrm rot="10800000">
                <a:off x="1055" y="2304"/>
                <a:ext cx="96" cy="384"/>
                <a:chOff x="1200" y="1920"/>
                <a:chExt cx="144" cy="480"/>
              </a:xfrm>
            </p:grpSpPr>
            <p:sp>
              <p:nvSpPr>
                <p:cNvPr id="30296" name="Oval 9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97" name="Freeform 10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98" name="Freeform 10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2" name="Group 102"/>
              <p:cNvGrpSpPr>
                <a:grpSpLocks/>
              </p:cNvGrpSpPr>
              <p:nvPr/>
            </p:nvGrpSpPr>
            <p:grpSpPr bwMode="auto">
              <a:xfrm rot="10800000">
                <a:off x="863" y="2304"/>
                <a:ext cx="96" cy="384"/>
                <a:chOff x="1200" y="1920"/>
                <a:chExt cx="144" cy="480"/>
              </a:xfrm>
            </p:grpSpPr>
            <p:sp>
              <p:nvSpPr>
                <p:cNvPr id="30293" name="Oval 10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94" name="Freeform 10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95" name="Freeform 10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3" name="Group 106"/>
              <p:cNvGrpSpPr>
                <a:grpSpLocks/>
              </p:cNvGrpSpPr>
              <p:nvPr/>
            </p:nvGrpSpPr>
            <p:grpSpPr bwMode="auto">
              <a:xfrm rot="10800000">
                <a:off x="767" y="2304"/>
                <a:ext cx="96" cy="384"/>
                <a:chOff x="1200" y="1920"/>
                <a:chExt cx="144" cy="480"/>
              </a:xfrm>
            </p:grpSpPr>
            <p:sp>
              <p:nvSpPr>
                <p:cNvPr id="30290" name="Oval 10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91" name="Freeform 10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92" name="Freeform 10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4" name="Group 110"/>
              <p:cNvGrpSpPr>
                <a:grpSpLocks/>
              </p:cNvGrpSpPr>
              <p:nvPr/>
            </p:nvGrpSpPr>
            <p:grpSpPr bwMode="auto">
              <a:xfrm rot="10800000">
                <a:off x="671" y="2304"/>
                <a:ext cx="96" cy="384"/>
                <a:chOff x="1200" y="1920"/>
                <a:chExt cx="144" cy="480"/>
              </a:xfrm>
            </p:grpSpPr>
            <p:sp>
              <p:nvSpPr>
                <p:cNvPr id="30287" name="Oval 11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88" name="Freeform 11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89" name="Freeform 11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5" name="Group 114"/>
              <p:cNvGrpSpPr>
                <a:grpSpLocks/>
              </p:cNvGrpSpPr>
              <p:nvPr/>
            </p:nvGrpSpPr>
            <p:grpSpPr bwMode="auto">
              <a:xfrm rot="10800000">
                <a:off x="575" y="2304"/>
                <a:ext cx="96" cy="384"/>
                <a:chOff x="1200" y="1920"/>
                <a:chExt cx="144" cy="480"/>
              </a:xfrm>
            </p:grpSpPr>
            <p:sp>
              <p:nvSpPr>
                <p:cNvPr id="30284" name="Oval 11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85" name="Freeform 11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86" name="Freeform 11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6" name="Group 118"/>
              <p:cNvGrpSpPr>
                <a:grpSpLocks/>
              </p:cNvGrpSpPr>
              <p:nvPr/>
            </p:nvGrpSpPr>
            <p:grpSpPr bwMode="auto">
              <a:xfrm rot="10800000">
                <a:off x="959" y="2304"/>
                <a:ext cx="96" cy="384"/>
                <a:chOff x="1200" y="1920"/>
                <a:chExt cx="144" cy="480"/>
              </a:xfrm>
            </p:grpSpPr>
            <p:sp>
              <p:nvSpPr>
                <p:cNvPr id="30281" name="Oval 11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82" name="Freeform 12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83" name="Freeform 12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277" name="Group 122"/>
              <p:cNvGrpSpPr>
                <a:grpSpLocks/>
              </p:cNvGrpSpPr>
              <p:nvPr/>
            </p:nvGrpSpPr>
            <p:grpSpPr bwMode="auto">
              <a:xfrm rot="10800000">
                <a:off x="479" y="2304"/>
                <a:ext cx="96" cy="384"/>
                <a:chOff x="1200" y="1920"/>
                <a:chExt cx="144" cy="480"/>
              </a:xfrm>
            </p:grpSpPr>
            <p:sp>
              <p:nvSpPr>
                <p:cNvPr id="30278" name="Oval 12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79" name="Freeform 12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80" name="Freeform 12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grpSp>
          <p:nvGrpSpPr>
            <p:cNvPr id="30090" name="Group 126"/>
            <p:cNvGrpSpPr>
              <a:grpSpLocks/>
            </p:cNvGrpSpPr>
            <p:nvPr/>
          </p:nvGrpSpPr>
          <p:grpSpPr bwMode="auto">
            <a:xfrm rot="5400000">
              <a:off x="2087" y="3144"/>
              <a:ext cx="1441" cy="432"/>
              <a:chOff x="479" y="1872"/>
              <a:chExt cx="1681" cy="816"/>
            </a:xfrm>
          </p:grpSpPr>
          <p:sp>
            <p:nvSpPr>
              <p:cNvPr id="30091" name="Oval 127"/>
              <p:cNvSpPr>
                <a:spLocks noChangeArrowheads="1"/>
              </p:cNvSpPr>
              <p:nvPr/>
            </p:nvSpPr>
            <p:spPr bwMode="auto">
              <a:xfrm>
                <a:off x="62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092" name="Freeform 128"/>
              <p:cNvSpPr>
                <a:spLocks/>
              </p:cNvSpPr>
              <p:nvPr/>
            </p:nvSpPr>
            <p:spPr bwMode="auto">
              <a:xfrm>
                <a:off x="6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093" name="Freeform 129"/>
              <p:cNvSpPr>
                <a:spLocks/>
              </p:cNvSpPr>
              <p:nvPr/>
            </p:nvSpPr>
            <p:spPr bwMode="auto">
              <a:xfrm>
                <a:off x="65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094" name="Oval 130"/>
              <p:cNvSpPr>
                <a:spLocks noChangeArrowheads="1"/>
              </p:cNvSpPr>
              <p:nvPr/>
            </p:nvSpPr>
            <p:spPr bwMode="auto">
              <a:xfrm>
                <a:off x="72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095" name="Freeform 131"/>
              <p:cNvSpPr>
                <a:spLocks/>
              </p:cNvSpPr>
              <p:nvPr/>
            </p:nvSpPr>
            <p:spPr bwMode="auto">
              <a:xfrm>
                <a:off x="7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096" name="Freeform 132"/>
              <p:cNvSpPr>
                <a:spLocks/>
              </p:cNvSpPr>
              <p:nvPr/>
            </p:nvSpPr>
            <p:spPr bwMode="auto">
              <a:xfrm>
                <a:off x="75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097" name="Oval 133"/>
              <p:cNvSpPr>
                <a:spLocks noChangeArrowheads="1"/>
              </p:cNvSpPr>
              <p:nvPr/>
            </p:nvSpPr>
            <p:spPr bwMode="auto">
              <a:xfrm>
                <a:off x="81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098" name="Freeform 134"/>
              <p:cNvSpPr>
                <a:spLocks/>
              </p:cNvSpPr>
              <p:nvPr/>
            </p:nvSpPr>
            <p:spPr bwMode="auto">
              <a:xfrm>
                <a:off x="8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099" name="Freeform 135"/>
              <p:cNvSpPr>
                <a:spLocks/>
              </p:cNvSpPr>
              <p:nvPr/>
            </p:nvSpPr>
            <p:spPr bwMode="auto">
              <a:xfrm>
                <a:off x="84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0" name="Oval 136"/>
              <p:cNvSpPr>
                <a:spLocks noChangeArrowheads="1"/>
              </p:cNvSpPr>
              <p:nvPr/>
            </p:nvSpPr>
            <p:spPr bwMode="auto">
              <a:xfrm>
                <a:off x="91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01" name="Freeform 137"/>
              <p:cNvSpPr>
                <a:spLocks/>
              </p:cNvSpPr>
              <p:nvPr/>
            </p:nvSpPr>
            <p:spPr bwMode="auto">
              <a:xfrm>
                <a:off x="9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2" name="Freeform 138"/>
              <p:cNvSpPr>
                <a:spLocks/>
              </p:cNvSpPr>
              <p:nvPr/>
            </p:nvSpPr>
            <p:spPr bwMode="auto">
              <a:xfrm>
                <a:off x="94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3" name="Oval 139"/>
              <p:cNvSpPr>
                <a:spLocks noChangeArrowheads="1"/>
              </p:cNvSpPr>
              <p:nvPr/>
            </p:nvSpPr>
            <p:spPr bwMode="auto">
              <a:xfrm>
                <a:off x="52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04" name="Freeform 140"/>
              <p:cNvSpPr>
                <a:spLocks/>
              </p:cNvSpPr>
              <p:nvPr/>
            </p:nvSpPr>
            <p:spPr bwMode="auto">
              <a:xfrm>
                <a:off x="5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5" name="Freeform 141"/>
              <p:cNvSpPr>
                <a:spLocks/>
              </p:cNvSpPr>
              <p:nvPr/>
            </p:nvSpPr>
            <p:spPr bwMode="auto">
              <a:xfrm>
                <a:off x="56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6" name="Oval 142"/>
              <p:cNvSpPr>
                <a:spLocks noChangeArrowheads="1"/>
              </p:cNvSpPr>
              <p:nvPr/>
            </p:nvSpPr>
            <p:spPr bwMode="auto">
              <a:xfrm>
                <a:off x="100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07" name="Freeform 143"/>
              <p:cNvSpPr>
                <a:spLocks/>
              </p:cNvSpPr>
              <p:nvPr/>
            </p:nvSpPr>
            <p:spPr bwMode="auto">
              <a:xfrm>
                <a:off x="10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8" name="Freeform 144"/>
              <p:cNvSpPr>
                <a:spLocks/>
              </p:cNvSpPr>
              <p:nvPr/>
            </p:nvSpPr>
            <p:spPr bwMode="auto">
              <a:xfrm>
                <a:off x="104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09" name="Oval 145"/>
              <p:cNvSpPr>
                <a:spLocks noChangeArrowheads="1"/>
              </p:cNvSpPr>
              <p:nvPr/>
            </p:nvSpPr>
            <p:spPr bwMode="auto">
              <a:xfrm>
                <a:off x="120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10" name="Freeform 146"/>
              <p:cNvSpPr>
                <a:spLocks/>
              </p:cNvSpPr>
              <p:nvPr/>
            </p:nvSpPr>
            <p:spPr bwMode="auto">
              <a:xfrm>
                <a:off x="12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1" name="Freeform 147"/>
              <p:cNvSpPr>
                <a:spLocks/>
              </p:cNvSpPr>
              <p:nvPr/>
            </p:nvSpPr>
            <p:spPr bwMode="auto">
              <a:xfrm>
                <a:off x="123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2" name="Oval 148"/>
              <p:cNvSpPr>
                <a:spLocks noChangeArrowheads="1"/>
              </p:cNvSpPr>
              <p:nvPr/>
            </p:nvSpPr>
            <p:spPr bwMode="auto">
              <a:xfrm>
                <a:off x="129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13" name="Freeform 149"/>
              <p:cNvSpPr>
                <a:spLocks/>
              </p:cNvSpPr>
              <p:nvPr/>
            </p:nvSpPr>
            <p:spPr bwMode="auto">
              <a:xfrm>
                <a:off x="12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4" name="Freeform 150"/>
              <p:cNvSpPr>
                <a:spLocks/>
              </p:cNvSpPr>
              <p:nvPr/>
            </p:nvSpPr>
            <p:spPr bwMode="auto">
              <a:xfrm>
                <a:off x="132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5" name="Oval 151"/>
              <p:cNvSpPr>
                <a:spLocks noChangeArrowheads="1"/>
              </p:cNvSpPr>
              <p:nvPr/>
            </p:nvSpPr>
            <p:spPr bwMode="auto">
              <a:xfrm>
                <a:off x="139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16" name="Freeform 152"/>
              <p:cNvSpPr>
                <a:spLocks/>
              </p:cNvSpPr>
              <p:nvPr/>
            </p:nvSpPr>
            <p:spPr bwMode="auto">
              <a:xfrm>
                <a:off x="139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7" name="Freeform 153"/>
              <p:cNvSpPr>
                <a:spLocks/>
              </p:cNvSpPr>
              <p:nvPr/>
            </p:nvSpPr>
            <p:spPr bwMode="auto">
              <a:xfrm>
                <a:off x="142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18" name="Oval 154"/>
              <p:cNvSpPr>
                <a:spLocks noChangeArrowheads="1"/>
              </p:cNvSpPr>
              <p:nvPr/>
            </p:nvSpPr>
            <p:spPr bwMode="auto">
              <a:xfrm>
                <a:off x="148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19" name="Freeform 155"/>
              <p:cNvSpPr>
                <a:spLocks/>
              </p:cNvSpPr>
              <p:nvPr/>
            </p:nvSpPr>
            <p:spPr bwMode="auto">
              <a:xfrm>
                <a:off x="148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0" name="Freeform 156"/>
              <p:cNvSpPr>
                <a:spLocks/>
              </p:cNvSpPr>
              <p:nvPr/>
            </p:nvSpPr>
            <p:spPr bwMode="auto">
              <a:xfrm>
                <a:off x="152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1" name="Oval 157"/>
              <p:cNvSpPr>
                <a:spLocks noChangeArrowheads="1"/>
              </p:cNvSpPr>
              <p:nvPr/>
            </p:nvSpPr>
            <p:spPr bwMode="auto">
              <a:xfrm>
                <a:off x="110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22" name="Freeform 158"/>
              <p:cNvSpPr>
                <a:spLocks/>
              </p:cNvSpPr>
              <p:nvPr/>
            </p:nvSpPr>
            <p:spPr bwMode="auto">
              <a:xfrm>
                <a:off x="11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3" name="Freeform 159"/>
              <p:cNvSpPr>
                <a:spLocks/>
              </p:cNvSpPr>
              <p:nvPr/>
            </p:nvSpPr>
            <p:spPr bwMode="auto">
              <a:xfrm>
                <a:off x="113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4" name="Oval 160"/>
              <p:cNvSpPr>
                <a:spLocks noChangeArrowheads="1"/>
              </p:cNvSpPr>
              <p:nvPr/>
            </p:nvSpPr>
            <p:spPr bwMode="auto">
              <a:xfrm>
                <a:off x="158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25" name="Freeform 161"/>
              <p:cNvSpPr>
                <a:spLocks/>
              </p:cNvSpPr>
              <p:nvPr/>
            </p:nvSpPr>
            <p:spPr bwMode="auto">
              <a:xfrm>
                <a:off x="158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6" name="Freeform 162"/>
              <p:cNvSpPr>
                <a:spLocks/>
              </p:cNvSpPr>
              <p:nvPr/>
            </p:nvSpPr>
            <p:spPr bwMode="auto">
              <a:xfrm>
                <a:off x="161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7" name="Oval 163"/>
              <p:cNvSpPr>
                <a:spLocks noChangeArrowheads="1"/>
              </p:cNvSpPr>
              <p:nvPr/>
            </p:nvSpPr>
            <p:spPr bwMode="auto">
              <a:xfrm>
                <a:off x="1776"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28" name="Freeform 164"/>
              <p:cNvSpPr>
                <a:spLocks/>
              </p:cNvSpPr>
              <p:nvPr/>
            </p:nvSpPr>
            <p:spPr bwMode="auto">
              <a:xfrm>
                <a:off x="177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29" name="Freeform 165"/>
              <p:cNvSpPr>
                <a:spLocks/>
              </p:cNvSpPr>
              <p:nvPr/>
            </p:nvSpPr>
            <p:spPr bwMode="auto">
              <a:xfrm>
                <a:off x="180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0" name="Oval 166"/>
              <p:cNvSpPr>
                <a:spLocks noChangeArrowheads="1"/>
              </p:cNvSpPr>
              <p:nvPr/>
            </p:nvSpPr>
            <p:spPr bwMode="auto">
              <a:xfrm>
                <a:off x="1872"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31" name="Freeform 167"/>
              <p:cNvSpPr>
                <a:spLocks/>
              </p:cNvSpPr>
              <p:nvPr/>
            </p:nvSpPr>
            <p:spPr bwMode="auto">
              <a:xfrm>
                <a:off x="187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2" name="Freeform 168"/>
              <p:cNvSpPr>
                <a:spLocks/>
              </p:cNvSpPr>
              <p:nvPr/>
            </p:nvSpPr>
            <p:spPr bwMode="auto">
              <a:xfrm>
                <a:off x="190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3" name="Oval 169"/>
              <p:cNvSpPr>
                <a:spLocks noChangeArrowheads="1"/>
              </p:cNvSpPr>
              <p:nvPr/>
            </p:nvSpPr>
            <p:spPr bwMode="auto">
              <a:xfrm>
                <a:off x="1968"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34" name="Freeform 170"/>
              <p:cNvSpPr>
                <a:spLocks/>
              </p:cNvSpPr>
              <p:nvPr/>
            </p:nvSpPr>
            <p:spPr bwMode="auto">
              <a:xfrm>
                <a:off x="1968"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5" name="Freeform 171"/>
              <p:cNvSpPr>
                <a:spLocks/>
              </p:cNvSpPr>
              <p:nvPr/>
            </p:nvSpPr>
            <p:spPr bwMode="auto">
              <a:xfrm>
                <a:off x="200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6" name="Oval 172"/>
              <p:cNvSpPr>
                <a:spLocks noChangeArrowheads="1"/>
              </p:cNvSpPr>
              <p:nvPr/>
            </p:nvSpPr>
            <p:spPr bwMode="auto">
              <a:xfrm>
                <a:off x="2064"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37" name="Freeform 173"/>
              <p:cNvSpPr>
                <a:spLocks/>
              </p:cNvSpPr>
              <p:nvPr/>
            </p:nvSpPr>
            <p:spPr bwMode="auto">
              <a:xfrm>
                <a:off x="2064"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8" name="Freeform 174"/>
              <p:cNvSpPr>
                <a:spLocks/>
              </p:cNvSpPr>
              <p:nvPr/>
            </p:nvSpPr>
            <p:spPr bwMode="auto">
              <a:xfrm>
                <a:off x="2096"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39" name="Oval 175"/>
              <p:cNvSpPr>
                <a:spLocks noChangeArrowheads="1"/>
              </p:cNvSpPr>
              <p:nvPr/>
            </p:nvSpPr>
            <p:spPr bwMode="auto">
              <a:xfrm>
                <a:off x="1680" y="1872"/>
                <a:ext cx="96" cy="115"/>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40" name="Freeform 176"/>
              <p:cNvSpPr>
                <a:spLocks/>
              </p:cNvSpPr>
              <p:nvPr/>
            </p:nvSpPr>
            <p:spPr bwMode="auto">
              <a:xfrm>
                <a:off x="1680"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41" name="Freeform 177"/>
              <p:cNvSpPr>
                <a:spLocks/>
              </p:cNvSpPr>
              <p:nvPr/>
            </p:nvSpPr>
            <p:spPr bwMode="auto">
              <a:xfrm>
                <a:off x="1712" y="1987"/>
                <a:ext cx="32" cy="269"/>
              </a:xfrm>
              <a:custGeom>
                <a:avLst/>
                <a:gdLst>
                  <a:gd name="T0" fmla="*/ 2 w 48"/>
                  <a:gd name="T1" fmla="*/ 0 h 336"/>
                  <a:gd name="T2" fmla="*/ 0 w 48"/>
                  <a:gd name="T3" fmla="*/ 24 h 336"/>
                  <a:gd name="T4" fmla="*/ 2 w 48"/>
                  <a:gd name="T5" fmla="*/ 40 h 336"/>
                  <a:gd name="T6" fmla="*/ 0 w 48"/>
                  <a:gd name="T7" fmla="*/ 5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nvGrpSpPr>
              <p:cNvPr id="30142" name="Group 178"/>
              <p:cNvGrpSpPr>
                <a:grpSpLocks/>
              </p:cNvGrpSpPr>
              <p:nvPr/>
            </p:nvGrpSpPr>
            <p:grpSpPr bwMode="auto">
              <a:xfrm rot="10800000">
                <a:off x="2015" y="2304"/>
                <a:ext cx="96" cy="384"/>
                <a:chOff x="1200" y="1920"/>
                <a:chExt cx="144" cy="480"/>
              </a:xfrm>
            </p:grpSpPr>
            <p:sp>
              <p:nvSpPr>
                <p:cNvPr id="30207" name="Oval 17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08" name="Freeform 18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09" name="Freeform 18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3" name="Group 182"/>
              <p:cNvGrpSpPr>
                <a:grpSpLocks/>
              </p:cNvGrpSpPr>
              <p:nvPr/>
            </p:nvGrpSpPr>
            <p:grpSpPr bwMode="auto">
              <a:xfrm rot="10800000">
                <a:off x="1919" y="2304"/>
                <a:ext cx="96" cy="384"/>
                <a:chOff x="1200" y="1920"/>
                <a:chExt cx="144" cy="480"/>
              </a:xfrm>
            </p:grpSpPr>
            <p:sp>
              <p:nvSpPr>
                <p:cNvPr id="30204" name="Oval 18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05" name="Freeform 18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06" name="Freeform 18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4" name="Group 186"/>
              <p:cNvGrpSpPr>
                <a:grpSpLocks/>
              </p:cNvGrpSpPr>
              <p:nvPr/>
            </p:nvGrpSpPr>
            <p:grpSpPr bwMode="auto">
              <a:xfrm rot="10800000">
                <a:off x="1823" y="2304"/>
                <a:ext cx="96" cy="384"/>
                <a:chOff x="1200" y="1920"/>
                <a:chExt cx="144" cy="480"/>
              </a:xfrm>
            </p:grpSpPr>
            <p:sp>
              <p:nvSpPr>
                <p:cNvPr id="30201" name="Oval 18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202" name="Freeform 18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03" name="Freeform 18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5" name="Group 190"/>
              <p:cNvGrpSpPr>
                <a:grpSpLocks/>
              </p:cNvGrpSpPr>
              <p:nvPr/>
            </p:nvGrpSpPr>
            <p:grpSpPr bwMode="auto">
              <a:xfrm rot="10800000">
                <a:off x="1727" y="2304"/>
                <a:ext cx="96" cy="384"/>
                <a:chOff x="1200" y="1920"/>
                <a:chExt cx="144" cy="480"/>
              </a:xfrm>
            </p:grpSpPr>
            <p:sp>
              <p:nvSpPr>
                <p:cNvPr id="30198" name="Oval 19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99" name="Freeform 19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200" name="Freeform 19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6" name="Group 194"/>
              <p:cNvGrpSpPr>
                <a:grpSpLocks/>
              </p:cNvGrpSpPr>
              <p:nvPr/>
            </p:nvGrpSpPr>
            <p:grpSpPr bwMode="auto">
              <a:xfrm rot="10800000">
                <a:off x="1631" y="2304"/>
                <a:ext cx="96" cy="384"/>
                <a:chOff x="1200" y="1920"/>
                <a:chExt cx="144" cy="480"/>
              </a:xfrm>
            </p:grpSpPr>
            <p:sp>
              <p:nvSpPr>
                <p:cNvPr id="30195" name="Oval 19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96" name="Freeform 19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97" name="Freeform 19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7" name="Group 198"/>
              <p:cNvGrpSpPr>
                <a:grpSpLocks/>
              </p:cNvGrpSpPr>
              <p:nvPr/>
            </p:nvGrpSpPr>
            <p:grpSpPr bwMode="auto">
              <a:xfrm rot="10800000">
                <a:off x="1439" y="2304"/>
                <a:ext cx="96" cy="384"/>
                <a:chOff x="1200" y="1920"/>
                <a:chExt cx="144" cy="480"/>
              </a:xfrm>
            </p:grpSpPr>
            <p:sp>
              <p:nvSpPr>
                <p:cNvPr id="30192" name="Oval 19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93" name="Freeform 20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94" name="Freeform 20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8" name="Group 202"/>
              <p:cNvGrpSpPr>
                <a:grpSpLocks/>
              </p:cNvGrpSpPr>
              <p:nvPr/>
            </p:nvGrpSpPr>
            <p:grpSpPr bwMode="auto">
              <a:xfrm rot="10800000">
                <a:off x="1343" y="2304"/>
                <a:ext cx="96" cy="384"/>
                <a:chOff x="1200" y="1920"/>
                <a:chExt cx="144" cy="480"/>
              </a:xfrm>
            </p:grpSpPr>
            <p:sp>
              <p:nvSpPr>
                <p:cNvPr id="30189" name="Oval 20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90" name="Freeform 20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91" name="Freeform 20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49" name="Group 206"/>
              <p:cNvGrpSpPr>
                <a:grpSpLocks/>
              </p:cNvGrpSpPr>
              <p:nvPr/>
            </p:nvGrpSpPr>
            <p:grpSpPr bwMode="auto">
              <a:xfrm rot="10800000">
                <a:off x="1247" y="2304"/>
                <a:ext cx="96" cy="384"/>
                <a:chOff x="1200" y="1920"/>
                <a:chExt cx="144" cy="480"/>
              </a:xfrm>
            </p:grpSpPr>
            <p:sp>
              <p:nvSpPr>
                <p:cNvPr id="30186" name="Oval 20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87" name="Freeform 20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88" name="Freeform 20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0" name="Group 210"/>
              <p:cNvGrpSpPr>
                <a:grpSpLocks/>
              </p:cNvGrpSpPr>
              <p:nvPr/>
            </p:nvGrpSpPr>
            <p:grpSpPr bwMode="auto">
              <a:xfrm rot="10800000">
                <a:off x="1151" y="2304"/>
                <a:ext cx="96" cy="384"/>
                <a:chOff x="1200" y="1920"/>
                <a:chExt cx="144" cy="480"/>
              </a:xfrm>
            </p:grpSpPr>
            <p:sp>
              <p:nvSpPr>
                <p:cNvPr id="30183" name="Oval 21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84" name="Freeform 21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85" name="Freeform 21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1" name="Group 214"/>
              <p:cNvGrpSpPr>
                <a:grpSpLocks/>
              </p:cNvGrpSpPr>
              <p:nvPr/>
            </p:nvGrpSpPr>
            <p:grpSpPr bwMode="auto">
              <a:xfrm rot="10800000">
                <a:off x="1535" y="2304"/>
                <a:ext cx="96" cy="384"/>
                <a:chOff x="1200" y="1920"/>
                <a:chExt cx="144" cy="480"/>
              </a:xfrm>
            </p:grpSpPr>
            <p:sp>
              <p:nvSpPr>
                <p:cNvPr id="30180" name="Oval 21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81" name="Freeform 21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82" name="Freeform 21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2" name="Group 218"/>
              <p:cNvGrpSpPr>
                <a:grpSpLocks/>
              </p:cNvGrpSpPr>
              <p:nvPr/>
            </p:nvGrpSpPr>
            <p:grpSpPr bwMode="auto">
              <a:xfrm rot="10800000">
                <a:off x="1055" y="2304"/>
                <a:ext cx="96" cy="384"/>
                <a:chOff x="1200" y="1920"/>
                <a:chExt cx="144" cy="480"/>
              </a:xfrm>
            </p:grpSpPr>
            <p:sp>
              <p:nvSpPr>
                <p:cNvPr id="30177" name="Oval 21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78" name="Freeform 22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79" name="Freeform 22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3" name="Group 222"/>
              <p:cNvGrpSpPr>
                <a:grpSpLocks/>
              </p:cNvGrpSpPr>
              <p:nvPr/>
            </p:nvGrpSpPr>
            <p:grpSpPr bwMode="auto">
              <a:xfrm rot="10800000">
                <a:off x="863" y="2304"/>
                <a:ext cx="96" cy="384"/>
                <a:chOff x="1200" y="1920"/>
                <a:chExt cx="144" cy="480"/>
              </a:xfrm>
            </p:grpSpPr>
            <p:sp>
              <p:nvSpPr>
                <p:cNvPr id="30174" name="Oval 22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75" name="Freeform 22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76" name="Freeform 22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4" name="Group 226"/>
              <p:cNvGrpSpPr>
                <a:grpSpLocks/>
              </p:cNvGrpSpPr>
              <p:nvPr/>
            </p:nvGrpSpPr>
            <p:grpSpPr bwMode="auto">
              <a:xfrm rot="10800000">
                <a:off x="767" y="2304"/>
                <a:ext cx="96" cy="384"/>
                <a:chOff x="1200" y="1920"/>
                <a:chExt cx="144" cy="480"/>
              </a:xfrm>
            </p:grpSpPr>
            <p:sp>
              <p:nvSpPr>
                <p:cNvPr id="30171" name="Oval 227"/>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72" name="Freeform 22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73" name="Freeform 22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5" name="Group 230"/>
              <p:cNvGrpSpPr>
                <a:grpSpLocks/>
              </p:cNvGrpSpPr>
              <p:nvPr/>
            </p:nvGrpSpPr>
            <p:grpSpPr bwMode="auto">
              <a:xfrm rot="10800000">
                <a:off x="671" y="2304"/>
                <a:ext cx="96" cy="384"/>
                <a:chOff x="1200" y="1920"/>
                <a:chExt cx="144" cy="480"/>
              </a:xfrm>
            </p:grpSpPr>
            <p:sp>
              <p:nvSpPr>
                <p:cNvPr id="30168" name="Oval 231"/>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69" name="Freeform 23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70" name="Freeform 23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6" name="Group 234"/>
              <p:cNvGrpSpPr>
                <a:grpSpLocks/>
              </p:cNvGrpSpPr>
              <p:nvPr/>
            </p:nvGrpSpPr>
            <p:grpSpPr bwMode="auto">
              <a:xfrm rot="10800000">
                <a:off x="575" y="2304"/>
                <a:ext cx="96" cy="384"/>
                <a:chOff x="1200" y="1920"/>
                <a:chExt cx="144" cy="480"/>
              </a:xfrm>
            </p:grpSpPr>
            <p:sp>
              <p:nvSpPr>
                <p:cNvPr id="30165" name="Oval 235"/>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66" name="Freeform 23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67" name="Freeform 23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7" name="Group 238"/>
              <p:cNvGrpSpPr>
                <a:grpSpLocks/>
              </p:cNvGrpSpPr>
              <p:nvPr/>
            </p:nvGrpSpPr>
            <p:grpSpPr bwMode="auto">
              <a:xfrm rot="10800000">
                <a:off x="959" y="2304"/>
                <a:ext cx="96" cy="384"/>
                <a:chOff x="1200" y="1920"/>
                <a:chExt cx="144" cy="480"/>
              </a:xfrm>
            </p:grpSpPr>
            <p:sp>
              <p:nvSpPr>
                <p:cNvPr id="30162" name="Oval 239"/>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63" name="Freeform 24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64" name="Freeform 24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nvGrpSpPr>
              <p:cNvPr id="30158" name="Group 242"/>
              <p:cNvGrpSpPr>
                <a:grpSpLocks/>
              </p:cNvGrpSpPr>
              <p:nvPr/>
            </p:nvGrpSpPr>
            <p:grpSpPr bwMode="auto">
              <a:xfrm rot="10800000">
                <a:off x="479" y="2304"/>
                <a:ext cx="96" cy="384"/>
                <a:chOff x="1200" y="1920"/>
                <a:chExt cx="144" cy="480"/>
              </a:xfrm>
            </p:grpSpPr>
            <p:sp>
              <p:nvSpPr>
                <p:cNvPr id="30159" name="Oval 243"/>
                <p:cNvSpPr>
                  <a:spLocks noChangeArrowheads="1"/>
                </p:cNvSpPr>
                <p:nvPr/>
              </p:nvSpPr>
              <p:spPr bwMode="auto">
                <a:xfrm>
                  <a:off x="1200" y="1920"/>
                  <a:ext cx="144" cy="144"/>
                </a:xfrm>
                <a:prstGeom prst="ellipse">
                  <a:avLst/>
                </a:prstGeom>
                <a:solidFill>
                  <a:srgbClr val="DCC2D1"/>
                </a:solidFill>
                <a:ln w="9525">
                  <a:solidFill>
                    <a:schemeClr val="tx1"/>
                  </a:solidFill>
                  <a:round/>
                  <a:headEnd/>
                  <a:tailEnd/>
                </a:ln>
              </p:spPr>
              <p:txBody>
                <a:bodyPr wrap="none" anchor="ctr"/>
                <a:lstStyle/>
                <a:p>
                  <a:endParaRPr lang="en-US"/>
                </a:p>
              </p:txBody>
            </p:sp>
            <p:sp>
              <p:nvSpPr>
                <p:cNvPr id="30160" name="Freeform 24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sp>
              <p:nvSpPr>
                <p:cNvPr id="30161" name="Freeform 24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solidFill>
                  <a:srgbClr val="DCC2D1"/>
                </a:solidFill>
                <a:ln w="9525">
                  <a:solidFill>
                    <a:schemeClr val="tx1"/>
                  </a:solidFill>
                  <a:round/>
                  <a:headEnd/>
                  <a:tailEnd/>
                </a:ln>
              </p:spPr>
              <p:txBody>
                <a:bodyPr/>
                <a:lstStyle/>
                <a:p>
                  <a:endParaRPr lang="en-US"/>
                </a:p>
              </p:txBody>
            </p:sp>
          </p:grpSp>
        </p:grpSp>
      </p:grpSp>
      <p:grpSp>
        <p:nvGrpSpPr>
          <p:cNvPr id="29702" name="Group 246"/>
          <p:cNvGrpSpPr>
            <a:grpSpLocks/>
          </p:cNvGrpSpPr>
          <p:nvPr/>
        </p:nvGrpSpPr>
        <p:grpSpPr bwMode="auto">
          <a:xfrm>
            <a:off x="762000" y="5668963"/>
            <a:ext cx="279400" cy="190500"/>
            <a:chOff x="432" y="3456"/>
            <a:chExt cx="176" cy="120"/>
          </a:xfrm>
          <a:solidFill>
            <a:schemeClr val="accent5">
              <a:lumMod val="50000"/>
            </a:schemeClr>
          </a:solidFill>
        </p:grpSpPr>
        <p:sp>
          <p:nvSpPr>
            <p:cNvPr id="30086" name="Oval 24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87" name="Rectangle 24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88" name="Rectangle 24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3" name="Group 250"/>
          <p:cNvGrpSpPr>
            <a:grpSpLocks/>
          </p:cNvGrpSpPr>
          <p:nvPr/>
        </p:nvGrpSpPr>
        <p:grpSpPr bwMode="auto">
          <a:xfrm>
            <a:off x="1168400" y="5935663"/>
            <a:ext cx="279400" cy="190500"/>
            <a:chOff x="432" y="3456"/>
            <a:chExt cx="176" cy="120"/>
          </a:xfrm>
          <a:solidFill>
            <a:schemeClr val="accent5">
              <a:lumMod val="50000"/>
            </a:schemeClr>
          </a:solidFill>
        </p:grpSpPr>
        <p:sp>
          <p:nvSpPr>
            <p:cNvPr id="30083" name="Oval 25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84" name="Rectangle 25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85" name="Rectangle 25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4" name="Group 254"/>
          <p:cNvGrpSpPr>
            <a:grpSpLocks/>
          </p:cNvGrpSpPr>
          <p:nvPr/>
        </p:nvGrpSpPr>
        <p:grpSpPr bwMode="auto">
          <a:xfrm>
            <a:off x="1320800" y="5440363"/>
            <a:ext cx="279400" cy="190500"/>
            <a:chOff x="432" y="3456"/>
            <a:chExt cx="176" cy="120"/>
          </a:xfrm>
          <a:solidFill>
            <a:schemeClr val="accent5">
              <a:lumMod val="50000"/>
            </a:schemeClr>
          </a:solidFill>
        </p:grpSpPr>
        <p:sp>
          <p:nvSpPr>
            <p:cNvPr id="30080" name="Oval 25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81" name="Rectangle 25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82" name="Rectangle 25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5" name="Group 258"/>
          <p:cNvGrpSpPr>
            <a:grpSpLocks/>
          </p:cNvGrpSpPr>
          <p:nvPr/>
        </p:nvGrpSpPr>
        <p:grpSpPr bwMode="auto">
          <a:xfrm>
            <a:off x="3429000" y="2133600"/>
            <a:ext cx="279400" cy="190500"/>
            <a:chOff x="432" y="3456"/>
            <a:chExt cx="176" cy="120"/>
          </a:xfrm>
          <a:solidFill>
            <a:schemeClr val="accent5">
              <a:lumMod val="50000"/>
            </a:schemeClr>
          </a:solidFill>
        </p:grpSpPr>
        <p:sp>
          <p:nvSpPr>
            <p:cNvPr id="30077" name="Oval 25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78" name="Rectangle 26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79" name="Rectangle 26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6" name="Group 262"/>
          <p:cNvGrpSpPr>
            <a:grpSpLocks/>
          </p:cNvGrpSpPr>
          <p:nvPr/>
        </p:nvGrpSpPr>
        <p:grpSpPr bwMode="auto">
          <a:xfrm>
            <a:off x="1600200" y="2057400"/>
            <a:ext cx="279400" cy="190500"/>
            <a:chOff x="432" y="3456"/>
            <a:chExt cx="176" cy="120"/>
          </a:xfrm>
          <a:solidFill>
            <a:schemeClr val="accent5">
              <a:lumMod val="50000"/>
            </a:schemeClr>
          </a:solidFill>
        </p:grpSpPr>
        <p:sp>
          <p:nvSpPr>
            <p:cNvPr id="30074" name="Oval 26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75" name="Rectangle 26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76" name="Rectangle 26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7" name="Group 266"/>
          <p:cNvGrpSpPr>
            <a:grpSpLocks/>
          </p:cNvGrpSpPr>
          <p:nvPr/>
        </p:nvGrpSpPr>
        <p:grpSpPr bwMode="auto">
          <a:xfrm>
            <a:off x="1778000" y="5135563"/>
            <a:ext cx="279400" cy="190500"/>
            <a:chOff x="432" y="3456"/>
            <a:chExt cx="176" cy="120"/>
          </a:xfrm>
          <a:solidFill>
            <a:schemeClr val="accent5">
              <a:lumMod val="50000"/>
            </a:schemeClr>
          </a:solidFill>
        </p:grpSpPr>
        <p:sp>
          <p:nvSpPr>
            <p:cNvPr id="30071" name="Oval 26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72" name="Rectangle 26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73" name="Rectangle 26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8" name="Group 270"/>
          <p:cNvGrpSpPr>
            <a:grpSpLocks/>
          </p:cNvGrpSpPr>
          <p:nvPr/>
        </p:nvGrpSpPr>
        <p:grpSpPr bwMode="auto">
          <a:xfrm>
            <a:off x="1778000" y="6240463"/>
            <a:ext cx="279400" cy="190500"/>
            <a:chOff x="432" y="3456"/>
            <a:chExt cx="176" cy="120"/>
          </a:xfrm>
          <a:solidFill>
            <a:schemeClr val="accent5">
              <a:lumMod val="50000"/>
            </a:schemeClr>
          </a:solidFill>
        </p:grpSpPr>
        <p:sp>
          <p:nvSpPr>
            <p:cNvPr id="30068" name="Oval 27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69" name="Rectangle 27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70" name="Rectangle 27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09" name="Group 274"/>
          <p:cNvGrpSpPr>
            <a:grpSpLocks/>
          </p:cNvGrpSpPr>
          <p:nvPr/>
        </p:nvGrpSpPr>
        <p:grpSpPr bwMode="auto">
          <a:xfrm>
            <a:off x="762000" y="2133600"/>
            <a:ext cx="279400" cy="190500"/>
            <a:chOff x="432" y="3456"/>
            <a:chExt cx="176" cy="120"/>
          </a:xfrm>
          <a:solidFill>
            <a:schemeClr val="accent5">
              <a:lumMod val="50000"/>
            </a:schemeClr>
          </a:solidFill>
        </p:grpSpPr>
        <p:sp>
          <p:nvSpPr>
            <p:cNvPr id="30065" name="Oval 27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66" name="Rectangle 27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67" name="Rectangle 27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0" name="Group 278"/>
          <p:cNvGrpSpPr>
            <a:grpSpLocks/>
          </p:cNvGrpSpPr>
          <p:nvPr/>
        </p:nvGrpSpPr>
        <p:grpSpPr bwMode="auto">
          <a:xfrm>
            <a:off x="762000" y="4830763"/>
            <a:ext cx="279400" cy="190500"/>
            <a:chOff x="432" y="3456"/>
            <a:chExt cx="176" cy="120"/>
          </a:xfrm>
          <a:solidFill>
            <a:schemeClr val="accent5">
              <a:lumMod val="50000"/>
            </a:schemeClr>
          </a:solidFill>
        </p:grpSpPr>
        <p:sp>
          <p:nvSpPr>
            <p:cNvPr id="30062" name="Oval 27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63" name="Rectangle 28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64" name="Rectangle 28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1" name="Group 282"/>
          <p:cNvGrpSpPr>
            <a:grpSpLocks/>
          </p:cNvGrpSpPr>
          <p:nvPr/>
        </p:nvGrpSpPr>
        <p:grpSpPr bwMode="auto">
          <a:xfrm>
            <a:off x="1320800" y="4754563"/>
            <a:ext cx="279400" cy="190500"/>
            <a:chOff x="432" y="3456"/>
            <a:chExt cx="176" cy="120"/>
          </a:xfrm>
          <a:solidFill>
            <a:schemeClr val="accent5">
              <a:lumMod val="50000"/>
            </a:schemeClr>
          </a:solidFill>
        </p:grpSpPr>
        <p:sp>
          <p:nvSpPr>
            <p:cNvPr id="30059" name="Oval 28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60" name="Rectangle 28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61" name="Rectangle 28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2" name="Group 286"/>
          <p:cNvGrpSpPr>
            <a:grpSpLocks/>
          </p:cNvGrpSpPr>
          <p:nvPr/>
        </p:nvGrpSpPr>
        <p:grpSpPr bwMode="auto">
          <a:xfrm>
            <a:off x="1270000" y="3535363"/>
            <a:ext cx="279400" cy="190500"/>
            <a:chOff x="432" y="3456"/>
            <a:chExt cx="176" cy="120"/>
          </a:xfrm>
          <a:solidFill>
            <a:schemeClr val="accent5">
              <a:lumMod val="50000"/>
            </a:schemeClr>
          </a:solidFill>
        </p:grpSpPr>
        <p:sp>
          <p:nvSpPr>
            <p:cNvPr id="30056" name="Oval 28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57" name="Rectangle 28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58" name="Rectangle 28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3" name="Group 290"/>
          <p:cNvGrpSpPr>
            <a:grpSpLocks/>
          </p:cNvGrpSpPr>
          <p:nvPr/>
        </p:nvGrpSpPr>
        <p:grpSpPr bwMode="auto">
          <a:xfrm>
            <a:off x="1676400" y="3878263"/>
            <a:ext cx="279400" cy="190500"/>
            <a:chOff x="432" y="3456"/>
            <a:chExt cx="176" cy="120"/>
          </a:xfrm>
          <a:solidFill>
            <a:schemeClr val="accent5">
              <a:lumMod val="50000"/>
            </a:schemeClr>
          </a:solidFill>
        </p:grpSpPr>
        <p:sp>
          <p:nvSpPr>
            <p:cNvPr id="30053" name="Oval 29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54" name="Rectangle 29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55" name="Rectangle 29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4" name="Group 294"/>
          <p:cNvGrpSpPr>
            <a:grpSpLocks/>
          </p:cNvGrpSpPr>
          <p:nvPr/>
        </p:nvGrpSpPr>
        <p:grpSpPr bwMode="auto">
          <a:xfrm>
            <a:off x="1803400" y="3306763"/>
            <a:ext cx="279400" cy="190500"/>
            <a:chOff x="432" y="3456"/>
            <a:chExt cx="176" cy="120"/>
          </a:xfrm>
          <a:solidFill>
            <a:schemeClr val="accent5">
              <a:lumMod val="50000"/>
            </a:schemeClr>
          </a:solidFill>
        </p:grpSpPr>
        <p:sp>
          <p:nvSpPr>
            <p:cNvPr id="30050" name="Oval 29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51" name="Rectangle 29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52" name="Rectangle 29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5" name="Group 298"/>
          <p:cNvGrpSpPr>
            <a:grpSpLocks/>
          </p:cNvGrpSpPr>
          <p:nvPr/>
        </p:nvGrpSpPr>
        <p:grpSpPr bwMode="auto">
          <a:xfrm>
            <a:off x="1447800" y="3078163"/>
            <a:ext cx="279400" cy="190500"/>
            <a:chOff x="432" y="3456"/>
            <a:chExt cx="176" cy="120"/>
          </a:xfrm>
          <a:solidFill>
            <a:schemeClr val="accent5">
              <a:lumMod val="50000"/>
            </a:schemeClr>
          </a:solidFill>
        </p:grpSpPr>
        <p:sp>
          <p:nvSpPr>
            <p:cNvPr id="30047" name="Oval 29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48" name="Rectangle 30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49" name="Rectangle 30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6" name="Group 302"/>
          <p:cNvGrpSpPr>
            <a:grpSpLocks/>
          </p:cNvGrpSpPr>
          <p:nvPr/>
        </p:nvGrpSpPr>
        <p:grpSpPr bwMode="auto">
          <a:xfrm>
            <a:off x="2286000" y="3962400"/>
            <a:ext cx="279400" cy="190500"/>
            <a:chOff x="432" y="3456"/>
            <a:chExt cx="176" cy="120"/>
          </a:xfrm>
          <a:solidFill>
            <a:schemeClr val="accent5">
              <a:lumMod val="50000"/>
            </a:schemeClr>
          </a:solidFill>
        </p:grpSpPr>
        <p:sp>
          <p:nvSpPr>
            <p:cNvPr id="30044" name="Oval 30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45" name="Rectangle 30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46" name="Rectangle 30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7" name="Group 306"/>
          <p:cNvGrpSpPr>
            <a:grpSpLocks/>
          </p:cNvGrpSpPr>
          <p:nvPr/>
        </p:nvGrpSpPr>
        <p:grpSpPr bwMode="auto">
          <a:xfrm>
            <a:off x="2311400" y="3086100"/>
            <a:ext cx="279400" cy="190500"/>
            <a:chOff x="432" y="3456"/>
            <a:chExt cx="176" cy="120"/>
          </a:xfrm>
          <a:solidFill>
            <a:schemeClr val="accent5">
              <a:lumMod val="50000"/>
            </a:schemeClr>
          </a:solidFill>
        </p:grpSpPr>
        <p:sp>
          <p:nvSpPr>
            <p:cNvPr id="30041" name="Oval 30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42" name="Rectangle 30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43" name="Rectangle 30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8" name="Group 310"/>
          <p:cNvGrpSpPr>
            <a:grpSpLocks/>
          </p:cNvGrpSpPr>
          <p:nvPr/>
        </p:nvGrpSpPr>
        <p:grpSpPr bwMode="auto">
          <a:xfrm>
            <a:off x="1752600" y="4419600"/>
            <a:ext cx="279400" cy="190500"/>
            <a:chOff x="432" y="3456"/>
            <a:chExt cx="176" cy="120"/>
          </a:xfrm>
          <a:solidFill>
            <a:schemeClr val="accent5">
              <a:lumMod val="50000"/>
            </a:schemeClr>
          </a:solidFill>
        </p:grpSpPr>
        <p:sp>
          <p:nvSpPr>
            <p:cNvPr id="30038" name="Oval 31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39" name="Rectangle 31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40" name="Rectangle 31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19" name="Group 314"/>
          <p:cNvGrpSpPr>
            <a:grpSpLocks/>
          </p:cNvGrpSpPr>
          <p:nvPr/>
        </p:nvGrpSpPr>
        <p:grpSpPr bwMode="auto">
          <a:xfrm>
            <a:off x="1371600" y="4144963"/>
            <a:ext cx="279400" cy="190500"/>
            <a:chOff x="432" y="3456"/>
            <a:chExt cx="176" cy="120"/>
          </a:xfrm>
          <a:solidFill>
            <a:schemeClr val="accent5">
              <a:lumMod val="50000"/>
            </a:schemeClr>
          </a:solidFill>
        </p:grpSpPr>
        <p:sp>
          <p:nvSpPr>
            <p:cNvPr id="30035" name="Oval 31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36" name="Rectangle 31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37" name="Rectangle 31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0" name="Group 318"/>
          <p:cNvGrpSpPr>
            <a:grpSpLocks/>
          </p:cNvGrpSpPr>
          <p:nvPr/>
        </p:nvGrpSpPr>
        <p:grpSpPr bwMode="auto">
          <a:xfrm>
            <a:off x="2209800" y="5440363"/>
            <a:ext cx="279400" cy="190500"/>
            <a:chOff x="432" y="3456"/>
            <a:chExt cx="176" cy="120"/>
          </a:xfrm>
          <a:solidFill>
            <a:schemeClr val="accent5">
              <a:lumMod val="50000"/>
            </a:schemeClr>
          </a:solidFill>
        </p:grpSpPr>
        <p:sp>
          <p:nvSpPr>
            <p:cNvPr id="30032" name="Oval 31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33" name="Rectangle 32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34" name="Rectangle 32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1" name="Group 322"/>
          <p:cNvGrpSpPr>
            <a:grpSpLocks/>
          </p:cNvGrpSpPr>
          <p:nvPr/>
        </p:nvGrpSpPr>
        <p:grpSpPr bwMode="auto">
          <a:xfrm>
            <a:off x="2616200" y="5707063"/>
            <a:ext cx="279400" cy="190500"/>
            <a:chOff x="432" y="3456"/>
            <a:chExt cx="176" cy="120"/>
          </a:xfrm>
          <a:solidFill>
            <a:schemeClr val="accent5">
              <a:lumMod val="50000"/>
            </a:schemeClr>
          </a:solidFill>
        </p:grpSpPr>
        <p:sp>
          <p:nvSpPr>
            <p:cNvPr id="30029" name="Oval 32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30" name="Rectangle 32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31" name="Rectangle 32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2" name="Group 326"/>
          <p:cNvGrpSpPr>
            <a:grpSpLocks/>
          </p:cNvGrpSpPr>
          <p:nvPr/>
        </p:nvGrpSpPr>
        <p:grpSpPr bwMode="auto">
          <a:xfrm>
            <a:off x="2438400" y="2057400"/>
            <a:ext cx="279400" cy="190500"/>
            <a:chOff x="432" y="3456"/>
            <a:chExt cx="176" cy="120"/>
          </a:xfrm>
          <a:solidFill>
            <a:schemeClr val="accent5">
              <a:lumMod val="50000"/>
            </a:schemeClr>
          </a:solidFill>
        </p:grpSpPr>
        <p:sp>
          <p:nvSpPr>
            <p:cNvPr id="30026" name="Oval 32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27" name="Rectangle 32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28" name="Rectangle 32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3" name="Group 330"/>
          <p:cNvGrpSpPr>
            <a:grpSpLocks/>
          </p:cNvGrpSpPr>
          <p:nvPr/>
        </p:nvGrpSpPr>
        <p:grpSpPr bwMode="auto">
          <a:xfrm>
            <a:off x="2362200" y="4983163"/>
            <a:ext cx="279400" cy="190500"/>
            <a:chOff x="432" y="3456"/>
            <a:chExt cx="176" cy="120"/>
          </a:xfrm>
          <a:solidFill>
            <a:schemeClr val="accent5">
              <a:lumMod val="50000"/>
            </a:schemeClr>
          </a:solidFill>
        </p:grpSpPr>
        <p:sp>
          <p:nvSpPr>
            <p:cNvPr id="30023" name="Oval 33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24" name="Rectangle 33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25" name="Rectangle 33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4" name="Group 334"/>
          <p:cNvGrpSpPr>
            <a:grpSpLocks/>
          </p:cNvGrpSpPr>
          <p:nvPr/>
        </p:nvGrpSpPr>
        <p:grpSpPr bwMode="auto">
          <a:xfrm>
            <a:off x="3073400" y="5554663"/>
            <a:ext cx="279400" cy="190500"/>
            <a:chOff x="432" y="3456"/>
            <a:chExt cx="176" cy="120"/>
          </a:xfrm>
          <a:solidFill>
            <a:schemeClr val="accent5">
              <a:lumMod val="50000"/>
            </a:schemeClr>
          </a:solidFill>
        </p:grpSpPr>
        <p:sp>
          <p:nvSpPr>
            <p:cNvPr id="30020" name="Oval 33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21" name="Rectangle 33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22" name="Rectangle 33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5" name="Group 338"/>
          <p:cNvGrpSpPr>
            <a:grpSpLocks/>
          </p:cNvGrpSpPr>
          <p:nvPr/>
        </p:nvGrpSpPr>
        <p:grpSpPr bwMode="auto">
          <a:xfrm>
            <a:off x="3225800" y="4906963"/>
            <a:ext cx="279400" cy="190500"/>
            <a:chOff x="432" y="3456"/>
            <a:chExt cx="176" cy="120"/>
          </a:xfrm>
          <a:solidFill>
            <a:schemeClr val="accent5">
              <a:lumMod val="50000"/>
            </a:schemeClr>
          </a:solidFill>
        </p:grpSpPr>
        <p:sp>
          <p:nvSpPr>
            <p:cNvPr id="30017" name="Oval 33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18" name="Rectangle 34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19" name="Rectangle 34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6" name="Group 342"/>
          <p:cNvGrpSpPr>
            <a:grpSpLocks/>
          </p:cNvGrpSpPr>
          <p:nvPr/>
        </p:nvGrpSpPr>
        <p:grpSpPr bwMode="auto">
          <a:xfrm>
            <a:off x="2895600" y="2590800"/>
            <a:ext cx="279400" cy="190500"/>
            <a:chOff x="432" y="3456"/>
            <a:chExt cx="176" cy="120"/>
          </a:xfrm>
          <a:solidFill>
            <a:schemeClr val="accent5">
              <a:lumMod val="50000"/>
            </a:schemeClr>
          </a:solidFill>
        </p:grpSpPr>
        <p:sp>
          <p:nvSpPr>
            <p:cNvPr id="30014" name="Oval 34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15" name="Rectangle 34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16" name="Rectangle 34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7" name="Group 346"/>
          <p:cNvGrpSpPr>
            <a:grpSpLocks/>
          </p:cNvGrpSpPr>
          <p:nvPr/>
        </p:nvGrpSpPr>
        <p:grpSpPr bwMode="auto">
          <a:xfrm>
            <a:off x="2286000" y="6049963"/>
            <a:ext cx="279400" cy="190500"/>
            <a:chOff x="432" y="3456"/>
            <a:chExt cx="176" cy="120"/>
          </a:xfrm>
          <a:solidFill>
            <a:schemeClr val="accent5">
              <a:lumMod val="50000"/>
            </a:schemeClr>
          </a:solidFill>
        </p:grpSpPr>
        <p:sp>
          <p:nvSpPr>
            <p:cNvPr id="30011" name="Oval 34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12" name="Rectangle 34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13" name="Rectangle 34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8" name="Group 350"/>
          <p:cNvGrpSpPr>
            <a:grpSpLocks/>
          </p:cNvGrpSpPr>
          <p:nvPr/>
        </p:nvGrpSpPr>
        <p:grpSpPr bwMode="auto">
          <a:xfrm>
            <a:off x="2209800" y="4602163"/>
            <a:ext cx="279400" cy="190500"/>
            <a:chOff x="432" y="3456"/>
            <a:chExt cx="176" cy="120"/>
          </a:xfrm>
          <a:solidFill>
            <a:schemeClr val="accent5">
              <a:lumMod val="50000"/>
            </a:schemeClr>
          </a:solidFill>
        </p:grpSpPr>
        <p:sp>
          <p:nvSpPr>
            <p:cNvPr id="30008" name="Oval 35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09" name="Rectangle 35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10" name="Rectangle 35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29" name="Group 354"/>
          <p:cNvGrpSpPr>
            <a:grpSpLocks/>
          </p:cNvGrpSpPr>
          <p:nvPr/>
        </p:nvGrpSpPr>
        <p:grpSpPr bwMode="auto">
          <a:xfrm>
            <a:off x="2768600" y="4525963"/>
            <a:ext cx="279400" cy="190500"/>
            <a:chOff x="432" y="3456"/>
            <a:chExt cx="176" cy="120"/>
          </a:xfrm>
          <a:solidFill>
            <a:schemeClr val="accent5">
              <a:lumMod val="50000"/>
            </a:schemeClr>
          </a:solidFill>
        </p:grpSpPr>
        <p:sp>
          <p:nvSpPr>
            <p:cNvPr id="30005" name="Oval 35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06" name="Rectangle 35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07" name="Rectangle 35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0" name="Group 358"/>
          <p:cNvGrpSpPr>
            <a:grpSpLocks/>
          </p:cNvGrpSpPr>
          <p:nvPr/>
        </p:nvGrpSpPr>
        <p:grpSpPr bwMode="auto">
          <a:xfrm>
            <a:off x="2717800" y="3306763"/>
            <a:ext cx="279400" cy="190500"/>
            <a:chOff x="432" y="3456"/>
            <a:chExt cx="176" cy="120"/>
          </a:xfrm>
          <a:solidFill>
            <a:schemeClr val="accent5">
              <a:lumMod val="50000"/>
            </a:schemeClr>
          </a:solidFill>
        </p:grpSpPr>
        <p:sp>
          <p:nvSpPr>
            <p:cNvPr id="30002" name="Oval 35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03" name="Rectangle 36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04" name="Rectangle 36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1" name="Group 362"/>
          <p:cNvGrpSpPr>
            <a:grpSpLocks/>
          </p:cNvGrpSpPr>
          <p:nvPr/>
        </p:nvGrpSpPr>
        <p:grpSpPr bwMode="auto">
          <a:xfrm>
            <a:off x="3124200" y="3649663"/>
            <a:ext cx="279400" cy="190500"/>
            <a:chOff x="432" y="3456"/>
            <a:chExt cx="176" cy="120"/>
          </a:xfrm>
          <a:solidFill>
            <a:schemeClr val="accent5">
              <a:lumMod val="50000"/>
            </a:schemeClr>
          </a:solidFill>
        </p:grpSpPr>
        <p:sp>
          <p:nvSpPr>
            <p:cNvPr id="29999" name="Oval 36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30000" name="Rectangle 36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30001" name="Rectangle 36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2" name="Group 366"/>
          <p:cNvGrpSpPr>
            <a:grpSpLocks/>
          </p:cNvGrpSpPr>
          <p:nvPr/>
        </p:nvGrpSpPr>
        <p:grpSpPr bwMode="auto">
          <a:xfrm>
            <a:off x="3302000" y="3116263"/>
            <a:ext cx="279400" cy="190500"/>
            <a:chOff x="432" y="3456"/>
            <a:chExt cx="176" cy="120"/>
          </a:xfrm>
          <a:solidFill>
            <a:schemeClr val="accent5">
              <a:lumMod val="50000"/>
            </a:schemeClr>
          </a:solidFill>
        </p:grpSpPr>
        <p:sp>
          <p:nvSpPr>
            <p:cNvPr id="29996" name="Oval 36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97" name="Rectangle 36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98" name="Rectangle 36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3" name="Group 370"/>
          <p:cNvGrpSpPr>
            <a:grpSpLocks/>
          </p:cNvGrpSpPr>
          <p:nvPr/>
        </p:nvGrpSpPr>
        <p:grpSpPr bwMode="auto">
          <a:xfrm>
            <a:off x="3581400" y="3459163"/>
            <a:ext cx="279400" cy="190500"/>
            <a:chOff x="432" y="3456"/>
            <a:chExt cx="176" cy="120"/>
          </a:xfrm>
          <a:solidFill>
            <a:schemeClr val="accent5">
              <a:lumMod val="50000"/>
            </a:schemeClr>
          </a:solidFill>
        </p:grpSpPr>
        <p:sp>
          <p:nvSpPr>
            <p:cNvPr id="29993" name="Oval 37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94" name="Rectangle 37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95" name="Rectangle 37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4" name="Group 374"/>
          <p:cNvGrpSpPr>
            <a:grpSpLocks/>
          </p:cNvGrpSpPr>
          <p:nvPr/>
        </p:nvGrpSpPr>
        <p:grpSpPr bwMode="auto">
          <a:xfrm>
            <a:off x="3733800" y="4068763"/>
            <a:ext cx="279400" cy="190500"/>
            <a:chOff x="432" y="3456"/>
            <a:chExt cx="176" cy="120"/>
          </a:xfrm>
          <a:solidFill>
            <a:schemeClr val="accent5">
              <a:lumMod val="50000"/>
            </a:schemeClr>
          </a:solidFill>
        </p:grpSpPr>
        <p:sp>
          <p:nvSpPr>
            <p:cNvPr id="29990" name="Oval 37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91" name="Rectangle 37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92" name="Rectangle 37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5" name="Group 378"/>
          <p:cNvGrpSpPr>
            <a:grpSpLocks/>
          </p:cNvGrpSpPr>
          <p:nvPr/>
        </p:nvGrpSpPr>
        <p:grpSpPr bwMode="auto">
          <a:xfrm>
            <a:off x="2794000" y="4068763"/>
            <a:ext cx="279400" cy="190500"/>
            <a:chOff x="432" y="3456"/>
            <a:chExt cx="176" cy="120"/>
          </a:xfrm>
          <a:solidFill>
            <a:schemeClr val="accent5">
              <a:lumMod val="50000"/>
            </a:schemeClr>
          </a:solidFill>
        </p:grpSpPr>
        <p:sp>
          <p:nvSpPr>
            <p:cNvPr id="29987" name="Oval 37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88" name="Rectangle 38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89" name="Rectangle 38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6" name="Group 382"/>
          <p:cNvGrpSpPr>
            <a:grpSpLocks/>
          </p:cNvGrpSpPr>
          <p:nvPr/>
        </p:nvGrpSpPr>
        <p:grpSpPr bwMode="auto">
          <a:xfrm>
            <a:off x="2819400" y="6316663"/>
            <a:ext cx="279400" cy="190500"/>
            <a:chOff x="432" y="3456"/>
            <a:chExt cx="176" cy="120"/>
          </a:xfrm>
          <a:solidFill>
            <a:schemeClr val="accent5">
              <a:lumMod val="50000"/>
            </a:schemeClr>
          </a:solidFill>
        </p:grpSpPr>
        <p:sp>
          <p:nvSpPr>
            <p:cNvPr id="29984" name="Oval 38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85" name="Rectangle 38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86" name="Rectangle 38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7" name="Group 386"/>
          <p:cNvGrpSpPr>
            <a:grpSpLocks/>
          </p:cNvGrpSpPr>
          <p:nvPr/>
        </p:nvGrpSpPr>
        <p:grpSpPr bwMode="auto">
          <a:xfrm>
            <a:off x="3606800" y="6316663"/>
            <a:ext cx="279400" cy="190500"/>
            <a:chOff x="432" y="3456"/>
            <a:chExt cx="176" cy="120"/>
          </a:xfrm>
          <a:solidFill>
            <a:schemeClr val="accent5">
              <a:lumMod val="50000"/>
            </a:schemeClr>
          </a:solidFill>
        </p:grpSpPr>
        <p:sp>
          <p:nvSpPr>
            <p:cNvPr id="29981" name="Oval 38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82" name="Rectangle 38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83" name="Rectangle 38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8" name="Group 390"/>
          <p:cNvGrpSpPr>
            <a:grpSpLocks/>
          </p:cNvGrpSpPr>
          <p:nvPr/>
        </p:nvGrpSpPr>
        <p:grpSpPr bwMode="auto">
          <a:xfrm>
            <a:off x="3759200" y="5783263"/>
            <a:ext cx="279400" cy="190500"/>
            <a:chOff x="432" y="3456"/>
            <a:chExt cx="176" cy="120"/>
          </a:xfrm>
          <a:solidFill>
            <a:schemeClr val="accent5">
              <a:lumMod val="50000"/>
            </a:schemeClr>
          </a:solidFill>
        </p:grpSpPr>
        <p:sp>
          <p:nvSpPr>
            <p:cNvPr id="29978" name="Oval 39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79" name="Rectangle 39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80" name="Rectangle 39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39" name="Group 394"/>
          <p:cNvGrpSpPr>
            <a:grpSpLocks/>
          </p:cNvGrpSpPr>
          <p:nvPr/>
        </p:nvGrpSpPr>
        <p:grpSpPr bwMode="auto">
          <a:xfrm>
            <a:off x="3581400" y="5249863"/>
            <a:ext cx="279400" cy="190500"/>
            <a:chOff x="432" y="3456"/>
            <a:chExt cx="176" cy="120"/>
          </a:xfrm>
          <a:solidFill>
            <a:schemeClr val="accent5">
              <a:lumMod val="50000"/>
            </a:schemeClr>
          </a:solidFill>
        </p:grpSpPr>
        <p:sp>
          <p:nvSpPr>
            <p:cNvPr id="29975" name="Oval 39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76" name="Rectangle 39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77" name="Rectangle 39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0" name="Group 398"/>
          <p:cNvGrpSpPr>
            <a:grpSpLocks/>
          </p:cNvGrpSpPr>
          <p:nvPr/>
        </p:nvGrpSpPr>
        <p:grpSpPr bwMode="auto">
          <a:xfrm>
            <a:off x="1981200" y="2590800"/>
            <a:ext cx="279400" cy="190500"/>
            <a:chOff x="432" y="3456"/>
            <a:chExt cx="176" cy="120"/>
          </a:xfrm>
          <a:solidFill>
            <a:schemeClr val="accent5">
              <a:lumMod val="50000"/>
            </a:schemeClr>
          </a:solidFill>
        </p:grpSpPr>
        <p:sp>
          <p:nvSpPr>
            <p:cNvPr id="29972" name="Oval 39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73" name="Rectangle 40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74" name="Rectangle 40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1" name="Group 402"/>
          <p:cNvGrpSpPr>
            <a:grpSpLocks/>
          </p:cNvGrpSpPr>
          <p:nvPr/>
        </p:nvGrpSpPr>
        <p:grpSpPr bwMode="auto">
          <a:xfrm>
            <a:off x="3352800" y="4297363"/>
            <a:ext cx="279400" cy="190500"/>
            <a:chOff x="432" y="3456"/>
            <a:chExt cx="176" cy="120"/>
          </a:xfrm>
          <a:solidFill>
            <a:schemeClr val="accent5">
              <a:lumMod val="50000"/>
            </a:schemeClr>
          </a:solidFill>
        </p:grpSpPr>
        <p:sp>
          <p:nvSpPr>
            <p:cNvPr id="29969" name="Oval 40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70" name="Rectangle 40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71" name="Rectangle 40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2" name="Group 406"/>
          <p:cNvGrpSpPr>
            <a:grpSpLocks/>
          </p:cNvGrpSpPr>
          <p:nvPr/>
        </p:nvGrpSpPr>
        <p:grpSpPr bwMode="auto">
          <a:xfrm>
            <a:off x="3657600" y="2590800"/>
            <a:ext cx="279400" cy="190500"/>
            <a:chOff x="432" y="3456"/>
            <a:chExt cx="176" cy="120"/>
          </a:xfrm>
          <a:solidFill>
            <a:schemeClr val="accent5">
              <a:lumMod val="50000"/>
            </a:schemeClr>
          </a:solidFill>
        </p:grpSpPr>
        <p:sp>
          <p:nvSpPr>
            <p:cNvPr id="29966" name="Oval 40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67" name="Rectangle 40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68" name="Rectangle 40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3" name="Group 410"/>
          <p:cNvGrpSpPr>
            <a:grpSpLocks/>
          </p:cNvGrpSpPr>
          <p:nvPr/>
        </p:nvGrpSpPr>
        <p:grpSpPr bwMode="auto">
          <a:xfrm>
            <a:off x="1066800" y="2590800"/>
            <a:ext cx="279400" cy="190500"/>
            <a:chOff x="432" y="3456"/>
            <a:chExt cx="176" cy="120"/>
          </a:xfrm>
          <a:solidFill>
            <a:schemeClr val="accent5">
              <a:lumMod val="50000"/>
            </a:schemeClr>
          </a:solidFill>
        </p:grpSpPr>
        <p:sp>
          <p:nvSpPr>
            <p:cNvPr id="29963" name="Oval 41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64" name="Rectangle 41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65" name="Rectangle 41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4" name="Group 414"/>
          <p:cNvGrpSpPr>
            <a:grpSpLocks/>
          </p:cNvGrpSpPr>
          <p:nvPr/>
        </p:nvGrpSpPr>
        <p:grpSpPr bwMode="auto">
          <a:xfrm>
            <a:off x="762000" y="4114800"/>
            <a:ext cx="279400" cy="190500"/>
            <a:chOff x="432" y="3456"/>
            <a:chExt cx="176" cy="120"/>
          </a:xfrm>
          <a:solidFill>
            <a:schemeClr val="accent5">
              <a:lumMod val="50000"/>
            </a:schemeClr>
          </a:solidFill>
        </p:grpSpPr>
        <p:sp>
          <p:nvSpPr>
            <p:cNvPr id="29960" name="Oval 41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61" name="Rectangle 41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62" name="Rectangle 41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5" name="Group 418"/>
          <p:cNvGrpSpPr>
            <a:grpSpLocks/>
          </p:cNvGrpSpPr>
          <p:nvPr/>
        </p:nvGrpSpPr>
        <p:grpSpPr bwMode="auto">
          <a:xfrm>
            <a:off x="736600" y="3344863"/>
            <a:ext cx="279400" cy="190500"/>
            <a:chOff x="432" y="3456"/>
            <a:chExt cx="176" cy="120"/>
          </a:xfrm>
          <a:solidFill>
            <a:schemeClr val="accent5">
              <a:lumMod val="50000"/>
            </a:schemeClr>
          </a:solidFill>
        </p:grpSpPr>
        <p:sp>
          <p:nvSpPr>
            <p:cNvPr id="29957" name="Oval 41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58" name="Rectangle 42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59" name="Rectangle 42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6" name="Group 422"/>
          <p:cNvGrpSpPr>
            <a:grpSpLocks/>
          </p:cNvGrpSpPr>
          <p:nvPr/>
        </p:nvGrpSpPr>
        <p:grpSpPr bwMode="auto">
          <a:xfrm>
            <a:off x="5029200" y="5668963"/>
            <a:ext cx="279400" cy="190500"/>
            <a:chOff x="432" y="3456"/>
            <a:chExt cx="176" cy="120"/>
          </a:xfrm>
          <a:solidFill>
            <a:schemeClr val="accent5">
              <a:lumMod val="50000"/>
            </a:schemeClr>
          </a:solidFill>
        </p:grpSpPr>
        <p:sp>
          <p:nvSpPr>
            <p:cNvPr id="29954" name="Oval 42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55" name="Rectangle 42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56" name="Rectangle 42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7" name="Group 426"/>
          <p:cNvGrpSpPr>
            <a:grpSpLocks/>
          </p:cNvGrpSpPr>
          <p:nvPr/>
        </p:nvGrpSpPr>
        <p:grpSpPr bwMode="auto">
          <a:xfrm>
            <a:off x="5435600" y="5935663"/>
            <a:ext cx="279400" cy="190500"/>
            <a:chOff x="432" y="3456"/>
            <a:chExt cx="176" cy="120"/>
          </a:xfrm>
          <a:solidFill>
            <a:schemeClr val="accent5">
              <a:lumMod val="50000"/>
            </a:schemeClr>
          </a:solidFill>
        </p:grpSpPr>
        <p:sp>
          <p:nvSpPr>
            <p:cNvPr id="29951" name="Oval 42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52" name="Rectangle 42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53" name="Rectangle 42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8" name="Group 430"/>
          <p:cNvGrpSpPr>
            <a:grpSpLocks/>
          </p:cNvGrpSpPr>
          <p:nvPr/>
        </p:nvGrpSpPr>
        <p:grpSpPr bwMode="auto">
          <a:xfrm>
            <a:off x="5588000" y="5440363"/>
            <a:ext cx="279400" cy="190500"/>
            <a:chOff x="432" y="3456"/>
            <a:chExt cx="176" cy="120"/>
          </a:xfrm>
          <a:solidFill>
            <a:schemeClr val="accent5">
              <a:lumMod val="50000"/>
            </a:schemeClr>
          </a:solidFill>
        </p:grpSpPr>
        <p:sp>
          <p:nvSpPr>
            <p:cNvPr id="29948" name="Oval 43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49" name="Rectangle 43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50" name="Rectangle 43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49" name="Group 434"/>
          <p:cNvGrpSpPr>
            <a:grpSpLocks/>
          </p:cNvGrpSpPr>
          <p:nvPr/>
        </p:nvGrpSpPr>
        <p:grpSpPr bwMode="auto">
          <a:xfrm>
            <a:off x="6400800" y="2514600"/>
            <a:ext cx="279400" cy="190500"/>
            <a:chOff x="432" y="3456"/>
            <a:chExt cx="176" cy="120"/>
          </a:xfrm>
          <a:solidFill>
            <a:schemeClr val="accent5">
              <a:lumMod val="50000"/>
            </a:schemeClr>
          </a:solidFill>
        </p:grpSpPr>
        <p:sp>
          <p:nvSpPr>
            <p:cNvPr id="29945" name="Oval 43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46" name="Rectangle 43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47" name="Rectangle 43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0" name="Group 438"/>
          <p:cNvGrpSpPr>
            <a:grpSpLocks/>
          </p:cNvGrpSpPr>
          <p:nvPr/>
        </p:nvGrpSpPr>
        <p:grpSpPr bwMode="auto">
          <a:xfrm>
            <a:off x="7772400" y="3048000"/>
            <a:ext cx="279400" cy="190500"/>
            <a:chOff x="432" y="3456"/>
            <a:chExt cx="176" cy="120"/>
          </a:xfrm>
          <a:solidFill>
            <a:schemeClr val="accent5">
              <a:lumMod val="50000"/>
            </a:schemeClr>
          </a:solidFill>
        </p:grpSpPr>
        <p:sp>
          <p:nvSpPr>
            <p:cNvPr id="29942" name="Oval 43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43" name="Rectangle 44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44" name="Rectangle 44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1" name="Group 442"/>
          <p:cNvGrpSpPr>
            <a:grpSpLocks/>
          </p:cNvGrpSpPr>
          <p:nvPr/>
        </p:nvGrpSpPr>
        <p:grpSpPr bwMode="auto">
          <a:xfrm>
            <a:off x="6045200" y="5135563"/>
            <a:ext cx="279400" cy="190500"/>
            <a:chOff x="432" y="3456"/>
            <a:chExt cx="176" cy="120"/>
          </a:xfrm>
          <a:solidFill>
            <a:schemeClr val="accent5">
              <a:lumMod val="50000"/>
            </a:schemeClr>
          </a:solidFill>
        </p:grpSpPr>
        <p:sp>
          <p:nvSpPr>
            <p:cNvPr id="29939" name="Oval 44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40" name="Rectangle 44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41" name="Rectangle 44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2" name="Group 446"/>
          <p:cNvGrpSpPr>
            <a:grpSpLocks/>
          </p:cNvGrpSpPr>
          <p:nvPr/>
        </p:nvGrpSpPr>
        <p:grpSpPr bwMode="auto">
          <a:xfrm>
            <a:off x="5181600" y="2057400"/>
            <a:ext cx="279400" cy="190500"/>
            <a:chOff x="432" y="3456"/>
            <a:chExt cx="176" cy="120"/>
          </a:xfrm>
          <a:solidFill>
            <a:schemeClr val="accent5">
              <a:lumMod val="50000"/>
            </a:schemeClr>
          </a:solidFill>
        </p:grpSpPr>
        <p:sp>
          <p:nvSpPr>
            <p:cNvPr id="29936" name="Oval 44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37" name="Rectangle 44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38" name="Rectangle 44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3" name="Group 450"/>
          <p:cNvGrpSpPr>
            <a:grpSpLocks/>
          </p:cNvGrpSpPr>
          <p:nvPr/>
        </p:nvGrpSpPr>
        <p:grpSpPr bwMode="auto">
          <a:xfrm>
            <a:off x="5105400" y="6278563"/>
            <a:ext cx="279400" cy="190500"/>
            <a:chOff x="432" y="3456"/>
            <a:chExt cx="176" cy="120"/>
          </a:xfrm>
          <a:solidFill>
            <a:schemeClr val="accent5">
              <a:lumMod val="50000"/>
            </a:schemeClr>
          </a:solidFill>
        </p:grpSpPr>
        <p:sp>
          <p:nvSpPr>
            <p:cNvPr id="29933" name="Oval 45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34" name="Rectangle 45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35" name="Rectangle 45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4" name="Group 454"/>
          <p:cNvGrpSpPr>
            <a:grpSpLocks/>
          </p:cNvGrpSpPr>
          <p:nvPr/>
        </p:nvGrpSpPr>
        <p:grpSpPr bwMode="auto">
          <a:xfrm>
            <a:off x="5105400" y="2590800"/>
            <a:ext cx="279400" cy="190500"/>
            <a:chOff x="432" y="3456"/>
            <a:chExt cx="176" cy="120"/>
          </a:xfrm>
          <a:solidFill>
            <a:schemeClr val="accent5">
              <a:lumMod val="50000"/>
            </a:schemeClr>
          </a:solidFill>
        </p:grpSpPr>
        <p:sp>
          <p:nvSpPr>
            <p:cNvPr id="29930" name="Oval 45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31" name="Rectangle 45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32" name="Rectangle 45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5" name="Group 458"/>
          <p:cNvGrpSpPr>
            <a:grpSpLocks/>
          </p:cNvGrpSpPr>
          <p:nvPr/>
        </p:nvGrpSpPr>
        <p:grpSpPr bwMode="auto">
          <a:xfrm>
            <a:off x="5588000" y="4754563"/>
            <a:ext cx="279400" cy="190500"/>
            <a:chOff x="432" y="3456"/>
            <a:chExt cx="176" cy="120"/>
          </a:xfrm>
          <a:solidFill>
            <a:schemeClr val="accent5">
              <a:lumMod val="50000"/>
            </a:schemeClr>
          </a:solidFill>
        </p:grpSpPr>
        <p:sp>
          <p:nvSpPr>
            <p:cNvPr id="29927" name="Oval 45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28" name="Rectangle 46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29" name="Rectangle 46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6" name="Group 462"/>
          <p:cNvGrpSpPr>
            <a:grpSpLocks/>
          </p:cNvGrpSpPr>
          <p:nvPr/>
        </p:nvGrpSpPr>
        <p:grpSpPr bwMode="auto">
          <a:xfrm>
            <a:off x="5562600" y="3535363"/>
            <a:ext cx="279400" cy="190500"/>
            <a:chOff x="432" y="3456"/>
            <a:chExt cx="176" cy="120"/>
          </a:xfrm>
          <a:solidFill>
            <a:schemeClr val="accent5">
              <a:lumMod val="50000"/>
            </a:schemeClr>
          </a:solidFill>
        </p:grpSpPr>
        <p:sp>
          <p:nvSpPr>
            <p:cNvPr id="29924" name="Oval 46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25" name="Rectangle 46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26" name="Rectangle 46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7" name="Group 466"/>
          <p:cNvGrpSpPr>
            <a:grpSpLocks/>
          </p:cNvGrpSpPr>
          <p:nvPr/>
        </p:nvGrpSpPr>
        <p:grpSpPr bwMode="auto">
          <a:xfrm>
            <a:off x="5969000" y="3802063"/>
            <a:ext cx="279400" cy="190500"/>
            <a:chOff x="432" y="3456"/>
            <a:chExt cx="176" cy="120"/>
          </a:xfrm>
          <a:solidFill>
            <a:schemeClr val="accent5">
              <a:lumMod val="50000"/>
            </a:schemeClr>
          </a:solidFill>
        </p:grpSpPr>
        <p:sp>
          <p:nvSpPr>
            <p:cNvPr id="29921" name="Oval 46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22" name="Rectangle 46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23" name="Rectangle 46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8" name="Group 470"/>
          <p:cNvGrpSpPr>
            <a:grpSpLocks/>
          </p:cNvGrpSpPr>
          <p:nvPr/>
        </p:nvGrpSpPr>
        <p:grpSpPr bwMode="auto">
          <a:xfrm>
            <a:off x="6121400" y="3306763"/>
            <a:ext cx="279400" cy="190500"/>
            <a:chOff x="432" y="3456"/>
            <a:chExt cx="176" cy="120"/>
          </a:xfrm>
          <a:solidFill>
            <a:schemeClr val="accent5">
              <a:lumMod val="50000"/>
            </a:schemeClr>
          </a:solidFill>
        </p:grpSpPr>
        <p:sp>
          <p:nvSpPr>
            <p:cNvPr id="29918" name="Oval 47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19" name="Rectangle 47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20" name="Rectangle 47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59" name="Group 474"/>
          <p:cNvGrpSpPr>
            <a:grpSpLocks/>
          </p:cNvGrpSpPr>
          <p:nvPr/>
        </p:nvGrpSpPr>
        <p:grpSpPr bwMode="auto">
          <a:xfrm>
            <a:off x="8153400" y="4572000"/>
            <a:ext cx="279400" cy="190500"/>
            <a:chOff x="432" y="3456"/>
            <a:chExt cx="176" cy="120"/>
          </a:xfrm>
          <a:solidFill>
            <a:schemeClr val="accent5">
              <a:lumMod val="50000"/>
            </a:schemeClr>
          </a:solidFill>
        </p:grpSpPr>
        <p:sp>
          <p:nvSpPr>
            <p:cNvPr id="29915" name="Oval 47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16" name="Rectangle 47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17" name="Rectangle 47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0" name="Group 478"/>
          <p:cNvGrpSpPr>
            <a:grpSpLocks/>
          </p:cNvGrpSpPr>
          <p:nvPr/>
        </p:nvGrpSpPr>
        <p:grpSpPr bwMode="auto">
          <a:xfrm>
            <a:off x="6426200" y="3649663"/>
            <a:ext cx="279400" cy="190500"/>
            <a:chOff x="432" y="3456"/>
            <a:chExt cx="176" cy="120"/>
          </a:xfrm>
          <a:solidFill>
            <a:schemeClr val="accent5">
              <a:lumMod val="50000"/>
            </a:schemeClr>
          </a:solidFill>
        </p:grpSpPr>
        <p:sp>
          <p:nvSpPr>
            <p:cNvPr id="29912" name="Oval 47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13" name="Rectangle 48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14" name="Rectangle 48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1" name="Group 482"/>
          <p:cNvGrpSpPr>
            <a:grpSpLocks/>
          </p:cNvGrpSpPr>
          <p:nvPr/>
        </p:nvGrpSpPr>
        <p:grpSpPr bwMode="auto">
          <a:xfrm>
            <a:off x="6578600" y="3086100"/>
            <a:ext cx="279400" cy="190500"/>
            <a:chOff x="432" y="3456"/>
            <a:chExt cx="176" cy="120"/>
          </a:xfrm>
          <a:solidFill>
            <a:schemeClr val="accent5">
              <a:lumMod val="50000"/>
            </a:schemeClr>
          </a:solidFill>
        </p:grpSpPr>
        <p:sp>
          <p:nvSpPr>
            <p:cNvPr id="29909" name="Oval 48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10" name="Rectangle 48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11" name="Rectangle 48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2" name="Group 486"/>
          <p:cNvGrpSpPr>
            <a:grpSpLocks/>
          </p:cNvGrpSpPr>
          <p:nvPr/>
        </p:nvGrpSpPr>
        <p:grpSpPr bwMode="auto">
          <a:xfrm>
            <a:off x="6553200" y="4068763"/>
            <a:ext cx="279400" cy="190500"/>
            <a:chOff x="432" y="3456"/>
            <a:chExt cx="176" cy="120"/>
          </a:xfrm>
          <a:solidFill>
            <a:schemeClr val="accent5">
              <a:lumMod val="50000"/>
            </a:schemeClr>
          </a:solidFill>
        </p:grpSpPr>
        <p:sp>
          <p:nvSpPr>
            <p:cNvPr id="29906" name="Oval 48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07" name="Rectangle 48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08" name="Rectangle 48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3" name="Group 490"/>
          <p:cNvGrpSpPr>
            <a:grpSpLocks/>
          </p:cNvGrpSpPr>
          <p:nvPr/>
        </p:nvGrpSpPr>
        <p:grpSpPr bwMode="auto">
          <a:xfrm>
            <a:off x="8153400" y="3429000"/>
            <a:ext cx="279400" cy="190500"/>
            <a:chOff x="432" y="3456"/>
            <a:chExt cx="176" cy="120"/>
          </a:xfrm>
          <a:solidFill>
            <a:schemeClr val="accent5">
              <a:lumMod val="50000"/>
            </a:schemeClr>
          </a:solidFill>
        </p:grpSpPr>
        <p:sp>
          <p:nvSpPr>
            <p:cNvPr id="29903" name="Oval 49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04" name="Rectangle 49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05" name="Rectangle 49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4" name="Group 494"/>
          <p:cNvGrpSpPr>
            <a:grpSpLocks/>
          </p:cNvGrpSpPr>
          <p:nvPr/>
        </p:nvGrpSpPr>
        <p:grpSpPr bwMode="auto">
          <a:xfrm>
            <a:off x="6477000" y="5440363"/>
            <a:ext cx="279400" cy="190500"/>
            <a:chOff x="432" y="3456"/>
            <a:chExt cx="176" cy="120"/>
          </a:xfrm>
          <a:solidFill>
            <a:schemeClr val="accent5">
              <a:lumMod val="50000"/>
            </a:schemeClr>
          </a:solidFill>
        </p:grpSpPr>
        <p:sp>
          <p:nvSpPr>
            <p:cNvPr id="29900" name="Oval 49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901" name="Rectangle 49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902" name="Rectangle 49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5" name="Group 498"/>
          <p:cNvGrpSpPr>
            <a:grpSpLocks/>
          </p:cNvGrpSpPr>
          <p:nvPr/>
        </p:nvGrpSpPr>
        <p:grpSpPr bwMode="auto">
          <a:xfrm>
            <a:off x="6883400" y="5707063"/>
            <a:ext cx="279400" cy="190500"/>
            <a:chOff x="432" y="3456"/>
            <a:chExt cx="176" cy="120"/>
          </a:xfrm>
          <a:solidFill>
            <a:schemeClr val="accent5">
              <a:lumMod val="50000"/>
            </a:schemeClr>
          </a:solidFill>
        </p:grpSpPr>
        <p:sp>
          <p:nvSpPr>
            <p:cNvPr id="29897" name="Oval 49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98" name="Rectangle 50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99" name="Rectangle 50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6" name="Group 502"/>
          <p:cNvGrpSpPr>
            <a:grpSpLocks/>
          </p:cNvGrpSpPr>
          <p:nvPr/>
        </p:nvGrpSpPr>
        <p:grpSpPr bwMode="auto">
          <a:xfrm>
            <a:off x="7035800" y="5211763"/>
            <a:ext cx="279400" cy="190500"/>
            <a:chOff x="432" y="3456"/>
            <a:chExt cx="176" cy="120"/>
          </a:xfrm>
          <a:solidFill>
            <a:schemeClr val="accent5">
              <a:lumMod val="50000"/>
            </a:schemeClr>
          </a:solidFill>
        </p:grpSpPr>
        <p:sp>
          <p:nvSpPr>
            <p:cNvPr id="29894" name="Oval 50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95" name="Rectangle 50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96" name="Rectangle 50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7" name="Group 506"/>
          <p:cNvGrpSpPr>
            <a:grpSpLocks/>
          </p:cNvGrpSpPr>
          <p:nvPr/>
        </p:nvGrpSpPr>
        <p:grpSpPr bwMode="auto">
          <a:xfrm>
            <a:off x="5334000" y="2971800"/>
            <a:ext cx="279400" cy="190500"/>
            <a:chOff x="432" y="3456"/>
            <a:chExt cx="176" cy="120"/>
          </a:xfrm>
          <a:solidFill>
            <a:schemeClr val="accent5">
              <a:lumMod val="50000"/>
            </a:schemeClr>
          </a:solidFill>
        </p:grpSpPr>
        <p:sp>
          <p:nvSpPr>
            <p:cNvPr id="29891" name="Oval 50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92" name="Rectangle 50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93" name="Rectangle 50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8" name="Group 510"/>
          <p:cNvGrpSpPr>
            <a:grpSpLocks/>
          </p:cNvGrpSpPr>
          <p:nvPr/>
        </p:nvGrpSpPr>
        <p:grpSpPr bwMode="auto">
          <a:xfrm>
            <a:off x="7340600" y="5554663"/>
            <a:ext cx="279400" cy="190500"/>
            <a:chOff x="432" y="3456"/>
            <a:chExt cx="176" cy="120"/>
          </a:xfrm>
          <a:solidFill>
            <a:schemeClr val="accent5">
              <a:lumMod val="50000"/>
            </a:schemeClr>
          </a:solidFill>
        </p:grpSpPr>
        <p:sp>
          <p:nvSpPr>
            <p:cNvPr id="29888" name="Oval 51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89" name="Rectangle 51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90" name="Rectangle 51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69" name="Group 514"/>
          <p:cNvGrpSpPr>
            <a:grpSpLocks/>
          </p:cNvGrpSpPr>
          <p:nvPr/>
        </p:nvGrpSpPr>
        <p:grpSpPr bwMode="auto">
          <a:xfrm>
            <a:off x="7493000" y="4906963"/>
            <a:ext cx="279400" cy="190500"/>
            <a:chOff x="432" y="3456"/>
            <a:chExt cx="176" cy="120"/>
          </a:xfrm>
          <a:solidFill>
            <a:schemeClr val="accent5">
              <a:lumMod val="50000"/>
            </a:schemeClr>
          </a:solidFill>
        </p:grpSpPr>
        <p:sp>
          <p:nvSpPr>
            <p:cNvPr id="29885" name="Oval 51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86" name="Rectangle 51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87" name="Rectangle 51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0" name="Group 518"/>
          <p:cNvGrpSpPr>
            <a:grpSpLocks/>
          </p:cNvGrpSpPr>
          <p:nvPr/>
        </p:nvGrpSpPr>
        <p:grpSpPr bwMode="auto">
          <a:xfrm>
            <a:off x="7493000" y="6011863"/>
            <a:ext cx="279400" cy="190500"/>
            <a:chOff x="432" y="3456"/>
            <a:chExt cx="176" cy="120"/>
          </a:xfrm>
          <a:solidFill>
            <a:schemeClr val="accent5">
              <a:lumMod val="50000"/>
            </a:schemeClr>
          </a:solidFill>
        </p:grpSpPr>
        <p:sp>
          <p:nvSpPr>
            <p:cNvPr id="29882" name="Oval 51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83" name="Rectangle 52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84" name="Rectangle 52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1" name="Group 522"/>
          <p:cNvGrpSpPr>
            <a:grpSpLocks/>
          </p:cNvGrpSpPr>
          <p:nvPr/>
        </p:nvGrpSpPr>
        <p:grpSpPr bwMode="auto">
          <a:xfrm>
            <a:off x="6553200" y="6049963"/>
            <a:ext cx="279400" cy="190500"/>
            <a:chOff x="432" y="3456"/>
            <a:chExt cx="176" cy="120"/>
          </a:xfrm>
          <a:solidFill>
            <a:schemeClr val="accent5">
              <a:lumMod val="50000"/>
            </a:schemeClr>
          </a:solidFill>
        </p:grpSpPr>
        <p:sp>
          <p:nvSpPr>
            <p:cNvPr id="29879" name="Oval 52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80" name="Rectangle 52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81" name="Rectangle 52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2" name="Group 526"/>
          <p:cNvGrpSpPr>
            <a:grpSpLocks/>
          </p:cNvGrpSpPr>
          <p:nvPr/>
        </p:nvGrpSpPr>
        <p:grpSpPr bwMode="auto">
          <a:xfrm>
            <a:off x="6477000" y="4602163"/>
            <a:ext cx="279400" cy="190500"/>
            <a:chOff x="432" y="3456"/>
            <a:chExt cx="176" cy="120"/>
          </a:xfrm>
          <a:solidFill>
            <a:schemeClr val="accent5">
              <a:lumMod val="50000"/>
            </a:schemeClr>
          </a:solidFill>
        </p:grpSpPr>
        <p:sp>
          <p:nvSpPr>
            <p:cNvPr id="29876" name="Oval 52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77" name="Rectangle 52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78" name="Rectangle 52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3" name="Group 530"/>
          <p:cNvGrpSpPr>
            <a:grpSpLocks/>
          </p:cNvGrpSpPr>
          <p:nvPr/>
        </p:nvGrpSpPr>
        <p:grpSpPr bwMode="auto">
          <a:xfrm>
            <a:off x="7035800" y="4525963"/>
            <a:ext cx="279400" cy="190500"/>
            <a:chOff x="432" y="3456"/>
            <a:chExt cx="176" cy="120"/>
          </a:xfrm>
          <a:solidFill>
            <a:schemeClr val="accent5">
              <a:lumMod val="50000"/>
            </a:schemeClr>
          </a:solidFill>
        </p:grpSpPr>
        <p:sp>
          <p:nvSpPr>
            <p:cNvPr id="29873" name="Oval 53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74" name="Rectangle 53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75" name="Rectangle 53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4" name="Group 534"/>
          <p:cNvGrpSpPr>
            <a:grpSpLocks/>
          </p:cNvGrpSpPr>
          <p:nvPr/>
        </p:nvGrpSpPr>
        <p:grpSpPr bwMode="auto">
          <a:xfrm>
            <a:off x="7010400" y="3344863"/>
            <a:ext cx="279400" cy="190500"/>
            <a:chOff x="432" y="3456"/>
            <a:chExt cx="176" cy="120"/>
          </a:xfrm>
          <a:solidFill>
            <a:schemeClr val="accent5">
              <a:lumMod val="50000"/>
            </a:schemeClr>
          </a:solidFill>
        </p:grpSpPr>
        <p:sp>
          <p:nvSpPr>
            <p:cNvPr id="29870" name="Oval 53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71" name="Rectangle 53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72" name="Rectangle 53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5" name="Group 538"/>
          <p:cNvGrpSpPr>
            <a:grpSpLocks/>
          </p:cNvGrpSpPr>
          <p:nvPr/>
        </p:nvGrpSpPr>
        <p:grpSpPr bwMode="auto">
          <a:xfrm>
            <a:off x="7416800" y="3611563"/>
            <a:ext cx="279400" cy="190500"/>
            <a:chOff x="432" y="3456"/>
            <a:chExt cx="176" cy="120"/>
          </a:xfrm>
          <a:solidFill>
            <a:schemeClr val="accent5">
              <a:lumMod val="50000"/>
            </a:schemeClr>
          </a:solidFill>
        </p:grpSpPr>
        <p:sp>
          <p:nvSpPr>
            <p:cNvPr id="29867" name="Oval 53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68" name="Rectangle 54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69" name="Rectangle 54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6" name="Group 542"/>
          <p:cNvGrpSpPr>
            <a:grpSpLocks/>
          </p:cNvGrpSpPr>
          <p:nvPr/>
        </p:nvGrpSpPr>
        <p:grpSpPr bwMode="auto">
          <a:xfrm>
            <a:off x="8077200" y="2286000"/>
            <a:ext cx="279400" cy="190500"/>
            <a:chOff x="432" y="3456"/>
            <a:chExt cx="176" cy="120"/>
          </a:xfrm>
          <a:solidFill>
            <a:schemeClr val="accent5">
              <a:lumMod val="50000"/>
            </a:schemeClr>
          </a:solidFill>
        </p:grpSpPr>
        <p:sp>
          <p:nvSpPr>
            <p:cNvPr id="29864" name="Oval 54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65" name="Rectangle 54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66" name="Rectangle 54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7" name="Group 546"/>
          <p:cNvGrpSpPr>
            <a:grpSpLocks/>
          </p:cNvGrpSpPr>
          <p:nvPr/>
        </p:nvGrpSpPr>
        <p:grpSpPr bwMode="auto">
          <a:xfrm>
            <a:off x="7543800" y="2590800"/>
            <a:ext cx="279400" cy="190500"/>
            <a:chOff x="432" y="3456"/>
            <a:chExt cx="176" cy="120"/>
          </a:xfrm>
          <a:solidFill>
            <a:schemeClr val="accent5">
              <a:lumMod val="50000"/>
            </a:schemeClr>
          </a:solidFill>
        </p:grpSpPr>
        <p:sp>
          <p:nvSpPr>
            <p:cNvPr id="29861" name="Oval 54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62" name="Rectangle 54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63" name="Rectangle 54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8" name="Group 550"/>
          <p:cNvGrpSpPr>
            <a:grpSpLocks/>
          </p:cNvGrpSpPr>
          <p:nvPr/>
        </p:nvGrpSpPr>
        <p:grpSpPr bwMode="auto">
          <a:xfrm>
            <a:off x="8026400" y="3916363"/>
            <a:ext cx="279400" cy="190500"/>
            <a:chOff x="432" y="3456"/>
            <a:chExt cx="176" cy="120"/>
          </a:xfrm>
          <a:solidFill>
            <a:schemeClr val="accent5">
              <a:lumMod val="50000"/>
            </a:schemeClr>
          </a:solidFill>
        </p:grpSpPr>
        <p:sp>
          <p:nvSpPr>
            <p:cNvPr id="29858" name="Oval 55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59" name="Rectangle 55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60" name="Rectangle 55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79" name="Group 554"/>
          <p:cNvGrpSpPr>
            <a:grpSpLocks/>
          </p:cNvGrpSpPr>
          <p:nvPr/>
        </p:nvGrpSpPr>
        <p:grpSpPr bwMode="auto">
          <a:xfrm>
            <a:off x="7086600" y="3954463"/>
            <a:ext cx="279400" cy="190500"/>
            <a:chOff x="432" y="3456"/>
            <a:chExt cx="176" cy="120"/>
          </a:xfrm>
          <a:solidFill>
            <a:schemeClr val="accent5">
              <a:lumMod val="50000"/>
            </a:schemeClr>
          </a:solidFill>
        </p:grpSpPr>
        <p:sp>
          <p:nvSpPr>
            <p:cNvPr id="29855" name="Oval 55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56" name="Rectangle 55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57" name="Rectangle 55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0" name="Group 558"/>
          <p:cNvGrpSpPr>
            <a:grpSpLocks/>
          </p:cNvGrpSpPr>
          <p:nvPr/>
        </p:nvGrpSpPr>
        <p:grpSpPr bwMode="auto">
          <a:xfrm>
            <a:off x="7086600" y="6316663"/>
            <a:ext cx="279400" cy="190500"/>
            <a:chOff x="432" y="3456"/>
            <a:chExt cx="176" cy="120"/>
          </a:xfrm>
          <a:solidFill>
            <a:schemeClr val="accent5">
              <a:lumMod val="50000"/>
            </a:schemeClr>
          </a:solidFill>
        </p:grpSpPr>
        <p:sp>
          <p:nvSpPr>
            <p:cNvPr id="29852" name="Oval 55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53" name="Rectangle 56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54" name="Rectangle 56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1" name="Group 562"/>
          <p:cNvGrpSpPr>
            <a:grpSpLocks/>
          </p:cNvGrpSpPr>
          <p:nvPr/>
        </p:nvGrpSpPr>
        <p:grpSpPr bwMode="auto">
          <a:xfrm>
            <a:off x="5791200" y="2057400"/>
            <a:ext cx="279400" cy="190500"/>
            <a:chOff x="432" y="3456"/>
            <a:chExt cx="176" cy="120"/>
          </a:xfrm>
          <a:solidFill>
            <a:schemeClr val="accent5">
              <a:lumMod val="50000"/>
            </a:schemeClr>
          </a:solidFill>
        </p:grpSpPr>
        <p:sp>
          <p:nvSpPr>
            <p:cNvPr id="29849" name="Oval 56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50" name="Rectangle 56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51" name="Rectangle 56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2" name="Group 566"/>
          <p:cNvGrpSpPr>
            <a:grpSpLocks/>
          </p:cNvGrpSpPr>
          <p:nvPr/>
        </p:nvGrpSpPr>
        <p:grpSpPr bwMode="auto">
          <a:xfrm>
            <a:off x="8026400" y="5783263"/>
            <a:ext cx="279400" cy="190500"/>
            <a:chOff x="432" y="3456"/>
            <a:chExt cx="176" cy="120"/>
          </a:xfrm>
          <a:solidFill>
            <a:schemeClr val="accent5">
              <a:lumMod val="50000"/>
            </a:schemeClr>
          </a:solidFill>
        </p:grpSpPr>
        <p:sp>
          <p:nvSpPr>
            <p:cNvPr id="29846" name="Oval 56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47" name="Rectangle 56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48" name="Rectangle 56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3" name="Group 570"/>
          <p:cNvGrpSpPr>
            <a:grpSpLocks/>
          </p:cNvGrpSpPr>
          <p:nvPr/>
        </p:nvGrpSpPr>
        <p:grpSpPr bwMode="auto">
          <a:xfrm>
            <a:off x="7848600" y="5249863"/>
            <a:ext cx="279400" cy="190500"/>
            <a:chOff x="432" y="3456"/>
            <a:chExt cx="176" cy="120"/>
          </a:xfrm>
          <a:solidFill>
            <a:schemeClr val="accent5">
              <a:lumMod val="50000"/>
            </a:schemeClr>
          </a:solidFill>
        </p:grpSpPr>
        <p:sp>
          <p:nvSpPr>
            <p:cNvPr id="29843" name="Oval 57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44" name="Rectangle 57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45" name="Rectangle 57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4" name="Group 574"/>
          <p:cNvGrpSpPr>
            <a:grpSpLocks/>
          </p:cNvGrpSpPr>
          <p:nvPr/>
        </p:nvGrpSpPr>
        <p:grpSpPr bwMode="auto">
          <a:xfrm>
            <a:off x="5791200" y="2590800"/>
            <a:ext cx="279400" cy="190500"/>
            <a:chOff x="432" y="3456"/>
            <a:chExt cx="176" cy="120"/>
          </a:xfrm>
          <a:solidFill>
            <a:schemeClr val="accent5">
              <a:lumMod val="50000"/>
            </a:schemeClr>
          </a:solidFill>
        </p:grpSpPr>
        <p:sp>
          <p:nvSpPr>
            <p:cNvPr id="29840" name="Oval 57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41" name="Rectangle 57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42" name="Rectangle 57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5" name="Group 578"/>
          <p:cNvGrpSpPr>
            <a:grpSpLocks/>
          </p:cNvGrpSpPr>
          <p:nvPr/>
        </p:nvGrpSpPr>
        <p:grpSpPr bwMode="auto">
          <a:xfrm>
            <a:off x="7620000" y="4297363"/>
            <a:ext cx="279400" cy="190500"/>
            <a:chOff x="432" y="3456"/>
            <a:chExt cx="176" cy="120"/>
          </a:xfrm>
          <a:solidFill>
            <a:schemeClr val="accent5">
              <a:lumMod val="50000"/>
            </a:schemeClr>
          </a:solidFill>
        </p:grpSpPr>
        <p:sp>
          <p:nvSpPr>
            <p:cNvPr id="29837" name="Oval 579"/>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38" name="Rectangle 580"/>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39" name="Rectangle 581"/>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6" name="Group 582"/>
          <p:cNvGrpSpPr>
            <a:grpSpLocks/>
          </p:cNvGrpSpPr>
          <p:nvPr/>
        </p:nvGrpSpPr>
        <p:grpSpPr bwMode="auto">
          <a:xfrm>
            <a:off x="5969000" y="4411663"/>
            <a:ext cx="279400" cy="190500"/>
            <a:chOff x="432" y="3456"/>
            <a:chExt cx="176" cy="120"/>
          </a:xfrm>
          <a:solidFill>
            <a:schemeClr val="accent5">
              <a:lumMod val="50000"/>
            </a:schemeClr>
          </a:solidFill>
        </p:grpSpPr>
        <p:sp>
          <p:nvSpPr>
            <p:cNvPr id="29834" name="Oval 583"/>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35" name="Rectangle 584"/>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36" name="Rectangle 585"/>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7" name="Group 586"/>
          <p:cNvGrpSpPr>
            <a:grpSpLocks/>
          </p:cNvGrpSpPr>
          <p:nvPr/>
        </p:nvGrpSpPr>
        <p:grpSpPr bwMode="auto">
          <a:xfrm>
            <a:off x="5029200" y="4297363"/>
            <a:ext cx="279400" cy="190500"/>
            <a:chOff x="432" y="3456"/>
            <a:chExt cx="176" cy="120"/>
          </a:xfrm>
          <a:solidFill>
            <a:schemeClr val="accent5">
              <a:lumMod val="50000"/>
            </a:schemeClr>
          </a:solidFill>
        </p:grpSpPr>
        <p:sp>
          <p:nvSpPr>
            <p:cNvPr id="29831" name="Oval 587"/>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32" name="Rectangle 588"/>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33" name="Rectangle 589"/>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8" name="Group 590"/>
          <p:cNvGrpSpPr>
            <a:grpSpLocks/>
          </p:cNvGrpSpPr>
          <p:nvPr/>
        </p:nvGrpSpPr>
        <p:grpSpPr bwMode="auto">
          <a:xfrm>
            <a:off x="5181600" y="3840163"/>
            <a:ext cx="279400" cy="190500"/>
            <a:chOff x="432" y="3456"/>
            <a:chExt cx="176" cy="120"/>
          </a:xfrm>
          <a:solidFill>
            <a:schemeClr val="accent5">
              <a:lumMod val="50000"/>
            </a:schemeClr>
          </a:solidFill>
        </p:grpSpPr>
        <p:sp>
          <p:nvSpPr>
            <p:cNvPr id="29828" name="Oval 591"/>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29" name="Rectangle 592"/>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30" name="Rectangle 593"/>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grpSp>
        <p:nvGrpSpPr>
          <p:cNvPr id="29789" name="Group 594"/>
          <p:cNvGrpSpPr>
            <a:grpSpLocks/>
          </p:cNvGrpSpPr>
          <p:nvPr/>
        </p:nvGrpSpPr>
        <p:grpSpPr bwMode="auto">
          <a:xfrm>
            <a:off x="7086600" y="2895600"/>
            <a:ext cx="279400" cy="190500"/>
            <a:chOff x="432" y="3456"/>
            <a:chExt cx="176" cy="120"/>
          </a:xfrm>
          <a:solidFill>
            <a:schemeClr val="accent5">
              <a:lumMod val="50000"/>
            </a:schemeClr>
          </a:solidFill>
        </p:grpSpPr>
        <p:sp>
          <p:nvSpPr>
            <p:cNvPr id="29825" name="Oval 595"/>
            <p:cNvSpPr>
              <a:spLocks noChangeAspect="1" noChangeArrowheads="1"/>
            </p:cNvSpPr>
            <p:nvPr/>
          </p:nvSpPr>
          <p:spPr bwMode="auto">
            <a:xfrm>
              <a:off x="488" y="3456"/>
              <a:ext cx="75" cy="75"/>
            </a:xfrm>
            <a:prstGeom prst="ellipse">
              <a:avLst/>
            </a:prstGeom>
            <a:grpFill/>
            <a:ln w="9525">
              <a:solidFill>
                <a:schemeClr val="accent5">
                  <a:lumMod val="50000"/>
                </a:schemeClr>
              </a:solidFill>
              <a:round/>
              <a:headEnd/>
              <a:tailEnd/>
            </a:ln>
          </p:spPr>
          <p:txBody>
            <a:bodyPr wrap="none" anchor="ctr"/>
            <a:lstStyle/>
            <a:p>
              <a:endParaRPr lang="en-US"/>
            </a:p>
          </p:txBody>
        </p:sp>
        <p:sp>
          <p:nvSpPr>
            <p:cNvPr id="29826" name="Rectangle 596"/>
            <p:cNvSpPr>
              <a:spLocks noChangeArrowheads="1"/>
            </p:cNvSpPr>
            <p:nvPr/>
          </p:nvSpPr>
          <p:spPr bwMode="auto">
            <a:xfrm>
              <a:off x="432"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sp>
          <p:nvSpPr>
            <p:cNvPr id="29827" name="Rectangle 597"/>
            <p:cNvSpPr>
              <a:spLocks noChangeArrowheads="1"/>
            </p:cNvSpPr>
            <p:nvPr/>
          </p:nvSpPr>
          <p:spPr bwMode="auto">
            <a:xfrm>
              <a:off x="560" y="3528"/>
              <a:ext cx="48" cy="48"/>
            </a:xfrm>
            <a:prstGeom prst="rect">
              <a:avLst/>
            </a:prstGeom>
            <a:grpFill/>
            <a:ln w="9525">
              <a:solidFill>
                <a:schemeClr val="accent5">
                  <a:lumMod val="50000"/>
                </a:schemeClr>
              </a:solidFill>
              <a:miter lim="800000"/>
              <a:headEnd/>
              <a:tailEnd/>
            </a:ln>
          </p:spPr>
          <p:txBody>
            <a:bodyPr wrap="none" anchor="ctr"/>
            <a:lstStyle/>
            <a:p>
              <a:endParaRPr lang="en-US"/>
            </a:p>
          </p:txBody>
        </p:sp>
      </p:grpSp>
      <p:sp>
        <p:nvSpPr>
          <p:cNvPr id="128598" name="AutoShape 598"/>
          <p:cNvSpPr>
            <a:spLocks noChangeArrowheads="1"/>
          </p:cNvSpPr>
          <p:nvPr/>
        </p:nvSpPr>
        <p:spPr bwMode="auto">
          <a:xfrm rot="-7354186">
            <a:off x="7200900" y="571500"/>
            <a:ext cx="1219200" cy="2362200"/>
          </a:xfrm>
          <a:prstGeom prst="can">
            <a:avLst>
              <a:gd name="adj" fmla="val 48438"/>
            </a:avLst>
          </a:prstGeom>
          <a:solidFill>
            <a:schemeClr val="accent3"/>
          </a:solidFill>
          <a:ln w="9525">
            <a:solidFill>
              <a:schemeClr val="accent3">
                <a:lumMod val="50000"/>
              </a:schemeClr>
            </a:solidFill>
            <a:round/>
            <a:headEnd/>
            <a:tailEnd/>
          </a:ln>
        </p:spPr>
        <p:txBody>
          <a:bodyPr wrap="none" anchor="ctr"/>
          <a:lstStyle/>
          <a:p>
            <a:endParaRPr lang="en-US"/>
          </a:p>
        </p:txBody>
      </p:sp>
      <p:sp>
        <p:nvSpPr>
          <p:cNvPr id="128599" name="Text Box 599"/>
          <p:cNvSpPr txBox="1">
            <a:spLocks noChangeArrowheads="1"/>
          </p:cNvSpPr>
          <p:nvPr/>
        </p:nvSpPr>
        <p:spPr bwMode="auto">
          <a:xfrm rot="-1910019">
            <a:off x="7351713" y="1249363"/>
            <a:ext cx="649287" cy="396875"/>
          </a:xfrm>
          <a:prstGeom prst="rect">
            <a:avLst/>
          </a:prstGeom>
          <a:noFill/>
          <a:ln w="9525">
            <a:noFill/>
            <a:miter lim="800000"/>
            <a:headEnd/>
            <a:tailEnd/>
          </a:ln>
        </p:spPr>
        <p:txBody>
          <a:bodyPr wrap="none">
            <a:spAutoFit/>
          </a:bodyPr>
          <a:lstStyle/>
          <a:p>
            <a:r>
              <a:rPr lang="en-US" sz="2000" b="1"/>
              <a:t>Salt</a:t>
            </a:r>
          </a:p>
        </p:txBody>
      </p:sp>
      <p:sp>
        <p:nvSpPr>
          <p:cNvPr id="29792" name="AutoShape 600"/>
          <p:cNvSpPr>
            <a:spLocks noChangeArrowheads="1"/>
          </p:cNvSpPr>
          <p:nvPr/>
        </p:nvSpPr>
        <p:spPr bwMode="auto">
          <a:xfrm rot="-5400000">
            <a:off x="4438650" y="29448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29793" name="AutoShape 601"/>
          <p:cNvSpPr>
            <a:spLocks noChangeArrowheads="1"/>
          </p:cNvSpPr>
          <p:nvPr/>
        </p:nvSpPr>
        <p:spPr bwMode="auto">
          <a:xfrm rot="-5400000">
            <a:off x="4438650" y="42402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29794" name="AutoShape 602"/>
          <p:cNvSpPr>
            <a:spLocks noChangeArrowheads="1"/>
          </p:cNvSpPr>
          <p:nvPr/>
        </p:nvSpPr>
        <p:spPr bwMode="auto">
          <a:xfrm rot="-5400000">
            <a:off x="4438650" y="5459413"/>
            <a:ext cx="266700" cy="914400"/>
          </a:xfrm>
          <a:prstGeom prst="can">
            <a:avLst>
              <a:gd name="adj" fmla="val 85714"/>
            </a:avLst>
          </a:prstGeom>
          <a:solidFill>
            <a:srgbClr val="FFCC00"/>
          </a:solidFill>
          <a:ln w="9525">
            <a:solidFill>
              <a:schemeClr val="tx1"/>
            </a:solidFill>
            <a:round/>
            <a:headEnd/>
            <a:tailEnd/>
          </a:ln>
        </p:spPr>
        <p:txBody>
          <a:bodyPr wrap="none" anchor="ctr"/>
          <a:lstStyle/>
          <a:p>
            <a:endParaRPr lang="en-US"/>
          </a:p>
        </p:txBody>
      </p:sp>
      <p:sp>
        <p:nvSpPr>
          <p:cNvPr id="128603" name="Oval 603"/>
          <p:cNvSpPr>
            <a:spLocks noChangeArrowheads="1"/>
          </p:cNvSpPr>
          <p:nvPr/>
        </p:nvSpPr>
        <p:spPr bwMode="auto">
          <a:xfrm>
            <a:off x="6781800" y="20113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04" name="Oval 604"/>
          <p:cNvSpPr>
            <a:spLocks noChangeArrowheads="1"/>
          </p:cNvSpPr>
          <p:nvPr/>
        </p:nvSpPr>
        <p:spPr bwMode="auto">
          <a:xfrm>
            <a:off x="6858000" y="19351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05" name="Oval 605"/>
          <p:cNvSpPr>
            <a:spLocks noChangeArrowheads="1"/>
          </p:cNvSpPr>
          <p:nvPr/>
        </p:nvSpPr>
        <p:spPr bwMode="auto">
          <a:xfrm>
            <a:off x="6629400" y="18589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06" name="Oval 606"/>
          <p:cNvSpPr>
            <a:spLocks noChangeArrowheads="1"/>
          </p:cNvSpPr>
          <p:nvPr/>
        </p:nvSpPr>
        <p:spPr bwMode="auto">
          <a:xfrm>
            <a:off x="6705600" y="17827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07" name="Oval 607"/>
          <p:cNvSpPr>
            <a:spLocks noChangeArrowheads="1"/>
          </p:cNvSpPr>
          <p:nvPr/>
        </p:nvSpPr>
        <p:spPr bwMode="auto">
          <a:xfrm>
            <a:off x="7010400" y="24685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08" name="Oval 608"/>
          <p:cNvSpPr>
            <a:spLocks noChangeArrowheads="1"/>
          </p:cNvSpPr>
          <p:nvPr/>
        </p:nvSpPr>
        <p:spPr bwMode="auto">
          <a:xfrm>
            <a:off x="7086600" y="23923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09" name="Oval 609"/>
          <p:cNvSpPr>
            <a:spLocks noChangeArrowheads="1"/>
          </p:cNvSpPr>
          <p:nvPr/>
        </p:nvSpPr>
        <p:spPr bwMode="auto">
          <a:xfrm>
            <a:off x="67818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10" name="Oval 610"/>
          <p:cNvSpPr>
            <a:spLocks noChangeArrowheads="1"/>
          </p:cNvSpPr>
          <p:nvPr/>
        </p:nvSpPr>
        <p:spPr bwMode="auto">
          <a:xfrm>
            <a:off x="68580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11" name="Oval 611"/>
          <p:cNvSpPr>
            <a:spLocks noChangeArrowheads="1"/>
          </p:cNvSpPr>
          <p:nvPr/>
        </p:nvSpPr>
        <p:spPr bwMode="auto">
          <a:xfrm>
            <a:off x="69342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12" name="Oval 612"/>
          <p:cNvSpPr>
            <a:spLocks noChangeArrowheads="1"/>
          </p:cNvSpPr>
          <p:nvPr/>
        </p:nvSpPr>
        <p:spPr bwMode="auto">
          <a:xfrm>
            <a:off x="70104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13" name="Oval 613"/>
          <p:cNvSpPr>
            <a:spLocks noChangeArrowheads="1"/>
          </p:cNvSpPr>
          <p:nvPr/>
        </p:nvSpPr>
        <p:spPr bwMode="auto">
          <a:xfrm>
            <a:off x="71628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14" name="Oval 614"/>
          <p:cNvSpPr>
            <a:spLocks noChangeArrowheads="1"/>
          </p:cNvSpPr>
          <p:nvPr/>
        </p:nvSpPr>
        <p:spPr bwMode="auto">
          <a:xfrm>
            <a:off x="72390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15" name="Oval 615"/>
          <p:cNvSpPr>
            <a:spLocks noChangeArrowheads="1"/>
          </p:cNvSpPr>
          <p:nvPr/>
        </p:nvSpPr>
        <p:spPr bwMode="auto">
          <a:xfrm>
            <a:off x="6781800" y="18589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16" name="Oval 616"/>
          <p:cNvSpPr>
            <a:spLocks noChangeArrowheads="1"/>
          </p:cNvSpPr>
          <p:nvPr/>
        </p:nvSpPr>
        <p:spPr bwMode="auto">
          <a:xfrm>
            <a:off x="6858000" y="17827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17" name="Oval 617"/>
          <p:cNvSpPr>
            <a:spLocks noChangeArrowheads="1"/>
          </p:cNvSpPr>
          <p:nvPr/>
        </p:nvSpPr>
        <p:spPr bwMode="auto">
          <a:xfrm>
            <a:off x="7086600" y="21637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18" name="Oval 618"/>
          <p:cNvSpPr>
            <a:spLocks noChangeArrowheads="1"/>
          </p:cNvSpPr>
          <p:nvPr/>
        </p:nvSpPr>
        <p:spPr bwMode="auto">
          <a:xfrm>
            <a:off x="7162800" y="20875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19" name="Oval 619"/>
          <p:cNvSpPr>
            <a:spLocks noChangeArrowheads="1"/>
          </p:cNvSpPr>
          <p:nvPr/>
        </p:nvSpPr>
        <p:spPr bwMode="auto">
          <a:xfrm>
            <a:off x="6934200" y="2087563"/>
            <a:ext cx="152400"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20" name="Oval 620"/>
          <p:cNvSpPr>
            <a:spLocks noChangeArrowheads="1"/>
          </p:cNvSpPr>
          <p:nvPr/>
        </p:nvSpPr>
        <p:spPr bwMode="auto">
          <a:xfrm>
            <a:off x="7010400" y="2011363"/>
            <a:ext cx="152400"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21" name="Oval 621"/>
          <p:cNvSpPr>
            <a:spLocks noChangeArrowheads="1"/>
          </p:cNvSpPr>
          <p:nvPr/>
        </p:nvSpPr>
        <p:spPr bwMode="auto">
          <a:xfrm>
            <a:off x="7239000" y="24685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22" name="Oval 622"/>
          <p:cNvSpPr>
            <a:spLocks noChangeArrowheads="1"/>
          </p:cNvSpPr>
          <p:nvPr/>
        </p:nvSpPr>
        <p:spPr bwMode="auto">
          <a:xfrm>
            <a:off x="7162800" y="25447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23" name="Oval 623"/>
          <p:cNvSpPr>
            <a:spLocks noChangeArrowheads="1"/>
          </p:cNvSpPr>
          <p:nvPr/>
        </p:nvSpPr>
        <p:spPr bwMode="auto">
          <a:xfrm>
            <a:off x="7239000" y="23161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128624" name="Oval 624"/>
          <p:cNvSpPr>
            <a:spLocks noChangeArrowheads="1"/>
          </p:cNvSpPr>
          <p:nvPr/>
        </p:nvSpPr>
        <p:spPr bwMode="auto">
          <a:xfrm>
            <a:off x="7086600" y="23923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25" name="Oval 625"/>
          <p:cNvSpPr>
            <a:spLocks noChangeArrowheads="1"/>
          </p:cNvSpPr>
          <p:nvPr/>
        </p:nvSpPr>
        <p:spPr bwMode="auto">
          <a:xfrm>
            <a:off x="6934200" y="1858963"/>
            <a:ext cx="200025" cy="152400"/>
          </a:xfrm>
          <a:prstGeom prst="ellipse">
            <a:avLst/>
          </a:prstGeom>
          <a:solidFill>
            <a:srgbClr val="FFFF00"/>
          </a:solidFill>
          <a:ln w="9525">
            <a:solidFill>
              <a:srgbClr val="FFFF00"/>
            </a:solidFill>
            <a:round/>
            <a:headEnd/>
            <a:tailEnd/>
          </a:ln>
        </p:spPr>
        <p:txBody>
          <a:bodyPr wrap="none" anchor="ctr"/>
          <a:lstStyle/>
          <a:p>
            <a:endParaRPr lang="en-US"/>
          </a:p>
        </p:txBody>
      </p:sp>
      <p:sp>
        <p:nvSpPr>
          <p:cNvPr id="128626" name="Oval 626"/>
          <p:cNvSpPr>
            <a:spLocks noChangeArrowheads="1"/>
          </p:cNvSpPr>
          <p:nvPr/>
        </p:nvSpPr>
        <p:spPr bwMode="auto">
          <a:xfrm>
            <a:off x="7010400" y="1935163"/>
            <a:ext cx="200025" cy="152400"/>
          </a:xfrm>
          <a:prstGeom prst="ellipse">
            <a:avLst/>
          </a:prstGeom>
          <a:solidFill>
            <a:srgbClr val="FF3300"/>
          </a:solidFill>
          <a:ln w="9525">
            <a:solidFill>
              <a:srgbClr val="FF3300"/>
            </a:solidFill>
            <a:round/>
            <a:headEnd/>
            <a:tailEnd/>
          </a:ln>
        </p:spPr>
        <p:txBody>
          <a:bodyPr wrap="none" anchor="ctr"/>
          <a:lstStyle/>
          <a:p>
            <a:endParaRPr lang="en-US"/>
          </a:p>
        </p:txBody>
      </p:sp>
      <p:sp>
        <p:nvSpPr>
          <p:cNvPr id="28795" name="Line 627"/>
          <p:cNvSpPr>
            <a:spLocks noChangeShapeType="1"/>
          </p:cNvSpPr>
          <p:nvPr/>
        </p:nvSpPr>
        <p:spPr bwMode="auto">
          <a:xfrm>
            <a:off x="3886200" y="3382963"/>
            <a:ext cx="1524000" cy="0"/>
          </a:xfrm>
          <a:prstGeom prst="line">
            <a:avLst/>
          </a:prstGeom>
          <a:noFill/>
          <a:ln w="38100">
            <a:solidFill>
              <a:schemeClr val="tx1"/>
            </a:solidFill>
            <a:round/>
            <a:headEnd/>
            <a:tailEnd type="arrow" w="med" len="med"/>
          </a:ln>
        </p:spPr>
        <p:txBody>
          <a:bodyPr/>
          <a:lstStyle/>
          <a:p>
            <a:endParaRPr lang="en-US"/>
          </a:p>
        </p:txBody>
      </p:sp>
      <p:sp>
        <p:nvSpPr>
          <p:cNvPr id="28796" name="Line 628"/>
          <p:cNvSpPr>
            <a:spLocks noChangeShapeType="1"/>
          </p:cNvSpPr>
          <p:nvPr/>
        </p:nvSpPr>
        <p:spPr bwMode="auto">
          <a:xfrm>
            <a:off x="3886200" y="4678363"/>
            <a:ext cx="1524000" cy="0"/>
          </a:xfrm>
          <a:prstGeom prst="line">
            <a:avLst/>
          </a:prstGeom>
          <a:noFill/>
          <a:ln w="38100">
            <a:solidFill>
              <a:schemeClr val="tx1"/>
            </a:solidFill>
            <a:round/>
            <a:headEnd/>
            <a:tailEnd type="arrow" w="med" len="med"/>
          </a:ln>
        </p:spPr>
        <p:txBody>
          <a:bodyPr/>
          <a:lstStyle/>
          <a:p>
            <a:endParaRPr lang="en-US"/>
          </a:p>
        </p:txBody>
      </p:sp>
      <p:sp>
        <p:nvSpPr>
          <p:cNvPr id="28797" name="Line 629"/>
          <p:cNvSpPr>
            <a:spLocks noChangeShapeType="1"/>
          </p:cNvSpPr>
          <p:nvPr/>
        </p:nvSpPr>
        <p:spPr bwMode="auto">
          <a:xfrm>
            <a:off x="3886200" y="5897563"/>
            <a:ext cx="1524000" cy="0"/>
          </a:xfrm>
          <a:prstGeom prst="line">
            <a:avLst/>
          </a:prstGeom>
          <a:noFill/>
          <a:ln w="38100">
            <a:solidFill>
              <a:schemeClr val="tx1"/>
            </a:solidFill>
            <a:round/>
            <a:headEnd/>
            <a:tailEnd type="arrow" w="med" len="med"/>
          </a:ln>
        </p:spPr>
        <p:txBody>
          <a:bodyPr/>
          <a:lstStyle/>
          <a:p>
            <a:endParaRPr lang="en-US"/>
          </a:p>
        </p:txBody>
      </p:sp>
      <p:cxnSp>
        <p:nvCxnSpPr>
          <p:cNvPr id="641" name="Straight Arrow Connector 640"/>
          <p:cNvCxnSpPr/>
          <p:nvPr/>
        </p:nvCxnSpPr>
        <p:spPr>
          <a:xfrm rot="10800000">
            <a:off x="5410200" y="5867400"/>
            <a:ext cx="1371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3" name="Straight Arrow Connector 642"/>
          <p:cNvCxnSpPr/>
          <p:nvPr/>
        </p:nvCxnSpPr>
        <p:spPr>
          <a:xfrm rot="10800000">
            <a:off x="5410200" y="3352800"/>
            <a:ext cx="1371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4" name="Straight Arrow Connector 643"/>
          <p:cNvCxnSpPr/>
          <p:nvPr/>
        </p:nvCxnSpPr>
        <p:spPr>
          <a:xfrm rot="10800000">
            <a:off x="5410200" y="4648200"/>
            <a:ext cx="1371600" cy="15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77778E-6 -4.07956E-6 C -0.00486 0.06429 -0.00972 0.12859 -0.00434 0.19103 C 0.00104 0.25347 0.02587 0.3439 0.03194 0.37442 " pathEditMode="relative" ptsTypes="aaA">
                                      <p:cBhvr>
                                        <p:cTn id="6" dur="2000" fill="hold"/>
                                        <p:tgtEl>
                                          <p:spTgt spid="128606"/>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8" dur="2000" fill="hold"/>
                                        <p:tgtEl>
                                          <p:spTgt spid="128605"/>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rAng="0" ptsTypes="aaA">
                                      <p:cBhvr>
                                        <p:cTn id="10" dur="2000" fill="hold"/>
                                        <p:tgtEl>
                                          <p:spTgt spid="128608"/>
                                        </p:tgtEl>
                                        <p:attrNameLst>
                                          <p:attrName>ppt_x</p:attrName>
                                          <p:attrName>ppt_y</p:attrName>
                                        </p:attrNameLst>
                                      </p:cBhvr>
                                      <p:rCtr x="0" y="0"/>
                                    </p:animMotion>
                                  </p:childTnLst>
                                </p:cTn>
                              </p:par>
                              <p:par>
                                <p:cTn id="11"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12" dur="2000" fill="hold"/>
                                        <p:tgtEl>
                                          <p:spTgt spid="128607"/>
                                        </p:tgtEl>
                                        <p:attrNameLst>
                                          <p:attrName>ppt_x</p:attrName>
                                          <p:attrName>ppt_y</p:attrName>
                                        </p:attrNameLst>
                                      </p:cBhvr>
                                    </p:animMotion>
                                  </p:childTnLst>
                                </p:cTn>
                              </p:par>
                              <p:par>
                                <p:cTn id="13" presetID="0" presetClass="path" presetSubtype="0" accel="50000" decel="50000" fill="hold" grpId="0" nodeType="withEffect">
                                  <p:stCondLst>
                                    <p:cond delay="0"/>
                                  </p:stCondLst>
                                  <p:childTnLst>
                                    <p:animMotion origin="layout" path="M -2.77778E-6 -4.07956E-6 C -0.00486 0.06429 -0.00972 0.12859 -0.00434 0.19103 C 0.00104 0.25347 0.02587 0.3439 0.03194 0.37442 " pathEditMode="relative" ptsTypes="aaA">
                                      <p:cBhvr>
                                        <p:cTn id="14" dur="2000" fill="hold"/>
                                        <p:tgtEl>
                                          <p:spTgt spid="128610"/>
                                        </p:tgtEl>
                                        <p:attrNameLst>
                                          <p:attrName>ppt_x</p:attrName>
                                          <p:attrName>ppt_y</p:attrName>
                                        </p:attrNameLst>
                                      </p:cBhvr>
                                    </p:animMotion>
                                  </p:childTnLst>
                                </p:cTn>
                              </p:par>
                              <p:par>
                                <p:cTn id="15" presetID="0" presetClass="path" presetSubtype="0" accel="50000" decel="50000" fill="hold" grpId="0" nodeType="withEffect">
                                  <p:stCondLst>
                                    <p:cond delay="0"/>
                                  </p:stCondLst>
                                  <p:childTnLst>
                                    <p:animMotion origin="layout" path="M 6.94444E-6 -4.93062E-6 C 0.0014 0.06198 0.00296 0.12396 -0.01145 0.1834 C -0.02586 0.24283 -0.0743 0.32817 -0.0868 0.35708 " pathEditMode="relative" ptsTypes="aaA">
                                      <p:cBhvr>
                                        <p:cTn id="16" dur="2000" fill="hold"/>
                                        <p:tgtEl>
                                          <p:spTgt spid="128609"/>
                                        </p:tgtEl>
                                        <p:attrNameLst>
                                          <p:attrName>ppt_x</p:attrName>
                                          <p:attrName>ppt_y</p:attrName>
                                        </p:attrNameLst>
                                      </p:cBhvr>
                                    </p:animMotion>
                                  </p:childTnLst>
                                </p:cTn>
                              </p:par>
                              <p:par>
                                <p:cTn id="17" presetID="0" presetClass="path" presetSubtype="0" accel="50000" decel="50000" fill="hold" grpId="0" nodeType="withEffect">
                                  <p:stCondLst>
                                    <p:cond delay="0"/>
                                  </p:stCondLst>
                                  <p:childTnLst>
                                    <p:animMotion origin="layout" path="M 2.77778E-6 -6.47549E-6 C -0.00191 0.00069 -0.00399 0.00069 -0.00573 0.00184 C -0.00937 0.00462 -0.01597 0.01156 -0.01597 0.01156 C -0.0191 0.02012 -0.02257 0.02243 -0.0276 0.0289 C -0.02986 0.0444 -0.03576 0.05827 -0.03906 0.07331 C -0.04132 0.08371 -0.04375 0.09805 -0.05069 0.10407 C -0.05156 0.11008 -0.05121 0.11517 -0.05503 0.11956 C -0.05764 0.12257 -0.06371 0.12719 -0.06371 0.12719 C -0.06476 0.12927 -0.06545 0.13159 -0.06667 0.1332 C -0.06788 0.13482 -0.06996 0.13505 -0.07101 0.13691 C -0.07187 0.13852 -0.0717 0.14084 -0.0724 0.14269 C -0.07413 0.14685 -0.0783 0.15425 -0.0783 0.15425 C -0.08021 0.16234 -0.08351 0.17044 -0.08698 0.17761 C -0.08767 0.2042 -0.08351 0.26757 -0.09566 0.29139 C -0.10208 0.31776 -0.10833 0.34666 -0.12309 0.36678 C -0.12986 0.39315 -0.12135 0.36424 -0.13194 0.38783 C -0.13333 0.39084 -0.13333 0.39454 -0.13472 0.39754 C -0.13924 0.40749 -0.14635 0.41628 -0.15069 0.42645 C -0.15243 0.43085 -0.15347 0.4357 -0.15503 0.4401 " pathEditMode="relative" ptsTypes="ffffffffffffffffffA">
                                      <p:cBhvr>
                                        <p:cTn id="18" dur="2000" fill="hold"/>
                                        <p:tgtEl>
                                          <p:spTgt spid="128604"/>
                                        </p:tgtEl>
                                        <p:attrNameLst>
                                          <p:attrName>ppt_x</p:attrName>
                                          <p:attrName>ppt_y</p:attrName>
                                        </p:attrNameLst>
                                      </p:cBhvr>
                                    </p:animMotion>
                                  </p:childTnLst>
                                </p:cTn>
                              </p:par>
                              <p:par>
                                <p:cTn id="19" presetID="0" presetClass="path" presetSubtype="0" accel="50000" decel="50000" fill="hold" grpId="0" nodeType="withEffect">
                                  <p:stCondLst>
                                    <p:cond delay="0"/>
                                  </p:stCondLst>
                                  <p:childTnLst>
                                    <p:animMotion origin="layout" path="M 2.77778E-7 -1.68363E-6 C -0.0066 0.00162 -0.0099 0.00509 -0.01597 0.00763 C -0.01719 0.01018 -0.02066 0.01665 -0.0217 0.01943 C -0.02465 0.02729 -0.02517 0.03515 -0.02899 0.04255 C -0.03142 0.05273 -0.03316 0.06268 -0.03767 0.07146 C -0.03924 0.07771 -0.04497 0.08881 -0.04497 0.08881 C -0.04688 0.09667 -0.05 0.09968 -0.05503 0.1043 C -0.05747 0.11309 -0.05955 0.11078 -0.06528 0.11587 C -0.06615 0.1198 -0.06545 0.12512 -0.06806 0.12743 C -0.07101 0.12997 -0.07674 0.13506 -0.07674 0.13506 C -0.08038 0.14848 -0.07535 0.13367 -0.08264 0.14478 C -0.0849 0.14824 -0.08646 0.15241 -0.08837 0.15634 C -0.08941 0.15865 -0.09132 0.16027 -0.09271 0.16212 C -0.09375 0.16744 -0.09392 0.1716 -0.09705 0.17576 C -0.10087 0.18085 -0.10677 0.18155 -0.11163 0.1834 C -0.11979 0.1864 -0.12448 0.18918 -0.13333 0.18918 " pathEditMode="relative" ptsTypes="fffffffffffffffA">
                                      <p:cBhvr>
                                        <p:cTn id="20" dur="2000" fill="hold"/>
                                        <p:tgtEl>
                                          <p:spTgt spid="128603"/>
                                        </p:tgtEl>
                                        <p:attrNameLst>
                                          <p:attrName>ppt_x</p:attrName>
                                          <p:attrName>ppt_y</p:attrName>
                                        </p:attrNameLst>
                                      </p:cBhvr>
                                    </p:animMotion>
                                  </p:childTnLst>
                                </p:cTn>
                              </p:par>
                              <p:par>
                                <p:cTn id="21" presetID="0" presetClass="path" presetSubtype="0" accel="50000" decel="50000" fill="hold" grpId="0" nodeType="withEffect">
                                  <p:stCondLst>
                                    <p:cond delay="0"/>
                                  </p:stCondLst>
                                  <p:childTnLst>
                                    <p:animMotion origin="layout" path="M -5.55556E-6 3.52451E-6 C -0.01963 0.03723 -0.03907 0.07447 -0.06824 0.1272 C -0.0974 0.17992 -0.17917 0.25763 -0.17535 0.3166 C -0.17154 0.37558 -0.07084 0.46253 -0.04497 0.48057 C -0.0191 0.49861 -0.0198 0.46161 -0.02032 0.4246 " pathEditMode="relative" ptsTypes="aaaaA">
                                      <p:cBhvr>
                                        <p:cTn id="22" dur="2000" fill="hold"/>
                                        <p:tgtEl>
                                          <p:spTgt spid="128611"/>
                                        </p:tgtEl>
                                        <p:attrNameLst>
                                          <p:attrName>ppt_x</p:attrName>
                                          <p:attrName>ppt_y</p:attrName>
                                        </p:attrNameLst>
                                      </p:cBhvr>
                                    </p:animMotion>
                                  </p:childTnLst>
                                </p:cTn>
                              </p:par>
                              <p:par>
                                <p:cTn id="23" presetID="0" presetClass="path" presetSubtype="0" accel="50000" decel="50000" fill="hold" grpId="0" nodeType="withEffect">
                                  <p:stCondLst>
                                    <p:cond delay="0"/>
                                  </p:stCondLst>
                                  <p:childTnLst>
                                    <p:animMotion origin="layout" path="M -2.5E-6 -9.89824E-7 C -0.02534 0.05551 -0.05052 0.11124 -0.08403 0.14871 C -0.11753 0.18617 -0.20625 0.20282 -0.20139 0.2241 C -0.19653 0.24538 -0.07934 0.26758 -0.05503 0.27614 " pathEditMode="relative" ptsTypes="aaaA">
                                      <p:cBhvr>
                                        <p:cTn id="24" dur="2000" fill="hold"/>
                                        <p:tgtEl>
                                          <p:spTgt spid="128612"/>
                                        </p:tgtEl>
                                        <p:attrNameLst>
                                          <p:attrName>ppt_x</p:attrName>
                                          <p:attrName>ppt_y</p:attrName>
                                        </p:attrNameLst>
                                      </p:cBhvr>
                                    </p:animMotion>
                                  </p:childTnLst>
                                </p:cTn>
                              </p:par>
                              <p:par>
                                <p:cTn id="25" presetID="0" presetClass="path" presetSubtype="0" accel="50000" decel="50000" fill="hold" grpId="0" nodeType="withEffect">
                                  <p:stCondLst>
                                    <p:cond delay="0"/>
                                  </p:stCondLst>
                                  <p:childTnLst>
                                    <p:animMotion origin="layout" path="M 1.66667E-6 4.93062E-6 C -0.0066 0.03677 -0.01303 0.07354 -0.03629 0.13714 C -0.05955 0.20074 -0.11407 0.32493 -0.13924 0.38228 C -0.16441 0.43964 -0.179 0.46438 -0.18698 0.4808 " pathEditMode="relative" ptsTypes="aaaA">
                                      <p:cBhvr>
                                        <p:cTn id="26" dur="2000" fill="hold"/>
                                        <p:tgtEl>
                                          <p:spTgt spid="128613"/>
                                        </p:tgtEl>
                                        <p:attrNameLst>
                                          <p:attrName>ppt_x</p:attrName>
                                          <p:attrName>ppt_y</p:attrName>
                                        </p:attrNameLst>
                                      </p:cBhvr>
                                    </p:animMotion>
                                  </p:childTnLst>
                                </p:cTn>
                              </p:par>
                              <p:par>
                                <p:cTn id="27" presetID="0" presetClass="path" presetSubtype="0" accel="50000" decel="50000" fill="hold" grpId="0" nodeType="withEffect">
                                  <p:stCondLst>
                                    <p:cond delay="0"/>
                                  </p:stCondLst>
                                  <p:childTnLst>
                                    <p:animMotion origin="layout" path="M 4.16667E-6 -4.07956E-6 C -0.00608 0.04279 -0.01198 0.08557 -0.05226 0.139 C -0.09254 0.19242 -0.21042 0.29025 -0.24202 0.32054 " pathEditMode="relative" ptsTypes="aaA">
                                      <p:cBhvr>
                                        <p:cTn id="28" dur="2000" fill="hold"/>
                                        <p:tgtEl>
                                          <p:spTgt spid="128614"/>
                                        </p:tgtEl>
                                        <p:attrNameLst>
                                          <p:attrName>ppt_x</p:attrName>
                                          <p:attrName>ppt_y</p:attrName>
                                        </p:attrNameLst>
                                      </p:cBhvr>
                                    </p:animMotion>
                                  </p:childTnLst>
                                </p:cTn>
                              </p:par>
                              <p:par>
                                <p:cTn id="29" presetID="0" presetClass="path" presetSubtype="0" accel="50000" decel="50000" fill="hold" grpId="0" nodeType="withEffect">
                                  <p:stCondLst>
                                    <p:cond delay="0"/>
                                  </p:stCondLst>
                                  <p:childTnLst>
                                    <p:animMotion origin="layout" path="M -4.16667E-6 3.358E-6 C -0.03628 0.06683 -0.07257 0.1339 -0.06961 0.18339 C -0.06666 0.23288 -0.02465 0.26503 0.01737 0.29741 " pathEditMode="relative" ptsTypes="aaA">
                                      <p:cBhvr>
                                        <p:cTn id="30" dur="2000" fill="hold"/>
                                        <p:tgtEl>
                                          <p:spTgt spid="128615"/>
                                        </p:tgtEl>
                                        <p:attrNameLst>
                                          <p:attrName>ppt_x</p:attrName>
                                          <p:attrName>ppt_y</p:attrName>
                                        </p:attrNameLst>
                                      </p:cBhvr>
                                    </p:animMotion>
                                  </p:childTnLst>
                                </p:cTn>
                              </p:par>
                              <p:par>
                                <p:cTn id="31" presetID="0" presetClass="path" presetSubtype="0" accel="50000" decel="50000" fill="hold" grpId="0" nodeType="withEffect">
                                  <p:stCondLst>
                                    <p:cond delay="0"/>
                                  </p:stCondLst>
                                  <p:childTnLst>
                                    <p:animMotion origin="layout" path="M 1.38889E-6 -7.46531E-6 C -0.0368 0.07631 -0.07344 0.15286 -0.08975 0.20073 C -0.10607 0.24861 -0.09705 0.27312 -0.09844 0.28769 " pathEditMode="relative" ptsTypes="aaA">
                                      <p:cBhvr>
                                        <p:cTn id="32" dur="2000" fill="hold"/>
                                        <p:tgtEl>
                                          <p:spTgt spid="128616"/>
                                        </p:tgtEl>
                                        <p:attrNameLst>
                                          <p:attrName>ppt_x</p:attrName>
                                          <p:attrName>ppt_y</p:attrName>
                                        </p:attrNameLst>
                                      </p:cBhvr>
                                    </p:animMotion>
                                  </p:childTnLst>
                                </p:cTn>
                              </p:par>
                              <p:par>
                                <p:cTn id="33" presetID="0" presetClass="path" presetSubtype="0" accel="50000" decel="50000" fill="hold" grpId="0" nodeType="withEffect">
                                  <p:stCondLst>
                                    <p:cond delay="0"/>
                                  </p:stCondLst>
                                  <p:childTnLst>
                                    <p:animMotion origin="layout" path="M 1.38889E-6 -4.07956E-6 C -0.02864 0.06106 -0.05729 0.12234 -0.06371 0.15634 C -0.07014 0.19033 -0.04323 0.19658 -0.03906 0.20467 " pathEditMode="relative" ptsTypes="aaA">
                                      <p:cBhvr>
                                        <p:cTn id="34" dur="2000" fill="hold"/>
                                        <p:tgtEl>
                                          <p:spTgt spid="128617"/>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7.5E-6 -1.68363E-6 C -0.03594 0.05527 -0.07171 0.11078 -0.08403 0.17183 C -0.09636 0.23288 -0.07327 0.33904 -0.07396 0.36679 C -0.07466 0.39454 -0.08594 0.34274 -0.08837 0.33788 " pathEditMode="relative" ptsTypes="aaaA">
                                      <p:cBhvr>
                                        <p:cTn id="36" dur="2000" fill="hold"/>
                                        <p:tgtEl>
                                          <p:spTgt spid="128618"/>
                                        </p:tgtEl>
                                        <p:attrNameLst>
                                          <p:attrName>ppt_x</p:attrName>
                                          <p:attrName>ppt_y</p:attrName>
                                        </p:attrNameLst>
                                      </p:cBhvr>
                                    </p:animMotion>
                                  </p:childTnLst>
                                </p:cTn>
                              </p:par>
                              <p:par>
                                <p:cTn id="37" presetID="0" presetClass="path" presetSubtype="0" accel="50000" decel="50000" fill="hold" grpId="0" nodeType="withEffect">
                                  <p:stCondLst>
                                    <p:cond delay="0"/>
                                  </p:stCondLst>
                                  <p:childTnLst>
                                    <p:animMotion origin="layout" path="M 1.66667E-6 -1.3876E-7 C -0.02205 0.06568 -0.0441 0.13159 -0.07378 0.16998 C -0.10347 0.20837 -0.14097 0.21901 -0.1783 0.22988 " pathEditMode="relative" ptsTypes="aaA">
                                      <p:cBhvr>
                                        <p:cTn id="38" dur="2000" fill="hold"/>
                                        <p:tgtEl>
                                          <p:spTgt spid="128619"/>
                                        </p:tgtEl>
                                        <p:attrNameLst>
                                          <p:attrName>ppt_x</p:attrName>
                                          <p:attrName>ppt_y</p:attrName>
                                        </p:attrNameLst>
                                      </p:cBhvr>
                                    </p:animMotion>
                                  </p:childTnLst>
                                </p:cTn>
                              </p:par>
                              <p:par>
                                <p:cTn id="39" presetID="0" presetClass="path" presetSubtype="0" accel="50000" decel="50000" fill="hold" grpId="0" nodeType="withEffect">
                                  <p:stCondLst>
                                    <p:cond delay="0"/>
                                  </p:stCondLst>
                                  <p:childTnLst>
                                    <p:animMotion origin="layout" path="M 1.38889E-6 -7.46531E-6 C -0.03629 0.06059 -0.07257 0.12141 -0.09428 0.19888 C -0.11598 0.27636 -0.12327 0.37071 -0.13056 0.4653 " pathEditMode="relative" ptsTypes="aaA">
                                      <p:cBhvr>
                                        <p:cTn id="40" dur="2000" fill="hold"/>
                                        <p:tgtEl>
                                          <p:spTgt spid="128620"/>
                                        </p:tgtEl>
                                        <p:attrNameLst>
                                          <p:attrName>ppt_x</p:attrName>
                                          <p:attrName>ppt_y</p:attrName>
                                        </p:attrNameLst>
                                      </p:cBhvr>
                                    </p:animMotion>
                                  </p:childTnLst>
                                </p:cTn>
                              </p:par>
                              <p:par>
                                <p:cTn id="41" presetID="0" presetClass="path" presetSubtype="0" accel="50000" decel="50000" fill="hold" grpId="0" nodeType="withEffect">
                                  <p:stCondLst>
                                    <p:cond delay="0"/>
                                  </p:stCondLst>
                                  <p:childTnLst>
                                    <p:animMotion origin="layout" path="M 3.88889E-6 2.39593E-6 C -0.00469 0.00925 -0.0059 0.01827 -0.00729 0.02891 C -0.00764 0.04139 -0.00312 0.10684 -0.01736 0.11979 C -0.01944 0.12835 -0.0224 0.13205 -0.02604 0.13899 C -0.02986 0.14616 -0.03142 0.15194 -0.03628 0.15841 C -0.03993 0.17368 -0.04635 0.18686 -0.05208 0.20074 C -0.05608 0.21045 -0.05799 0.22016 -0.06371 0.2278 C -0.06632 0.23728 -0.06944 0.24676 -0.07396 0.25485 C -0.07569 0.26225 -0.08056 0.27335 -0.08403 0.28006 C -0.08681 0.29162 -0.09028 0.30527 -0.09566 0.31475 C -0.1026 0.34389 -0.12014 0.36794 -0.13906 0.38413 C -0.14045 0.38668 -0.14149 0.38991 -0.1434 0.39199 C -0.14462 0.39338 -0.1467 0.39223 -0.14774 0.39385 C -0.15833 0.41119 -0.14045 0.39408 -0.15365 0.40541 C -0.15833 0.41443 -0.15608 0.40888 -0.15937 0.42275 C -0.16059 0.42784 -0.16354 0.43177 -0.16528 0.4364 C -0.16806 0.45189 -0.17153 0.46716 -0.17396 0.48265 C -0.17639 0.51341 -0.17535 0.49398 -0.17535 0.5407 " pathEditMode="relative" ptsTypes="fffffffffffffffffA">
                                      <p:cBhvr>
                                        <p:cTn id="42" dur="2000" fill="hold"/>
                                        <p:tgtEl>
                                          <p:spTgt spid="128621"/>
                                        </p:tgtEl>
                                        <p:attrNameLst>
                                          <p:attrName>ppt_x</p:attrName>
                                          <p:attrName>ppt_y</p:attrName>
                                        </p:attrNameLst>
                                      </p:cBhvr>
                                    </p:animMotion>
                                  </p:childTnLst>
                                </p:cTn>
                              </p:par>
                              <p:par>
                                <p:cTn id="43" presetID="0" presetClass="path" presetSubtype="0" accel="50000" decel="50000" fill="hold" grpId="0" nodeType="withEffect">
                                  <p:stCondLst>
                                    <p:cond delay="0"/>
                                  </p:stCondLst>
                                  <p:childTnLst>
                                    <p:animMotion origin="layout" path="M 2.5E-6 -1.82239E-6 C -0.02726 0.0407 -0.05434 0.08141 -0.05799 0.13899 C -0.06163 0.19658 -0.04149 0.28354 -0.0217 0.34575 C -0.00191 0.40796 0.04722 0.48404 0.06094 0.5118 " pathEditMode="relative" ptsTypes="aaaA">
                                      <p:cBhvr>
                                        <p:cTn id="44" dur="2000" fill="hold"/>
                                        <p:tgtEl>
                                          <p:spTgt spid="128622"/>
                                        </p:tgtEl>
                                        <p:attrNameLst>
                                          <p:attrName>ppt_x</p:attrName>
                                          <p:attrName>ppt_y</p:attrName>
                                        </p:attrNameLst>
                                      </p:cBhvr>
                                    </p:animMotion>
                                  </p:childTnLst>
                                </p:cTn>
                              </p:par>
                              <p:par>
                                <p:cTn id="45" presetID="0" presetClass="path" presetSubtype="0" accel="50000" decel="50000" fill="hold" grpId="0" nodeType="withEffect">
                                  <p:stCondLst>
                                    <p:cond delay="0"/>
                                  </p:stCondLst>
                                  <p:childTnLst>
                                    <p:animMotion origin="layout" path="M 3.88889E-6 -2.39593E-6 C -0.01771 0.0518 -0.03524 0.10384 -0.02604 0.14477 C -0.01684 0.18571 0.04149 0.22919 0.05504 0.24514 " pathEditMode="relative" ptsTypes="aaA">
                                      <p:cBhvr>
                                        <p:cTn id="46" dur="2000" fill="hold"/>
                                        <p:tgtEl>
                                          <p:spTgt spid="128623"/>
                                        </p:tgtEl>
                                        <p:attrNameLst>
                                          <p:attrName>ppt_x</p:attrName>
                                          <p:attrName>ppt_y</p:attrName>
                                        </p:attrNameLst>
                                      </p:cBhvr>
                                    </p:animMotion>
                                  </p:childTnLst>
                                </p:cTn>
                              </p:par>
                              <p:par>
                                <p:cTn id="47" presetID="0" presetClass="path" presetSubtype="0" accel="50000" decel="50000" fill="hold" grpId="0" nodeType="withEffect">
                                  <p:stCondLst>
                                    <p:cond delay="0"/>
                                  </p:stCondLst>
                                  <p:childTnLst>
                                    <p:animMotion origin="layout" path="M -3.33333E-6 -6.61425E-6 C -0.01684 0.04232 -0.03351 0.08464 -0.02465 0.13899 C -0.0158 0.19333 0.06285 0.26688 0.05347 0.32631 C 0.0441 0.38575 -0.05885 0.46785 -0.08125 0.49606 " pathEditMode="relative" ptsTypes="aaaA">
                                      <p:cBhvr>
                                        <p:cTn id="48" dur="2000" fill="hold"/>
                                        <p:tgtEl>
                                          <p:spTgt spid="128624"/>
                                        </p:tgtEl>
                                        <p:attrNameLst>
                                          <p:attrName>ppt_x</p:attrName>
                                          <p:attrName>ppt_y</p:attrName>
                                        </p:attrNameLst>
                                      </p:cBhvr>
                                    </p:animMotion>
                                  </p:childTnLst>
                                </p:cTn>
                              </p:par>
                              <p:par>
                                <p:cTn id="49" presetID="0" presetClass="path" presetSubtype="0" accel="50000" decel="50000" fill="hold" grpId="0" nodeType="withEffect">
                                  <p:stCondLst>
                                    <p:cond delay="0"/>
                                  </p:stCondLst>
                                  <p:childTnLst>
                                    <p:animMotion origin="layout" path="M 2.77778E-6 8.51064E-7 C -0.01476 0.05874 -0.02934 0.11749 -0.03629 0.19311 C -0.04323 0.26873 -0.04774 0.38367 -0.04202 0.45375 C -0.03629 0.52382 -0.00834 0.58788 -0.00156 0.61402 " pathEditMode="relative" ptsTypes="aaaA">
                                      <p:cBhvr>
                                        <p:cTn id="50" dur="2000" fill="hold"/>
                                        <p:tgtEl>
                                          <p:spTgt spid="128625"/>
                                        </p:tgtEl>
                                        <p:attrNameLst>
                                          <p:attrName>ppt_x</p:attrName>
                                          <p:attrName>ppt_y</p:attrName>
                                        </p:attrNameLst>
                                      </p:cBhvr>
                                    </p:animMotion>
                                  </p:childTnLst>
                                </p:cTn>
                              </p:par>
                              <p:par>
                                <p:cTn id="51" presetID="0" presetClass="path" presetSubtype="0" accel="50000" decel="50000" fill="hold" grpId="0" nodeType="withEffect">
                                  <p:stCondLst>
                                    <p:cond delay="0"/>
                                  </p:stCondLst>
                                  <p:childTnLst>
                                    <p:animMotion origin="layout" path="M -0.00191 -0.0044 C -0.01197 0.04953 -0.02187 0.10347 -0.02951 0.18287 C -0.03715 0.2625 -0.06927 0.42662 -0.04826 0.47245 C -0.02725 0.51828 0.0724 0.45949 0.09653 0.45694 " pathEditMode="relative" rAng="0" ptsTypes="aaaA">
                                      <p:cBhvr>
                                        <p:cTn id="52" dur="2000" fill="hold"/>
                                        <p:tgtEl>
                                          <p:spTgt spid="128626"/>
                                        </p:tgtEl>
                                        <p:attrNameLst>
                                          <p:attrName>ppt_x</p:attrName>
                                          <p:attrName>ppt_y</p:attrName>
                                        </p:attrNameLst>
                                      </p:cBhvr>
                                      <p:rCtr x="15" y="261"/>
                                    </p:animMotion>
                                  </p:childTnLst>
                                </p:cTn>
                              </p:par>
                              <p:par>
                                <p:cTn id="53" presetID="0" presetClass="path" presetSubtype="0" accel="50000" decel="50000" fill="hold" grpId="0" nodeType="withEffect">
                                  <p:stCondLst>
                                    <p:cond delay="0"/>
                                  </p:stCondLst>
                                  <p:childTnLst>
                                    <p:animMotion origin="layout" path="M 0 0 L 0 -0.13321 " pathEditMode="relative" ptsTypes="AA">
                                      <p:cBhvr>
                                        <p:cTn id="54" dur="2000" fill="hold"/>
                                        <p:tgtEl>
                                          <p:spTgt spid="128598"/>
                                        </p:tgtEl>
                                        <p:attrNameLst>
                                          <p:attrName>ppt_x</p:attrName>
                                          <p:attrName>ppt_y</p:attrName>
                                        </p:attrNameLst>
                                      </p:cBhvr>
                                    </p:animMotion>
                                  </p:childTnLst>
                                </p:cTn>
                              </p:par>
                              <p:par>
                                <p:cTn id="55" presetID="0" presetClass="path" presetSubtype="0" accel="50000" decel="50000" fill="hold" grpId="0" nodeType="withEffect">
                                  <p:stCondLst>
                                    <p:cond delay="0"/>
                                  </p:stCondLst>
                                  <p:childTnLst>
                                    <p:animMotion origin="layout" path="M 0 0 L 0 -0.13321 " pathEditMode="relative" ptsTypes="AA">
                                      <p:cBhvr>
                                        <p:cTn id="56" dur="2000" fill="hold"/>
                                        <p:tgtEl>
                                          <p:spTgt spid="128599"/>
                                        </p:tgtEl>
                                        <p:attrNameLst>
                                          <p:attrName>ppt_x</p:attrName>
                                          <p:attrName>ppt_y</p:attrName>
                                        </p:attrNameLst>
                                      </p:cBhvr>
                                    </p:animMotion>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879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8796"/>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797"/>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641"/>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4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644"/>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9" presetClass="exit" presetSubtype="0" fill="hold" grpId="1" nodeType="clickEffect">
                                  <p:stCondLst>
                                    <p:cond delay="0"/>
                                  </p:stCondLst>
                                  <p:childTnLst>
                                    <p:animEffect transition="out" filter="dissolve">
                                      <p:cBhvr>
                                        <p:cTn id="76" dur="500"/>
                                        <p:tgtEl>
                                          <p:spTgt spid="28795"/>
                                        </p:tgtEl>
                                      </p:cBhvr>
                                    </p:animEffect>
                                    <p:set>
                                      <p:cBhvr>
                                        <p:cTn id="77" dur="1" fill="hold">
                                          <p:stCondLst>
                                            <p:cond delay="499"/>
                                          </p:stCondLst>
                                        </p:cTn>
                                        <p:tgtEl>
                                          <p:spTgt spid="28795"/>
                                        </p:tgtEl>
                                        <p:attrNameLst>
                                          <p:attrName>style.visibility</p:attrName>
                                        </p:attrNameLst>
                                      </p:cBhvr>
                                      <p:to>
                                        <p:strVal val="hidden"/>
                                      </p:to>
                                    </p:set>
                                  </p:childTnLst>
                                </p:cTn>
                              </p:par>
                              <p:par>
                                <p:cTn id="78" presetID="9" presetClass="exit" presetSubtype="0" fill="hold" grpId="1" nodeType="withEffect">
                                  <p:stCondLst>
                                    <p:cond delay="0"/>
                                  </p:stCondLst>
                                  <p:childTnLst>
                                    <p:animEffect transition="out" filter="dissolve">
                                      <p:cBhvr>
                                        <p:cTn id="79" dur="500"/>
                                        <p:tgtEl>
                                          <p:spTgt spid="28796"/>
                                        </p:tgtEl>
                                      </p:cBhvr>
                                    </p:animEffect>
                                    <p:set>
                                      <p:cBhvr>
                                        <p:cTn id="80" dur="1" fill="hold">
                                          <p:stCondLst>
                                            <p:cond delay="499"/>
                                          </p:stCondLst>
                                        </p:cTn>
                                        <p:tgtEl>
                                          <p:spTgt spid="28796"/>
                                        </p:tgtEl>
                                        <p:attrNameLst>
                                          <p:attrName>style.visibility</p:attrName>
                                        </p:attrNameLst>
                                      </p:cBhvr>
                                      <p:to>
                                        <p:strVal val="hidden"/>
                                      </p:to>
                                    </p:set>
                                  </p:childTnLst>
                                </p:cTn>
                              </p:par>
                              <p:par>
                                <p:cTn id="81" presetID="9" presetClass="exit" presetSubtype="0" fill="hold" grpId="1" nodeType="withEffect">
                                  <p:stCondLst>
                                    <p:cond delay="0"/>
                                  </p:stCondLst>
                                  <p:childTnLst>
                                    <p:animEffect transition="out" filter="dissolve">
                                      <p:cBhvr>
                                        <p:cTn id="82" dur="500"/>
                                        <p:tgtEl>
                                          <p:spTgt spid="28797"/>
                                        </p:tgtEl>
                                      </p:cBhvr>
                                    </p:animEffect>
                                    <p:set>
                                      <p:cBhvr>
                                        <p:cTn id="83" dur="1" fill="hold">
                                          <p:stCondLst>
                                            <p:cond delay="499"/>
                                          </p:stCondLst>
                                        </p:cTn>
                                        <p:tgtEl>
                                          <p:spTgt spid="2879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598" grpId="0" animBg="1"/>
      <p:bldP spid="128599" grpId="0"/>
      <p:bldP spid="128603" grpId="0" animBg="1"/>
      <p:bldP spid="128604" grpId="0" animBg="1"/>
      <p:bldP spid="128605" grpId="0" animBg="1"/>
      <p:bldP spid="128606" grpId="0" animBg="1"/>
      <p:bldP spid="128607" grpId="0" animBg="1"/>
      <p:bldP spid="128608" grpId="0" animBg="1"/>
      <p:bldP spid="128609" grpId="0" animBg="1"/>
      <p:bldP spid="128610" grpId="0" animBg="1"/>
      <p:bldP spid="128611" grpId="0" animBg="1"/>
      <p:bldP spid="128612" grpId="0" animBg="1"/>
      <p:bldP spid="128613" grpId="0" animBg="1"/>
      <p:bldP spid="128614" grpId="0" animBg="1"/>
      <p:bldP spid="128615" grpId="0" animBg="1"/>
      <p:bldP spid="128616" grpId="0" animBg="1"/>
      <p:bldP spid="128617" grpId="0" animBg="1"/>
      <p:bldP spid="128618" grpId="0" animBg="1"/>
      <p:bldP spid="128619" grpId="0" animBg="1"/>
      <p:bldP spid="128620" grpId="0" animBg="1"/>
      <p:bldP spid="128621" grpId="0" animBg="1"/>
      <p:bldP spid="128622" grpId="0" animBg="1"/>
      <p:bldP spid="128623" grpId="0" animBg="1"/>
      <p:bldP spid="128624" grpId="0" animBg="1"/>
      <p:bldP spid="128625" grpId="0" animBg="1"/>
      <p:bldP spid="128626" grpId="0" animBg="1"/>
      <p:bldP spid="28795" grpId="0" animBg="1"/>
      <p:bldP spid="28795" grpId="1" animBg="1"/>
      <p:bldP spid="28796" grpId="0" animBg="1"/>
      <p:bldP spid="28796" grpId="1" animBg="1"/>
      <p:bldP spid="28797" grpId="0" animBg="1"/>
      <p:bldP spid="28797"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381000"/>
            <a:ext cx="8229600" cy="1143000"/>
          </a:xfrm>
        </p:spPr>
        <p:txBody>
          <a:bodyPr/>
          <a:lstStyle/>
          <a:p>
            <a:pPr eaLnBrk="1" hangingPunct="1"/>
            <a:r>
              <a:rPr lang="en-US" dirty="0" smtClean="0"/>
              <a:t>Calculating Osmotic Pressure</a:t>
            </a:r>
          </a:p>
        </p:txBody>
      </p:sp>
      <p:sp>
        <p:nvSpPr>
          <p:cNvPr id="30723" name="Rectangle 3"/>
          <p:cNvSpPr>
            <a:spLocks noGrp="1" noChangeArrowheads="1"/>
          </p:cNvSpPr>
          <p:nvPr>
            <p:ph type="body" idx="1"/>
          </p:nvPr>
        </p:nvSpPr>
        <p:spPr>
          <a:xfrm>
            <a:off x="457200" y="1676400"/>
            <a:ext cx="8229600" cy="4953000"/>
          </a:xfrm>
        </p:spPr>
        <p:txBody>
          <a:bodyPr/>
          <a:lstStyle/>
          <a:p>
            <a:pPr algn="ctr" eaLnBrk="1" hangingPunct="1">
              <a:lnSpc>
                <a:spcPct val="90000"/>
              </a:lnSpc>
              <a:buFontTx/>
              <a:buNone/>
            </a:pPr>
            <a:r>
              <a:rPr lang="en-US" sz="4000" b="1" dirty="0" err="1" smtClean="0"/>
              <a:t>Van’t</a:t>
            </a:r>
            <a:r>
              <a:rPr lang="en-US" sz="4000" b="1" dirty="0" smtClean="0"/>
              <a:t> Hoff Equation</a:t>
            </a:r>
            <a:endParaRPr lang="en-US" sz="4000" dirty="0" smtClean="0">
              <a:sym typeface="Symbol" pitchFamily="18" charset="2"/>
            </a:endParaRPr>
          </a:p>
          <a:p>
            <a:pPr algn="ctr" eaLnBrk="1" hangingPunct="1">
              <a:lnSpc>
                <a:spcPct val="90000"/>
              </a:lnSpc>
              <a:buFont typeface="Symbol" pitchFamily="18" charset="2"/>
              <a:buChar char="p"/>
            </a:pPr>
            <a:r>
              <a:rPr lang="en-US" dirty="0" smtClean="0"/>
              <a:t>= </a:t>
            </a:r>
            <a:r>
              <a:rPr lang="en-US" dirty="0" smtClean="0">
                <a:sym typeface="Symbol" pitchFamily="18" charset="2"/>
              </a:rPr>
              <a:t></a:t>
            </a:r>
            <a:r>
              <a:rPr lang="en-US" dirty="0" err="1" smtClean="0"/>
              <a:t>nRTC</a:t>
            </a:r>
            <a:endParaRPr lang="en-US" dirty="0" smtClean="0"/>
          </a:p>
          <a:p>
            <a:pPr algn="ctr" eaLnBrk="1" hangingPunct="1">
              <a:lnSpc>
                <a:spcPct val="90000"/>
              </a:lnSpc>
              <a:buFont typeface="Symbol" pitchFamily="18" charset="2"/>
              <a:buNone/>
            </a:pPr>
            <a:endParaRPr lang="en-US" dirty="0" smtClean="0">
              <a:sym typeface="Symbol" pitchFamily="18" charset="2"/>
            </a:endParaRPr>
          </a:p>
          <a:p>
            <a:pPr eaLnBrk="1" hangingPunct="1">
              <a:lnSpc>
                <a:spcPct val="90000"/>
              </a:lnSpc>
            </a:pPr>
            <a:r>
              <a:rPr lang="en-US" dirty="0" smtClean="0">
                <a:sym typeface="Symbol" pitchFamily="18" charset="2"/>
              </a:rPr>
              <a:t></a:t>
            </a:r>
            <a:r>
              <a:rPr lang="en-US" dirty="0" smtClean="0"/>
              <a:t> = osmotic pressure</a:t>
            </a:r>
            <a:endParaRPr lang="en-US" dirty="0" smtClean="0">
              <a:sym typeface="Symbol" pitchFamily="18" charset="2"/>
            </a:endParaRPr>
          </a:p>
          <a:p>
            <a:pPr eaLnBrk="1" hangingPunct="1">
              <a:lnSpc>
                <a:spcPct val="90000"/>
              </a:lnSpc>
            </a:pPr>
            <a:r>
              <a:rPr lang="en-US" dirty="0" smtClean="0">
                <a:sym typeface="Symbol" pitchFamily="18" charset="2"/>
              </a:rPr>
              <a:t></a:t>
            </a:r>
            <a:r>
              <a:rPr lang="en-US" dirty="0" smtClean="0"/>
              <a:t> = osmotic (reflection) coefficient</a:t>
            </a:r>
          </a:p>
          <a:p>
            <a:pPr eaLnBrk="1" hangingPunct="1">
              <a:lnSpc>
                <a:spcPct val="90000"/>
              </a:lnSpc>
            </a:pPr>
            <a:r>
              <a:rPr lang="en-US" dirty="0" smtClean="0"/>
              <a:t>n = # of particles</a:t>
            </a:r>
          </a:p>
          <a:p>
            <a:pPr eaLnBrk="1" hangingPunct="1">
              <a:lnSpc>
                <a:spcPct val="90000"/>
              </a:lnSpc>
            </a:pPr>
            <a:r>
              <a:rPr lang="en-US" dirty="0" smtClean="0"/>
              <a:t>R = universal gas constant</a:t>
            </a:r>
          </a:p>
          <a:p>
            <a:pPr eaLnBrk="1" hangingPunct="1">
              <a:lnSpc>
                <a:spcPct val="90000"/>
              </a:lnSpc>
            </a:pPr>
            <a:r>
              <a:rPr lang="en-US" dirty="0" smtClean="0"/>
              <a:t>T = absolute temperature</a:t>
            </a:r>
          </a:p>
          <a:p>
            <a:pPr eaLnBrk="1" hangingPunct="1">
              <a:lnSpc>
                <a:spcPct val="90000"/>
              </a:lnSpc>
            </a:pPr>
            <a:r>
              <a:rPr lang="en-US" dirty="0" smtClean="0"/>
              <a:t>C = concentration of the solute in mol/L </a:t>
            </a:r>
          </a:p>
        </p:txBody>
      </p:sp>
      <p:sp>
        <p:nvSpPr>
          <p:cNvPr id="96260" name="Rectangle 4"/>
          <p:cNvSpPr>
            <a:spLocks noChangeArrowheads="1"/>
          </p:cNvSpPr>
          <p:nvPr/>
        </p:nvSpPr>
        <p:spPr bwMode="auto">
          <a:xfrm>
            <a:off x="457200" y="3581400"/>
            <a:ext cx="6781800" cy="533400"/>
          </a:xfrm>
          <a:prstGeom prst="rect">
            <a:avLst/>
          </a:prstGeom>
          <a:noFill/>
          <a:ln w="57150">
            <a:solidFill>
              <a:srgbClr val="FF3300"/>
            </a:solidFill>
            <a:miter lim="800000"/>
            <a:headEnd/>
            <a:tailEnd/>
          </a:ln>
        </p:spPr>
        <p:txBody>
          <a:bodyPr wrap="none" anchor="ctr"/>
          <a:lstStyle/>
          <a:p>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62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457200" y="609600"/>
            <a:ext cx="8229600" cy="838200"/>
          </a:xfrm>
        </p:spPr>
        <p:txBody>
          <a:bodyPr/>
          <a:lstStyle/>
          <a:p>
            <a:pPr eaLnBrk="1" hangingPunct="1"/>
            <a:r>
              <a:rPr lang="en-US" sz="4000" smtClean="0"/>
              <a:t>Osmotic Pressure</a:t>
            </a:r>
          </a:p>
        </p:txBody>
      </p:sp>
      <p:grpSp>
        <p:nvGrpSpPr>
          <p:cNvPr id="31747" name="Group 3"/>
          <p:cNvGrpSpPr>
            <a:grpSpLocks/>
          </p:cNvGrpSpPr>
          <p:nvPr/>
        </p:nvGrpSpPr>
        <p:grpSpPr bwMode="auto">
          <a:xfrm>
            <a:off x="457200" y="1676400"/>
            <a:ext cx="2179638" cy="4146550"/>
            <a:chOff x="432" y="720"/>
            <a:chExt cx="1373" cy="2612"/>
          </a:xfrm>
        </p:grpSpPr>
        <p:grpSp>
          <p:nvGrpSpPr>
            <p:cNvPr id="32112" name="Group 4"/>
            <p:cNvGrpSpPr>
              <a:grpSpLocks noChangeAspect="1"/>
            </p:cNvGrpSpPr>
            <p:nvPr/>
          </p:nvGrpSpPr>
          <p:grpSpPr bwMode="auto">
            <a:xfrm>
              <a:off x="1253" y="1008"/>
              <a:ext cx="219" cy="1761"/>
              <a:chOff x="2064" y="1104"/>
              <a:chExt cx="816" cy="2912"/>
            </a:xfrm>
          </p:grpSpPr>
          <p:grpSp>
            <p:nvGrpSpPr>
              <p:cNvPr id="32128" name="Group 5"/>
              <p:cNvGrpSpPr>
                <a:grpSpLocks noChangeAspect="1"/>
              </p:cNvGrpSpPr>
              <p:nvPr/>
            </p:nvGrpSpPr>
            <p:grpSpPr bwMode="auto">
              <a:xfrm>
                <a:off x="2064" y="1136"/>
                <a:ext cx="504" cy="2880"/>
                <a:chOff x="2064" y="1152"/>
                <a:chExt cx="504" cy="2880"/>
              </a:xfrm>
            </p:grpSpPr>
            <p:grpSp>
              <p:nvGrpSpPr>
                <p:cNvPr id="32210" name="Group 6"/>
                <p:cNvGrpSpPr>
                  <a:grpSpLocks noChangeAspect="1"/>
                </p:cNvGrpSpPr>
                <p:nvPr/>
              </p:nvGrpSpPr>
              <p:grpSpPr bwMode="auto">
                <a:xfrm>
                  <a:off x="2064" y="1152"/>
                  <a:ext cx="504" cy="136"/>
                  <a:chOff x="2064" y="2008"/>
                  <a:chExt cx="504" cy="136"/>
                </a:xfrm>
              </p:grpSpPr>
              <p:sp>
                <p:nvSpPr>
                  <p:cNvPr id="32287" name="Freeform 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88" name="Freeform 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89" name="Oval 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1" name="Group 10"/>
                <p:cNvGrpSpPr>
                  <a:grpSpLocks noChangeAspect="1"/>
                </p:cNvGrpSpPr>
                <p:nvPr/>
              </p:nvGrpSpPr>
              <p:grpSpPr bwMode="auto">
                <a:xfrm>
                  <a:off x="2064" y="1296"/>
                  <a:ext cx="504" cy="136"/>
                  <a:chOff x="2064" y="2008"/>
                  <a:chExt cx="504" cy="136"/>
                </a:xfrm>
              </p:grpSpPr>
              <p:sp>
                <p:nvSpPr>
                  <p:cNvPr id="32284" name="Freeform 1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85" name="Freeform 1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86" name="Oval 1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2" name="Group 14"/>
                <p:cNvGrpSpPr>
                  <a:grpSpLocks noChangeAspect="1"/>
                </p:cNvGrpSpPr>
                <p:nvPr/>
              </p:nvGrpSpPr>
              <p:grpSpPr bwMode="auto">
                <a:xfrm>
                  <a:off x="2064" y="1448"/>
                  <a:ext cx="504" cy="136"/>
                  <a:chOff x="2064" y="2008"/>
                  <a:chExt cx="504" cy="136"/>
                </a:xfrm>
              </p:grpSpPr>
              <p:sp>
                <p:nvSpPr>
                  <p:cNvPr id="32281" name="Freeform 1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82" name="Freeform 1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83" name="Oval 1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3" name="Group 18"/>
                <p:cNvGrpSpPr>
                  <a:grpSpLocks noChangeAspect="1"/>
                </p:cNvGrpSpPr>
                <p:nvPr/>
              </p:nvGrpSpPr>
              <p:grpSpPr bwMode="auto">
                <a:xfrm>
                  <a:off x="2064" y="1584"/>
                  <a:ext cx="504" cy="136"/>
                  <a:chOff x="2064" y="2008"/>
                  <a:chExt cx="504" cy="136"/>
                </a:xfrm>
              </p:grpSpPr>
              <p:sp>
                <p:nvSpPr>
                  <p:cNvPr id="32278" name="Freeform 1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79" name="Freeform 2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80" name="Oval 2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4" name="Group 22"/>
                <p:cNvGrpSpPr>
                  <a:grpSpLocks noChangeAspect="1"/>
                </p:cNvGrpSpPr>
                <p:nvPr/>
              </p:nvGrpSpPr>
              <p:grpSpPr bwMode="auto">
                <a:xfrm>
                  <a:off x="2064" y="1728"/>
                  <a:ext cx="504" cy="136"/>
                  <a:chOff x="2064" y="2008"/>
                  <a:chExt cx="504" cy="136"/>
                </a:xfrm>
              </p:grpSpPr>
              <p:sp>
                <p:nvSpPr>
                  <p:cNvPr id="32275" name="Freeform 2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76" name="Freeform 2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77" name="Oval 2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5" name="Group 26"/>
                <p:cNvGrpSpPr>
                  <a:grpSpLocks noChangeAspect="1"/>
                </p:cNvGrpSpPr>
                <p:nvPr/>
              </p:nvGrpSpPr>
              <p:grpSpPr bwMode="auto">
                <a:xfrm>
                  <a:off x="2064" y="1872"/>
                  <a:ext cx="504" cy="136"/>
                  <a:chOff x="2064" y="2008"/>
                  <a:chExt cx="504" cy="136"/>
                </a:xfrm>
              </p:grpSpPr>
              <p:sp>
                <p:nvSpPr>
                  <p:cNvPr id="32272" name="Freeform 2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73" name="Freeform 2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74" name="Oval 2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6" name="Group 30"/>
                <p:cNvGrpSpPr>
                  <a:grpSpLocks noChangeAspect="1"/>
                </p:cNvGrpSpPr>
                <p:nvPr/>
              </p:nvGrpSpPr>
              <p:grpSpPr bwMode="auto">
                <a:xfrm>
                  <a:off x="2064" y="2016"/>
                  <a:ext cx="504" cy="136"/>
                  <a:chOff x="2064" y="2008"/>
                  <a:chExt cx="504" cy="136"/>
                </a:xfrm>
              </p:grpSpPr>
              <p:sp>
                <p:nvSpPr>
                  <p:cNvPr id="32269" name="Freeform 3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70" name="Freeform 3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71" name="Oval 3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7" name="Group 34"/>
                <p:cNvGrpSpPr>
                  <a:grpSpLocks noChangeAspect="1"/>
                </p:cNvGrpSpPr>
                <p:nvPr/>
              </p:nvGrpSpPr>
              <p:grpSpPr bwMode="auto">
                <a:xfrm>
                  <a:off x="2064" y="2160"/>
                  <a:ext cx="504" cy="136"/>
                  <a:chOff x="2064" y="2008"/>
                  <a:chExt cx="504" cy="136"/>
                </a:xfrm>
              </p:grpSpPr>
              <p:sp>
                <p:nvSpPr>
                  <p:cNvPr id="32266" name="Freeform 3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67" name="Freeform 3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68" name="Oval 3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8" name="Group 38"/>
                <p:cNvGrpSpPr>
                  <a:grpSpLocks noChangeAspect="1"/>
                </p:cNvGrpSpPr>
                <p:nvPr/>
              </p:nvGrpSpPr>
              <p:grpSpPr bwMode="auto">
                <a:xfrm>
                  <a:off x="2064" y="2304"/>
                  <a:ext cx="504" cy="136"/>
                  <a:chOff x="2064" y="2008"/>
                  <a:chExt cx="504" cy="136"/>
                </a:xfrm>
              </p:grpSpPr>
              <p:sp>
                <p:nvSpPr>
                  <p:cNvPr id="32263" name="Freeform 3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64" name="Freeform 4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65" name="Oval 4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19" name="Group 42"/>
                <p:cNvGrpSpPr>
                  <a:grpSpLocks noChangeAspect="1"/>
                </p:cNvGrpSpPr>
                <p:nvPr/>
              </p:nvGrpSpPr>
              <p:grpSpPr bwMode="auto">
                <a:xfrm>
                  <a:off x="2064" y="2448"/>
                  <a:ext cx="504" cy="136"/>
                  <a:chOff x="2064" y="2008"/>
                  <a:chExt cx="504" cy="136"/>
                </a:xfrm>
              </p:grpSpPr>
              <p:sp>
                <p:nvSpPr>
                  <p:cNvPr id="32260" name="Freeform 4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61" name="Freeform 4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62" name="Oval 4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0" name="Group 46"/>
                <p:cNvGrpSpPr>
                  <a:grpSpLocks noChangeAspect="1"/>
                </p:cNvGrpSpPr>
                <p:nvPr/>
              </p:nvGrpSpPr>
              <p:grpSpPr bwMode="auto">
                <a:xfrm>
                  <a:off x="2064" y="2592"/>
                  <a:ext cx="504" cy="136"/>
                  <a:chOff x="2064" y="2008"/>
                  <a:chExt cx="504" cy="136"/>
                </a:xfrm>
              </p:grpSpPr>
              <p:sp>
                <p:nvSpPr>
                  <p:cNvPr id="32257" name="Freeform 4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58" name="Freeform 4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59" name="Oval 4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1" name="Group 50"/>
                <p:cNvGrpSpPr>
                  <a:grpSpLocks noChangeAspect="1"/>
                </p:cNvGrpSpPr>
                <p:nvPr/>
              </p:nvGrpSpPr>
              <p:grpSpPr bwMode="auto">
                <a:xfrm>
                  <a:off x="2064" y="2736"/>
                  <a:ext cx="504" cy="136"/>
                  <a:chOff x="2064" y="2008"/>
                  <a:chExt cx="504" cy="136"/>
                </a:xfrm>
              </p:grpSpPr>
              <p:sp>
                <p:nvSpPr>
                  <p:cNvPr id="32254" name="Freeform 5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55" name="Freeform 5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56" name="Oval 5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2" name="Group 54"/>
                <p:cNvGrpSpPr>
                  <a:grpSpLocks noChangeAspect="1"/>
                </p:cNvGrpSpPr>
                <p:nvPr/>
              </p:nvGrpSpPr>
              <p:grpSpPr bwMode="auto">
                <a:xfrm>
                  <a:off x="2064" y="2880"/>
                  <a:ext cx="504" cy="136"/>
                  <a:chOff x="2064" y="2008"/>
                  <a:chExt cx="504" cy="136"/>
                </a:xfrm>
              </p:grpSpPr>
              <p:sp>
                <p:nvSpPr>
                  <p:cNvPr id="32251" name="Freeform 5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52" name="Freeform 5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53" name="Oval 5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3" name="Group 58"/>
                <p:cNvGrpSpPr>
                  <a:grpSpLocks noChangeAspect="1"/>
                </p:cNvGrpSpPr>
                <p:nvPr/>
              </p:nvGrpSpPr>
              <p:grpSpPr bwMode="auto">
                <a:xfrm>
                  <a:off x="2064" y="3024"/>
                  <a:ext cx="504" cy="136"/>
                  <a:chOff x="2064" y="2008"/>
                  <a:chExt cx="504" cy="136"/>
                </a:xfrm>
              </p:grpSpPr>
              <p:sp>
                <p:nvSpPr>
                  <p:cNvPr id="32248" name="Freeform 5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49" name="Freeform 6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50" name="Oval 6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4" name="Group 62"/>
                <p:cNvGrpSpPr>
                  <a:grpSpLocks noChangeAspect="1"/>
                </p:cNvGrpSpPr>
                <p:nvPr/>
              </p:nvGrpSpPr>
              <p:grpSpPr bwMode="auto">
                <a:xfrm>
                  <a:off x="2064" y="3168"/>
                  <a:ext cx="504" cy="136"/>
                  <a:chOff x="2064" y="2008"/>
                  <a:chExt cx="504" cy="136"/>
                </a:xfrm>
              </p:grpSpPr>
              <p:sp>
                <p:nvSpPr>
                  <p:cNvPr id="32245" name="Freeform 6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46" name="Freeform 6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47" name="Oval 6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5" name="Group 66"/>
                <p:cNvGrpSpPr>
                  <a:grpSpLocks noChangeAspect="1"/>
                </p:cNvGrpSpPr>
                <p:nvPr/>
              </p:nvGrpSpPr>
              <p:grpSpPr bwMode="auto">
                <a:xfrm>
                  <a:off x="2064" y="3320"/>
                  <a:ext cx="504" cy="136"/>
                  <a:chOff x="2064" y="2008"/>
                  <a:chExt cx="504" cy="136"/>
                </a:xfrm>
              </p:grpSpPr>
              <p:sp>
                <p:nvSpPr>
                  <p:cNvPr id="32242" name="Freeform 6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43" name="Freeform 6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44" name="Oval 6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6" name="Group 70"/>
                <p:cNvGrpSpPr>
                  <a:grpSpLocks noChangeAspect="1"/>
                </p:cNvGrpSpPr>
                <p:nvPr/>
              </p:nvGrpSpPr>
              <p:grpSpPr bwMode="auto">
                <a:xfrm>
                  <a:off x="2064" y="3464"/>
                  <a:ext cx="504" cy="136"/>
                  <a:chOff x="2064" y="2008"/>
                  <a:chExt cx="504" cy="136"/>
                </a:xfrm>
              </p:grpSpPr>
              <p:sp>
                <p:nvSpPr>
                  <p:cNvPr id="32239" name="Freeform 7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40" name="Freeform 7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41" name="Oval 7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7" name="Group 74"/>
                <p:cNvGrpSpPr>
                  <a:grpSpLocks noChangeAspect="1"/>
                </p:cNvGrpSpPr>
                <p:nvPr/>
              </p:nvGrpSpPr>
              <p:grpSpPr bwMode="auto">
                <a:xfrm>
                  <a:off x="2064" y="3608"/>
                  <a:ext cx="504" cy="136"/>
                  <a:chOff x="2064" y="2008"/>
                  <a:chExt cx="504" cy="136"/>
                </a:xfrm>
              </p:grpSpPr>
              <p:sp>
                <p:nvSpPr>
                  <p:cNvPr id="32236" name="Freeform 7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37" name="Freeform 7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38" name="Oval 7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8" name="Group 78"/>
                <p:cNvGrpSpPr>
                  <a:grpSpLocks noChangeAspect="1"/>
                </p:cNvGrpSpPr>
                <p:nvPr/>
              </p:nvGrpSpPr>
              <p:grpSpPr bwMode="auto">
                <a:xfrm>
                  <a:off x="2064" y="3752"/>
                  <a:ext cx="504" cy="136"/>
                  <a:chOff x="2064" y="2008"/>
                  <a:chExt cx="504" cy="136"/>
                </a:xfrm>
              </p:grpSpPr>
              <p:sp>
                <p:nvSpPr>
                  <p:cNvPr id="32233" name="Freeform 7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34" name="Freeform 8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35" name="Oval 8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229" name="Group 82"/>
                <p:cNvGrpSpPr>
                  <a:grpSpLocks noChangeAspect="1"/>
                </p:cNvGrpSpPr>
                <p:nvPr/>
              </p:nvGrpSpPr>
              <p:grpSpPr bwMode="auto">
                <a:xfrm>
                  <a:off x="2064" y="3896"/>
                  <a:ext cx="504" cy="136"/>
                  <a:chOff x="2064" y="2008"/>
                  <a:chExt cx="504" cy="136"/>
                </a:xfrm>
              </p:grpSpPr>
              <p:sp>
                <p:nvSpPr>
                  <p:cNvPr id="32230" name="Freeform 8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31" name="Freeform 8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32" name="Oval 8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nvGrpSpPr>
              <p:cNvPr id="32129" name="Group 86"/>
              <p:cNvGrpSpPr>
                <a:grpSpLocks noChangeAspect="1"/>
              </p:cNvGrpSpPr>
              <p:nvPr/>
            </p:nvGrpSpPr>
            <p:grpSpPr bwMode="auto">
              <a:xfrm flipH="1">
                <a:off x="2376" y="1104"/>
                <a:ext cx="504" cy="2880"/>
                <a:chOff x="2064" y="1152"/>
                <a:chExt cx="504" cy="2880"/>
              </a:xfrm>
            </p:grpSpPr>
            <p:grpSp>
              <p:nvGrpSpPr>
                <p:cNvPr id="32130" name="Group 87"/>
                <p:cNvGrpSpPr>
                  <a:grpSpLocks noChangeAspect="1"/>
                </p:cNvGrpSpPr>
                <p:nvPr/>
              </p:nvGrpSpPr>
              <p:grpSpPr bwMode="auto">
                <a:xfrm>
                  <a:off x="2064" y="1152"/>
                  <a:ext cx="504" cy="136"/>
                  <a:chOff x="2064" y="2008"/>
                  <a:chExt cx="504" cy="136"/>
                </a:xfrm>
              </p:grpSpPr>
              <p:sp>
                <p:nvSpPr>
                  <p:cNvPr id="32207" name="Freeform 8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08" name="Freeform 8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09" name="Oval 9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1" name="Group 91"/>
                <p:cNvGrpSpPr>
                  <a:grpSpLocks noChangeAspect="1"/>
                </p:cNvGrpSpPr>
                <p:nvPr/>
              </p:nvGrpSpPr>
              <p:grpSpPr bwMode="auto">
                <a:xfrm>
                  <a:off x="2064" y="1296"/>
                  <a:ext cx="504" cy="136"/>
                  <a:chOff x="2064" y="2008"/>
                  <a:chExt cx="504" cy="136"/>
                </a:xfrm>
              </p:grpSpPr>
              <p:sp>
                <p:nvSpPr>
                  <p:cNvPr id="32204" name="Freeform 9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05" name="Freeform 9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06" name="Oval 9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2" name="Group 95"/>
                <p:cNvGrpSpPr>
                  <a:grpSpLocks noChangeAspect="1"/>
                </p:cNvGrpSpPr>
                <p:nvPr/>
              </p:nvGrpSpPr>
              <p:grpSpPr bwMode="auto">
                <a:xfrm>
                  <a:off x="2064" y="1448"/>
                  <a:ext cx="504" cy="136"/>
                  <a:chOff x="2064" y="2008"/>
                  <a:chExt cx="504" cy="136"/>
                </a:xfrm>
              </p:grpSpPr>
              <p:sp>
                <p:nvSpPr>
                  <p:cNvPr id="32201" name="Freeform 9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202" name="Freeform 9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03" name="Oval 9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3" name="Group 99"/>
                <p:cNvGrpSpPr>
                  <a:grpSpLocks noChangeAspect="1"/>
                </p:cNvGrpSpPr>
                <p:nvPr/>
              </p:nvGrpSpPr>
              <p:grpSpPr bwMode="auto">
                <a:xfrm>
                  <a:off x="2064" y="1584"/>
                  <a:ext cx="504" cy="136"/>
                  <a:chOff x="2064" y="2008"/>
                  <a:chExt cx="504" cy="136"/>
                </a:xfrm>
              </p:grpSpPr>
              <p:sp>
                <p:nvSpPr>
                  <p:cNvPr id="32198" name="Freeform 10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99" name="Freeform 10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200" name="Oval 10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4" name="Group 103"/>
                <p:cNvGrpSpPr>
                  <a:grpSpLocks noChangeAspect="1"/>
                </p:cNvGrpSpPr>
                <p:nvPr/>
              </p:nvGrpSpPr>
              <p:grpSpPr bwMode="auto">
                <a:xfrm>
                  <a:off x="2064" y="1728"/>
                  <a:ext cx="504" cy="136"/>
                  <a:chOff x="2064" y="2008"/>
                  <a:chExt cx="504" cy="136"/>
                </a:xfrm>
              </p:grpSpPr>
              <p:sp>
                <p:nvSpPr>
                  <p:cNvPr id="32195" name="Freeform 10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96" name="Freeform 10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97" name="Oval 10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5" name="Group 107"/>
                <p:cNvGrpSpPr>
                  <a:grpSpLocks noChangeAspect="1"/>
                </p:cNvGrpSpPr>
                <p:nvPr/>
              </p:nvGrpSpPr>
              <p:grpSpPr bwMode="auto">
                <a:xfrm>
                  <a:off x="2064" y="1872"/>
                  <a:ext cx="504" cy="136"/>
                  <a:chOff x="2064" y="2008"/>
                  <a:chExt cx="504" cy="136"/>
                </a:xfrm>
              </p:grpSpPr>
              <p:sp>
                <p:nvSpPr>
                  <p:cNvPr id="32192" name="Freeform 10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93" name="Freeform 10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94" name="Oval 11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6" name="Group 111"/>
                <p:cNvGrpSpPr>
                  <a:grpSpLocks noChangeAspect="1"/>
                </p:cNvGrpSpPr>
                <p:nvPr/>
              </p:nvGrpSpPr>
              <p:grpSpPr bwMode="auto">
                <a:xfrm>
                  <a:off x="2064" y="2016"/>
                  <a:ext cx="504" cy="136"/>
                  <a:chOff x="2064" y="2008"/>
                  <a:chExt cx="504" cy="136"/>
                </a:xfrm>
              </p:grpSpPr>
              <p:sp>
                <p:nvSpPr>
                  <p:cNvPr id="32189" name="Freeform 11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90" name="Freeform 11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91" name="Oval 11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7" name="Group 115"/>
                <p:cNvGrpSpPr>
                  <a:grpSpLocks noChangeAspect="1"/>
                </p:cNvGrpSpPr>
                <p:nvPr/>
              </p:nvGrpSpPr>
              <p:grpSpPr bwMode="auto">
                <a:xfrm>
                  <a:off x="2064" y="2160"/>
                  <a:ext cx="504" cy="136"/>
                  <a:chOff x="2064" y="2008"/>
                  <a:chExt cx="504" cy="136"/>
                </a:xfrm>
              </p:grpSpPr>
              <p:sp>
                <p:nvSpPr>
                  <p:cNvPr id="32186" name="Freeform 11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87" name="Freeform 11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88" name="Oval 11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8" name="Group 119"/>
                <p:cNvGrpSpPr>
                  <a:grpSpLocks noChangeAspect="1"/>
                </p:cNvGrpSpPr>
                <p:nvPr/>
              </p:nvGrpSpPr>
              <p:grpSpPr bwMode="auto">
                <a:xfrm>
                  <a:off x="2064" y="2304"/>
                  <a:ext cx="504" cy="136"/>
                  <a:chOff x="2064" y="2008"/>
                  <a:chExt cx="504" cy="136"/>
                </a:xfrm>
              </p:grpSpPr>
              <p:sp>
                <p:nvSpPr>
                  <p:cNvPr id="32183" name="Freeform 12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84" name="Freeform 12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85" name="Oval 12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39" name="Group 123"/>
                <p:cNvGrpSpPr>
                  <a:grpSpLocks noChangeAspect="1"/>
                </p:cNvGrpSpPr>
                <p:nvPr/>
              </p:nvGrpSpPr>
              <p:grpSpPr bwMode="auto">
                <a:xfrm>
                  <a:off x="2064" y="2448"/>
                  <a:ext cx="504" cy="136"/>
                  <a:chOff x="2064" y="2008"/>
                  <a:chExt cx="504" cy="136"/>
                </a:xfrm>
              </p:grpSpPr>
              <p:sp>
                <p:nvSpPr>
                  <p:cNvPr id="32180" name="Freeform 12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81" name="Freeform 12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82" name="Oval 12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0" name="Group 127"/>
                <p:cNvGrpSpPr>
                  <a:grpSpLocks noChangeAspect="1"/>
                </p:cNvGrpSpPr>
                <p:nvPr/>
              </p:nvGrpSpPr>
              <p:grpSpPr bwMode="auto">
                <a:xfrm>
                  <a:off x="2064" y="2592"/>
                  <a:ext cx="504" cy="136"/>
                  <a:chOff x="2064" y="2008"/>
                  <a:chExt cx="504" cy="136"/>
                </a:xfrm>
              </p:grpSpPr>
              <p:sp>
                <p:nvSpPr>
                  <p:cNvPr id="32177" name="Freeform 12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78" name="Freeform 12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79" name="Oval 13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1" name="Group 131"/>
                <p:cNvGrpSpPr>
                  <a:grpSpLocks noChangeAspect="1"/>
                </p:cNvGrpSpPr>
                <p:nvPr/>
              </p:nvGrpSpPr>
              <p:grpSpPr bwMode="auto">
                <a:xfrm>
                  <a:off x="2064" y="2736"/>
                  <a:ext cx="504" cy="136"/>
                  <a:chOff x="2064" y="2008"/>
                  <a:chExt cx="504" cy="136"/>
                </a:xfrm>
              </p:grpSpPr>
              <p:sp>
                <p:nvSpPr>
                  <p:cNvPr id="32174" name="Freeform 13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75" name="Freeform 13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76" name="Oval 13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2" name="Group 135"/>
                <p:cNvGrpSpPr>
                  <a:grpSpLocks noChangeAspect="1"/>
                </p:cNvGrpSpPr>
                <p:nvPr/>
              </p:nvGrpSpPr>
              <p:grpSpPr bwMode="auto">
                <a:xfrm>
                  <a:off x="2064" y="2880"/>
                  <a:ext cx="504" cy="136"/>
                  <a:chOff x="2064" y="2008"/>
                  <a:chExt cx="504" cy="136"/>
                </a:xfrm>
              </p:grpSpPr>
              <p:sp>
                <p:nvSpPr>
                  <p:cNvPr id="32171" name="Freeform 13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72" name="Freeform 13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73" name="Oval 13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3" name="Group 139"/>
                <p:cNvGrpSpPr>
                  <a:grpSpLocks noChangeAspect="1"/>
                </p:cNvGrpSpPr>
                <p:nvPr/>
              </p:nvGrpSpPr>
              <p:grpSpPr bwMode="auto">
                <a:xfrm>
                  <a:off x="2064" y="3024"/>
                  <a:ext cx="504" cy="136"/>
                  <a:chOff x="2064" y="2008"/>
                  <a:chExt cx="504" cy="136"/>
                </a:xfrm>
              </p:grpSpPr>
              <p:sp>
                <p:nvSpPr>
                  <p:cNvPr id="32168" name="Freeform 14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69" name="Freeform 14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70" name="Oval 14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4" name="Group 143"/>
                <p:cNvGrpSpPr>
                  <a:grpSpLocks noChangeAspect="1"/>
                </p:cNvGrpSpPr>
                <p:nvPr/>
              </p:nvGrpSpPr>
              <p:grpSpPr bwMode="auto">
                <a:xfrm>
                  <a:off x="2064" y="3168"/>
                  <a:ext cx="504" cy="136"/>
                  <a:chOff x="2064" y="2008"/>
                  <a:chExt cx="504" cy="136"/>
                </a:xfrm>
              </p:grpSpPr>
              <p:sp>
                <p:nvSpPr>
                  <p:cNvPr id="32165" name="Freeform 14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66" name="Freeform 14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67" name="Oval 14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5" name="Group 147"/>
                <p:cNvGrpSpPr>
                  <a:grpSpLocks noChangeAspect="1"/>
                </p:cNvGrpSpPr>
                <p:nvPr/>
              </p:nvGrpSpPr>
              <p:grpSpPr bwMode="auto">
                <a:xfrm>
                  <a:off x="2064" y="3320"/>
                  <a:ext cx="504" cy="136"/>
                  <a:chOff x="2064" y="2008"/>
                  <a:chExt cx="504" cy="136"/>
                </a:xfrm>
              </p:grpSpPr>
              <p:sp>
                <p:nvSpPr>
                  <p:cNvPr id="32162" name="Freeform 14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63" name="Freeform 14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64" name="Oval 15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6" name="Group 151"/>
                <p:cNvGrpSpPr>
                  <a:grpSpLocks noChangeAspect="1"/>
                </p:cNvGrpSpPr>
                <p:nvPr/>
              </p:nvGrpSpPr>
              <p:grpSpPr bwMode="auto">
                <a:xfrm>
                  <a:off x="2064" y="3464"/>
                  <a:ext cx="504" cy="136"/>
                  <a:chOff x="2064" y="2008"/>
                  <a:chExt cx="504" cy="136"/>
                </a:xfrm>
              </p:grpSpPr>
              <p:sp>
                <p:nvSpPr>
                  <p:cNvPr id="32159" name="Freeform 15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60" name="Freeform 15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61" name="Oval 15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7" name="Group 155"/>
                <p:cNvGrpSpPr>
                  <a:grpSpLocks noChangeAspect="1"/>
                </p:cNvGrpSpPr>
                <p:nvPr/>
              </p:nvGrpSpPr>
              <p:grpSpPr bwMode="auto">
                <a:xfrm>
                  <a:off x="2064" y="3608"/>
                  <a:ext cx="504" cy="136"/>
                  <a:chOff x="2064" y="2008"/>
                  <a:chExt cx="504" cy="136"/>
                </a:xfrm>
              </p:grpSpPr>
              <p:sp>
                <p:nvSpPr>
                  <p:cNvPr id="32156" name="Freeform 15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57" name="Freeform 15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58" name="Oval 15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8" name="Group 159"/>
                <p:cNvGrpSpPr>
                  <a:grpSpLocks noChangeAspect="1"/>
                </p:cNvGrpSpPr>
                <p:nvPr/>
              </p:nvGrpSpPr>
              <p:grpSpPr bwMode="auto">
                <a:xfrm>
                  <a:off x="2064" y="3752"/>
                  <a:ext cx="504" cy="136"/>
                  <a:chOff x="2064" y="2008"/>
                  <a:chExt cx="504" cy="136"/>
                </a:xfrm>
              </p:grpSpPr>
              <p:sp>
                <p:nvSpPr>
                  <p:cNvPr id="32153" name="Freeform 16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54" name="Freeform 16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55" name="Oval 16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149" name="Group 163"/>
                <p:cNvGrpSpPr>
                  <a:grpSpLocks noChangeAspect="1"/>
                </p:cNvGrpSpPr>
                <p:nvPr/>
              </p:nvGrpSpPr>
              <p:grpSpPr bwMode="auto">
                <a:xfrm>
                  <a:off x="2064" y="3896"/>
                  <a:ext cx="504" cy="136"/>
                  <a:chOff x="2064" y="2008"/>
                  <a:chExt cx="504" cy="136"/>
                </a:xfrm>
              </p:grpSpPr>
              <p:sp>
                <p:nvSpPr>
                  <p:cNvPr id="32150" name="Freeform 16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51" name="Freeform 16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52" name="Oval 16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sp>
          <p:nvSpPr>
            <p:cNvPr id="32113" name="Oval 167"/>
            <p:cNvSpPr>
              <a:spLocks noChangeArrowheads="1"/>
            </p:cNvSpPr>
            <p:nvPr/>
          </p:nvSpPr>
          <p:spPr bwMode="auto">
            <a:xfrm>
              <a:off x="720" y="115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4" name="Oval 168"/>
            <p:cNvSpPr>
              <a:spLocks noChangeArrowheads="1"/>
            </p:cNvSpPr>
            <p:nvPr/>
          </p:nvSpPr>
          <p:spPr bwMode="auto">
            <a:xfrm>
              <a:off x="432" y="134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5" name="Oval 169"/>
            <p:cNvSpPr>
              <a:spLocks noChangeArrowheads="1"/>
            </p:cNvSpPr>
            <p:nvPr/>
          </p:nvSpPr>
          <p:spPr bwMode="auto">
            <a:xfrm>
              <a:off x="672" y="158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6" name="Oval 170"/>
            <p:cNvSpPr>
              <a:spLocks noChangeArrowheads="1"/>
            </p:cNvSpPr>
            <p:nvPr/>
          </p:nvSpPr>
          <p:spPr bwMode="auto">
            <a:xfrm>
              <a:off x="576" y="1968"/>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7" name="Oval 171"/>
            <p:cNvSpPr>
              <a:spLocks noChangeArrowheads="1"/>
            </p:cNvSpPr>
            <p:nvPr/>
          </p:nvSpPr>
          <p:spPr bwMode="auto">
            <a:xfrm>
              <a:off x="864" y="211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8" name="Oval 172"/>
            <p:cNvSpPr>
              <a:spLocks noChangeArrowheads="1"/>
            </p:cNvSpPr>
            <p:nvPr/>
          </p:nvSpPr>
          <p:spPr bwMode="auto">
            <a:xfrm>
              <a:off x="432" y="225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19" name="Oval 173"/>
            <p:cNvSpPr>
              <a:spLocks noChangeArrowheads="1"/>
            </p:cNvSpPr>
            <p:nvPr/>
          </p:nvSpPr>
          <p:spPr bwMode="auto">
            <a:xfrm>
              <a:off x="976" y="2328"/>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20" name="Oval 174"/>
            <p:cNvSpPr>
              <a:spLocks noChangeArrowheads="1"/>
            </p:cNvSpPr>
            <p:nvPr/>
          </p:nvSpPr>
          <p:spPr bwMode="auto">
            <a:xfrm>
              <a:off x="672" y="249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21" name="Oval 175"/>
            <p:cNvSpPr>
              <a:spLocks noChangeArrowheads="1"/>
            </p:cNvSpPr>
            <p:nvPr/>
          </p:nvSpPr>
          <p:spPr bwMode="auto">
            <a:xfrm>
              <a:off x="952" y="167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22" name="Oval 176"/>
            <p:cNvSpPr>
              <a:spLocks noChangeArrowheads="1"/>
            </p:cNvSpPr>
            <p:nvPr/>
          </p:nvSpPr>
          <p:spPr bwMode="auto">
            <a:xfrm>
              <a:off x="944" y="105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2123" name="Freeform 177"/>
            <p:cNvSpPr>
              <a:spLocks/>
            </p:cNvSpPr>
            <p:nvPr/>
          </p:nvSpPr>
          <p:spPr bwMode="auto">
            <a:xfrm>
              <a:off x="1032" y="1792"/>
              <a:ext cx="256" cy="240"/>
            </a:xfrm>
            <a:custGeom>
              <a:avLst/>
              <a:gdLst>
                <a:gd name="T0" fmla="*/ 96 w 256"/>
                <a:gd name="T1" fmla="*/ 0 h 240"/>
                <a:gd name="T2" fmla="*/ 240 w 256"/>
                <a:gd name="T3" fmla="*/ 144 h 240"/>
                <a:gd name="T4" fmla="*/ 0 w 256"/>
                <a:gd name="T5" fmla="*/ 240 h 240"/>
                <a:gd name="T6" fmla="*/ 0 60000 65536"/>
                <a:gd name="T7" fmla="*/ 0 60000 65536"/>
                <a:gd name="T8" fmla="*/ 0 60000 65536"/>
                <a:gd name="T9" fmla="*/ 0 w 256"/>
                <a:gd name="T10" fmla="*/ 0 h 240"/>
                <a:gd name="T11" fmla="*/ 256 w 256"/>
                <a:gd name="T12" fmla="*/ 240 h 240"/>
              </a:gdLst>
              <a:ahLst/>
              <a:cxnLst>
                <a:cxn ang="T6">
                  <a:pos x="T0" y="T1"/>
                </a:cxn>
                <a:cxn ang="T7">
                  <a:pos x="T2" y="T3"/>
                </a:cxn>
                <a:cxn ang="T8">
                  <a:pos x="T4" y="T5"/>
                </a:cxn>
              </a:cxnLst>
              <a:rect l="T9" t="T10" r="T11" b="T12"/>
              <a:pathLst>
                <a:path w="256" h="240">
                  <a:moveTo>
                    <a:pt x="96" y="0"/>
                  </a:moveTo>
                  <a:cubicBezTo>
                    <a:pt x="176" y="52"/>
                    <a:pt x="256" y="104"/>
                    <a:pt x="240" y="144"/>
                  </a:cubicBezTo>
                  <a:cubicBezTo>
                    <a:pt x="224" y="184"/>
                    <a:pt x="112" y="212"/>
                    <a:pt x="0" y="240"/>
                  </a:cubicBezTo>
                </a:path>
              </a:pathLst>
            </a:custGeom>
            <a:noFill/>
            <a:ln w="38100">
              <a:solidFill>
                <a:schemeClr val="tx1"/>
              </a:solidFill>
              <a:prstDash val="dash"/>
              <a:round/>
              <a:headEnd/>
              <a:tailEnd type="triangle" w="med" len="med"/>
            </a:ln>
          </p:spPr>
          <p:txBody>
            <a:bodyPr/>
            <a:lstStyle/>
            <a:p>
              <a:endParaRPr lang="en-US"/>
            </a:p>
          </p:txBody>
        </p:sp>
        <p:sp>
          <p:nvSpPr>
            <p:cNvPr id="32124" name="Freeform 178"/>
            <p:cNvSpPr>
              <a:spLocks/>
            </p:cNvSpPr>
            <p:nvPr/>
          </p:nvSpPr>
          <p:spPr bwMode="auto">
            <a:xfrm>
              <a:off x="1040" y="2448"/>
              <a:ext cx="256" cy="240"/>
            </a:xfrm>
            <a:custGeom>
              <a:avLst/>
              <a:gdLst>
                <a:gd name="T0" fmla="*/ 96 w 256"/>
                <a:gd name="T1" fmla="*/ 0 h 240"/>
                <a:gd name="T2" fmla="*/ 240 w 256"/>
                <a:gd name="T3" fmla="*/ 144 h 240"/>
                <a:gd name="T4" fmla="*/ 0 w 256"/>
                <a:gd name="T5" fmla="*/ 240 h 240"/>
                <a:gd name="T6" fmla="*/ 0 60000 65536"/>
                <a:gd name="T7" fmla="*/ 0 60000 65536"/>
                <a:gd name="T8" fmla="*/ 0 60000 65536"/>
                <a:gd name="T9" fmla="*/ 0 w 256"/>
                <a:gd name="T10" fmla="*/ 0 h 240"/>
                <a:gd name="T11" fmla="*/ 256 w 256"/>
                <a:gd name="T12" fmla="*/ 240 h 240"/>
              </a:gdLst>
              <a:ahLst/>
              <a:cxnLst>
                <a:cxn ang="T6">
                  <a:pos x="T0" y="T1"/>
                </a:cxn>
                <a:cxn ang="T7">
                  <a:pos x="T2" y="T3"/>
                </a:cxn>
                <a:cxn ang="T8">
                  <a:pos x="T4" y="T5"/>
                </a:cxn>
              </a:cxnLst>
              <a:rect l="T9" t="T10" r="T11" b="T12"/>
              <a:pathLst>
                <a:path w="256" h="240">
                  <a:moveTo>
                    <a:pt x="96" y="0"/>
                  </a:moveTo>
                  <a:cubicBezTo>
                    <a:pt x="176" y="52"/>
                    <a:pt x="256" y="104"/>
                    <a:pt x="240" y="144"/>
                  </a:cubicBezTo>
                  <a:cubicBezTo>
                    <a:pt x="224" y="184"/>
                    <a:pt x="112" y="212"/>
                    <a:pt x="0" y="240"/>
                  </a:cubicBezTo>
                </a:path>
              </a:pathLst>
            </a:custGeom>
            <a:noFill/>
            <a:ln w="38100">
              <a:solidFill>
                <a:schemeClr val="tx1"/>
              </a:solidFill>
              <a:prstDash val="dash"/>
              <a:round/>
              <a:headEnd/>
              <a:tailEnd type="triangle" w="med" len="med"/>
            </a:ln>
          </p:spPr>
          <p:txBody>
            <a:bodyPr/>
            <a:lstStyle/>
            <a:p>
              <a:endParaRPr lang="en-US"/>
            </a:p>
          </p:txBody>
        </p:sp>
        <p:sp>
          <p:nvSpPr>
            <p:cNvPr id="32125" name="Freeform 179"/>
            <p:cNvSpPr>
              <a:spLocks/>
            </p:cNvSpPr>
            <p:nvPr/>
          </p:nvSpPr>
          <p:spPr bwMode="auto">
            <a:xfrm>
              <a:off x="1008" y="1200"/>
              <a:ext cx="256" cy="240"/>
            </a:xfrm>
            <a:custGeom>
              <a:avLst/>
              <a:gdLst>
                <a:gd name="T0" fmla="*/ 96 w 256"/>
                <a:gd name="T1" fmla="*/ 0 h 240"/>
                <a:gd name="T2" fmla="*/ 240 w 256"/>
                <a:gd name="T3" fmla="*/ 144 h 240"/>
                <a:gd name="T4" fmla="*/ 0 w 256"/>
                <a:gd name="T5" fmla="*/ 240 h 240"/>
                <a:gd name="T6" fmla="*/ 0 60000 65536"/>
                <a:gd name="T7" fmla="*/ 0 60000 65536"/>
                <a:gd name="T8" fmla="*/ 0 60000 65536"/>
                <a:gd name="T9" fmla="*/ 0 w 256"/>
                <a:gd name="T10" fmla="*/ 0 h 240"/>
                <a:gd name="T11" fmla="*/ 256 w 256"/>
                <a:gd name="T12" fmla="*/ 240 h 240"/>
              </a:gdLst>
              <a:ahLst/>
              <a:cxnLst>
                <a:cxn ang="T6">
                  <a:pos x="T0" y="T1"/>
                </a:cxn>
                <a:cxn ang="T7">
                  <a:pos x="T2" y="T3"/>
                </a:cxn>
                <a:cxn ang="T8">
                  <a:pos x="T4" y="T5"/>
                </a:cxn>
              </a:cxnLst>
              <a:rect l="T9" t="T10" r="T11" b="T12"/>
              <a:pathLst>
                <a:path w="256" h="240">
                  <a:moveTo>
                    <a:pt x="96" y="0"/>
                  </a:moveTo>
                  <a:cubicBezTo>
                    <a:pt x="176" y="52"/>
                    <a:pt x="256" y="104"/>
                    <a:pt x="240" y="144"/>
                  </a:cubicBezTo>
                  <a:cubicBezTo>
                    <a:pt x="224" y="184"/>
                    <a:pt x="112" y="212"/>
                    <a:pt x="0" y="240"/>
                  </a:cubicBezTo>
                </a:path>
              </a:pathLst>
            </a:custGeom>
            <a:noFill/>
            <a:ln w="38100">
              <a:solidFill>
                <a:schemeClr val="tx1"/>
              </a:solidFill>
              <a:prstDash val="dash"/>
              <a:round/>
              <a:headEnd/>
              <a:tailEnd type="triangle" w="med" len="med"/>
            </a:ln>
          </p:spPr>
          <p:txBody>
            <a:bodyPr/>
            <a:lstStyle/>
            <a:p>
              <a:endParaRPr lang="en-US"/>
            </a:p>
          </p:txBody>
        </p:sp>
        <p:sp>
          <p:nvSpPr>
            <p:cNvPr id="32126" name="Text Box 180"/>
            <p:cNvSpPr txBox="1">
              <a:spLocks noChangeArrowheads="1"/>
            </p:cNvSpPr>
            <p:nvPr/>
          </p:nvSpPr>
          <p:spPr bwMode="auto">
            <a:xfrm>
              <a:off x="888" y="2814"/>
              <a:ext cx="917" cy="518"/>
            </a:xfrm>
            <a:prstGeom prst="rect">
              <a:avLst/>
            </a:prstGeom>
            <a:noFill/>
            <a:ln w="9525">
              <a:noFill/>
              <a:miter lim="800000"/>
              <a:headEnd/>
              <a:tailEnd/>
            </a:ln>
          </p:spPr>
          <p:txBody>
            <a:bodyPr wrap="none">
              <a:spAutoFit/>
            </a:bodyPr>
            <a:lstStyle/>
            <a:p>
              <a:pPr algn="ctr"/>
              <a:r>
                <a:rPr lang="el-GR">
                  <a:sym typeface="Symbol" pitchFamily="18" charset="2"/>
                </a:rPr>
                <a:t></a:t>
              </a:r>
              <a:r>
                <a:rPr lang="en-US"/>
                <a:t> = 1</a:t>
              </a:r>
              <a:br>
                <a:rPr lang="en-US"/>
              </a:br>
              <a:r>
                <a:rPr lang="en-US"/>
                <a:t>e.g. NaCl</a:t>
              </a:r>
            </a:p>
          </p:txBody>
        </p:sp>
        <p:sp>
          <p:nvSpPr>
            <p:cNvPr id="32127" name="Text Box 181"/>
            <p:cNvSpPr txBox="1">
              <a:spLocks noChangeArrowheads="1"/>
            </p:cNvSpPr>
            <p:nvPr/>
          </p:nvSpPr>
          <p:spPr bwMode="auto">
            <a:xfrm>
              <a:off x="960" y="720"/>
              <a:ext cx="804" cy="231"/>
            </a:xfrm>
            <a:prstGeom prst="rect">
              <a:avLst/>
            </a:prstGeom>
            <a:noFill/>
            <a:ln w="9525">
              <a:noFill/>
              <a:miter lim="800000"/>
              <a:headEnd/>
              <a:tailEnd/>
            </a:ln>
          </p:spPr>
          <p:txBody>
            <a:bodyPr wrap="none">
              <a:spAutoFit/>
            </a:bodyPr>
            <a:lstStyle/>
            <a:p>
              <a:r>
                <a:rPr lang="en-US"/>
                <a:t>membrane</a:t>
              </a:r>
            </a:p>
          </p:txBody>
        </p:sp>
      </p:grpSp>
      <p:grpSp>
        <p:nvGrpSpPr>
          <p:cNvPr id="31748" name="Group 182"/>
          <p:cNvGrpSpPr>
            <a:grpSpLocks/>
          </p:cNvGrpSpPr>
          <p:nvPr/>
        </p:nvGrpSpPr>
        <p:grpSpPr bwMode="auto">
          <a:xfrm>
            <a:off x="3276600" y="1676400"/>
            <a:ext cx="2301875" cy="3779838"/>
            <a:chOff x="2064" y="720"/>
            <a:chExt cx="1450" cy="2381"/>
          </a:xfrm>
        </p:grpSpPr>
        <p:grpSp>
          <p:nvGrpSpPr>
            <p:cNvPr id="31933" name="Group 183"/>
            <p:cNvGrpSpPr>
              <a:grpSpLocks noChangeAspect="1"/>
            </p:cNvGrpSpPr>
            <p:nvPr/>
          </p:nvGrpSpPr>
          <p:grpSpPr bwMode="auto">
            <a:xfrm>
              <a:off x="2885" y="1008"/>
              <a:ext cx="219" cy="1761"/>
              <a:chOff x="2064" y="1104"/>
              <a:chExt cx="816" cy="2912"/>
            </a:xfrm>
          </p:grpSpPr>
          <p:grpSp>
            <p:nvGrpSpPr>
              <p:cNvPr id="31950" name="Group 184"/>
              <p:cNvGrpSpPr>
                <a:grpSpLocks noChangeAspect="1"/>
              </p:cNvGrpSpPr>
              <p:nvPr/>
            </p:nvGrpSpPr>
            <p:grpSpPr bwMode="auto">
              <a:xfrm>
                <a:off x="2064" y="1136"/>
                <a:ext cx="504" cy="2880"/>
                <a:chOff x="2064" y="1152"/>
                <a:chExt cx="504" cy="2880"/>
              </a:xfrm>
            </p:grpSpPr>
            <p:grpSp>
              <p:nvGrpSpPr>
                <p:cNvPr id="32032" name="Group 185"/>
                <p:cNvGrpSpPr>
                  <a:grpSpLocks noChangeAspect="1"/>
                </p:cNvGrpSpPr>
                <p:nvPr/>
              </p:nvGrpSpPr>
              <p:grpSpPr bwMode="auto">
                <a:xfrm>
                  <a:off x="2064" y="1152"/>
                  <a:ext cx="504" cy="136"/>
                  <a:chOff x="2064" y="2008"/>
                  <a:chExt cx="504" cy="136"/>
                </a:xfrm>
              </p:grpSpPr>
              <p:sp>
                <p:nvSpPr>
                  <p:cNvPr id="32109" name="Freeform 18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10" name="Freeform 18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11" name="Oval 18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3" name="Group 189"/>
                <p:cNvGrpSpPr>
                  <a:grpSpLocks noChangeAspect="1"/>
                </p:cNvGrpSpPr>
                <p:nvPr/>
              </p:nvGrpSpPr>
              <p:grpSpPr bwMode="auto">
                <a:xfrm>
                  <a:off x="2064" y="1296"/>
                  <a:ext cx="504" cy="136"/>
                  <a:chOff x="2064" y="2008"/>
                  <a:chExt cx="504" cy="136"/>
                </a:xfrm>
              </p:grpSpPr>
              <p:sp>
                <p:nvSpPr>
                  <p:cNvPr id="32106" name="Freeform 19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07" name="Freeform 19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08" name="Oval 19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4" name="Group 193"/>
                <p:cNvGrpSpPr>
                  <a:grpSpLocks noChangeAspect="1"/>
                </p:cNvGrpSpPr>
                <p:nvPr/>
              </p:nvGrpSpPr>
              <p:grpSpPr bwMode="auto">
                <a:xfrm>
                  <a:off x="2064" y="1448"/>
                  <a:ext cx="504" cy="136"/>
                  <a:chOff x="2064" y="2008"/>
                  <a:chExt cx="504" cy="136"/>
                </a:xfrm>
              </p:grpSpPr>
              <p:sp>
                <p:nvSpPr>
                  <p:cNvPr id="32103" name="Freeform 19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04" name="Freeform 19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05" name="Oval 19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5" name="Group 197"/>
                <p:cNvGrpSpPr>
                  <a:grpSpLocks noChangeAspect="1"/>
                </p:cNvGrpSpPr>
                <p:nvPr/>
              </p:nvGrpSpPr>
              <p:grpSpPr bwMode="auto">
                <a:xfrm>
                  <a:off x="2064" y="1584"/>
                  <a:ext cx="504" cy="136"/>
                  <a:chOff x="2064" y="2008"/>
                  <a:chExt cx="504" cy="136"/>
                </a:xfrm>
              </p:grpSpPr>
              <p:sp>
                <p:nvSpPr>
                  <p:cNvPr id="32100" name="Freeform 19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101" name="Freeform 19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102" name="Oval 20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6" name="Group 201"/>
                <p:cNvGrpSpPr>
                  <a:grpSpLocks noChangeAspect="1"/>
                </p:cNvGrpSpPr>
                <p:nvPr/>
              </p:nvGrpSpPr>
              <p:grpSpPr bwMode="auto">
                <a:xfrm>
                  <a:off x="2064" y="1728"/>
                  <a:ext cx="504" cy="136"/>
                  <a:chOff x="2064" y="2008"/>
                  <a:chExt cx="504" cy="136"/>
                </a:xfrm>
              </p:grpSpPr>
              <p:sp>
                <p:nvSpPr>
                  <p:cNvPr id="32097" name="Freeform 20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98" name="Freeform 20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99" name="Oval 20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7" name="Group 205"/>
                <p:cNvGrpSpPr>
                  <a:grpSpLocks noChangeAspect="1"/>
                </p:cNvGrpSpPr>
                <p:nvPr/>
              </p:nvGrpSpPr>
              <p:grpSpPr bwMode="auto">
                <a:xfrm>
                  <a:off x="2064" y="1872"/>
                  <a:ext cx="504" cy="136"/>
                  <a:chOff x="2064" y="2008"/>
                  <a:chExt cx="504" cy="136"/>
                </a:xfrm>
              </p:grpSpPr>
              <p:sp>
                <p:nvSpPr>
                  <p:cNvPr id="32094" name="Freeform 20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95" name="Freeform 20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96" name="Oval 20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8" name="Group 209"/>
                <p:cNvGrpSpPr>
                  <a:grpSpLocks noChangeAspect="1"/>
                </p:cNvGrpSpPr>
                <p:nvPr/>
              </p:nvGrpSpPr>
              <p:grpSpPr bwMode="auto">
                <a:xfrm>
                  <a:off x="2064" y="2016"/>
                  <a:ext cx="504" cy="136"/>
                  <a:chOff x="2064" y="2008"/>
                  <a:chExt cx="504" cy="136"/>
                </a:xfrm>
              </p:grpSpPr>
              <p:sp>
                <p:nvSpPr>
                  <p:cNvPr id="32091" name="Freeform 21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92" name="Freeform 21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93" name="Oval 21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39" name="Group 213"/>
                <p:cNvGrpSpPr>
                  <a:grpSpLocks noChangeAspect="1"/>
                </p:cNvGrpSpPr>
                <p:nvPr/>
              </p:nvGrpSpPr>
              <p:grpSpPr bwMode="auto">
                <a:xfrm>
                  <a:off x="2064" y="2160"/>
                  <a:ext cx="504" cy="136"/>
                  <a:chOff x="2064" y="2008"/>
                  <a:chExt cx="504" cy="136"/>
                </a:xfrm>
              </p:grpSpPr>
              <p:sp>
                <p:nvSpPr>
                  <p:cNvPr id="32088" name="Freeform 21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89" name="Freeform 21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90" name="Oval 21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0" name="Group 217"/>
                <p:cNvGrpSpPr>
                  <a:grpSpLocks noChangeAspect="1"/>
                </p:cNvGrpSpPr>
                <p:nvPr/>
              </p:nvGrpSpPr>
              <p:grpSpPr bwMode="auto">
                <a:xfrm>
                  <a:off x="2064" y="2304"/>
                  <a:ext cx="504" cy="136"/>
                  <a:chOff x="2064" y="2008"/>
                  <a:chExt cx="504" cy="136"/>
                </a:xfrm>
              </p:grpSpPr>
              <p:sp>
                <p:nvSpPr>
                  <p:cNvPr id="32085" name="Freeform 21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86" name="Freeform 21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87" name="Oval 22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1" name="Group 221"/>
                <p:cNvGrpSpPr>
                  <a:grpSpLocks noChangeAspect="1"/>
                </p:cNvGrpSpPr>
                <p:nvPr/>
              </p:nvGrpSpPr>
              <p:grpSpPr bwMode="auto">
                <a:xfrm>
                  <a:off x="2064" y="2448"/>
                  <a:ext cx="504" cy="136"/>
                  <a:chOff x="2064" y="2008"/>
                  <a:chExt cx="504" cy="136"/>
                </a:xfrm>
              </p:grpSpPr>
              <p:sp>
                <p:nvSpPr>
                  <p:cNvPr id="32082" name="Freeform 22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83" name="Freeform 22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84" name="Oval 22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2" name="Group 225"/>
                <p:cNvGrpSpPr>
                  <a:grpSpLocks noChangeAspect="1"/>
                </p:cNvGrpSpPr>
                <p:nvPr/>
              </p:nvGrpSpPr>
              <p:grpSpPr bwMode="auto">
                <a:xfrm>
                  <a:off x="2064" y="2592"/>
                  <a:ext cx="504" cy="136"/>
                  <a:chOff x="2064" y="2008"/>
                  <a:chExt cx="504" cy="136"/>
                </a:xfrm>
              </p:grpSpPr>
              <p:sp>
                <p:nvSpPr>
                  <p:cNvPr id="32079" name="Freeform 22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80" name="Freeform 22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81" name="Oval 22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3" name="Group 229"/>
                <p:cNvGrpSpPr>
                  <a:grpSpLocks noChangeAspect="1"/>
                </p:cNvGrpSpPr>
                <p:nvPr/>
              </p:nvGrpSpPr>
              <p:grpSpPr bwMode="auto">
                <a:xfrm>
                  <a:off x="2064" y="2736"/>
                  <a:ext cx="504" cy="136"/>
                  <a:chOff x="2064" y="2008"/>
                  <a:chExt cx="504" cy="136"/>
                </a:xfrm>
              </p:grpSpPr>
              <p:sp>
                <p:nvSpPr>
                  <p:cNvPr id="32076" name="Freeform 23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77" name="Freeform 23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78" name="Oval 23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4" name="Group 233"/>
                <p:cNvGrpSpPr>
                  <a:grpSpLocks noChangeAspect="1"/>
                </p:cNvGrpSpPr>
                <p:nvPr/>
              </p:nvGrpSpPr>
              <p:grpSpPr bwMode="auto">
                <a:xfrm>
                  <a:off x="2064" y="2880"/>
                  <a:ext cx="504" cy="136"/>
                  <a:chOff x="2064" y="2008"/>
                  <a:chExt cx="504" cy="136"/>
                </a:xfrm>
              </p:grpSpPr>
              <p:sp>
                <p:nvSpPr>
                  <p:cNvPr id="32073" name="Freeform 23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74" name="Freeform 23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75" name="Oval 23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5" name="Group 237"/>
                <p:cNvGrpSpPr>
                  <a:grpSpLocks noChangeAspect="1"/>
                </p:cNvGrpSpPr>
                <p:nvPr/>
              </p:nvGrpSpPr>
              <p:grpSpPr bwMode="auto">
                <a:xfrm>
                  <a:off x="2064" y="3024"/>
                  <a:ext cx="504" cy="136"/>
                  <a:chOff x="2064" y="2008"/>
                  <a:chExt cx="504" cy="136"/>
                </a:xfrm>
              </p:grpSpPr>
              <p:sp>
                <p:nvSpPr>
                  <p:cNvPr id="32070" name="Freeform 23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71" name="Freeform 23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72" name="Oval 24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6" name="Group 241"/>
                <p:cNvGrpSpPr>
                  <a:grpSpLocks noChangeAspect="1"/>
                </p:cNvGrpSpPr>
                <p:nvPr/>
              </p:nvGrpSpPr>
              <p:grpSpPr bwMode="auto">
                <a:xfrm>
                  <a:off x="2064" y="3168"/>
                  <a:ext cx="504" cy="136"/>
                  <a:chOff x="2064" y="2008"/>
                  <a:chExt cx="504" cy="136"/>
                </a:xfrm>
              </p:grpSpPr>
              <p:sp>
                <p:nvSpPr>
                  <p:cNvPr id="32067" name="Freeform 24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68" name="Freeform 24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69" name="Oval 24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7" name="Group 245"/>
                <p:cNvGrpSpPr>
                  <a:grpSpLocks noChangeAspect="1"/>
                </p:cNvGrpSpPr>
                <p:nvPr/>
              </p:nvGrpSpPr>
              <p:grpSpPr bwMode="auto">
                <a:xfrm>
                  <a:off x="2064" y="3320"/>
                  <a:ext cx="504" cy="136"/>
                  <a:chOff x="2064" y="2008"/>
                  <a:chExt cx="504" cy="136"/>
                </a:xfrm>
              </p:grpSpPr>
              <p:sp>
                <p:nvSpPr>
                  <p:cNvPr id="32064" name="Freeform 24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65" name="Freeform 24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66" name="Oval 24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8" name="Group 249"/>
                <p:cNvGrpSpPr>
                  <a:grpSpLocks noChangeAspect="1"/>
                </p:cNvGrpSpPr>
                <p:nvPr/>
              </p:nvGrpSpPr>
              <p:grpSpPr bwMode="auto">
                <a:xfrm>
                  <a:off x="2064" y="3464"/>
                  <a:ext cx="504" cy="136"/>
                  <a:chOff x="2064" y="2008"/>
                  <a:chExt cx="504" cy="136"/>
                </a:xfrm>
              </p:grpSpPr>
              <p:sp>
                <p:nvSpPr>
                  <p:cNvPr id="32061" name="Freeform 25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62" name="Freeform 25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63" name="Oval 25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49" name="Group 253"/>
                <p:cNvGrpSpPr>
                  <a:grpSpLocks noChangeAspect="1"/>
                </p:cNvGrpSpPr>
                <p:nvPr/>
              </p:nvGrpSpPr>
              <p:grpSpPr bwMode="auto">
                <a:xfrm>
                  <a:off x="2064" y="3608"/>
                  <a:ext cx="504" cy="136"/>
                  <a:chOff x="2064" y="2008"/>
                  <a:chExt cx="504" cy="136"/>
                </a:xfrm>
              </p:grpSpPr>
              <p:sp>
                <p:nvSpPr>
                  <p:cNvPr id="32058" name="Freeform 25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59" name="Freeform 25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60" name="Oval 25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50" name="Group 257"/>
                <p:cNvGrpSpPr>
                  <a:grpSpLocks noChangeAspect="1"/>
                </p:cNvGrpSpPr>
                <p:nvPr/>
              </p:nvGrpSpPr>
              <p:grpSpPr bwMode="auto">
                <a:xfrm>
                  <a:off x="2064" y="3752"/>
                  <a:ext cx="504" cy="136"/>
                  <a:chOff x="2064" y="2008"/>
                  <a:chExt cx="504" cy="136"/>
                </a:xfrm>
              </p:grpSpPr>
              <p:sp>
                <p:nvSpPr>
                  <p:cNvPr id="32055" name="Freeform 25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56" name="Freeform 25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57" name="Oval 26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2051" name="Group 261"/>
                <p:cNvGrpSpPr>
                  <a:grpSpLocks noChangeAspect="1"/>
                </p:cNvGrpSpPr>
                <p:nvPr/>
              </p:nvGrpSpPr>
              <p:grpSpPr bwMode="auto">
                <a:xfrm>
                  <a:off x="2064" y="3896"/>
                  <a:ext cx="504" cy="136"/>
                  <a:chOff x="2064" y="2008"/>
                  <a:chExt cx="504" cy="136"/>
                </a:xfrm>
              </p:grpSpPr>
              <p:sp>
                <p:nvSpPr>
                  <p:cNvPr id="32052" name="Freeform 26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53" name="Freeform 26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54" name="Oval 26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nvGrpSpPr>
              <p:cNvPr id="31951" name="Group 265"/>
              <p:cNvGrpSpPr>
                <a:grpSpLocks noChangeAspect="1"/>
              </p:cNvGrpSpPr>
              <p:nvPr/>
            </p:nvGrpSpPr>
            <p:grpSpPr bwMode="auto">
              <a:xfrm flipH="1">
                <a:off x="2376" y="1104"/>
                <a:ext cx="504" cy="2880"/>
                <a:chOff x="2064" y="1152"/>
                <a:chExt cx="504" cy="2880"/>
              </a:xfrm>
            </p:grpSpPr>
            <p:grpSp>
              <p:nvGrpSpPr>
                <p:cNvPr id="31952" name="Group 266"/>
                <p:cNvGrpSpPr>
                  <a:grpSpLocks noChangeAspect="1"/>
                </p:cNvGrpSpPr>
                <p:nvPr/>
              </p:nvGrpSpPr>
              <p:grpSpPr bwMode="auto">
                <a:xfrm>
                  <a:off x="2064" y="1152"/>
                  <a:ext cx="504" cy="136"/>
                  <a:chOff x="2064" y="2008"/>
                  <a:chExt cx="504" cy="136"/>
                </a:xfrm>
              </p:grpSpPr>
              <p:sp>
                <p:nvSpPr>
                  <p:cNvPr id="32029" name="Freeform 26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30" name="Freeform 26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31" name="Oval 26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3" name="Group 270"/>
                <p:cNvGrpSpPr>
                  <a:grpSpLocks noChangeAspect="1"/>
                </p:cNvGrpSpPr>
                <p:nvPr/>
              </p:nvGrpSpPr>
              <p:grpSpPr bwMode="auto">
                <a:xfrm>
                  <a:off x="2064" y="1296"/>
                  <a:ext cx="504" cy="136"/>
                  <a:chOff x="2064" y="2008"/>
                  <a:chExt cx="504" cy="136"/>
                </a:xfrm>
              </p:grpSpPr>
              <p:sp>
                <p:nvSpPr>
                  <p:cNvPr id="32026" name="Freeform 27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27" name="Freeform 27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28" name="Oval 27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4" name="Group 274"/>
                <p:cNvGrpSpPr>
                  <a:grpSpLocks noChangeAspect="1"/>
                </p:cNvGrpSpPr>
                <p:nvPr/>
              </p:nvGrpSpPr>
              <p:grpSpPr bwMode="auto">
                <a:xfrm>
                  <a:off x="2064" y="1448"/>
                  <a:ext cx="504" cy="136"/>
                  <a:chOff x="2064" y="2008"/>
                  <a:chExt cx="504" cy="136"/>
                </a:xfrm>
              </p:grpSpPr>
              <p:sp>
                <p:nvSpPr>
                  <p:cNvPr id="32023" name="Freeform 27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24" name="Freeform 27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25" name="Oval 27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5" name="Group 278"/>
                <p:cNvGrpSpPr>
                  <a:grpSpLocks noChangeAspect="1"/>
                </p:cNvGrpSpPr>
                <p:nvPr/>
              </p:nvGrpSpPr>
              <p:grpSpPr bwMode="auto">
                <a:xfrm>
                  <a:off x="2064" y="1584"/>
                  <a:ext cx="504" cy="136"/>
                  <a:chOff x="2064" y="2008"/>
                  <a:chExt cx="504" cy="136"/>
                </a:xfrm>
              </p:grpSpPr>
              <p:sp>
                <p:nvSpPr>
                  <p:cNvPr id="32020" name="Freeform 27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21" name="Freeform 28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22" name="Oval 28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6" name="Group 282"/>
                <p:cNvGrpSpPr>
                  <a:grpSpLocks noChangeAspect="1"/>
                </p:cNvGrpSpPr>
                <p:nvPr/>
              </p:nvGrpSpPr>
              <p:grpSpPr bwMode="auto">
                <a:xfrm>
                  <a:off x="2064" y="1728"/>
                  <a:ext cx="504" cy="136"/>
                  <a:chOff x="2064" y="2008"/>
                  <a:chExt cx="504" cy="136"/>
                </a:xfrm>
              </p:grpSpPr>
              <p:sp>
                <p:nvSpPr>
                  <p:cNvPr id="32017" name="Freeform 28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18" name="Freeform 28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19" name="Oval 28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7" name="Group 286"/>
                <p:cNvGrpSpPr>
                  <a:grpSpLocks noChangeAspect="1"/>
                </p:cNvGrpSpPr>
                <p:nvPr/>
              </p:nvGrpSpPr>
              <p:grpSpPr bwMode="auto">
                <a:xfrm>
                  <a:off x="2064" y="1872"/>
                  <a:ext cx="504" cy="136"/>
                  <a:chOff x="2064" y="2008"/>
                  <a:chExt cx="504" cy="136"/>
                </a:xfrm>
              </p:grpSpPr>
              <p:sp>
                <p:nvSpPr>
                  <p:cNvPr id="32014" name="Freeform 28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15" name="Freeform 28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16" name="Oval 28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8" name="Group 290"/>
                <p:cNvGrpSpPr>
                  <a:grpSpLocks noChangeAspect="1"/>
                </p:cNvGrpSpPr>
                <p:nvPr/>
              </p:nvGrpSpPr>
              <p:grpSpPr bwMode="auto">
                <a:xfrm>
                  <a:off x="2064" y="2016"/>
                  <a:ext cx="504" cy="136"/>
                  <a:chOff x="2064" y="2008"/>
                  <a:chExt cx="504" cy="136"/>
                </a:xfrm>
              </p:grpSpPr>
              <p:sp>
                <p:nvSpPr>
                  <p:cNvPr id="32011" name="Freeform 29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12" name="Freeform 29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13" name="Oval 29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59" name="Group 294"/>
                <p:cNvGrpSpPr>
                  <a:grpSpLocks noChangeAspect="1"/>
                </p:cNvGrpSpPr>
                <p:nvPr/>
              </p:nvGrpSpPr>
              <p:grpSpPr bwMode="auto">
                <a:xfrm>
                  <a:off x="2064" y="2160"/>
                  <a:ext cx="504" cy="136"/>
                  <a:chOff x="2064" y="2008"/>
                  <a:chExt cx="504" cy="136"/>
                </a:xfrm>
              </p:grpSpPr>
              <p:sp>
                <p:nvSpPr>
                  <p:cNvPr id="32008" name="Freeform 29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09" name="Freeform 29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10" name="Oval 29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0" name="Group 298"/>
                <p:cNvGrpSpPr>
                  <a:grpSpLocks noChangeAspect="1"/>
                </p:cNvGrpSpPr>
                <p:nvPr/>
              </p:nvGrpSpPr>
              <p:grpSpPr bwMode="auto">
                <a:xfrm>
                  <a:off x="2064" y="2304"/>
                  <a:ext cx="504" cy="136"/>
                  <a:chOff x="2064" y="2008"/>
                  <a:chExt cx="504" cy="136"/>
                </a:xfrm>
              </p:grpSpPr>
              <p:sp>
                <p:nvSpPr>
                  <p:cNvPr id="32005" name="Freeform 29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06" name="Freeform 30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07" name="Oval 30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1" name="Group 302"/>
                <p:cNvGrpSpPr>
                  <a:grpSpLocks noChangeAspect="1"/>
                </p:cNvGrpSpPr>
                <p:nvPr/>
              </p:nvGrpSpPr>
              <p:grpSpPr bwMode="auto">
                <a:xfrm>
                  <a:off x="2064" y="2448"/>
                  <a:ext cx="504" cy="136"/>
                  <a:chOff x="2064" y="2008"/>
                  <a:chExt cx="504" cy="136"/>
                </a:xfrm>
              </p:grpSpPr>
              <p:sp>
                <p:nvSpPr>
                  <p:cNvPr id="32002" name="Freeform 30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03" name="Freeform 30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04" name="Oval 30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2" name="Group 306"/>
                <p:cNvGrpSpPr>
                  <a:grpSpLocks noChangeAspect="1"/>
                </p:cNvGrpSpPr>
                <p:nvPr/>
              </p:nvGrpSpPr>
              <p:grpSpPr bwMode="auto">
                <a:xfrm>
                  <a:off x="2064" y="2592"/>
                  <a:ext cx="504" cy="136"/>
                  <a:chOff x="2064" y="2008"/>
                  <a:chExt cx="504" cy="136"/>
                </a:xfrm>
              </p:grpSpPr>
              <p:sp>
                <p:nvSpPr>
                  <p:cNvPr id="31999" name="Freeform 30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2000" name="Freeform 30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2001" name="Oval 30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3" name="Group 310"/>
                <p:cNvGrpSpPr>
                  <a:grpSpLocks noChangeAspect="1"/>
                </p:cNvGrpSpPr>
                <p:nvPr/>
              </p:nvGrpSpPr>
              <p:grpSpPr bwMode="auto">
                <a:xfrm>
                  <a:off x="2064" y="2736"/>
                  <a:ext cx="504" cy="136"/>
                  <a:chOff x="2064" y="2008"/>
                  <a:chExt cx="504" cy="136"/>
                </a:xfrm>
              </p:grpSpPr>
              <p:sp>
                <p:nvSpPr>
                  <p:cNvPr id="31996" name="Freeform 31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97" name="Freeform 31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98" name="Oval 31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4" name="Group 314"/>
                <p:cNvGrpSpPr>
                  <a:grpSpLocks noChangeAspect="1"/>
                </p:cNvGrpSpPr>
                <p:nvPr/>
              </p:nvGrpSpPr>
              <p:grpSpPr bwMode="auto">
                <a:xfrm>
                  <a:off x="2064" y="2880"/>
                  <a:ext cx="504" cy="136"/>
                  <a:chOff x="2064" y="2008"/>
                  <a:chExt cx="504" cy="136"/>
                </a:xfrm>
              </p:grpSpPr>
              <p:sp>
                <p:nvSpPr>
                  <p:cNvPr id="31993" name="Freeform 31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94" name="Freeform 31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95" name="Oval 31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5" name="Group 318"/>
                <p:cNvGrpSpPr>
                  <a:grpSpLocks noChangeAspect="1"/>
                </p:cNvGrpSpPr>
                <p:nvPr/>
              </p:nvGrpSpPr>
              <p:grpSpPr bwMode="auto">
                <a:xfrm>
                  <a:off x="2064" y="3024"/>
                  <a:ext cx="504" cy="136"/>
                  <a:chOff x="2064" y="2008"/>
                  <a:chExt cx="504" cy="136"/>
                </a:xfrm>
              </p:grpSpPr>
              <p:sp>
                <p:nvSpPr>
                  <p:cNvPr id="31990" name="Freeform 31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91" name="Freeform 32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92" name="Oval 32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6" name="Group 322"/>
                <p:cNvGrpSpPr>
                  <a:grpSpLocks noChangeAspect="1"/>
                </p:cNvGrpSpPr>
                <p:nvPr/>
              </p:nvGrpSpPr>
              <p:grpSpPr bwMode="auto">
                <a:xfrm>
                  <a:off x="2064" y="3168"/>
                  <a:ext cx="504" cy="136"/>
                  <a:chOff x="2064" y="2008"/>
                  <a:chExt cx="504" cy="136"/>
                </a:xfrm>
              </p:grpSpPr>
              <p:sp>
                <p:nvSpPr>
                  <p:cNvPr id="31987" name="Freeform 32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88" name="Freeform 32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89" name="Oval 32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7" name="Group 326"/>
                <p:cNvGrpSpPr>
                  <a:grpSpLocks noChangeAspect="1"/>
                </p:cNvGrpSpPr>
                <p:nvPr/>
              </p:nvGrpSpPr>
              <p:grpSpPr bwMode="auto">
                <a:xfrm>
                  <a:off x="2064" y="3320"/>
                  <a:ext cx="504" cy="136"/>
                  <a:chOff x="2064" y="2008"/>
                  <a:chExt cx="504" cy="136"/>
                </a:xfrm>
              </p:grpSpPr>
              <p:sp>
                <p:nvSpPr>
                  <p:cNvPr id="31984" name="Freeform 32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85" name="Freeform 32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86" name="Oval 32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8" name="Group 330"/>
                <p:cNvGrpSpPr>
                  <a:grpSpLocks noChangeAspect="1"/>
                </p:cNvGrpSpPr>
                <p:nvPr/>
              </p:nvGrpSpPr>
              <p:grpSpPr bwMode="auto">
                <a:xfrm>
                  <a:off x="2064" y="3464"/>
                  <a:ext cx="504" cy="136"/>
                  <a:chOff x="2064" y="2008"/>
                  <a:chExt cx="504" cy="136"/>
                </a:xfrm>
              </p:grpSpPr>
              <p:sp>
                <p:nvSpPr>
                  <p:cNvPr id="31981" name="Freeform 33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82" name="Freeform 33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83" name="Oval 33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69" name="Group 334"/>
                <p:cNvGrpSpPr>
                  <a:grpSpLocks noChangeAspect="1"/>
                </p:cNvGrpSpPr>
                <p:nvPr/>
              </p:nvGrpSpPr>
              <p:grpSpPr bwMode="auto">
                <a:xfrm>
                  <a:off x="2064" y="3608"/>
                  <a:ext cx="504" cy="136"/>
                  <a:chOff x="2064" y="2008"/>
                  <a:chExt cx="504" cy="136"/>
                </a:xfrm>
              </p:grpSpPr>
              <p:sp>
                <p:nvSpPr>
                  <p:cNvPr id="31978" name="Freeform 33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79" name="Freeform 33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80" name="Oval 33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70" name="Group 338"/>
                <p:cNvGrpSpPr>
                  <a:grpSpLocks noChangeAspect="1"/>
                </p:cNvGrpSpPr>
                <p:nvPr/>
              </p:nvGrpSpPr>
              <p:grpSpPr bwMode="auto">
                <a:xfrm>
                  <a:off x="2064" y="3752"/>
                  <a:ext cx="504" cy="136"/>
                  <a:chOff x="2064" y="2008"/>
                  <a:chExt cx="504" cy="136"/>
                </a:xfrm>
              </p:grpSpPr>
              <p:sp>
                <p:nvSpPr>
                  <p:cNvPr id="31975" name="Freeform 33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76" name="Freeform 34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77" name="Oval 34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971" name="Group 342"/>
                <p:cNvGrpSpPr>
                  <a:grpSpLocks noChangeAspect="1"/>
                </p:cNvGrpSpPr>
                <p:nvPr/>
              </p:nvGrpSpPr>
              <p:grpSpPr bwMode="auto">
                <a:xfrm>
                  <a:off x="2064" y="3896"/>
                  <a:ext cx="504" cy="136"/>
                  <a:chOff x="2064" y="2008"/>
                  <a:chExt cx="504" cy="136"/>
                </a:xfrm>
              </p:grpSpPr>
              <p:sp>
                <p:nvSpPr>
                  <p:cNvPr id="31972" name="Freeform 34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73" name="Freeform 34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74" name="Oval 34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sp>
          <p:nvSpPr>
            <p:cNvPr id="31934" name="Oval 346"/>
            <p:cNvSpPr>
              <a:spLocks noChangeArrowheads="1"/>
            </p:cNvSpPr>
            <p:nvPr/>
          </p:nvSpPr>
          <p:spPr bwMode="auto">
            <a:xfrm>
              <a:off x="2352" y="115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35" name="Oval 347"/>
            <p:cNvSpPr>
              <a:spLocks noChangeArrowheads="1"/>
            </p:cNvSpPr>
            <p:nvPr/>
          </p:nvSpPr>
          <p:spPr bwMode="auto">
            <a:xfrm>
              <a:off x="2064" y="134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36" name="Oval 348"/>
            <p:cNvSpPr>
              <a:spLocks noChangeArrowheads="1"/>
            </p:cNvSpPr>
            <p:nvPr/>
          </p:nvSpPr>
          <p:spPr bwMode="auto">
            <a:xfrm>
              <a:off x="2304" y="158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37" name="Oval 349"/>
            <p:cNvSpPr>
              <a:spLocks noChangeArrowheads="1"/>
            </p:cNvSpPr>
            <p:nvPr/>
          </p:nvSpPr>
          <p:spPr bwMode="auto">
            <a:xfrm>
              <a:off x="2208" y="1968"/>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38" name="Oval 350"/>
            <p:cNvSpPr>
              <a:spLocks noChangeArrowheads="1"/>
            </p:cNvSpPr>
            <p:nvPr/>
          </p:nvSpPr>
          <p:spPr bwMode="auto">
            <a:xfrm>
              <a:off x="2496" y="211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39" name="Oval 351"/>
            <p:cNvSpPr>
              <a:spLocks noChangeArrowheads="1"/>
            </p:cNvSpPr>
            <p:nvPr/>
          </p:nvSpPr>
          <p:spPr bwMode="auto">
            <a:xfrm>
              <a:off x="2064" y="225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40" name="Oval 352"/>
            <p:cNvSpPr>
              <a:spLocks noChangeArrowheads="1"/>
            </p:cNvSpPr>
            <p:nvPr/>
          </p:nvSpPr>
          <p:spPr bwMode="auto">
            <a:xfrm>
              <a:off x="2688" y="235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41" name="Oval 353"/>
            <p:cNvSpPr>
              <a:spLocks noChangeArrowheads="1"/>
            </p:cNvSpPr>
            <p:nvPr/>
          </p:nvSpPr>
          <p:spPr bwMode="auto">
            <a:xfrm>
              <a:off x="2304" y="249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42" name="Oval 354"/>
            <p:cNvSpPr>
              <a:spLocks noChangeArrowheads="1"/>
            </p:cNvSpPr>
            <p:nvPr/>
          </p:nvSpPr>
          <p:spPr bwMode="auto">
            <a:xfrm>
              <a:off x="2520" y="177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43" name="Oval 355"/>
            <p:cNvSpPr>
              <a:spLocks noChangeArrowheads="1"/>
            </p:cNvSpPr>
            <p:nvPr/>
          </p:nvSpPr>
          <p:spPr bwMode="auto">
            <a:xfrm>
              <a:off x="2552" y="127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944" name="Line 356"/>
            <p:cNvSpPr>
              <a:spLocks noChangeShapeType="1"/>
            </p:cNvSpPr>
            <p:nvPr/>
          </p:nvSpPr>
          <p:spPr bwMode="auto">
            <a:xfrm>
              <a:off x="2880" y="2416"/>
              <a:ext cx="528" cy="0"/>
            </a:xfrm>
            <a:prstGeom prst="line">
              <a:avLst/>
            </a:prstGeom>
            <a:noFill/>
            <a:ln w="38100">
              <a:solidFill>
                <a:schemeClr val="tx1"/>
              </a:solidFill>
              <a:round/>
              <a:headEnd/>
              <a:tailEnd type="triangle" w="med" len="med"/>
            </a:ln>
          </p:spPr>
          <p:txBody>
            <a:bodyPr/>
            <a:lstStyle/>
            <a:p>
              <a:endParaRPr lang="en-US"/>
            </a:p>
          </p:txBody>
        </p:sp>
        <p:sp>
          <p:nvSpPr>
            <p:cNvPr id="31945" name="Line 357"/>
            <p:cNvSpPr>
              <a:spLocks noChangeShapeType="1"/>
            </p:cNvSpPr>
            <p:nvPr/>
          </p:nvSpPr>
          <p:spPr bwMode="auto">
            <a:xfrm>
              <a:off x="2528" y="1216"/>
              <a:ext cx="960" cy="0"/>
            </a:xfrm>
            <a:prstGeom prst="line">
              <a:avLst/>
            </a:prstGeom>
            <a:noFill/>
            <a:ln w="38100">
              <a:solidFill>
                <a:schemeClr val="tx1"/>
              </a:solidFill>
              <a:round/>
              <a:headEnd/>
              <a:tailEnd type="triangle" w="med" len="med"/>
            </a:ln>
          </p:spPr>
          <p:txBody>
            <a:bodyPr/>
            <a:lstStyle/>
            <a:p>
              <a:endParaRPr lang="en-US"/>
            </a:p>
          </p:txBody>
        </p:sp>
        <p:sp>
          <p:nvSpPr>
            <p:cNvPr id="31946" name="Freeform 358"/>
            <p:cNvSpPr>
              <a:spLocks/>
            </p:cNvSpPr>
            <p:nvPr/>
          </p:nvSpPr>
          <p:spPr bwMode="auto">
            <a:xfrm>
              <a:off x="2632" y="1344"/>
              <a:ext cx="256" cy="240"/>
            </a:xfrm>
            <a:custGeom>
              <a:avLst/>
              <a:gdLst>
                <a:gd name="T0" fmla="*/ 96 w 256"/>
                <a:gd name="T1" fmla="*/ 0 h 240"/>
                <a:gd name="T2" fmla="*/ 240 w 256"/>
                <a:gd name="T3" fmla="*/ 144 h 240"/>
                <a:gd name="T4" fmla="*/ 0 w 256"/>
                <a:gd name="T5" fmla="*/ 240 h 240"/>
                <a:gd name="T6" fmla="*/ 0 60000 65536"/>
                <a:gd name="T7" fmla="*/ 0 60000 65536"/>
                <a:gd name="T8" fmla="*/ 0 60000 65536"/>
                <a:gd name="T9" fmla="*/ 0 w 256"/>
                <a:gd name="T10" fmla="*/ 0 h 240"/>
                <a:gd name="T11" fmla="*/ 256 w 256"/>
                <a:gd name="T12" fmla="*/ 240 h 240"/>
              </a:gdLst>
              <a:ahLst/>
              <a:cxnLst>
                <a:cxn ang="T6">
                  <a:pos x="T0" y="T1"/>
                </a:cxn>
                <a:cxn ang="T7">
                  <a:pos x="T2" y="T3"/>
                </a:cxn>
                <a:cxn ang="T8">
                  <a:pos x="T4" y="T5"/>
                </a:cxn>
              </a:cxnLst>
              <a:rect l="T9" t="T10" r="T11" b="T12"/>
              <a:pathLst>
                <a:path w="256" h="240">
                  <a:moveTo>
                    <a:pt x="96" y="0"/>
                  </a:moveTo>
                  <a:cubicBezTo>
                    <a:pt x="176" y="52"/>
                    <a:pt x="256" y="104"/>
                    <a:pt x="240" y="144"/>
                  </a:cubicBezTo>
                  <a:cubicBezTo>
                    <a:pt x="224" y="184"/>
                    <a:pt x="112" y="212"/>
                    <a:pt x="0" y="240"/>
                  </a:cubicBezTo>
                </a:path>
              </a:pathLst>
            </a:custGeom>
            <a:noFill/>
            <a:ln w="38100">
              <a:solidFill>
                <a:schemeClr val="tx1"/>
              </a:solidFill>
              <a:prstDash val="dash"/>
              <a:round/>
              <a:headEnd/>
              <a:tailEnd type="triangle" w="med" len="med"/>
            </a:ln>
          </p:spPr>
          <p:txBody>
            <a:bodyPr/>
            <a:lstStyle/>
            <a:p>
              <a:endParaRPr lang="en-US"/>
            </a:p>
          </p:txBody>
        </p:sp>
        <p:sp>
          <p:nvSpPr>
            <p:cNvPr id="31947" name="Freeform 359"/>
            <p:cNvSpPr>
              <a:spLocks/>
            </p:cNvSpPr>
            <p:nvPr/>
          </p:nvSpPr>
          <p:spPr bwMode="auto">
            <a:xfrm>
              <a:off x="2616" y="1824"/>
              <a:ext cx="256" cy="240"/>
            </a:xfrm>
            <a:custGeom>
              <a:avLst/>
              <a:gdLst>
                <a:gd name="T0" fmla="*/ 96 w 256"/>
                <a:gd name="T1" fmla="*/ 0 h 240"/>
                <a:gd name="T2" fmla="*/ 240 w 256"/>
                <a:gd name="T3" fmla="*/ 144 h 240"/>
                <a:gd name="T4" fmla="*/ 0 w 256"/>
                <a:gd name="T5" fmla="*/ 240 h 240"/>
                <a:gd name="T6" fmla="*/ 0 60000 65536"/>
                <a:gd name="T7" fmla="*/ 0 60000 65536"/>
                <a:gd name="T8" fmla="*/ 0 60000 65536"/>
                <a:gd name="T9" fmla="*/ 0 w 256"/>
                <a:gd name="T10" fmla="*/ 0 h 240"/>
                <a:gd name="T11" fmla="*/ 256 w 256"/>
                <a:gd name="T12" fmla="*/ 240 h 240"/>
              </a:gdLst>
              <a:ahLst/>
              <a:cxnLst>
                <a:cxn ang="T6">
                  <a:pos x="T0" y="T1"/>
                </a:cxn>
                <a:cxn ang="T7">
                  <a:pos x="T2" y="T3"/>
                </a:cxn>
                <a:cxn ang="T8">
                  <a:pos x="T4" y="T5"/>
                </a:cxn>
              </a:cxnLst>
              <a:rect l="T9" t="T10" r="T11" b="T12"/>
              <a:pathLst>
                <a:path w="256" h="240">
                  <a:moveTo>
                    <a:pt x="96" y="0"/>
                  </a:moveTo>
                  <a:cubicBezTo>
                    <a:pt x="176" y="52"/>
                    <a:pt x="256" y="104"/>
                    <a:pt x="240" y="144"/>
                  </a:cubicBezTo>
                  <a:cubicBezTo>
                    <a:pt x="224" y="184"/>
                    <a:pt x="112" y="212"/>
                    <a:pt x="0" y="240"/>
                  </a:cubicBezTo>
                </a:path>
              </a:pathLst>
            </a:custGeom>
            <a:noFill/>
            <a:ln w="38100">
              <a:solidFill>
                <a:schemeClr val="tx1"/>
              </a:solidFill>
              <a:prstDash val="dash"/>
              <a:round/>
              <a:headEnd/>
              <a:tailEnd type="triangle" w="med" len="med"/>
            </a:ln>
          </p:spPr>
          <p:txBody>
            <a:bodyPr/>
            <a:lstStyle/>
            <a:p>
              <a:endParaRPr lang="en-US"/>
            </a:p>
          </p:txBody>
        </p:sp>
        <p:sp>
          <p:nvSpPr>
            <p:cNvPr id="31948" name="Text Box 360"/>
            <p:cNvSpPr txBox="1">
              <a:spLocks noChangeArrowheads="1"/>
            </p:cNvSpPr>
            <p:nvPr/>
          </p:nvSpPr>
          <p:spPr bwMode="auto">
            <a:xfrm>
              <a:off x="2648" y="2813"/>
              <a:ext cx="866" cy="288"/>
            </a:xfrm>
            <a:prstGeom prst="rect">
              <a:avLst/>
            </a:prstGeom>
            <a:noFill/>
            <a:ln w="9525">
              <a:noFill/>
              <a:miter lim="800000"/>
              <a:headEnd/>
              <a:tailEnd/>
            </a:ln>
          </p:spPr>
          <p:txBody>
            <a:bodyPr wrap="none">
              <a:spAutoFit/>
            </a:bodyPr>
            <a:lstStyle/>
            <a:p>
              <a:r>
                <a:rPr lang="en-US"/>
                <a:t>0 &lt; </a:t>
              </a:r>
              <a:r>
                <a:rPr lang="el-GR">
                  <a:sym typeface="Symbol" pitchFamily="18" charset="2"/>
                </a:rPr>
                <a:t></a:t>
              </a:r>
              <a:r>
                <a:rPr lang="en-US"/>
                <a:t> &lt; 1</a:t>
              </a:r>
            </a:p>
          </p:txBody>
        </p:sp>
        <p:sp>
          <p:nvSpPr>
            <p:cNvPr id="31949" name="Text Box 361"/>
            <p:cNvSpPr txBox="1">
              <a:spLocks noChangeArrowheads="1"/>
            </p:cNvSpPr>
            <p:nvPr/>
          </p:nvSpPr>
          <p:spPr bwMode="auto">
            <a:xfrm>
              <a:off x="2592" y="720"/>
              <a:ext cx="804" cy="231"/>
            </a:xfrm>
            <a:prstGeom prst="rect">
              <a:avLst/>
            </a:prstGeom>
            <a:noFill/>
            <a:ln w="9525">
              <a:noFill/>
              <a:miter lim="800000"/>
              <a:headEnd/>
              <a:tailEnd/>
            </a:ln>
          </p:spPr>
          <p:txBody>
            <a:bodyPr wrap="none">
              <a:spAutoFit/>
            </a:bodyPr>
            <a:lstStyle/>
            <a:p>
              <a:r>
                <a:rPr lang="en-US"/>
                <a:t>membrane</a:t>
              </a:r>
            </a:p>
          </p:txBody>
        </p:sp>
      </p:grpSp>
      <p:grpSp>
        <p:nvGrpSpPr>
          <p:cNvPr id="31749" name="Group 362"/>
          <p:cNvGrpSpPr>
            <a:grpSpLocks/>
          </p:cNvGrpSpPr>
          <p:nvPr/>
        </p:nvGrpSpPr>
        <p:grpSpPr bwMode="auto">
          <a:xfrm>
            <a:off x="6248400" y="1676400"/>
            <a:ext cx="2590800" cy="4146550"/>
            <a:chOff x="3792" y="720"/>
            <a:chExt cx="1632" cy="2612"/>
          </a:xfrm>
        </p:grpSpPr>
        <p:grpSp>
          <p:nvGrpSpPr>
            <p:cNvPr id="31751" name="Group 363"/>
            <p:cNvGrpSpPr>
              <a:grpSpLocks noChangeAspect="1"/>
            </p:cNvGrpSpPr>
            <p:nvPr/>
          </p:nvGrpSpPr>
          <p:grpSpPr bwMode="auto">
            <a:xfrm>
              <a:off x="4709" y="1008"/>
              <a:ext cx="219" cy="1761"/>
              <a:chOff x="2064" y="1104"/>
              <a:chExt cx="816" cy="2912"/>
            </a:xfrm>
          </p:grpSpPr>
          <p:grpSp>
            <p:nvGrpSpPr>
              <p:cNvPr id="31771" name="Group 364"/>
              <p:cNvGrpSpPr>
                <a:grpSpLocks noChangeAspect="1"/>
              </p:cNvGrpSpPr>
              <p:nvPr/>
            </p:nvGrpSpPr>
            <p:grpSpPr bwMode="auto">
              <a:xfrm>
                <a:off x="2064" y="1136"/>
                <a:ext cx="504" cy="2880"/>
                <a:chOff x="2064" y="1152"/>
                <a:chExt cx="504" cy="2880"/>
              </a:xfrm>
            </p:grpSpPr>
            <p:grpSp>
              <p:nvGrpSpPr>
                <p:cNvPr id="31853" name="Group 365"/>
                <p:cNvGrpSpPr>
                  <a:grpSpLocks noChangeAspect="1"/>
                </p:cNvGrpSpPr>
                <p:nvPr/>
              </p:nvGrpSpPr>
              <p:grpSpPr bwMode="auto">
                <a:xfrm>
                  <a:off x="2064" y="1152"/>
                  <a:ext cx="504" cy="136"/>
                  <a:chOff x="2064" y="2008"/>
                  <a:chExt cx="504" cy="136"/>
                </a:xfrm>
              </p:grpSpPr>
              <p:sp>
                <p:nvSpPr>
                  <p:cNvPr id="31930" name="Freeform 36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31" name="Freeform 36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32" name="Oval 36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4" name="Group 369"/>
                <p:cNvGrpSpPr>
                  <a:grpSpLocks noChangeAspect="1"/>
                </p:cNvGrpSpPr>
                <p:nvPr/>
              </p:nvGrpSpPr>
              <p:grpSpPr bwMode="auto">
                <a:xfrm>
                  <a:off x="2064" y="1296"/>
                  <a:ext cx="504" cy="136"/>
                  <a:chOff x="2064" y="2008"/>
                  <a:chExt cx="504" cy="136"/>
                </a:xfrm>
              </p:grpSpPr>
              <p:sp>
                <p:nvSpPr>
                  <p:cNvPr id="31927" name="Freeform 37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28" name="Freeform 37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29" name="Oval 37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5" name="Group 373"/>
                <p:cNvGrpSpPr>
                  <a:grpSpLocks noChangeAspect="1"/>
                </p:cNvGrpSpPr>
                <p:nvPr/>
              </p:nvGrpSpPr>
              <p:grpSpPr bwMode="auto">
                <a:xfrm>
                  <a:off x="2064" y="1448"/>
                  <a:ext cx="504" cy="136"/>
                  <a:chOff x="2064" y="2008"/>
                  <a:chExt cx="504" cy="136"/>
                </a:xfrm>
              </p:grpSpPr>
              <p:sp>
                <p:nvSpPr>
                  <p:cNvPr id="31924" name="Freeform 37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25" name="Freeform 37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26" name="Oval 37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6" name="Group 377"/>
                <p:cNvGrpSpPr>
                  <a:grpSpLocks noChangeAspect="1"/>
                </p:cNvGrpSpPr>
                <p:nvPr/>
              </p:nvGrpSpPr>
              <p:grpSpPr bwMode="auto">
                <a:xfrm>
                  <a:off x="2064" y="1584"/>
                  <a:ext cx="504" cy="136"/>
                  <a:chOff x="2064" y="2008"/>
                  <a:chExt cx="504" cy="136"/>
                </a:xfrm>
              </p:grpSpPr>
              <p:sp>
                <p:nvSpPr>
                  <p:cNvPr id="31921" name="Freeform 37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22" name="Freeform 37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23" name="Oval 38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7" name="Group 381"/>
                <p:cNvGrpSpPr>
                  <a:grpSpLocks noChangeAspect="1"/>
                </p:cNvGrpSpPr>
                <p:nvPr/>
              </p:nvGrpSpPr>
              <p:grpSpPr bwMode="auto">
                <a:xfrm>
                  <a:off x="2064" y="1728"/>
                  <a:ext cx="504" cy="136"/>
                  <a:chOff x="2064" y="2008"/>
                  <a:chExt cx="504" cy="136"/>
                </a:xfrm>
              </p:grpSpPr>
              <p:sp>
                <p:nvSpPr>
                  <p:cNvPr id="31918" name="Freeform 38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19" name="Freeform 38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20" name="Oval 38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8" name="Group 385"/>
                <p:cNvGrpSpPr>
                  <a:grpSpLocks noChangeAspect="1"/>
                </p:cNvGrpSpPr>
                <p:nvPr/>
              </p:nvGrpSpPr>
              <p:grpSpPr bwMode="auto">
                <a:xfrm>
                  <a:off x="2064" y="1872"/>
                  <a:ext cx="504" cy="136"/>
                  <a:chOff x="2064" y="2008"/>
                  <a:chExt cx="504" cy="136"/>
                </a:xfrm>
              </p:grpSpPr>
              <p:sp>
                <p:nvSpPr>
                  <p:cNvPr id="31915" name="Freeform 38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16" name="Freeform 38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17" name="Oval 38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59" name="Group 389"/>
                <p:cNvGrpSpPr>
                  <a:grpSpLocks noChangeAspect="1"/>
                </p:cNvGrpSpPr>
                <p:nvPr/>
              </p:nvGrpSpPr>
              <p:grpSpPr bwMode="auto">
                <a:xfrm>
                  <a:off x="2064" y="2016"/>
                  <a:ext cx="504" cy="136"/>
                  <a:chOff x="2064" y="2008"/>
                  <a:chExt cx="504" cy="136"/>
                </a:xfrm>
              </p:grpSpPr>
              <p:sp>
                <p:nvSpPr>
                  <p:cNvPr id="31912" name="Freeform 39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13" name="Freeform 39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14" name="Oval 39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0" name="Group 393"/>
                <p:cNvGrpSpPr>
                  <a:grpSpLocks noChangeAspect="1"/>
                </p:cNvGrpSpPr>
                <p:nvPr/>
              </p:nvGrpSpPr>
              <p:grpSpPr bwMode="auto">
                <a:xfrm>
                  <a:off x="2064" y="2160"/>
                  <a:ext cx="504" cy="136"/>
                  <a:chOff x="2064" y="2008"/>
                  <a:chExt cx="504" cy="136"/>
                </a:xfrm>
              </p:grpSpPr>
              <p:sp>
                <p:nvSpPr>
                  <p:cNvPr id="31909" name="Freeform 39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10" name="Freeform 39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11" name="Oval 39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1" name="Group 397"/>
                <p:cNvGrpSpPr>
                  <a:grpSpLocks noChangeAspect="1"/>
                </p:cNvGrpSpPr>
                <p:nvPr/>
              </p:nvGrpSpPr>
              <p:grpSpPr bwMode="auto">
                <a:xfrm>
                  <a:off x="2064" y="2304"/>
                  <a:ext cx="504" cy="136"/>
                  <a:chOff x="2064" y="2008"/>
                  <a:chExt cx="504" cy="136"/>
                </a:xfrm>
              </p:grpSpPr>
              <p:sp>
                <p:nvSpPr>
                  <p:cNvPr id="31906" name="Freeform 39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07" name="Freeform 39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08" name="Oval 40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2" name="Group 401"/>
                <p:cNvGrpSpPr>
                  <a:grpSpLocks noChangeAspect="1"/>
                </p:cNvGrpSpPr>
                <p:nvPr/>
              </p:nvGrpSpPr>
              <p:grpSpPr bwMode="auto">
                <a:xfrm>
                  <a:off x="2064" y="2448"/>
                  <a:ext cx="504" cy="136"/>
                  <a:chOff x="2064" y="2008"/>
                  <a:chExt cx="504" cy="136"/>
                </a:xfrm>
              </p:grpSpPr>
              <p:sp>
                <p:nvSpPr>
                  <p:cNvPr id="31903" name="Freeform 40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04" name="Freeform 40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05" name="Oval 40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3" name="Group 405"/>
                <p:cNvGrpSpPr>
                  <a:grpSpLocks noChangeAspect="1"/>
                </p:cNvGrpSpPr>
                <p:nvPr/>
              </p:nvGrpSpPr>
              <p:grpSpPr bwMode="auto">
                <a:xfrm>
                  <a:off x="2064" y="2592"/>
                  <a:ext cx="504" cy="136"/>
                  <a:chOff x="2064" y="2008"/>
                  <a:chExt cx="504" cy="136"/>
                </a:xfrm>
              </p:grpSpPr>
              <p:sp>
                <p:nvSpPr>
                  <p:cNvPr id="31900" name="Freeform 40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901" name="Freeform 40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902" name="Oval 40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4" name="Group 409"/>
                <p:cNvGrpSpPr>
                  <a:grpSpLocks noChangeAspect="1"/>
                </p:cNvGrpSpPr>
                <p:nvPr/>
              </p:nvGrpSpPr>
              <p:grpSpPr bwMode="auto">
                <a:xfrm>
                  <a:off x="2064" y="2736"/>
                  <a:ext cx="504" cy="136"/>
                  <a:chOff x="2064" y="2008"/>
                  <a:chExt cx="504" cy="136"/>
                </a:xfrm>
              </p:grpSpPr>
              <p:sp>
                <p:nvSpPr>
                  <p:cNvPr id="31897" name="Freeform 41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98" name="Freeform 41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99" name="Oval 41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5" name="Group 413"/>
                <p:cNvGrpSpPr>
                  <a:grpSpLocks noChangeAspect="1"/>
                </p:cNvGrpSpPr>
                <p:nvPr/>
              </p:nvGrpSpPr>
              <p:grpSpPr bwMode="auto">
                <a:xfrm>
                  <a:off x="2064" y="2880"/>
                  <a:ext cx="504" cy="136"/>
                  <a:chOff x="2064" y="2008"/>
                  <a:chExt cx="504" cy="136"/>
                </a:xfrm>
              </p:grpSpPr>
              <p:sp>
                <p:nvSpPr>
                  <p:cNvPr id="31894" name="Freeform 41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95" name="Freeform 41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96" name="Oval 41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6" name="Group 417"/>
                <p:cNvGrpSpPr>
                  <a:grpSpLocks noChangeAspect="1"/>
                </p:cNvGrpSpPr>
                <p:nvPr/>
              </p:nvGrpSpPr>
              <p:grpSpPr bwMode="auto">
                <a:xfrm>
                  <a:off x="2064" y="3024"/>
                  <a:ext cx="504" cy="136"/>
                  <a:chOff x="2064" y="2008"/>
                  <a:chExt cx="504" cy="136"/>
                </a:xfrm>
              </p:grpSpPr>
              <p:sp>
                <p:nvSpPr>
                  <p:cNvPr id="31891" name="Freeform 41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92" name="Freeform 41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93" name="Oval 42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7" name="Group 421"/>
                <p:cNvGrpSpPr>
                  <a:grpSpLocks noChangeAspect="1"/>
                </p:cNvGrpSpPr>
                <p:nvPr/>
              </p:nvGrpSpPr>
              <p:grpSpPr bwMode="auto">
                <a:xfrm>
                  <a:off x="2064" y="3168"/>
                  <a:ext cx="504" cy="136"/>
                  <a:chOff x="2064" y="2008"/>
                  <a:chExt cx="504" cy="136"/>
                </a:xfrm>
              </p:grpSpPr>
              <p:sp>
                <p:nvSpPr>
                  <p:cNvPr id="31888" name="Freeform 42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89" name="Freeform 42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90" name="Oval 42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8" name="Group 425"/>
                <p:cNvGrpSpPr>
                  <a:grpSpLocks noChangeAspect="1"/>
                </p:cNvGrpSpPr>
                <p:nvPr/>
              </p:nvGrpSpPr>
              <p:grpSpPr bwMode="auto">
                <a:xfrm>
                  <a:off x="2064" y="3320"/>
                  <a:ext cx="504" cy="136"/>
                  <a:chOff x="2064" y="2008"/>
                  <a:chExt cx="504" cy="136"/>
                </a:xfrm>
              </p:grpSpPr>
              <p:sp>
                <p:nvSpPr>
                  <p:cNvPr id="31885" name="Freeform 426"/>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86" name="Freeform 427"/>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87" name="Oval 428"/>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69" name="Group 429"/>
                <p:cNvGrpSpPr>
                  <a:grpSpLocks noChangeAspect="1"/>
                </p:cNvGrpSpPr>
                <p:nvPr/>
              </p:nvGrpSpPr>
              <p:grpSpPr bwMode="auto">
                <a:xfrm>
                  <a:off x="2064" y="3464"/>
                  <a:ext cx="504" cy="136"/>
                  <a:chOff x="2064" y="2008"/>
                  <a:chExt cx="504" cy="136"/>
                </a:xfrm>
              </p:grpSpPr>
              <p:sp>
                <p:nvSpPr>
                  <p:cNvPr id="31882" name="Freeform 430"/>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83" name="Freeform 431"/>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84" name="Oval 432"/>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70" name="Group 433"/>
                <p:cNvGrpSpPr>
                  <a:grpSpLocks noChangeAspect="1"/>
                </p:cNvGrpSpPr>
                <p:nvPr/>
              </p:nvGrpSpPr>
              <p:grpSpPr bwMode="auto">
                <a:xfrm>
                  <a:off x="2064" y="3608"/>
                  <a:ext cx="504" cy="136"/>
                  <a:chOff x="2064" y="2008"/>
                  <a:chExt cx="504" cy="136"/>
                </a:xfrm>
              </p:grpSpPr>
              <p:sp>
                <p:nvSpPr>
                  <p:cNvPr id="31879" name="Freeform 434"/>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80" name="Freeform 435"/>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81" name="Oval 436"/>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71" name="Group 437"/>
                <p:cNvGrpSpPr>
                  <a:grpSpLocks noChangeAspect="1"/>
                </p:cNvGrpSpPr>
                <p:nvPr/>
              </p:nvGrpSpPr>
              <p:grpSpPr bwMode="auto">
                <a:xfrm>
                  <a:off x="2064" y="3752"/>
                  <a:ext cx="504" cy="136"/>
                  <a:chOff x="2064" y="2008"/>
                  <a:chExt cx="504" cy="136"/>
                </a:xfrm>
              </p:grpSpPr>
              <p:sp>
                <p:nvSpPr>
                  <p:cNvPr id="31876" name="Freeform 438"/>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77" name="Freeform 439"/>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78" name="Oval 440"/>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872" name="Group 441"/>
                <p:cNvGrpSpPr>
                  <a:grpSpLocks noChangeAspect="1"/>
                </p:cNvGrpSpPr>
                <p:nvPr/>
              </p:nvGrpSpPr>
              <p:grpSpPr bwMode="auto">
                <a:xfrm>
                  <a:off x="2064" y="3896"/>
                  <a:ext cx="504" cy="136"/>
                  <a:chOff x="2064" y="2008"/>
                  <a:chExt cx="504" cy="136"/>
                </a:xfrm>
              </p:grpSpPr>
              <p:sp>
                <p:nvSpPr>
                  <p:cNvPr id="31873" name="Freeform 442"/>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74" name="Freeform 443"/>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75" name="Oval 444"/>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nvGrpSpPr>
              <p:cNvPr id="31772" name="Group 445"/>
              <p:cNvGrpSpPr>
                <a:grpSpLocks noChangeAspect="1"/>
              </p:cNvGrpSpPr>
              <p:nvPr/>
            </p:nvGrpSpPr>
            <p:grpSpPr bwMode="auto">
              <a:xfrm flipH="1">
                <a:off x="2376" y="1104"/>
                <a:ext cx="504" cy="2880"/>
                <a:chOff x="2064" y="1152"/>
                <a:chExt cx="504" cy="2880"/>
              </a:xfrm>
            </p:grpSpPr>
            <p:grpSp>
              <p:nvGrpSpPr>
                <p:cNvPr id="31773" name="Group 446"/>
                <p:cNvGrpSpPr>
                  <a:grpSpLocks noChangeAspect="1"/>
                </p:cNvGrpSpPr>
                <p:nvPr/>
              </p:nvGrpSpPr>
              <p:grpSpPr bwMode="auto">
                <a:xfrm>
                  <a:off x="2064" y="1152"/>
                  <a:ext cx="504" cy="136"/>
                  <a:chOff x="2064" y="2008"/>
                  <a:chExt cx="504" cy="136"/>
                </a:xfrm>
              </p:grpSpPr>
              <p:sp>
                <p:nvSpPr>
                  <p:cNvPr id="31850" name="Freeform 44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51" name="Freeform 44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52" name="Oval 44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4" name="Group 450"/>
                <p:cNvGrpSpPr>
                  <a:grpSpLocks noChangeAspect="1"/>
                </p:cNvGrpSpPr>
                <p:nvPr/>
              </p:nvGrpSpPr>
              <p:grpSpPr bwMode="auto">
                <a:xfrm>
                  <a:off x="2064" y="1296"/>
                  <a:ext cx="504" cy="136"/>
                  <a:chOff x="2064" y="2008"/>
                  <a:chExt cx="504" cy="136"/>
                </a:xfrm>
              </p:grpSpPr>
              <p:sp>
                <p:nvSpPr>
                  <p:cNvPr id="31847" name="Freeform 45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48" name="Freeform 45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49" name="Oval 45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5" name="Group 454"/>
                <p:cNvGrpSpPr>
                  <a:grpSpLocks noChangeAspect="1"/>
                </p:cNvGrpSpPr>
                <p:nvPr/>
              </p:nvGrpSpPr>
              <p:grpSpPr bwMode="auto">
                <a:xfrm>
                  <a:off x="2064" y="1448"/>
                  <a:ext cx="504" cy="136"/>
                  <a:chOff x="2064" y="2008"/>
                  <a:chExt cx="504" cy="136"/>
                </a:xfrm>
              </p:grpSpPr>
              <p:sp>
                <p:nvSpPr>
                  <p:cNvPr id="31844" name="Freeform 45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45" name="Freeform 45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46" name="Oval 45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6" name="Group 458"/>
                <p:cNvGrpSpPr>
                  <a:grpSpLocks noChangeAspect="1"/>
                </p:cNvGrpSpPr>
                <p:nvPr/>
              </p:nvGrpSpPr>
              <p:grpSpPr bwMode="auto">
                <a:xfrm>
                  <a:off x="2064" y="1584"/>
                  <a:ext cx="504" cy="136"/>
                  <a:chOff x="2064" y="2008"/>
                  <a:chExt cx="504" cy="136"/>
                </a:xfrm>
              </p:grpSpPr>
              <p:sp>
                <p:nvSpPr>
                  <p:cNvPr id="31841" name="Freeform 45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42" name="Freeform 46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43" name="Oval 46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7" name="Group 462"/>
                <p:cNvGrpSpPr>
                  <a:grpSpLocks noChangeAspect="1"/>
                </p:cNvGrpSpPr>
                <p:nvPr/>
              </p:nvGrpSpPr>
              <p:grpSpPr bwMode="auto">
                <a:xfrm>
                  <a:off x="2064" y="1728"/>
                  <a:ext cx="504" cy="136"/>
                  <a:chOff x="2064" y="2008"/>
                  <a:chExt cx="504" cy="136"/>
                </a:xfrm>
              </p:grpSpPr>
              <p:sp>
                <p:nvSpPr>
                  <p:cNvPr id="31838" name="Freeform 46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39" name="Freeform 46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40" name="Oval 46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8" name="Group 466"/>
                <p:cNvGrpSpPr>
                  <a:grpSpLocks noChangeAspect="1"/>
                </p:cNvGrpSpPr>
                <p:nvPr/>
              </p:nvGrpSpPr>
              <p:grpSpPr bwMode="auto">
                <a:xfrm>
                  <a:off x="2064" y="1872"/>
                  <a:ext cx="504" cy="136"/>
                  <a:chOff x="2064" y="2008"/>
                  <a:chExt cx="504" cy="136"/>
                </a:xfrm>
              </p:grpSpPr>
              <p:sp>
                <p:nvSpPr>
                  <p:cNvPr id="31835" name="Freeform 46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36" name="Freeform 46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37" name="Oval 46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79" name="Group 470"/>
                <p:cNvGrpSpPr>
                  <a:grpSpLocks noChangeAspect="1"/>
                </p:cNvGrpSpPr>
                <p:nvPr/>
              </p:nvGrpSpPr>
              <p:grpSpPr bwMode="auto">
                <a:xfrm>
                  <a:off x="2064" y="2016"/>
                  <a:ext cx="504" cy="136"/>
                  <a:chOff x="2064" y="2008"/>
                  <a:chExt cx="504" cy="136"/>
                </a:xfrm>
              </p:grpSpPr>
              <p:sp>
                <p:nvSpPr>
                  <p:cNvPr id="31832" name="Freeform 47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33" name="Freeform 47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34" name="Oval 47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0" name="Group 474"/>
                <p:cNvGrpSpPr>
                  <a:grpSpLocks noChangeAspect="1"/>
                </p:cNvGrpSpPr>
                <p:nvPr/>
              </p:nvGrpSpPr>
              <p:grpSpPr bwMode="auto">
                <a:xfrm>
                  <a:off x="2064" y="2160"/>
                  <a:ext cx="504" cy="136"/>
                  <a:chOff x="2064" y="2008"/>
                  <a:chExt cx="504" cy="136"/>
                </a:xfrm>
              </p:grpSpPr>
              <p:sp>
                <p:nvSpPr>
                  <p:cNvPr id="31829" name="Freeform 47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30" name="Freeform 47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31" name="Oval 47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1" name="Group 478"/>
                <p:cNvGrpSpPr>
                  <a:grpSpLocks noChangeAspect="1"/>
                </p:cNvGrpSpPr>
                <p:nvPr/>
              </p:nvGrpSpPr>
              <p:grpSpPr bwMode="auto">
                <a:xfrm>
                  <a:off x="2064" y="2304"/>
                  <a:ext cx="504" cy="136"/>
                  <a:chOff x="2064" y="2008"/>
                  <a:chExt cx="504" cy="136"/>
                </a:xfrm>
              </p:grpSpPr>
              <p:sp>
                <p:nvSpPr>
                  <p:cNvPr id="31826" name="Freeform 47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27" name="Freeform 48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28" name="Oval 48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2" name="Group 482"/>
                <p:cNvGrpSpPr>
                  <a:grpSpLocks noChangeAspect="1"/>
                </p:cNvGrpSpPr>
                <p:nvPr/>
              </p:nvGrpSpPr>
              <p:grpSpPr bwMode="auto">
                <a:xfrm>
                  <a:off x="2064" y="2448"/>
                  <a:ext cx="504" cy="136"/>
                  <a:chOff x="2064" y="2008"/>
                  <a:chExt cx="504" cy="136"/>
                </a:xfrm>
              </p:grpSpPr>
              <p:sp>
                <p:nvSpPr>
                  <p:cNvPr id="31823" name="Freeform 48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24" name="Freeform 48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25" name="Oval 48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3" name="Group 486"/>
                <p:cNvGrpSpPr>
                  <a:grpSpLocks noChangeAspect="1"/>
                </p:cNvGrpSpPr>
                <p:nvPr/>
              </p:nvGrpSpPr>
              <p:grpSpPr bwMode="auto">
                <a:xfrm>
                  <a:off x="2064" y="2592"/>
                  <a:ext cx="504" cy="136"/>
                  <a:chOff x="2064" y="2008"/>
                  <a:chExt cx="504" cy="136"/>
                </a:xfrm>
              </p:grpSpPr>
              <p:sp>
                <p:nvSpPr>
                  <p:cNvPr id="31820" name="Freeform 48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21" name="Freeform 48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22" name="Oval 48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4" name="Group 490"/>
                <p:cNvGrpSpPr>
                  <a:grpSpLocks noChangeAspect="1"/>
                </p:cNvGrpSpPr>
                <p:nvPr/>
              </p:nvGrpSpPr>
              <p:grpSpPr bwMode="auto">
                <a:xfrm>
                  <a:off x="2064" y="2736"/>
                  <a:ext cx="504" cy="136"/>
                  <a:chOff x="2064" y="2008"/>
                  <a:chExt cx="504" cy="136"/>
                </a:xfrm>
              </p:grpSpPr>
              <p:sp>
                <p:nvSpPr>
                  <p:cNvPr id="31817" name="Freeform 49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18" name="Freeform 49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19" name="Oval 49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5" name="Group 494"/>
                <p:cNvGrpSpPr>
                  <a:grpSpLocks noChangeAspect="1"/>
                </p:cNvGrpSpPr>
                <p:nvPr/>
              </p:nvGrpSpPr>
              <p:grpSpPr bwMode="auto">
                <a:xfrm>
                  <a:off x="2064" y="2880"/>
                  <a:ext cx="504" cy="136"/>
                  <a:chOff x="2064" y="2008"/>
                  <a:chExt cx="504" cy="136"/>
                </a:xfrm>
              </p:grpSpPr>
              <p:sp>
                <p:nvSpPr>
                  <p:cNvPr id="31814" name="Freeform 49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15" name="Freeform 49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16" name="Oval 49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6" name="Group 498"/>
                <p:cNvGrpSpPr>
                  <a:grpSpLocks noChangeAspect="1"/>
                </p:cNvGrpSpPr>
                <p:nvPr/>
              </p:nvGrpSpPr>
              <p:grpSpPr bwMode="auto">
                <a:xfrm>
                  <a:off x="2064" y="3024"/>
                  <a:ext cx="504" cy="136"/>
                  <a:chOff x="2064" y="2008"/>
                  <a:chExt cx="504" cy="136"/>
                </a:xfrm>
              </p:grpSpPr>
              <p:sp>
                <p:nvSpPr>
                  <p:cNvPr id="31811" name="Freeform 49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12" name="Freeform 50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13" name="Oval 50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7" name="Group 502"/>
                <p:cNvGrpSpPr>
                  <a:grpSpLocks noChangeAspect="1"/>
                </p:cNvGrpSpPr>
                <p:nvPr/>
              </p:nvGrpSpPr>
              <p:grpSpPr bwMode="auto">
                <a:xfrm>
                  <a:off x="2064" y="3168"/>
                  <a:ext cx="504" cy="136"/>
                  <a:chOff x="2064" y="2008"/>
                  <a:chExt cx="504" cy="136"/>
                </a:xfrm>
              </p:grpSpPr>
              <p:sp>
                <p:nvSpPr>
                  <p:cNvPr id="31808" name="Freeform 50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09" name="Freeform 50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10" name="Oval 50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8" name="Group 506"/>
                <p:cNvGrpSpPr>
                  <a:grpSpLocks noChangeAspect="1"/>
                </p:cNvGrpSpPr>
                <p:nvPr/>
              </p:nvGrpSpPr>
              <p:grpSpPr bwMode="auto">
                <a:xfrm>
                  <a:off x="2064" y="3320"/>
                  <a:ext cx="504" cy="136"/>
                  <a:chOff x="2064" y="2008"/>
                  <a:chExt cx="504" cy="136"/>
                </a:xfrm>
              </p:grpSpPr>
              <p:sp>
                <p:nvSpPr>
                  <p:cNvPr id="31805" name="Freeform 507"/>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06" name="Freeform 508"/>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07" name="Oval 509"/>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89" name="Group 510"/>
                <p:cNvGrpSpPr>
                  <a:grpSpLocks noChangeAspect="1"/>
                </p:cNvGrpSpPr>
                <p:nvPr/>
              </p:nvGrpSpPr>
              <p:grpSpPr bwMode="auto">
                <a:xfrm>
                  <a:off x="2064" y="3464"/>
                  <a:ext cx="504" cy="136"/>
                  <a:chOff x="2064" y="2008"/>
                  <a:chExt cx="504" cy="136"/>
                </a:xfrm>
              </p:grpSpPr>
              <p:sp>
                <p:nvSpPr>
                  <p:cNvPr id="31802" name="Freeform 511"/>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03" name="Freeform 512"/>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04" name="Oval 513"/>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90" name="Group 514"/>
                <p:cNvGrpSpPr>
                  <a:grpSpLocks noChangeAspect="1"/>
                </p:cNvGrpSpPr>
                <p:nvPr/>
              </p:nvGrpSpPr>
              <p:grpSpPr bwMode="auto">
                <a:xfrm>
                  <a:off x="2064" y="3608"/>
                  <a:ext cx="504" cy="136"/>
                  <a:chOff x="2064" y="2008"/>
                  <a:chExt cx="504" cy="136"/>
                </a:xfrm>
              </p:grpSpPr>
              <p:sp>
                <p:nvSpPr>
                  <p:cNvPr id="31799" name="Freeform 515"/>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800" name="Freeform 516"/>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801" name="Oval 517"/>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91" name="Group 518"/>
                <p:cNvGrpSpPr>
                  <a:grpSpLocks noChangeAspect="1"/>
                </p:cNvGrpSpPr>
                <p:nvPr/>
              </p:nvGrpSpPr>
              <p:grpSpPr bwMode="auto">
                <a:xfrm>
                  <a:off x="2064" y="3752"/>
                  <a:ext cx="504" cy="136"/>
                  <a:chOff x="2064" y="2008"/>
                  <a:chExt cx="504" cy="136"/>
                </a:xfrm>
              </p:grpSpPr>
              <p:sp>
                <p:nvSpPr>
                  <p:cNvPr id="31796" name="Freeform 519"/>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797" name="Freeform 520"/>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798" name="Oval 521"/>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nvGrpSpPr>
                <p:cNvPr id="31792" name="Group 522"/>
                <p:cNvGrpSpPr>
                  <a:grpSpLocks noChangeAspect="1"/>
                </p:cNvGrpSpPr>
                <p:nvPr/>
              </p:nvGrpSpPr>
              <p:grpSpPr bwMode="auto">
                <a:xfrm>
                  <a:off x="2064" y="3896"/>
                  <a:ext cx="504" cy="136"/>
                  <a:chOff x="2064" y="2008"/>
                  <a:chExt cx="504" cy="136"/>
                </a:xfrm>
              </p:grpSpPr>
              <p:sp>
                <p:nvSpPr>
                  <p:cNvPr id="31793" name="Freeform 523"/>
                  <p:cNvSpPr>
                    <a:spLocks noChangeAspect="1"/>
                  </p:cNvSpPr>
                  <p:nvPr/>
                </p:nvSpPr>
                <p:spPr bwMode="auto">
                  <a:xfrm>
                    <a:off x="2136" y="2008"/>
                    <a:ext cx="416" cy="56"/>
                  </a:xfrm>
                  <a:custGeom>
                    <a:avLst/>
                    <a:gdLst>
                      <a:gd name="T0" fmla="*/ 0 w 416"/>
                      <a:gd name="T1" fmla="*/ 24 h 56"/>
                      <a:gd name="T2" fmla="*/ 72 w 416"/>
                      <a:gd name="T3" fmla="*/ 16 h 56"/>
                      <a:gd name="T4" fmla="*/ 120 w 416"/>
                      <a:gd name="T5" fmla="*/ 0 h 56"/>
                      <a:gd name="T6" fmla="*/ 168 w 416"/>
                      <a:gd name="T7" fmla="*/ 16 h 56"/>
                      <a:gd name="T8" fmla="*/ 176 w 416"/>
                      <a:gd name="T9" fmla="*/ 40 h 56"/>
                      <a:gd name="T10" fmla="*/ 200 w 416"/>
                      <a:gd name="T11" fmla="*/ 56 h 56"/>
                      <a:gd name="T12" fmla="*/ 288 w 416"/>
                      <a:gd name="T13" fmla="*/ 0 h 56"/>
                      <a:gd name="T14" fmla="*/ 416 w 416"/>
                      <a:gd name="T15" fmla="*/ 32 h 56"/>
                      <a:gd name="T16" fmla="*/ 400 w 416"/>
                      <a:gd name="T17" fmla="*/ 8 h 5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16"/>
                      <a:gd name="T28" fmla="*/ 0 h 56"/>
                      <a:gd name="T29" fmla="*/ 416 w 416"/>
                      <a:gd name="T30" fmla="*/ 56 h 5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6" h="56">
                        <a:moveTo>
                          <a:pt x="0" y="24"/>
                        </a:moveTo>
                        <a:cubicBezTo>
                          <a:pt x="24" y="21"/>
                          <a:pt x="48" y="21"/>
                          <a:pt x="72" y="16"/>
                        </a:cubicBezTo>
                        <a:cubicBezTo>
                          <a:pt x="89" y="13"/>
                          <a:pt x="120" y="0"/>
                          <a:pt x="120" y="0"/>
                        </a:cubicBezTo>
                        <a:cubicBezTo>
                          <a:pt x="136" y="5"/>
                          <a:pt x="152" y="11"/>
                          <a:pt x="168" y="16"/>
                        </a:cubicBezTo>
                        <a:cubicBezTo>
                          <a:pt x="176" y="19"/>
                          <a:pt x="171" y="33"/>
                          <a:pt x="176" y="40"/>
                        </a:cubicBezTo>
                        <a:cubicBezTo>
                          <a:pt x="182" y="48"/>
                          <a:pt x="192" y="51"/>
                          <a:pt x="200" y="56"/>
                        </a:cubicBezTo>
                        <a:cubicBezTo>
                          <a:pt x="247" y="40"/>
                          <a:pt x="248" y="13"/>
                          <a:pt x="288" y="0"/>
                        </a:cubicBezTo>
                        <a:cubicBezTo>
                          <a:pt x="335" y="6"/>
                          <a:pt x="376" y="5"/>
                          <a:pt x="416" y="32"/>
                        </a:cubicBezTo>
                        <a:cubicBezTo>
                          <a:pt x="407" y="5"/>
                          <a:pt x="416" y="8"/>
                          <a:pt x="400" y="8"/>
                        </a:cubicBezTo>
                      </a:path>
                    </a:pathLst>
                  </a:custGeom>
                  <a:noFill/>
                  <a:ln w="9525">
                    <a:solidFill>
                      <a:schemeClr val="tx1"/>
                    </a:solidFill>
                    <a:round/>
                    <a:headEnd/>
                    <a:tailEnd/>
                  </a:ln>
                </p:spPr>
                <p:txBody>
                  <a:bodyPr/>
                  <a:lstStyle/>
                  <a:p>
                    <a:endParaRPr lang="en-US"/>
                  </a:p>
                </p:txBody>
              </p:sp>
              <p:sp>
                <p:nvSpPr>
                  <p:cNvPr id="31794" name="Freeform 524"/>
                  <p:cNvSpPr>
                    <a:spLocks noChangeAspect="1"/>
                  </p:cNvSpPr>
                  <p:nvPr/>
                </p:nvSpPr>
                <p:spPr bwMode="auto">
                  <a:xfrm>
                    <a:off x="2142" y="2074"/>
                    <a:ext cx="426" cy="70"/>
                  </a:xfrm>
                  <a:custGeom>
                    <a:avLst/>
                    <a:gdLst>
                      <a:gd name="T0" fmla="*/ 2 w 426"/>
                      <a:gd name="T1" fmla="*/ 6 h 70"/>
                      <a:gd name="T2" fmla="*/ 50 w 426"/>
                      <a:gd name="T3" fmla="*/ 14 h 70"/>
                      <a:gd name="T4" fmla="*/ 122 w 426"/>
                      <a:gd name="T5" fmla="*/ 46 h 70"/>
                      <a:gd name="T6" fmla="*/ 186 w 426"/>
                      <a:gd name="T7" fmla="*/ 70 h 70"/>
                      <a:gd name="T8" fmla="*/ 322 w 426"/>
                      <a:gd name="T9" fmla="*/ 38 h 70"/>
                      <a:gd name="T10" fmla="*/ 386 w 426"/>
                      <a:gd name="T11" fmla="*/ 22 h 70"/>
                      <a:gd name="T12" fmla="*/ 410 w 426"/>
                      <a:gd name="T13" fmla="*/ 6 h 70"/>
                      <a:gd name="T14" fmla="*/ 0 60000 65536"/>
                      <a:gd name="T15" fmla="*/ 0 60000 65536"/>
                      <a:gd name="T16" fmla="*/ 0 60000 65536"/>
                      <a:gd name="T17" fmla="*/ 0 60000 65536"/>
                      <a:gd name="T18" fmla="*/ 0 60000 65536"/>
                      <a:gd name="T19" fmla="*/ 0 60000 65536"/>
                      <a:gd name="T20" fmla="*/ 0 60000 65536"/>
                      <a:gd name="T21" fmla="*/ 0 w 426"/>
                      <a:gd name="T22" fmla="*/ 0 h 70"/>
                      <a:gd name="T23" fmla="*/ 426 w 426"/>
                      <a:gd name="T24" fmla="*/ 70 h 7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6" h="70">
                        <a:moveTo>
                          <a:pt x="2" y="6"/>
                        </a:moveTo>
                        <a:cubicBezTo>
                          <a:pt x="52" y="39"/>
                          <a:pt x="0" y="14"/>
                          <a:pt x="50" y="14"/>
                        </a:cubicBezTo>
                        <a:cubicBezTo>
                          <a:pt x="74" y="14"/>
                          <a:pt x="99" y="38"/>
                          <a:pt x="122" y="46"/>
                        </a:cubicBezTo>
                        <a:cubicBezTo>
                          <a:pt x="157" y="34"/>
                          <a:pt x="166" y="39"/>
                          <a:pt x="186" y="70"/>
                        </a:cubicBezTo>
                        <a:cubicBezTo>
                          <a:pt x="233" y="62"/>
                          <a:pt x="276" y="49"/>
                          <a:pt x="322" y="38"/>
                        </a:cubicBezTo>
                        <a:cubicBezTo>
                          <a:pt x="344" y="5"/>
                          <a:pt x="352" y="0"/>
                          <a:pt x="386" y="22"/>
                        </a:cubicBezTo>
                        <a:cubicBezTo>
                          <a:pt x="422" y="13"/>
                          <a:pt x="426" y="22"/>
                          <a:pt x="410" y="6"/>
                        </a:cubicBezTo>
                      </a:path>
                    </a:pathLst>
                  </a:custGeom>
                  <a:noFill/>
                  <a:ln w="9525">
                    <a:solidFill>
                      <a:schemeClr val="tx1"/>
                    </a:solidFill>
                    <a:round/>
                    <a:headEnd/>
                    <a:tailEnd/>
                  </a:ln>
                </p:spPr>
                <p:txBody>
                  <a:bodyPr/>
                  <a:lstStyle/>
                  <a:p>
                    <a:endParaRPr lang="en-US"/>
                  </a:p>
                </p:txBody>
              </p:sp>
              <p:sp>
                <p:nvSpPr>
                  <p:cNvPr id="31795" name="Oval 525"/>
                  <p:cNvSpPr>
                    <a:spLocks noChangeAspect="1" noChangeArrowheads="1"/>
                  </p:cNvSpPr>
                  <p:nvPr/>
                </p:nvSpPr>
                <p:spPr bwMode="auto">
                  <a:xfrm>
                    <a:off x="2064" y="2016"/>
                    <a:ext cx="96" cy="96"/>
                  </a:xfrm>
                  <a:prstGeom prst="ellipse">
                    <a:avLst/>
                  </a:prstGeom>
                  <a:solidFill>
                    <a:schemeClr val="accent1"/>
                  </a:solidFill>
                  <a:ln w="9525">
                    <a:solidFill>
                      <a:schemeClr val="tx1"/>
                    </a:solidFill>
                    <a:round/>
                    <a:headEnd/>
                    <a:tailEnd/>
                  </a:ln>
                </p:spPr>
                <p:txBody>
                  <a:bodyPr wrap="none" anchor="ctr"/>
                  <a:lstStyle/>
                  <a:p>
                    <a:endParaRPr lang="en-US"/>
                  </a:p>
                </p:txBody>
              </p:sp>
            </p:grpSp>
          </p:grpSp>
        </p:grpSp>
        <p:grpSp>
          <p:nvGrpSpPr>
            <p:cNvPr id="31752" name="Group 526"/>
            <p:cNvGrpSpPr>
              <a:grpSpLocks/>
            </p:cNvGrpSpPr>
            <p:nvPr/>
          </p:nvGrpSpPr>
          <p:grpSpPr bwMode="auto">
            <a:xfrm>
              <a:off x="3792" y="1152"/>
              <a:ext cx="768" cy="1488"/>
              <a:chOff x="336" y="1152"/>
              <a:chExt cx="768" cy="1488"/>
            </a:xfrm>
          </p:grpSpPr>
          <p:sp>
            <p:nvSpPr>
              <p:cNvPr id="31761" name="Oval 527"/>
              <p:cNvSpPr>
                <a:spLocks noChangeArrowheads="1"/>
              </p:cNvSpPr>
              <p:nvPr/>
            </p:nvSpPr>
            <p:spPr bwMode="auto">
              <a:xfrm>
                <a:off x="624" y="115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2" name="Oval 528"/>
              <p:cNvSpPr>
                <a:spLocks noChangeArrowheads="1"/>
              </p:cNvSpPr>
              <p:nvPr/>
            </p:nvSpPr>
            <p:spPr bwMode="auto">
              <a:xfrm>
                <a:off x="336" y="134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3" name="Oval 529"/>
              <p:cNvSpPr>
                <a:spLocks noChangeArrowheads="1"/>
              </p:cNvSpPr>
              <p:nvPr/>
            </p:nvSpPr>
            <p:spPr bwMode="auto">
              <a:xfrm>
                <a:off x="576" y="1584"/>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4" name="Oval 530"/>
              <p:cNvSpPr>
                <a:spLocks noChangeArrowheads="1"/>
              </p:cNvSpPr>
              <p:nvPr/>
            </p:nvSpPr>
            <p:spPr bwMode="auto">
              <a:xfrm>
                <a:off x="480" y="1968"/>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5" name="Oval 531"/>
              <p:cNvSpPr>
                <a:spLocks noChangeArrowheads="1"/>
              </p:cNvSpPr>
              <p:nvPr/>
            </p:nvSpPr>
            <p:spPr bwMode="auto">
              <a:xfrm>
                <a:off x="768" y="211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6" name="Oval 532"/>
              <p:cNvSpPr>
                <a:spLocks noChangeArrowheads="1"/>
              </p:cNvSpPr>
              <p:nvPr/>
            </p:nvSpPr>
            <p:spPr bwMode="auto">
              <a:xfrm>
                <a:off x="336" y="225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7" name="Oval 533"/>
              <p:cNvSpPr>
                <a:spLocks noChangeArrowheads="1"/>
              </p:cNvSpPr>
              <p:nvPr/>
            </p:nvSpPr>
            <p:spPr bwMode="auto">
              <a:xfrm>
                <a:off x="960" y="2352"/>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8" name="Oval 534"/>
              <p:cNvSpPr>
                <a:spLocks noChangeArrowheads="1"/>
              </p:cNvSpPr>
              <p:nvPr/>
            </p:nvSpPr>
            <p:spPr bwMode="auto">
              <a:xfrm>
                <a:off x="576" y="2496"/>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69" name="Oval 535"/>
              <p:cNvSpPr>
                <a:spLocks noChangeArrowheads="1"/>
              </p:cNvSpPr>
              <p:nvPr/>
            </p:nvSpPr>
            <p:spPr bwMode="auto">
              <a:xfrm>
                <a:off x="864" y="1728"/>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31770" name="Oval 536"/>
              <p:cNvSpPr>
                <a:spLocks noChangeArrowheads="1"/>
              </p:cNvSpPr>
              <p:nvPr/>
            </p:nvSpPr>
            <p:spPr bwMode="auto">
              <a:xfrm>
                <a:off x="912" y="1248"/>
                <a:ext cx="144" cy="144"/>
              </a:xfrm>
              <a:prstGeom prst="ellipse">
                <a:avLst/>
              </a:prstGeom>
              <a:solidFill>
                <a:schemeClr val="accent1"/>
              </a:solidFill>
              <a:ln w="9525">
                <a:solidFill>
                  <a:schemeClr val="tx1"/>
                </a:solidFill>
                <a:round/>
                <a:headEnd/>
                <a:tailEnd/>
              </a:ln>
            </p:spPr>
            <p:txBody>
              <a:bodyPr wrap="none" anchor="ctr"/>
              <a:lstStyle/>
              <a:p>
                <a:endParaRPr lang="en-US"/>
              </a:p>
            </p:txBody>
          </p:sp>
        </p:grpSp>
        <p:sp>
          <p:nvSpPr>
            <p:cNvPr id="31753" name="Line 537"/>
            <p:cNvSpPr>
              <a:spLocks noChangeShapeType="1"/>
            </p:cNvSpPr>
            <p:nvPr/>
          </p:nvSpPr>
          <p:spPr bwMode="auto">
            <a:xfrm>
              <a:off x="4224" y="1632"/>
              <a:ext cx="1056" cy="0"/>
            </a:xfrm>
            <a:prstGeom prst="line">
              <a:avLst/>
            </a:prstGeom>
            <a:noFill/>
            <a:ln w="38100">
              <a:solidFill>
                <a:schemeClr val="tx1"/>
              </a:solidFill>
              <a:round/>
              <a:headEnd/>
              <a:tailEnd type="triangle" w="med" len="med"/>
            </a:ln>
          </p:spPr>
          <p:txBody>
            <a:bodyPr/>
            <a:lstStyle/>
            <a:p>
              <a:endParaRPr lang="en-US"/>
            </a:p>
          </p:txBody>
        </p:sp>
        <p:sp>
          <p:nvSpPr>
            <p:cNvPr id="31754" name="Line 538"/>
            <p:cNvSpPr>
              <a:spLocks noChangeShapeType="1"/>
            </p:cNvSpPr>
            <p:nvPr/>
          </p:nvSpPr>
          <p:spPr bwMode="auto">
            <a:xfrm>
              <a:off x="4512" y="1824"/>
              <a:ext cx="912" cy="0"/>
            </a:xfrm>
            <a:prstGeom prst="line">
              <a:avLst/>
            </a:prstGeom>
            <a:noFill/>
            <a:ln w="38100">
              <a:solidFill>
                <a:schemeClr val="tx1"/>
              </a:solidFill>
              <a:round/>
              <a:headEnd/>
              <a:tailEnd type="triangle" w="med" len="med"/>
            </a:ln>
          </p:spPr>
          <p:txBody>
            <a:bodyPr/>
            <a:lstStyle/>
            <a:p>
              <a:endParaRPr lang="en-US"/>
            </a:p>
          </p:txBody>
        </p:sp>
        <p:sp>
          <p:nvSpPr>
            <p:cNvPr id="31755" name="Line 539"/>
            <p:cNvSpPr>
              <a:spLocks noChangeShapeType="1"/>
            </p:cNvSpPr>
            <p:nvPr/>
          </p:nvSpPr>
          <p:spPr bwMode="auto">
            <a:xfrm>
              <a:off x="4408" y="2184"/>
              <a:ext cx="816" cy="0"/>
            </a:xfrm>
            <a:prstGeom prst="line">
              <a:avLst/>
            </a:prstGeom>
            <a:noFill/>
            <a:ln w="38100">
              <a:solidFill>
                <a:schemeClr val="tx1"/>
              </a:solidFill>
              <a:round/>
              <a:headEnd/>
              <a:tailEnd type="triangle" w="med" len="med"/>
            </a:ln>
          </p:spPr>
          <p:txBody>
            <a:bodyPr/>
            <a:lstStyle/>
            <a:p>
              <a:endParaRPr lang="en-US"/>
            </a:p>
          </p:txBody>
        </p:sp>
        <p:sp>
          <p:nvSpPr>
            <p:cNvPr id="31756" name="Line 540"/>
            <p:cNvSpPr>
              <a:spLocks noChangeShapeType="1"/>
            </p:cNvSpPr>
            <p:nvPr/>
          </p:nvSpPr>
          <p:spPr bwMode="auto">
            <a:xfrm>
              <a:off x="4560" y="1312"/>
              <a:ext cx="720" cy="0"/>
            </a:xfrm>
            <a:prstGeom prst="line">
              <a:avLst/>
            </a:prstGeom>
            <a:noFill/>
            <a:ln w="38100">
              <a:solidFill>
                <a:schemeClr val="tx1"/>
              </a:solidFill>
              <a:round/>
              <a:headEnd/>
              <a:tailEnd type="triangle" w="med" len="med"/>
            </a:ln>
          </p:spPr>
          <p:txBody>
            <a:bodyPr/>
            <a:lstStyle/>
            <a:p>
              <a:endParaRPr lang="en-US"/>
            </a:p>
          </p:txBody>
        </p:sp>
        <p:sp>
          <p:nvSpPr>
            <p:cNvPr id="31757" name="Line 541"/>
            <p:cNvSpPr>
              <a:spLocks noChangeShapeType="1"/>
            </p:cNvSpPr>
            <p:nvPr/>
          </p:nvSpPr>
          <p:spPr bwMode="auto">
            <a:xfrm>
              <a:off x="4608" y="2400"/>
              <a:ext cx="480" cy="0"/>
            </a:xfrm>
            <a:prstGeom prst="line">
              <a:avLst/>
            </a:prstGeom>
            <a:noFill/>
            <a:ln w="38100">
              <a:solidFill>
                <a:schemeClr val="tx1"/>
              </a:solidFill>
              <a:round/>
              <a:headEnd/>
              <a:tailEnd type="triangle" w="med" len="med"/>
            </a:ln>
          </p:spPr>
          <p:txBody>
            <a:bodyPr/>
            <a:lstStyle/>
            <a:p>
              <a:endParaRPr lang="en-US"/>
            </a:p>
          </p:txBody>
        </p:sp>
        <p:sp>
          <p:nvSpPr>
            <p:cNvPr id="31758" name="Line 542"/>
            <p:cNvSpPr>
              <a:spLocks noChangeShapeType="1"/>
            </p:cNvSpPr>
            <p:nvPr/>
          </p:nvSpPr>
          <p:spPr bwMode="auto">
            <a:xfrm>
              <a:off x="4224" y="2544"/>
              <a:ext cx="1056" cy="0"/>
            </a:xfrm>
            <a:prstGeom prst="line">
              <a:avLst/>
            </a:prstGeom>
            <a:noFill/>
            <a:ln w="38100">
              <a:solidFill>
                <a:schemeClr val="tx1"/>
              </a:solidFill>
              <a:round/>
              <a:headEnd/>
              <a:tailEnd type="triangle" w="med" len="med"/>
            </a:ln>
          </p:spPr>
          <p:txBody>
            <a:bodyPr/>
            <a:lstStyle/>
            <a:p>
              <a:endParaRPr lang="en-US"/>
            </a:p>
          </p:txBody>
        </p:sp>
        <p:sp>
          <p:nvSpPr>
            <p:cNvPr id="31759" name="Text Box 543"/>
            <p:cNvSpPr txBox="1">
              <a:spLocks noChangeArrowheads="1"/>
            </p:cNvSpPr>
            <p:nvPr/>
          </p:nvSpPr>
          <p:spPr bwMode="auto">
            <a:xfrm>
              <a:off x="4404" y="2814"/>
              <a:ext cx="874" cy="518"/>
            </a:xfrm>
            <a:prstGeom prst="rect">
              <a:avLst/>
            </a:prstGeom>
            <a:noFill/>
            <a:ln w="9525">
              <a:noFill/>
              <a:miter lim="800000"/>
              <a:headEnd/>
              <a:tailEnd/>
            </a:ln>
          </p:spPr>
          <p:txBody>
            <a:bodyPr wrap="none">
              <a:spAutoFit/>
            </a:bodyPr>
            <a:lstStyle/>
            <a:p>
              <a:pPr algn="ctr"/>
              <a:r>
                <a:rPr lang="el-GR">
                  <a:sym typeface="Symbol" pitchFamily="18" charset="2"/>
                </a:rPr>
                <a:t></a:t>
              </a:r>
              <a:r>
                <a:rPr lang="en-US"/>
                <a:t> = 0</a:t>
              </a:r>
              <a:br>
                <a:rPr lang="en-US"/>
              </a:br>
              <a:r>
                <a:rPr lang="en-US"/>
                <a:t>e.g. urea</a:t>
              </a:r>
            </a:p>
          </p:txBody>
        </p:sp>
        <p:sp>
          <p:nvSpPr>
            <p:cNvPr id="31760" name="Text Box 544"/>
            <p:cNvSpPr txBox="1">
              <a:spLocks noChangeArrowheads="1"/>
            </p:cNvSpPr>
            <p:nvPr/>
          </p:nvSpPr>
          <p:spPr bwMode="auto">
            <a:xfrm>
              <a:off x="4416" y="720"/>
              <a:ext cx="804" cy="231"/>
            </a:xfrm>
            <a:prstGeom prst="rect">
              <a:avLst/>
            </a:prstGeom>
            <a:noFill/>
            <a:ln w="9525">
              <a:noFill/>
              <a:miter lim="800000"/>
              <a:headEnd/>
              <a:tailEnd/>
            </a:ln>
          </p:spPr>
          <p:txBody>
            <a:bodyPr wrap="none">
              <a:spAutoFit/>
            </a:bodyPr>
            <a:lstStyle/>
            <a:p>
              <a:r>
                <a:rPr lang="en-US"/>
                <a:t>membrane</a:t>
              </a:r>
            </a:p>
          </p:txBody>
        </p:sp>
      </p:grpSp>
      <p:sp>
        <p:nvSpPr>
          <p:cNvPr id="31750" name="Text Box 546"/>
          <p:cNvSpPr txBox="1">
            <a:spLocks noChangeArrowheads="1"/>
          </p:cNvSpPr>
          <p:nvPr/>
        </p:nvSpPr>
        <p:spPr bwMode="auto">
          <a:xfrm>
            <a:off x="3297238" y="5705475"/>
            <a:ext cx="2722562" cy="695325"/>
          </a:xfrm>
          <a:prstGeom prst="rect">
            <a:avLst/>
          </a:prstGeom>
          <a:noFill/>
          <a:ln w="9525">
            <a:noFill/>
            <a:miter lim="800000"/>
            <a:headEnd/>
            <a:tailEnd/>
          </a:ln>
        </p:spPr>
        <p:txBody>
          <a:bodyPr wrap="none">
            <a:spAutoFit/>
          </a:bodyPr>
          <a:lstStyle/>
          <a:p>
            <a:pPr>
              <a:lnSpc>
                <a:spcPct val="90000"/>
              </a:lnSpc>
              <a:spcBef>
                <a:spcPct val="20000"/>
              </a:spcBef>
              <a:buFont typeface="Symbol" pitchFamily="18" charset="2"/>
              <a:buChar char="p"/>
            </a:pPr>
            <a:r>
              <a:rPr lang="en-US" sz="4400"/>
              <a:t>= </a:t>
            </a:r>
            <a:r>
              <a:rPr lang="en-US" sz="4400">
                <a:sym typeface="Symbol" pitchFamily="18" charset="2"/>
              </a:rPr>
              <a:t></a:t>
            </a:r>
            <a:r>
              <a:rPr lang="en-US" sz="4400"/>
              <a:t>nRTC</a:t>
            </a: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Osmotic Pressure:</a:t>
            </a:r>
            <a:br>
              <a:rPr lang="en-US" smtClean="0"/>
            </a:br>
            <a:r>
              <a:rPr lang="en-US" smtClean="0"/>
              <a:t>GIBBS-DONNAN EFFECT</a:t>
            </a:r>
          </a:p>
        </p:txBody>
      </p:sp>
      <p:sp>
        <p:nvSpPr>
          <p:cNvPr id="32771" name="Rectangle 3"/>
          <p:cNvSpPr>
            <a:spLocks noGrp="1" noChangeArrowheads="1"/>
          </p:cNvSpPr>
          <p:nvPr>
            <p:ph type="body" idx="1"/>
          </p:nvPr>
        </p:nvSpPr>
        <p:spPr>
          <a:xfrm>
            <a:off x="457200" y="2057400"/>
            <a:ext cx="8305800" cy="4343400"/>
          </a:xfrm>
        </p:spPr>
        <p:txBody>
          <a:bodyPr/>
          <a:lstStyle/>
          <a:p>
            <a:pPr eaLnBrk="1" hangingPunct="1"/>
            <a:r>
              <a:rPr lang="en-US" smtClean="0"/>
              <a:t>Cells</a:t>
            </a:r>
          </a:p>
          <a:p>
            <a:pPr lvl="1" eaLnBrk="1" hangingPunct="1"/>
            <a:r>
              <a:rPr lang="en-US" smtClean="0"/>
              <a:t>Large impermeant anions such as proteins </a:t>
            </a:r>
            <a:r>
              <a:rPr lang="en-US" b="1" u="sng" smtClean="0"/>
              <a:t>attract</a:t>
            </a:r>
            <a:r>
              <a:rPr lang="en-US" smtClean="0"/>
              <a:t> small diffusible cations to maintain electrical neutrality.  </a:t>
            </a:r>
          </a:p>
          <a:p>
            <a:pPr lvl="1" eaLnBrk="1" hangingPunct="1"/>
            <a:r>
              <a:rPr lang="en-US" smtClean="0"/>
              <a:t>Influx of cations increases osmotic concentration of the intracellular compartment. (Donnan Effect) </a:t>
            </a:r>
          </a:p>
          <a:p>
            <a:pPr lvl="1" eaLnBrk="1" hangingPunct="1"/>
            <a:r>
              <a:rPr lang="en-US" smtClean="0"/>
              <a:t>To counteract the influx of water, cells utilize the Na</a:t>
            </a:r>
            <a:r>
              <a:rPr lang="en-US" baseline="30000" smtClean="0"/>
              <a:t>+</a:t>
            </a:r>
            <a:r>
              <a:rPr lang="en-US" smtClean="0"/>
              <a:t>/K</a:t>
            </a:r>
            <a:r>
              <a:rPr lang="en-US" baseline="30000" smtClean="0"/>
              <a:t>+</a:t>
            </a:r>
            <a:r>
              <a:rPr lang="en-US" smtClean="0"/>
              <a:t>-ATPase pump (3 Na</a:t>
            </a:r>
            <a:r>
              <a:rPr lang="en-US" baseline="30000" smtClean="0"/>
              <a:t>+</a:t>
            </a:r>
            <a:r>
              <a:rPr lang="en-US" smtClean="0"/>
              <a:t> out versus 2 K</a:t>
            </a:r>
            <a:r>
              <a:rPr lang="en-US" baseline="30000" smtClean="0"/>
              <a:t>+</a:t>
            </a:r>
            <a:r>
              <a:rPr lang="en-US" smtClean="0"/>
              <a:t> in) to limit the number of osmotically active cations.</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457200" y="152400"/>
            <a:ext cx="8305800" cy="1143000"/>
          </a:xfrm>
        </p:spPr>
        <p:txBody>
          <a:bodyPr/>
          <a:lstStyle/>
          <a:p>
            <a:pPr eaLnBrk="1" hangingPunct="1">
              <a:defRPr/>
            </a:pPr>
            <a:r>
              <a:rPr lang="en-US" dirty="0"/>
              <a:t>Gibbs </a:t>
            </a:r>
            <a:r>
              <a:rPr lang="en-US" dirty="0" err="1"/>
              <a:t>Donnan</a:t>
            </a:r>
            <a:r>
              <a:rPr lang="en-US" dirty="0"/>
              <a:t> Effect</a:t>
            </a:r>
          </a:p>
        </p:txBody>
      </p:sp>
      <p:sp>
        <p:nvSpPr>
          <p:cNvPr id="33795" name="Oval 4"/>
          <p:cNvSpPr>
            <a:spLocks noChangeArrowheads="1"/>
          </p:cNvSpPr>
          <p:nvPr/>
        </p:nvSpPr>
        <p:spPr bwMode="auto">
          <a:xfrm>
            <a:off x="4648200" y="1828800"/>
            <a:ext cx="4114800" cy="4572000"/>
          </a:xfrm>
          <a:prstGeom prst="ellipse">
            <a:avLst/>
          </a:prstGeom>
          <a:noFill/>
          <a:ln w="76200">
            <a:solidFill>
              <a:srgbClr val="FFCC00"/>
            </a:solidFill>
            <a:round/>
            <a:headEnd/>
            <a:tailEnd/>
          </a:ln>
        </p:spPr>
        <p:txBody>
          <a:bodyPr wrap="none" anchor="ctr"/>
          <a:lstStyle/>
          <a:p>
            <a:endParaRPr lang="en-US"/>
          </a:p>
        </p:txBody>
      </p:sp>
      <p:sp>
        <p:nvSpPr>
          <p:cNvPr id="33796" name="Text Box 5"/>
          <p:cNvSpPr txBox="1">
            <a:spLocks noChangeArrowheads="1"/>
          </p:cNvSpPr>
          <p:nvPr/>
        </p:nvSpPr>
        <p:spPr bwMode="auto">
          <a:xfrm>
            <a:off x="6019800" y="1981200"/>
            <a:ext cx="1479550" cy="366713"/>
          </a:xfrm>
          <a:prstGeom prst="rect">
            <a:avLst/>
          </a:prstGeom>
          <a:noFill/>
          <a:ln w="9525">
            <a:noFill/>
            <a:miter lim="800000"/>
            <a:headEnd/>
            <a:tailEnd/>
          </a:ln>
        </p:spPr>
        <p:txBody>
          <a:bodyPr wrap="none">
            <a:spAutoFit/>
          </a:bodyPr>
          <a:lstStyle/>
          <a:p>
            <a:r>
              <a:rPr lang="en-US" b="1" u="sng"/>
              <a:t>Intracellular</a:t>
            </a:r>
          </a:p>
        </p:txBody>
      </p:sp>
      <p:sp>
        <p:nvSpPr>
          <p:cNvPr id="33797" name="Text Box 6"/>
          <p:cNvSpPr txBox="1">
            <a:spLocks noChangeArrowheads="1"/>
          </p:cNvSpPr>
          <p:nvPr/>
        </p:nvSpPr>
        <p:spPr bwMode="auto">
          <a:xfrm>
            <a:off x="2368550" y="1995488"/>
            <a:ext cx="1555750" cy="366712"/>
          </a:xfrm>
          <a:prstGeom prst="rect">
            <a:avLst/>
          </a:prstGeom>
          <a:noFill/>
          <a:ln w="9525">
            <a:noFill/>
            <a:miter lim="800000"/>
            <a:headEnd/>
            <a:tailEnd/>
          </a:ln>
        </p:spPr>
        <p:txBody>
          <a:bodyPr wrap="none">
            <a:spAutoFit/>
          </a:bodyPr>
          <a:lstStyle/>
          <a:p>
            <a:r>
              <a:rPr lang="en-US" b="1" u="sng"/>
              <a:t>Extracellular</a:t>
            </a:r>
          </a:p>
        </p:txBody>
      </p:sp>
      <p:sp>
        <p:nvSpPr>
          <p:cNvPr id="33798" name="AutoShape 7"/>
          <p:cNvSpPr>
            <a:spLocks noChangeArrowheads="1"/>
          </p:cNvSpPr>
          <p:nvPr/>
        </p:nvSpPr>
        <p:spPr bwMode="auto">
          <a:xfrm>
            <a:off x="5791200" y="3124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799" name="AutoShape 9"/>
          <p:cNvSpPr>
            <a:spLocks noChangeArrowheads="1"/>
          </p:cNvSpPr>
          <p:nvPr/>
        </p:nvSpPr>
        <p:spPr bwMode="auto">
          <a:xfrm>
            <a:off x="5257800" y="3810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0" name="AutoShape 10"/>
          <p:cNvSpPr>
            <a:spLocks noChangeArrowheads="1"/>
          </p:cNvSpPr>
          <p:nvPr/>
        </p:nvSpPr>
        <p:spPr bwMode="auto">
          <a:xfrm>
            <a:off x="5638800" y="4495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1" name="AutoShape 11"/>
          <p:cNvSpPr>
            <a:spLocks noChangeArrowheads="1"/>
          </p:cNvSpPr>
          <p:nvPr/>
        </p:nvSpPr>
        <p:spPr bwMode="auto">
          <a:xfrm>
            <a:off x="5867400" y="5257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2" name="AutoShape 12"/>
          <p:cNvSpPr>
            <a:spLocks noChangeArrowheads="1"/>
          </p:cNvSpPr>
          <p:nvPr/>
        </p:nvSpPr>
        <p:spPr bwMode="auto">
          <a:xfrm>
            <a:off x="6324600" y="4800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3" name="AutoShape 13"/>
          <p:cNvSpPr>
            <a:spLocks noChangeArrowheads="1"/>
          </p:cNvSpPr>
          <p:nvPr/>
        </p:nvSpPr>
        <p:spPr bwMode="auto">
          <a:xfrm>
            <a:off x="6096000" y="3886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4" name="AutoShape 14"/>
          <p:cNvSpPr>
            <a:spLocks noChangeArrowheads="1"/>
          </p:cNvSpPr>
          <p:nvPr/>
        </p:nvSpPr>
        <p:spPr bwMode="auto">
          <a:xfrm>
            <a:off x="6400800" y="2667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5" name="AutoShape 15"/>
          <p:cNvSpPr>
            <a:spLocks noChangeArrowheads="1"/>
          </p:cNvSpPr>
          <p:nvPr/>
        </p:nvSpPr>
        <p:spPr bwMode="auto">
          <a:xfrm>
            <a:off x="5257800" y="2743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6" name="AutoShape 16"/>
          <p:cNvSpPr>
            <a:spLocks noChangeArrowheads="1"/>
          </p:cNvSpPr>
          <p:nvPr/>
        </p:nvSpPr>
        <p:spPr bwMode="auto">
          <a:xfrm>
            <a:off x="5105400" y="4800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7" name="AutoShape 17"/>
          <p:cNvSpPr>
            <a:spLocks noChangeArrowheads="1"/>
          </p:cNvSpPr>
          <p:nvPr/>
        </p:nvSpPr>
        <p:spPr bwMode="auto">
          <a:xfrm>
            <a:off x="6477000" y="5791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8" name="AutoShape 18"/>
          <p:cNvSpPr>
            <a:spLocks noChangeArrowheads="1"/>
          </p:cNvSpPr>
          <p:nvPr/>
        </p:nvSpPr>
        <p:spPr bwMode="auto">
          <a:xfrm>
            <a:off x="6629400" y="3429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09" name="AutoShape 19"/>
          <p:cNvSpPr>
            <a:spLocks noChangeArrowheads="1"/>
          </p:cNvSpPr>
          <p:nvPr/>
        </p:nvSpPr>
        <p:spPr bwMode="auto">
          <a:xfrm>
            <a:off x="6781800" y="4191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0" name="AutoShape 20"/>
          <p:cNvSpPr>
            <a:spLocks noChangeArrowheads="1"/>
          </p:cNvSpPr>
          <p:nvPr/>
        </p:nvSpPr>
        <p:spPr bwMode="auto">
          <a:xfrm>
            <a:off x="7010400" y="5181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1" name="AutoShape 21"/>
          <p:cNvSpPr>
            <a:spLocks noChangeArrowheads="1"/>
          </p:cNvSpPr>
          <p:nvPr/>
        </p:nvSpPr>
        <p:spPr bwMode="auto">
          <a:xfrm>
            <a:off x="7620000" y="4648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2" name="AutoShape 22"/>
          <p:cNvSpPr>
            <a:spLocks noChangeArrowheads="1"/>
          </p:cNvSpPr>
          <p:nvPr/>
        </p:nvSpPr>
        <p:spPr bwMode="auto">
          <a:xfrm>
            <a:off x="7315200" y="3733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3" name="AutoShape 23"/>
          <p:cNvSpPr>
            <a:spLocks noChangeArrowheads="1"/>
          </p:cNvSpPr>
          <p:nvPr/>
        </p:nvSpPr>
        <p:spPr bwMode="auto">
          <a:xfrm>
            <a:off x="7239000" y="28194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4" name="AutoShape 24"/>
          <p:cNvSpPr>
            <a:spLocks noChangeArrowheads="1"/>
          </p:cNvSpPr>
          <p:nvPr/>
        </p:nvSpPr>
        <p:spPr bwMode="auto">
          <a:xfrm>
            <a:off x="7924800" y="32004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5" name="AutoShape 25"/>
          <p:cNvSpPr>
            <a:spLocks noChangeArrowheads="1"/>
          </p:cNvSpPr>
          <p:nvPr/>
        </p:nvSpPr>
        <p:spPr bwMode="auto">
          <a:xfrm>
            <a:off x="8077200" y="39624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16" name="AutoShape 26"/>
          <p:cNvSpPr>
            <a:spLocks noChangeArrowheads="1"/>
          </p:cNvSpPr>
          <p:nvPr/>
        </p:nvSpPr>
        <p:spPr bwMode="auto">
          <a:xfrm rot="-5400000">
            <a:off x="4724400" y="3048000"/>
            <a:ext cx="228600" cy="533400"/>
          </a:xfrm>
          <a:prstGeom prst="can">
            <a:avLst>
              <a:gd name="adj" fmla="val 58333"/>
            </a:avLst>
          </a:prstGeom>
          <a:solidFill>
            <a:schemeClr val="accent1"/>
          </a:solidFill>
          <a:ln w="9525">
            <a:solidFill>
              <a:schemeClr val="tx1"/>
            </a:solidFill>
            <a:round/>
            <a:headEnd/>
            <a:tailEnd/>
          </a:ln>
        </p:spPr>
        <p:txBody>
          <a:bodyPr wrap="none" anchor="ctr"/>
          <a:lstStyle/>
          <a:p>
            <a:endParaRPr lang="en-US"/>
          </a:p>
        </p:txBody>
      </p:sp>
      <p:sp>
        <p:nvSpPr>
          <p:cNvPr id="33817" name="Oval 27"/>
          <p:cNvSpPr>
            <a:spLocks noChangeArrowheads="1"/>
          </p:cNvSpPr>
          <p:nvPr/>
        </p:nvSpPr>
        <p:spPr bwMode="auto">
          <a:xfrm>
            <a:off x="3429000" y="27432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25" name="Oval 29"/>
          <p:cNvSpPr>
            <a:spLocks noChangeArrowheads="1"/>
          </p:cNvSpPr>
          <p:nvPr/>
        </p:nvSpPr>
        <p:spPr bwMode="auto">
          <a:xfrm>
            <a:off x="3352800" y="3276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19" name="Oval 30"/>
          <p:cNvSpPr>
            <a:spLocks noChangeArrowheads="1"/>
          </p:cNvSpPr>
          <p:nvPr/>
        </p:nvSpPr>
        <p:spPr bwMode="auto">
          <a:xfrm>
            <a:off x="2743200" y="2971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0" name="Oval 31"/>
          <p:cNvSpPr>
            <a:spLocks noChangeArrowheads="1"/>
          </p:cNvSpPr>
          <p:nvPr/>
        </p:nvSpPr>
        <p:spPr bwMode="auto">
          <a:xfrm>
            <a:off x="2895600" y="35814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28" name="Oval 32"/>
          <p:cNvSpPr>
            <a:spLocks noChangeArrowheads="1"/>
          </p:cNvSpPr>
          <p:nvPr/>
        </p:nvSpPr>
        <p:spPr bwMode="auto">
          <a:xfrm>
            <a:off x="3276600" y="39624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29" name="Oval 33"/>
          <p:cNvSpPr>
            <a:spLocks noChangeArrowheads="1"/>
          </p:cNvSpPr>
          <p:nvPr/>
        </p:nvSpPr>
        <p:spPr bwMode="auto">
          <a:xfrm>
            <a:off x="3733800" y="3657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30" name="Oval 34"/>
          <p:cNvSpPr>
            <a:spLocks noChangeArrowheads="1"/>
          </p:cNvSpPr>
          <p:nvPr/>
        </p:nvSpPr>
        <p:spPr bwMode="auto">
          <a:xfrm>
            <a:off x="3886200" y="30480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4" name="Oval 35"/>
          <p:cNvSpPr>
            <a:spLocks noChangeArrowheads="1"/>
          </p:cNvSpPr>
          <p:nvPr/>
        </p:nvSpPr>
        <p:spPr bwMode="auto">
          <a:xfrm>
            <a:off x="3962400" y="2514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5" name="Oval 36"/>
          <p:cNvSpPr>
            <a:spLocks noChangeArrowheads="1"/>
          </p:cNvSpPr>
          <p:nvPr/>
        </p:nvSpPr>
        <p:spPr bwMode="auto">
          <a:xfrm>
            <a:off x="2743200" y="4114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6" name="Oval 37"/>
          <p:cNvSpPr>
            <a:spLocks noChangeArrowheads="1"/>
          </p:cNvSpPr>
          <p:nvPr/>
        </p:nvSpPr>
        <p:spPr bwMode="auto">
          <a:xfrm>
            <a:off x="2286000" y="34290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7" name="Oval 38"/>
          <p:cNvSpPr>
            <a:spLocks noChangeArrowheads="1"/>
          </p:cNvSpPr>
          <p:nvPr/>
        </p:nvSpPr>
        <p:spPr bwMode="auto">
          <a:xfrm>
            <a:off x="2438400" y="2514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8" name="Oval 39"/>
          <p:cNvSpPr>
            <a:spLocks noChangeArrowheads="1"/>
          </p:cNvSpPr>
          <p:nvPr/>
        </p:nvSpPr>
        <p:spPr bwMode="auto">
          <a:xfrm>
            <a:off x="3048000" y="23622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29" name="Oval 40"/>
          <p:cNvSpPr>
            <a:spLocks noChangeArrowheads="1"/>
          </p:cNvSpPr>
          <p:nvPr/>
        </p:nvSpPr>
        <p:spPr bwMode="auto">
          <a:xfrm>
            <a:off x="2133600" y="2971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30" name="AutoShape 41"/>
          <p:cNvSpPr>
            <a:spLocks noChangeArrowheads="1"/>
          </p:cNvSpPr>
          <p:nvPr/>
        </p:nvSpPr>
        <p:spPr bwMode="auto">
          <a:xfrm rot="-5400000">
            <a:off x="4572000" y="3657600"/>
            <a:ext cx="228600" cy="533400"/>
          </a:xfrm>
          <a:prstGeom prst="can">
            <a:avLst>
              <a:gd name="adj" fmla="val 58333"/>
            </a:avLst>
          </a:prstGeom>
          <a:solidFill>
            <a:schemeClr val="accent1"/>
          </a:solidFill>
          <a:ln w="9525">
            <a:solidFill>
              <a:schemeClr val="tx1"/>
            </a:solidFill>
            <a:round/>
            <a:headEnd/>
            <a:tailEnd/>
          </a:ln>
        </p:spPr>
        <p:txBody>
          <a:bodyPr wrap="none" anchor="ctr"/>
          <a:lstStyle/>
          <a:p>
            <a:endParaRPr lang="en-US"/>
          </a:p>
        </p:txBody>
      </p:sp>
      <p:sp>
        <p:nvSpPr>
          <p:cNvPr id="33831" name="Oval 42"/>
          <p:cNvSpPr>
            <a:spLocks noChangeArrowheads="1"/>
          </p:cNvSpPr>
          <p:nvPr/>
        </p:nvSpPr>
        <p:spPr bwMode="auto">
          <a:xfrm>
            <a:off x="228600" y="2554288"/>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32" name="AutoShape 43"/>
          <p:cNvSpPr>
            <a:spLocks noChangeArrowheads="1"/>
          </p:cNvSpPr>
          <p:nvPr/>
        </p:nvSpPr>
        <p:spPr bwMode="auto">
          <a:xfrm>
            <a:off x="228600" y="2935288"/>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3833" name="AutoShape 44"/>
          <p:cNvSpPr>
            <a:spLocks noChangeArrowheads="1"/>
          </p:cNvSpPr>
          <p:nvPr/>
        </p:nvSpPr>
        <p:spPr bwMode="auto">
          <a:xfrm>
            <a:off x="266700" y="3506788"/>
            <a:ext cx="190500" cy="419100"/>
          </a:xfrm>
          <a:prstGeom prst="can">
            <a:avLst>
              <a:gd name="adj" fmla="val 55000"/>
            </a:avLst>
          </a:prstGeom>
          <a:solidFill>
            <a:schemeClr val="accent1"/>
          </a:solidFill>
          <a:ln w="9525">
            <a:solidFill>
              <a:schemeClr val="tx1"/>
            </a:solidFill>
            <a:round/>
            <a:headEnd/>
            <a:tailEnd/>
          </a:ln>
        </p:spPr>
        <p:txBody>
          <a:bodyPr wrap="none" anchor="ctr"/>
          <a:lstStyle/>
          <a:p>
            <a:endParaRPr lang="en-US"/>
          </a:p>
        </p:txBody>
      </p:sp>
      <p:sp>
        <p:nvSpPr>
          <p:cNvPr id="33834" name="Rectangle 47"/>
          <p:cNvSpPr>
            <a:spLocks noChangeArrowheads="1"/>
          </p:cNvSpPr>
          <p:nvPr/>
        </p:nvSpPr>
        <p:spPr bwMode="auto">
          <a:xfrm>
            <a:off x="4800600" y="5257800"/>
            <a:ext cx="381000" cy="3048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33835" name="Line 48"/>
          <p:cNvSpPr>
            <a:spLocks noChangeShapeType="1"/>
          </p:cNvSpPr>
          <p:nvPr/>
        </p:nvSpPr>
        <p:spPr bwMode="auto">
          <a:xfrm flipH="1">
            <a:off x="4495800" y="5334000"/>
            <a:ext cx="838200" cy="0"/>
          </a:xfrm>
          <a:prstGeom prst="line">
            <a:avLst/>
          </a:prstGeom>
          <a:noFill/>
          <a:ln w="38100">
            <a:solidFill>
              <a:schemeClr val="tx1"/>
            </a:solidFill>
            <a:round/>
            <a:headEnd/>
            <a:tailEnd type="arrow" w="med" len="med"/>
          </a:ln>
        </p:spPr>
        <p:txBody>
          <a:bodyPr/>
          <a:lstStyle/>
          <a:p>
            <a:endParaRPr lang="en-US"/>
          </a:p>
        </p:txBody>
      </p:sp>
      <p:sp>
        <p:nvSpPr>
          <p:cNvPr id="33836" name="Line 49"/>
          <p:cNvSpPr>
            <a:spLocks noChangeShapeType="1"/>
          </p:cNvSpPr>
          <p:nvPr/>
        </p:nvSpPr>
        <p:spPr bwMode="auto">
          <a:xfrm>
            <a:off x="4495800" y="5486400"/>
            <a:ext cx="914400" cy="0"/>
          </a:xfrm>
          <a:prstGeom prst="line">
            <a:avLst/>
          </a:prstGeom>
          <a:noFill/>
          <a:ln w="38100">
            <a:solidFill>
              <a:schemeClr val="tx1"/>
            </a:solidFill>
            <a:round/>
            <a:headEnd/>
            <a:tailEnd type="arrow" w="med" len="med"/>
          </a:ln>
        </p:spPr>
        <p:txBody>
          <a:bodyPr/>
          <a:lstStyle/>
          <a:p>
            <a:endParaRPr lang="en-US"/>
          </a:p>
        </p:txBody>
      </p:sp>
      <p:sp>
        <p:nvSpPr>
          <p:cNvPr id="33837" name="Text Box 50"/>
          <p:cNvSpPr txBox="1">
            <a:spLocks noChangeArrowheads="1"/>
          </p:cNvSpPr>
          <p:nvPr/>
        </p:nvSpPr>
        <p:spPr bwMode="auto">
          <a:xfrm>
            <a:off x="3835400" y="5105400"/>
            <a:ext cx="692150" cy="366713"/>
          </a:xfrm>
          <a:prstGeom prst="rect">
            <a:avLst/>
          </a:prstGeom>
          <a:noFill/>
          <a:ln w="9525">
            <a:noFill/>
            <a:miter lim="800000"/>
            <a:headEnd/>
            <a:tailEnd/>
          </a:ln>
        </p:spPr>
        <p:txBody>
          <a:bodyPr wrap="none">
            <a:spAutoFit/>
          </a:bodyPr>
          <a:lstStyle/>
          <a:p>
            <a:r>
              <a:rPr lang="en-US"/>
              <a:t>3Na</a:t>
            </a:r>
            <a:r>
              <a:rPr lang="en-US" baseline="30000"/>
              <a:t>+</a:t>
            </a:r>
          </a:p>
        </p:txBody>
      </p:sp>
      <p:sp>
        <p:nvSpPr>
          <p:cNvPr id="33838" name="Text Box 51"/>
          <p:cNvSpPr txBox="1">
            <a:spLocks noChangeArrowheads="1"/>
          </p:cNvSpPr>
          <p:nvPr/>
        </p:nvSpPr>
        <p:spPr bwMode="auto">
          <a:xfrm>
            <a:off x="5334000" y="5334000"/>
            <a:ext cx="552450" cy="366713"/>
          </a:xfrm>
          <a:prstGeom prst="rect">
            <a:avLst/>
          </a:prstGeom>
          <a:noFill/>
          <a:ln w="9525">
            <a:noFill/>
            <a:miter lim="800000"/>
            <a:headEnd/>
            <a:tailEnd/>
          </a:ln>
        </p:spPr>
        <p:txBody>
          <a:bodyPr wrap="none">
            <a:spAutoFit/>
          </a:bodyPr>
          <a:lstStyle/>
          <a:p>
            <a:r>
              <a:rPr lang="en-US"/>
              <a:t>2K</a:t>
            </a:r>
            <a:r>
              <a:rPr lang="en-US" baseline="30000"/>
              <a:t>+</a:t>
            </a:r>
          </a:p>
        </p:txBody>
      </p:sp>
      <p:sp>
        <p:nvSpPr>
          <p:cNvPr id="33839" name="Text Box 52"/>
          <p:cNvSpPr txBox="1">
            <a:spLocks noChangeArrowheads="1"/>
          </p:cNvSpPr>
          <p:nvPr/>
        </p:nvSpPr>
        <p:spPr bwMode="auto">
          <a:xfrm>
            <a:off x="2438400" y="6248400"/>
            <a:ext cx="3168650" cy="366712"/>
          </a:xfrm>
          <a:prstGeom prst="rect">
            <a:avLst/>
          </a:prstGeom>
          <a:noFill/>
          <a:ln w="9525">
            <a:noFill/>
            <a:miter lim="800000"/>
            <a:headEnd/>
            <a:tailEnd/>
          </a:ln>
        </p:spPr>
        <p:txBody>
          <a:bodyPr wrap="none">
            <a:spAutoFit/>
          </a:bodyPr>
          <a:lstStyle/>
          <a:p>
            <a:r>
              <a:rPr lang="en-US" dirty="0"/>
              <a:t>Net movement of 1 </a:t>
            </a:r>
            <a:r>
              <a:rPr lang="en-US" dirty="0" err="1"/>
              <a:t>cation</a:t>
            </a:r>
            <a:r>
              <a:rPr lang="en-US" dirty="0"/>
              <a:t> out</a:t>
            </a:r>
          </a:p>
        </p:txBody>
      </p:sp>
      <p:sp>
        <p:nvSpPr>
          <p:cNvPr id="33840" name="Line 53"/>
          <p:cNvSpPr>
            <a:spLocks noChangeShapeType="1"/>
          </p:cNvSpPr>
          <p:nvPr/>
        </p:nvSpPr>
        <p:spPr bwMode="auto">
          <a:xfrm>
            <a:off x="4343400" y="3962400"/>
            <a:ext cx="838200" cy="0"/>
          </a:xfrm>
          <a:prstGeom prst="line">
            <a:avLst/>
          </a:prstGeom>
          <a:noFill/>
          <a:ln w="38100">
            <a:solidFill>
              <a:schemeClr val="tx1"/>
            </a:solidFill>
            <a:round/>
            <a:headEnd/>
            <a:tailEnd type="arrow" w="med" len="med"/>
          </a:ln>
        </p:spPr>
        <p:txBody>
          <a:bodyPr/>
          <a:lstStyle/>
          <a:p>
            <a:endParaRPr lang="en-US"/>
          </a:p>
        </p:txBody>
      </p:sp>
      <p:sp>
        <p:nvSpPr>
          <p:cNvPr id="33841" name="Line 54"/>
          <p:cNvSpPr>
            <a:spLocks noChangeShapeType="1"/>
          </p:cNvSpPr>
          <p:nvPr/>
        </p:nvSpPr>
        <p:spPr bwMode="auto">
          <a:xfrm>
            <a:off x="4495800" y="3352800"/>
            <a:ext cx="838200" cy="0"/>
          </a:xfrm>
          <a:prstGeom prst="line">
            <a:avLst/>
          </a:prstGeom>
          <a:noFill/>
          <a:ln w="38100">
            <a:solidFill>
              <a:schemeClr val="tx1"/>
            </a:solidFill>
            <a:round/>
            <a:headEnd/>
            <a:tailEnd type="arrow" w="med" len="med"/>
          </a:ln>
        </p:spPr>
        <p:txBody>
          <a:bodyPr/>
          <a:lstStyle/>
          <a:p>
            <a:endParaRPr lang="en-US"/>
          </a:p>
        </p:txBody>
      </p:sp>
      <p:sp>
        <p:nvSpPr>
          <p:cNvPr id="33842" name="Oval 55"/>
          <p:cNvSpPr>
            <a:spLocks noChangeArrowheads="1"/>
          </p:cNvSpPr>
          <p:nvPr/>
        </p:nvSpPr>
        <p:spPr bwMode="auto">
          <a:xfrm>
            <a:off x="228600" y="2173288"/>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43" name="Oval 56"/>
          <p:cNvSpPr>
            <a:spLocks noChangeArrowheads="1"/>
          </p:cNvSpPr>
          <p:nvPr/>
        </p:nvSpPr>
        <p:spPr bwMode="auto">
          <a:xfrm>
            <a:off x="2438400" y="38862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44" name="Oval 57"/>
          <p:cNvSpPr>
            <a:spLocks noChangeArrowheads="1"/>
          </p:cNvSpPr>
          <p:nvPr/>
        </p:nvSpPr>
        <p:spPr bwMode="auto">
          <a:xfrm>
            <a:off x="2667000" y="3352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45" name="Oval 58"/>
          <p:cNvSpPr>
            <a:spLocks noChangeArrowheads="1"/>
          </p:cNvSpPr>
          <p:nvPr/>
        </p:nvSpPr>
        <p:spPr bwMode="auto">
          <a:xfrm>
            <a:off x="2438400" y="2895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46" name="Oval 59"/>
          <p:cNvSpPr>
            <a:spLocks noChangeArrowheads="1"/>
          </p:cNvSpPr>
          <p:nvPr/>
        </p:nvSpPr>
        <p:spPr bwMode="auto">
          <a:xfrm>
            <a:off x="3657600" y="34290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47" name="Oval 60"/>
          <p:cNvSpPr>
            <a:spLocks noChangeArrowheads="1"/>
          </p:cNvSpPr>
          <p:nvPr/>
        </p:nvSpPr>
        <p:spPr bwMode="auto">
          <a:xfrm>
            <a:off x="3124200" y="2895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48" name="Oval 61"/>
          <p:cNvSpPr>
            <a:spLocks noChangeArrowheads="1"/>
          </p:cNvSpPr>
          <p:nvPr/>
        </p:nvSpPr>
        <p:spPr bwMode="auto">
          <a:xfrm>
            <a:off x="2514600" y="4495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49" name="Oval 62"/>
          <p:cNvSpPr>
            <a:spLocks noChangeArrowheads="1"/>
          </p:cNvSpPr>
          <p:nvPr/>
        </p:nvSpPr>
        <p:spPr bwMode="auto">
          <a:xfrm>
            <a:off x="2667000" y="51054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0" name="Oval 63"/>
          <p:cNvSpPr>
            <a:spLocks noChangeArrowheads="1"/>
          </p:cNvSpPr>
          <p:nvPr/>
        </p:nvSpPr>
        <p:spPr bwMode="auto">
          <a:xfrm>
            <a:off x="2514600" y="5638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1" name="Oval 64"/>
          <p:cNvSpPr>
            <a:spLocks noChangeArrowheads="1"/>
          </p:cNvSpPr>
          <p:nvPr/>
        </p:nvSpPr>
        <p:spPr bwMode="auto">
          <a:xfrm>
            <a:off x="2057400" y="49530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2" name="Oval 65"/>
          <p:cNvSpPr>
            <a:spLocks noChangeArrowheads="1"/>
          </p:cNvSpPr>
          <p:nvPr/>
        </p:nvSpPr>
        <p:spPr bwMode="auto">
          <a:xfrm>
            <a:off x="2209800" y="4038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3" name="Oval 66"/>
          <p:cNvSpPr>
            <a:spLocks noChangeArrowheads="1"/>
          </p:cNvSpPr>
          <p:nvPr/>
        </p:nvSpPr>
        <p:spPr bwMode="auto">
          <a:xfrm>
            <a:off x="1898650" y="4822825"/>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4" name="Oval 67"/>
          <p:cNvSpPr>
            <a:spLocks noChangeArrowheads="1"/>
          </p:cNvSpPr>
          <p:nvPr/>
        </p:nvSpPr>
        <p:spPr bwMode="auto">
          <a:xfrm>
            <a:off x="2209800" y="54102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55" name="Oval 68"/>
          <p:cNvSpPr>
            <a:spLocks noChangeArrowheads="1"/>
          </p:cNvSpPr>
          <p:nvPr/>
        </p:nvSpPr>
        <p:spPr bwMode="auto">
          <a:xfrm>
            <a:off x="2438400" y="4876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6" name="Oval 69"/>
          <p:cNvSpPr>
            <a:spLocks noChangeArrowheads="1"/>
          </p:cNvSpPr>
          <p:nvPr/>
        </p:nvSpPr>
        <p:spPr bwMode="auto">
          <a:xfrm>
            <a:off x="22098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66" name="Oval 70"/>
          <p:cNvSpPr>
            <a:spLocks noChangeArrowheads="1"/>
          </p:cNvSpPr>
          <p:nvPr/>
        </p:nvSpPr>
        <p:spPr bwMode="auto">
          <a:xfrm>
            <a:off x="2895600" y="4419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58" name="Oval 71"/>
          <p:cNvSpPr>
            <a:spLocks noChangeArrowheads="1"/>
          </p:cNvSpPr>
          <p:nvPr/>
        </p:nvSpPr>
        <p:spPr bwMode="auto">
          <a:xfrm>
            <a:off x="3581400" y="4876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59" name="Oval 72"/>
          <p:cNvSpPr>
            <a:spLocks noChangeArrowheads="1"/>
          </p:cNvSpPr>
          <p:nvPr/>
        </p:nvSpPr>
        <p:spPr bwMode="auto">
          <a:xfrm>
            <a:off x="3733800" y="54864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0" name="Oval 73"/>
          <p:cNvSpPr>
            <a:spLocks noChangeArrowheads="1"/>
          </p:cNvSpPr>
          <p:nvPr/>
        </p:nvSpPr>
        <p:spPr bwMode="auto">
          <a:xfrm>
            <a:off x="3581400" y="6019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1" name="Oval 74"/>
          <p:cNvSpPr>
            <a:spLocks noChangeArrowheads="1"/>
          </p:cNvSpPr>
          <p:nvPr/>
        </p:nvSpPr>
        <p:spPr bwMode="auto">
          <a:xfrm>
            <a:off x="3124200" y="53340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2" name="Oval 75"/>
          <p:cNvSpPr>
            <a:spLocks noChangeArrowheads="1"/>
          </p:cNvSpPr>
          <p:nvPr/>
        </p:nvSpPr>
        <p:spPr bwMode="auto">
          <a:xfrm>
            <a:off x="32766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3" name="Oval 76"/>
          <p:cNvSpPr>
            <a:spLocks noChangeArrowheads="1"/>
          </p:cNvSpPr>
          <p:nvPr/>
        </p:nvSpPr>
        <p:spPr bwMode="auto">
          <a:xfrm>
            <a:off x="2895600" y="4800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55373" name="Oval 77"/>
          <p:cNvSpPr>
            <a:spLocks noChangeArrowheads="1"/>
          </p:cNvSpPr>
          <p:nvPr/>
        </p:nvSpPr>
        <p:spPr bwMode="auto">
          <a:xfrm>
            <a:off x="3276600" y="57912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65" name="Oval 78"/>
          <p:cNvSpPr>
            <a:spLocks noChangeArrowheads="1"/>
          </p:cNvSpPr>
          <p:nvPr/>
        </p:nvSpPr>
        <p:spPr bwMode="auto">
          <a:xfrm>
            <a:off x="3505200" y="5257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6" name="Oval 79"/>
          <p:cNvSpPr>
            <a:spLocks noChangeArrowheads="1"/>
          </p:cNvSpPr>
          <p:nvPr/>
        </p:nvSpPr>
        <p:spPr bwMode="auto">
          <a:xfrm>
            <a:off x="3276600" y="4800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7" name="Oval 80"/>
          <p:cNvSpPr>
            <a:spLocks noChangeArrowheads="1"/>
          </p:cNvSpPr>
          <p:nvPr/>
        </p:nvSpPr>
        <p:spPr bwMode="auto">
          <a:xfrm>
            <a:off x="3962400" y="4800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68" name="Oval 81"/>
          <p:cNvSpPr>
            <a:spLocks noChangeArrowheads="1"/>
          </p:cNvSpPr>
          <p:nvPr/>
        </p:nvSpPr>
        <p:spPr bwMode="auto">
          <a:xfrm>
            <a:off x="2946400" y="57658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69" name="Oval 82"/>
          <p:cNvSpPr>
            <a:spLocks noChangeArrowheads="1"/>
          </p:cNvSpPr>
          <p:nvPr/>
        </p:nvSpPr>
        <p:spPr bwMode="auto">
          <a:xfrm>
            <a:off x="7620000" y="5562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55379" name="Oval 83"/>
          <p:cNvSpPr>
            <a:spLocks noChangeArrowheads="1"/>
          </p:cNvSpPr>
          <p:nvPr/>
        </p:nvSpPr>
        <p:spPr bwMode="auto">
          <a:xfrm>
            <a:off x="73914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71" name="Oval 84"/>
          <p:cNvSpPr>
            <a:spLocks noChangeArrowheads="1"/>
          </p:cNvSpPr>
          <p:nvPr/>
        </p:nvSpPr>
        <p:spPr bwMode="auto">
          <a:xfrm>
            <a:off x="7620000" y="26670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72" name="Oval 85"/>
          <p:cNvSpPr>
            <a:spLocks noChangeArrowheads="1"/>
          </p:cNvSpPr>
          <p:nvPr/>
        </p:nvSpPr>
        <p:spPr bwMode="auto">
          <a:xfrm>
            <a:off x="6172200" y="4419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55382" name="Oval 86"/>
          <p:cNvSpPr>
            <a:spLocks noChangeArrowheads="1"/>
          </p:cNvSpPr>
          <p:nvPr/>
        </p:nvSpPr>
        <p:spPr bwMode="auto">
          <a:xfrm>
            <a:off x="50292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74" name="Oval 87"/>
          <p:cNvSpPr>
            <a:spLocks noChangeArrowheads="1"/>
          </p:cNvSpPr>
          <p:nvPr/>
        </p:nvSpPr>
        <p:spPr bwMode="auto">
          <a:xfrm>
            <a:off x="5715000" y="2514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75" name="Oval 88"/>
          <p:cNvSpPr>
            <a:spLocks noChangeArrowheads="1"/>
          </p:cNvSpPr>
          <p:nvPr/>
        </p:nvSpPr>
        <p:spPr bwMode="auto">
          <a:xfrm>
            <a:off x="6400800" y="33528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76" name="Oval 89"/>
          <p:cNvSpPr>
            <a:spLocks noChangeArrowheads="1"/>
          </p:cNvSpPr>
          <p:nvPr/>
        </p:nvSpPr>
        <p:spPr bwMode="auto">
          <a:xfrm>
            <a:off x="6400800" y="54102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55386" name="Oval 90"/>
          <p:cNvSpPr>
            <a:spLocks noChangeArrowheads="1"/>
          </p:cNvSpPr>
          <p:nvPr/>
        </p:nvSpPr>
        <p:spPr bwMode="auto">
          <a:xfrm>
            <a:off x="5867400" y="50292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78" name="Oval 91"/>
          <p:cNvSpPr>
            <a:spLocks noChangeArrowheads="1"/>
          </p:cNvSpPr>
          <p:nvPr/>
        </p:nvSpPr>
        <p:spPr bwMode="auto">
          <a:xfrm>
            <a:off x="7239000" y="34290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79" name="Oval 92"/>
          <p:cNvSpPr>
            <a:spLocks noChangeArrowheads="1"/>
          </p:cNvSpPr>
          <p:nvPr/>
        </p:nvSpPr>
        <p:spPr bwMode="auto">
          <a:xfrm>
            <a:off x="7924800" y="38100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80" name="Oval 93"/>
          <p:cNvSpPr>
            <a:spLocks noChangeArrowheads="1"/>
          </p:cNvSpPr>
          <p:nvPr/>
        </p:nvSpPr>
        <p:spPr bwMode="auto">
          <a:xfrm>
            <a:off x="4953000" y="35052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81" name="Oval 94"/>
          <p:cNvSpPr>
            <a:spLocks noChangeArrowheads="1"/>
          </p:cNvSpPr>
          <p:nvPr/>
        </p:nvSpPr>
        <p:spPr bwMode="auto">
          <a:xfrm>
            <a:off x="4038600" y="57912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82" name="Oval 95"/>
          <p:cNvSpPr>
            <a:spLocks noChangeArrowheads="1"/>
          </p:cNvSpPr>
          <p:nvPr/>
        </p:nvSpPr>
        <p:spPr bwMode="auto">
          <a:xfrm>
            <a:off x="36576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83" name="Oval 96"/>
          <p:cNvSpPr>
            <a:spLocks noChangeArrowheads="1"/>
          </p:cNvSpPr>
          <p:nvPr/>
        </p:nvSpPr>
        <p:spPr bwMode="auto">
          <a:xfrm>
            <a:off x="3733800" y="4038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84" name="Oval 97"/>
          <p:cNvSpPr>
            <a:spLocks noChangeArrowheads="1"/>
          </p:cNvSpPr>
          <p:nvPr/>
        </p:nvSpPr>
        <p:spPr bwMode="auto">
          <a:xfrm>
            <a:off x="4038600" y="4419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85" name="Oval 98"/>
          <p:cNvSpPr>
            <a:spLocks noChangeArrowheads="1"/>
          </p:cNvSpPr>
          <p:nvPr/>
        </p:nvSpPr>
        <p:spPr bwMode="auto">
          <a:xfrm>
            <a:off x="4114800" y="4038600"/>
            <a:ext cx="228600" cy="228600"/>
          </a:xfrm>
          <a:prstGeom prst="ellipse">
            <a:avLst/>
          </a:prstGeom>
          <a:solidFill>
            <a:srgbClr val="FFFF00"/>
          </a:solidFill>
          <a:ln w="9525">
            <a:noFill/>
            <a:round/>
            <a:headEnd/>
            <a:tailEnd/>
          </a:ln>
        </p:spPr>
        <p:txBody>
          <a:bodyPr wrap="none" anchor="ctr"/>
          <a:lstStyle/>
          <a:p>
            <a:pPr algn="ctr"/>
            <a:r>
              <a:rPr lang="en-US" b="1"/>
              <a:t>+</a:t>
            </a:r>
          </a:p>
        </p:txBody>
      </p:sp>
      <p:sp>
        <p:nvSpPr>
          <p:cNvPr id="33886" name="Oval 99"/>
          <p:cNvSpPr>
            <a:spLocks noChangeArrowheads="1"/>
          </p:cNvSpPr>
          <p:nvPr/>
        </p:nvSpPr>
        <p:spPr bwMode="auto">
          <a:xfrm>
            <a:off x="6858000" y="2514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87" name="Oval 100"/>
          <p:cNvSpPr>
            <a:spLocks noChangeArrowheads="1"/>
          </p:cNvSpPr>
          <p:nvPr/>
        </p:nvSpPr>
        <p:spPr bwMode="auto">
          <a:xfrm>
            <a:off x="7010400" y="4800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88" name="Oval 101"/>
          <p:cNvSpPr>
            <a:spLocks noChangeArrowheads="1"/>
          </p:cNvSpPr>
          <p:nvPr/>
        </p:nvSpPr>
        <p:spPr bwMode="auto">
          <a:xfrm>
            <a:off x="8153400" y="4800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89" name="Oval 102"/>
          <p:cNvSpPr>
            <a:spLocks noChangeArrowheads="1"/>
          </p:cNvSpPr>
          <p:nvPr/>
        </p:nvSpPr>
        <p:spPr bwMode="auto">
          <a:xfrm>
            <a:off x="5410200" y="4800600"/>
            <a:ext cx="228600" cy="228600"/>
          </a:xfrm>
          <a:prstGeom prst="ellipse">
            <a:avLst/>
          </a:prstGeom>
          <a:solidFill>
            <a:srgbClr val="CC00CC"/>
          </a:solidFill>
          <a:ln w="9525">
            <a:noFill/>
            <a:round/>
            <a:headEnd/>
            <a:tailEnd/>
          </a:ln>
        </p:spPr>
        <p:txBody>
          <a:bodyPr wrap="none" anchor="ctr"/>
          <a:lstStyle/>
          <a:p>
            <a:pPr algn="ctr"/>
            <a:r>
              <a:rPr lang="en-US" b="1"/>
              <a:t>+</a:t>
            </a:r>
          </a:p>
        </p:txBody>
      </p:sp>
      <p:sp>
        <p:nvSpPr>
          <p:cNvPr id="33890" name="Text Box 103"/>
          <p:cNvSpPr txBox="1">
            <a:spLocks noChangeArrowheads="1"/>
          </p:cNvSpPr>
          <p:nvPr/>
        </p:nvSpPr>
        <p:spPr bwMode="auto">
          <a:xfrm>
            <a:off x="365125" y="2057400"/>
            <a:ext cx="958850" cy="366713"/>
          </a:xfrm>
          <a:prstGeom prst="rect">
            <a:avLst/>
          </a:prstGeom>
          <a:noFill/>
          <a:ln w="9525">
            <a:noFill/>
            <a:miter lim="800000"/>
            <a:headEnd/>
            <a:tailEnd/>
          </a:ln>
        </p:spPr>
        <p:txBody>
          <a:bodyPr wrap="none">
            <a:spAutoFit/>
          </a:bodyPr>
          <a:lstStyle/>
          <a:p>
            <a:r>
              <a:rPr lang="en-US"/>
              <a:t>Sodium</a:t>
            </a:r>
          </a:p>
        </p:txBody>
      </p:sp>
      <p:sp>
        <p:nvSpPr>
          <p:cNvPr id="33891" name="Text Box 104"/>
          <p:cNvSpPr txBox="1">
            <a:spLocks noChangeArrowheads="1"/>
          </p:cNvSpPr>
          <p:nvPr/>
        </p:nvSpPr>
        <p:spPr bwMode="auto">
          <a:xfrm>
            <a:off x="381000" y="2478088"/>
            <a:ext cx="1250950" cy="366712"/>
          </a:xfrm>
          <a:prstGeom prst="rect">
            <a:avLst/>
          </a:prstGeom>
          <a:noFill/>
          <a:ln w="9525">
            <a:noFill/>
            <a:miter lim="800000"/>
            <a:headEnd/>
            <a:tailEnd/>
          </a:ln>
        </p:spPr>
        <p:txBody>
          <a:bodyPr wrap="none">
            <a:spAutoFit/>
          </a:bodyPr>
          <a:lstStyle/>
          <a:p>
            <a:r>
              <a:rPr lang="en-US"/>
              <a:t>Potassium</a:t>
            </a:r>
          </a:p>
        </p:txBody>
      </p:sp>
      <p:sp>
        <p:nvSpPr>
          <p:cNvPr id="33892" name="Text Box 105"/>
          <p:cNvSpPr txBox="1">
            <a:spLocks noChangeArrowheads="1"/>
          </p:cNvSpPr>
          <p:nvPr/>
        </p:nvSpPr>
        <p:spPr bwMode="auto">
          <a:xfrm>
            <a:off x="457200" y="2935288"/>
            <a:ext cx="908050" cy="366712"/>
          </a:xfrm>
          <a:prstGeom prst="rect">
            <a:avLst/>
          </a:prstGeom>
          <a:noFill/>
          <a:ln w="9525">
            <a:noFill/>
            <a:miter lim="800000"/>
            <a:headEnd/>
            <a:tailEnd/>
          </a:ln>
        </p:spPr>
        <p:txBody>
          <a:bodyPr wrap="none">
            <a:spAutoFit/>
          </a:bodyPr>
          <a:lstStyle/>
          <a:p>
            <a:r>
              <a:rPr lang="en-US"/>
              <a:t>Protein</a:t>
            </a:r>
          </a:p>
        </p:txBody>
      </p:sp>
      <p:sp>
        <p:nvSpPr>
          <p:cNvPr id="33893" name="Rectangle 106"/>
          <p:cNvSpPr>
            <a:spLocks noChangeArrowheads="1"/>
          </p:cNvSpPr>
          <p:nvPr/>
        </p:nvSpPr>
        <p:spPr bwMode="auto">
          <a:xfrm>
            <a:off x="228600" y="4154488"/>
            <a:ext cx="304800" cy="304800"/>
          </a:xfrm>
          <a:prstGeom prst="rect">
            <a:avLst/>
          </a:prstGeom>
          <a:solidFill>
            <a:schemeClr val="accent1"/>
          </a:solidFill>
          <a:ln w="9525">
            <a:solidFill>
              <a:schemeClr val="tx1"/>
            </a:solidFill>
            <a:miter lim="800000"/>
            <a:headEnd/>
            <a:tailEnd/>
          </a:ln>
        </p:spPr>
        <p:txBody>
          <a:bodyPr wrap="none" anchor="ctr"/>
          <a:lstStyle/>
          <a:p>
            <a:pPr algn="ctr"/>
            <a:endParaRPr lang="en-US"/>
          </a:p>
        </p:txBody>
      </p:sp>
      <p:sp>
        <p:nvSpPr>
          <p:cNvPr id="33894" name="Text Box 107"/>
          <p:cNvSpPr txBox="1">
            <a:spLocks noChangeArrowheads="1"/>
          </p:cNvSpPr>
          <p:nvPr/>
        </p:nvSpPr>
        <p:spPr bwMode="auto">
          <a:xfrm>
            <a:off x="381000" y="3392488"/>
            <a:ext cx="1035050" cy="641350"/>
          </a:xfrm>
          <a:prstGeom prst="rect">
            <a:avLst/>
          </a:prstGeom>
          <a:noFill/>
          <a:ln w="9525">
            <a:noFill/>
            <a:miter lim="800000"/>
            <a:headEnd/>
            <a:tailEnd/>
          </a:ln>
        </p:spPr>
        <p:txBody>
          <a:bodyPr wrap="none">
            <a:spAutoFit/>
          </a:bodyPr>
          <a:lstStyle/>
          <a:p>
            <a:r>
              <a:rPr lang="en-US"/>
              <a:t>Sodium</a:t>
            </a:r>
          </a:p>
          <a:p>
            <a:r>
              <a:rPr lang="en-US"/>
              <a:t>Channel</a:t>
            </a:r>
          </a:p>
        </p:txBody>
      </p:sp>
      <p:sp>
        <p:nvSpPr>
          <p:cNvPr id="33895" name="Text Box 109"/>
          <p:cNvSpPr txBox="1">
            <a:spLocks noChangeArrowheads="1"/>
          </p:cNvSpPr>
          <p:nvPr/>
        </p:nvSpPr>
        <p:spPr bwMode="auto">
          <a:xfrm>
            <a:off x="463550" y="4092575"/>
            <a:ext cx="1746250" cy="366713"/>
          </a:xfrm>
          <a:prstGeom prst="rect">
            <a:avLst/>
          </a:prstGeom>
          <a:noFill/>
          <a:ln w="9525">
            <a:noFill/>
            <a:miter lim="800000"/>
            <a:headEnd/>
            <a:tailEnd/>
          </a:ln>
        </p:spPr>
        <p:txBody>
          <a:bodyPr wrap="none">
            <a:spAutoFit/>
          </a:bodyPr>
          <a:lstStyle/>
          <a:p>
            <a:r>
              <a:rPr lang="en-US"/>
              <a:t>Na</a:t>
            </a:r>
            <a:r>
              <a:rPr lang="en-US" baseline="30000"/>
              <a:t>+</a:t>
            </a:r>
            <a:r>
              <a:rPr lang="en-US"/>
              <a:t>/K</a:t>
            </a:r>
            <a:r>
              <a:rPr lang="en-US" baseline="30000"/>
              <a:t>+</a:t>
            </a:r>
            <a:r>
              <a:rPr lang="en-US"/>
              <a:t> ATPase</a:t>
            </a:r>
          </a:p>
        </p:txBody>
      </p:sp>
      <p:grpSp>
        <p:nvGrpSpPr>
          <p:cNvPr id="33896" name="Group 306"/>
          <p:cNvGrpSpPr>
            <a:grpSpLocks/>
          </p:cNvGrpSpPr>
          <p:nvPr/>
        </p:nvGrpSpPr>
        <p:grpSpPr bwMode="auto">
          <a:xfrm>
            <a:off x="228600" y="4648200"/>
            <a:ext cx="381000" cy="304800"/>
            <a:chOff x="432" y="3456"/>
            <a:chExt cx="176" cy="120"/>
          </a:xfrm>
        </p:grpSpPr>
        <p:sp>
          <p:nvSpPr>
            <p:cNvPr id="34002" name="Oval 307"/>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4003" name="Rectangle 308"/>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4004" name="Rectangle 309"/>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sp>
        <p:nvSpPr>
          <p:cNvPr id="33897" name="Text Box 109"/>
          <p:cNvSpPr txBox="1">
            <a:spLocks noChangeArrowheads="1"/>
          </p:cNvSpPr>
          <p:nvPr/>
        </p:nvSpPr>
        <p:spPr bwMode="auto">
          <a:xfrm>
            <a:off x="609600" y="4572000"/>
            <a:ext cx="792163" cy="369888"/>
          </a:xfrm>
          <a:prstGeom prst="rect">
            <a:avLst/>
          </a:prstGeom>
          <a:noFill/>
          <a:ln w="9525">
            <a:noFill/>
            <a:miter lim="800000"/>
            <a:headEnd/>
            <a:tailEnd/>
          </a:ln>
        </p:spPr>
        <p:txBody>
          <a:bodyPr wrap="none">
            <a:spAutoFit/>
          </a:bodyPr>
          <a:lstStyle/>
          <a:p>
            <a:r>
              <a:rPr lang="en-US"/>
              <a:t>Water</a:t>
            </a:r>
          </a:p>
        </p:txBody>
      </p:sp>
      <p:grpSp>
        <p:nvGrpSpPr>
          <p:cNvPr id="3" name="Group 298"/>
          <p:cNvGrpSpPr>
            <a:grpSpLocks/>
          </p:cNvGrpSpPr>
          <p:nvPr/>
        </p:nvGrpSpPr>
        <p:grpSpPr bwMode="auto">
          <a:xfrm>
            <a:off x="4114800" y="2819400"/>
            <a:ext cx="279400" cy="190500"/>
            <a:chOff x="432" y="3456"/>
            <a:chExt cx="176" cy="120"/>
          </a:xfrm>
        </p:grpSpPr>
        <p:sp>
          <p:nvSpPr>
            <p:cNvPr id="33999"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4000"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4001"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899" name="Group 298"/>
          <p:cNvGrpSpPr>
            <a:grpSpLocks/>
          </p:cNvGrpSpPr>
          <p:nvPr/>
        </p:nvGrpSpPr>
        <p:grpSpPr bwMode="auto">
          <a:xfrm>
            <a:off x="4038600" y="3505200"/>
            <a:ext cx="279400" cy="190500"/>
            <a:chOff x="432" y="3456"/>
            <a:chExt cx="176" cy="120"/>
          </a:xfrm>
        </p:grpSpPr>
        <p:sp>
          <p:nvSpPr>
            <p:cNvPr id="33996"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97"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98"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0" name="Group 298"/>
          <p:cNvGrpSpPr>
            <a:grpSpLocks/>
          </p:cNvGrpSpPr>
          <p:nvPr/>
        </p:nvGrpSpPr>
        <p:grpSpPr bwMode="auto">
          <a:xfrm>
            <a:off x="4267200" y="4648200"/>
            <a:ext cx="279400" cy="190500"/>
            <a:chOff x="432" y="3456"/>
            <a:chExt cx="176" cy="120"/>
          </a:xfrm>
        </p:grpSpPr>
        <p:sp>
          <p:nvSpPr>
            <p:cNvPr id="33993"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94"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95"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1" name="Group 298"/>
          <p:cNvGrpSpPr>
            <a:grpSpLocks/>
          </p:cNvGrpSpPr>
          <p:nvPr/>
        </p:nvGrpSpPr>
        <p:grpSpPr bwMode="auto">
          <a:xfrm>
            <a:off x="4495800" y="2514600"/>
            <a:ext cx="279400" cy="190500"/>
            <a:chOff x="432" y="3456"/>
            <a:chExt cx="176" cy="120"/>
          </a:xfrm>
        </p:grpSpPr>
        <p:sp>
          <p:nvSpPr>
            <p:cNvPr id="33990"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91"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92"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2" name="Group 298"/>
          <p:cNvGrpSpPr>
            <a:grpSpLocks/>
          </p:cNvGrpSpPr>
          <p:nvPr/>
        </p:nvGrpSpPr>
        <p:grpSpPr bwMode="auto">
          <a:xfrm>
            <a:off x="3429000" y="2438400"/>
            <a:ext cx="279400" cy="190500"/>
            <a:chOff x="432" y="3456"/>
            <a:chExt cx="176" cy="120"/>
          </a:xfrm>
        </p:grpSpPr>
        <p:sp>
          <p:nvSpPr>
            <p:cNvPr id="33987"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88"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89"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3" name="Group 298"/>
          <p:cNvGrpSpPr>
            <a:grpSpLocks/>
          </p:cNvGrpSpPr>
          <p:nvPr/>
        </p:nvGrpSpPr>
        <p:grpSpPr bwMode="auto">
          <a:xfrm>
            <a:off x="3276600" y="3657600"/>
            <a:ext cx="279400" cy="190500"/>
            <a:chOff x="432" y="3456"/>
            <a:chExt cx="176" cy="120"/>
          </a:xfrm>
        </p:grpSpPr>
        <p:sp>
          <p:nvSpPr>
            <p:cNvPr id="33984"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85"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86"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4" name="Group 298"/>
          <p:cNvGrpSpPr>
            <a:grpSpLocks/>
          </p:cNvGrpSpPr>
          <p:nvPr/>
        </p:nvGrpSpPr>
        <p:grpSpPr bwMode="auto">
          <a:xfrm>
            <a:off x="2057400" y="2667000"/>
            <a:ext cx="279400" cy="190500"/>
            <a:chOff x="432" y="3456"/>
            <a:chExt cx="176" cy="120"/>
          </a:xfrm>
        </p:grpSpPr>
        <p:sp>
          <p:nvSpPr>
            <p:cNvPr id="33981"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82"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83"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5" name="Group 298"/>
          <p:cNvGrpSpPr>
            <a:grpSpLocks/>
          </p:cNvGrpSpPr>
          <p:nvPr/>
        </p:nvGrpSpPr>
        <p:grpSpPr bwMode="auto">
          <a:xfrm>
            <a:off x="2743200" y="2590800"/>
            <a:ext cx="279400" cy="190500"/>
            <a:chOff x="432" y="3456"/>
            <a:chExt cx="176" cy="120"/>
          </a:xfrm>
        </p:grpSpPr>
        <p:sp>
          <p:nvSpPr>
            <p:cNvPr id="33978"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79"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80"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6" name="Group 298"/>
          <p:cNvGrpSpPr>
            <a:grpSpLocks/>
          </p:cNvGrpSpPr>
          <p:nvPr/>
        </p:nvGrpSpPr>
        <p:grpSpPr bwMode="auto">
          <a:xfrm>
            <a:off x="2133600" y="3733800"/>
            <a:ext cx="279400" cy="190500"/>
            <a:chOff x="432" y="3456"/>
            <a:chExt cx="176" cy="120"/>
          </a:xfrm>
        </p:grpSpPr>
        <p:sp>
          <p:nvSpPr>
            <p:cNvPr id="33975"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76"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77"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7" name="Group 298"/>
          <p:cNvGrpSpPr>
            <a:grpSpLocks/>
          </p:cNvGrpSpPr>
          <p:nvPr/>
        </p:nvGrpSpPr>
        <p:grpSpPr bwMode="auto">
          <a:xfrm>
            <a:off x="2895600" y="3886200"/>
            <a:ext cx="279400" cy="190500"/>
            <a:chOff x="432" y="3456"/>
            <a:chExt cx="176" cy="120"/>
          </a:xfrm>
        </p:grpSpPr>
        <p:sp>
          <p:nvSpPr>
            <p:cNvPr id="33972"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73"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74"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8" name="Group 298"/>
          <p:cNvGrpSpPr>
            <a:grpSpLocks/>
          </p:cNvGrpSpPr>
          <p:nvPr/>
        </p:nvGrpSpPr>
        <p:grpSpPr bwMode="auto">
          <a:xfrm>
            <a:off x="1828800" y="4724400"/>
            <a:ext cx="279400" cy="190500"/>
            <a:chOff x="432" y="3456"/>
            <a:chExt cx="176" cy="120"/>
          </a:xfrm>
        </p:grpSpPr>
        <p:sp>
          <p:nvSpPr>
            <p:cNvPr id="33969"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70"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71"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09" name="Group 298"/>
          <p:cNvGrpSpPr>
            <a:grpSpLocks/>
          </p:cNvGrpSpPr>
          <p:nvPr/>
        </p:nvGrpSpPr>
        <p:grpSpPr bwMode="auto">
          <a:xfrm>
            <a:off x="3124200" y="5029200"/>
            <a:ext cx="279400" cy="190500"/>
            <a:chOff x="432" y="3456"/>
            <a:chExt cx="176" cy="120"/>
          </a:xfrm>
        </p:grpSpPr>
        <p:sp>
          <p:nvSpPr>
            <p:cNvPr id="33966"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67"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68"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0" name="Group 298"/>
          <p:cNvGrpSpPr>
            <a:grpSpLocks/>
          </p:cNvGrpSpPr>
          <p:nvPr/>
        </p:nvGrpSpPr>
        <p:grpSpPr bwMode="auto">
          <a:xfrm>
            <a:off x="1752600" y="5334000"/>
            <a:ext cx="279400" cy="190500"/>
            <a:chOff x="432" y="3456"/>
            <a:chExt cx="176" cy="120"/>
          </a:xfrm>
        </p:grpSpPr>
        <p:sp>
          <p:nvSpPr>
            <p:cNvPr id="33963"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64"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65"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1" name="Group 298"/>
          <p:cNvGrpSpPr>
            <a:grpSpLocks/>
          </p:cNvGrpSpPr>
          <p:nvPr/>
        </p:nvGrpSpPr>
        <p:grpSpPr bwMode="auto">
          <a:xfrm>
            <a:off x="2743200" y="5486400"/>
            <a:ext cx="279400" cy="190500"/>
            <a:chOff x="432" y="3456"/>
            <a:chExt cx="176" cy="120"/>
          </a:xfrm>
        </p:grpSpPr>
        <p:sp>
          <p:nvSpPr>
            <p:cNvPr id="33960"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61"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62"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2" name="Group 298"/>
          <p:cNvGrpSpPr>
            <a:grpSpLocks/>
          </p:cNvGrpSpPr>
          <p:nvPr/>
        </p:nvGrpSpPr>
        <p:grpSpPr bwMode="auto">
          <a:xfrm>
            <a:off x="4343400" y="5715000"/>
            <a:ext cx="279400" cy="190500"/>
            <a:chOff x="432" y="3456"/>
            <a:chExt cx="176" cy="120"/>
          </a:xfrm>
        </p:grpSpPr>
        <p:sp>
          <p:nvSpPr>
            <p:cNvPr id="33957"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58"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59"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3" name="Group 298"/>
          <p:cNvGrpSpPr>
            <a:grpSpLocks/>
          </p:cNvGrpSpPr>
          <p:nvPr/>
        </p:nvGrpSpPr>
        <p:grpSpPr bwMode="auto">
          <a:xfrm>
            <a:off x="2209800" y="5867400"/>
            <a:ext cx="279400" cy="190500"/>
            <a:chOff x="432" y="3456"/>
            <a:chExt cx="176" cy="120"/>
          </a:xfrm>
        </p:grpSpPr>
        <p:sp>
          <p:nvSpPr>
            <p:cNvPr id="33954"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55"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56"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4" name="Group 298"/>
          <p:cNvGrpSpPr>
            <a:grpSpLocks/>
          </p:cNvGrpSpPr>
          <p:nvPr/>
        </p:nvGrpSpPr>
        <p:grpSpPr bwMode="auto">
          <a:xfrm>
            <a:off x="3886200" y="6019800"/>
            <a:ext cx="279400" cy="190500"/>
            <a:chOff x="432" y="3456"/>
            <a:chExt cx="176" cy="120"/>
          </a:xfrm>
        </p:grpSpPr>
        <p:sp>
          <p:nvSpPr>
            <p:cNvPr id="33951"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52"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53"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20" name="Group 298"/>
          <p:cNvGrpSpPr>
            <a:grpSpLocks/>
          </p:cNvGrpSpPr>
          <p:nvPr/>
        </p:nvGrpSpPr>
        <p:grpSpPr bwMode="auto">
          <a:xfrm>
            <a:off x="3429000" y="4191000"/>
            <a:ext cx="279400" cy="190500"/>
            <a:chOff x="432" y="3456"/>
            <a:chExt cx="176" cy="120"/>
          </a:xfrm>
        </p:grpSpPr>
        <p:sp>
          <p:nvSpPr>
            <p:cNvPr id="33948"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49"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50"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6" name="Group 298"/>
          <p:cNvGrpSpPr>
            <a:grpSpLocks/>
          </p:cNvGrpSpPr>
          <p:nvPr/>
        </p:nvGrpSpPr>
        <p:grpSpPr bwMode="auto">
          <a:xfrm>
            <a:off x="5867400" y="2819400"/>
            <a:ext cx="279400" cy="190500"/>
            <a:chOff x="432" y="3456"/>
            <a:chExt cx="176" cy="120"/>
          </a:xfrm>
        </p:grpSpPr>
        <p:sp>
          <p:nvSpPr>
            <p:cNvPr id="33945"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46"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47"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7" name="Group 298"/>
          <p:cNvGrpSpPr>
            <a:grpSpLocks/>
          </p:cNvGrpSpPr>
          <p:nvPr/>
        </p:nvGrpSpPr>
        <p:grpSpPr bwMode="auto">
          <a:xfrm>
            <a:off x="5715000" y="3810000"/>
            <a:ext cx="279400" cy="190500"/>
            <a:chOff x="432" y="3456"/>
            <a:chExt cx="176" cy="120"/>
          </a:xfrm>
        </p:grpSpPr>
        <p:sp>
          <p:nvSpPr>
            <p:cNvPr id="33942"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43"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44"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8" name="Group 298"/>
          <p:cNvGrpSpPr>
            <a:grpSpLocks/>
          </p:cNvGrpSpPr>
          <p:nvPr/>
        </p:nvGrpSpPr>
        <p:grpSpPr bwMode="auto">
          <a:xfrm>
            <a:off x="6553200" y="4572000"/>
            <a:ext cx="279400" cy="190500"/>
            <a:chOff x="432" y="3456"/>
            <a:chExt cx="176" cy="120"/>
          </a:xfrm>
        </p:grpSpPr>
        <p:sp>
          <p:nvSpPr>
            <p:cNvPr id="33939"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40"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41"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19" name="Group 298"/>
          <p:cNvGrpSpPr>
            <a:grpSpLocks/>
          </p:cNvGrpSpPr>
          <p:nvPr/>
        </p:nvGrpSpPr>
        <p:grpSpPr bwMode="auto">
          <a:xfrm>
            <a:off x="6781800" y="3124200"/>
            <a:ext cx="279400" cy="190500"/>
            <a:chOff x="432" y="3456"/>
            <a:chExt cx="176" cy="120"/>
          </a:xfrm>
        </p:grpSpPr>
        <p:sp>
          <p:nvSpPr>
            <p:cNvPr id="33936"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37"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38"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20" name="Group 298"/>
          <p:cNvGrpSpPr>
            <a:grpSpLocks/>
          </p:cNvGrpSpPr>
          <p:nvPr/>
        </p:nvGrpSpPr>
        <p:grpSpPr bwMode="auto">
          <a:xfrm>
            <a:off x="7620000" y="3200400"/>
            <a:ext cx="279400" cy="190500"/>
            <a:chOff x="432" y="3456"/>
            <a:chExt cx="176" cy="120"/>
          </a:xfrm>
        </p:grpSpPr>
        <p:sp>
          <p:nvSpPr>
            <p:cNvPr id="33933"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34"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35"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21" name="Group 298"/>
          <p:cNvGrpSpPr>
            <a:grpSpLocks/>
          </p:cNvGrpSpPr>
          <p:nvPr/>
        </p:nvGrpSpPr>
        <p:grpSpPr bwMode="auto">
          <a:xfrm>
            <a:off x="6934200" y="3886200"/>
            <a:ext cx="279400" cy="190500"/>
            <a:chOff x="432" y="3456"/>
            <a:chExt cx="176" cy="120"/>
          </a:xfrm>
        </p:grpSpPr>
        <p:sp>
          <p:nvSpPr>
            <p:cNvPr id="33930"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31"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32"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22" name="Group 298"/>
          <p:cNvGrpSpPr>
            <a:grpSpLocks/>
          </p:cNvGrpSpPr>
          <p:nvPr/>
        </p:nvGrpSpPr>
        <p:grpSpPr bwMode="auto">
          <a:xfrm>
            <a:off x="7467600" y="5181600"/>
            <a:ext cx="279400" cy="190500"/>
            <a:chOff x="432" y="3456"/>
            <a:chExt cx="176" cy="120"/>
          </a:xfrm>
        </p:grpSpPr>
        <p:sp>
          <p:nvSpPr>
            <p:cNvPr id="33927"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28"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29"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grpSp>
        <p:nvGrpSpPr>
          <p:cNvPr id="33923" name="Group 298"/>
          <p:cNvGrpSpPr>
            <a:grpSpLocks/>
          </p:cNvGrpSpPr>
          <p:nvPr/>
        </p:nvGrpSpPr>
        <p:grpSpPr bwMode="auto">
          <a:xfrm>
            <a:off x="4800600" y="4191000"/>
            <a:ext cx="279400" cy="190500"/>
            <a:chOff x="432" y="3456"/>
            <a:chExt cx="176" cy="120"/>
          </a:xfrm>
        </p:grpSpPr>
        <p:sp>
          <p:nvSpPr>
            <p:cNvPr id="33924" name="Oval 299"/>
            <p:cNvSpPr>
              <a:spLocks noChangeAspect="1" noChangeArrowheads="1"/>
            </p:cNvSpPr>
            <p:nvPr/>
          </p:nvSpPr>
          <p:spPr bwMode="auto">
            <a:xfrm>
              <a:off x="488" y="3456"/>
              <a:ext cx="75" cy="75"/>
            </a:xfrm>
            <a:prstGeom prst="ellipse">
              <a:avLst/>
            </a:prstGeom>
            <a:solidFill>
              <a:schemeClr val="accent2"/>
            </a:solidFill>
            <a:ln w="9525">
              <a:solidFill>
                <a:schemeClr val="accent2"/>
              </a:solidFill>
              <a:round/>
              <a:headEnd/>
              <a:tailEnd/>
            </a:ln>
          </p:spPr>
          <p:txBody>
            <a:bodyPr wrap="none" anchor="ctr"/>
            <a:lstStyle/>
            <a:p>
              <a:endParaRPr lang="en-US"/>
            </a:p>
          </p:txBody>
        </p:sp>
        <p:sp>
          <p:nvSpPr>
            <p:cNvPr id="33925" name="Rectangle 300"/>
            <p:cNvSpPr>
              <a:spLocks noChangeArrowheads="1"/>
            </p:cNvSpPr>
            <p:nvPr/>
          </p:nvSpPr>
          <p:spPr bwMode="auto">
            <a:xfrm>
              <a:off x="432"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sp>
          <p:nvSpPr>
            <p:cNvPr id="33926" name="Rectangle 301"/>
            <p:cNvSpPr>
              <a:spLocks noChangeArrowheads="1"/>
            </p:cNvSpPr>
            <p:nvPr/>
          </p:nvSpPr>
          <p:spPr bwMode="auto">
            <a:xfrm>
              <a:off x="560" y="3528"/>
              <a:ext cx="48" cy="48"/>
            </a:xfrm>
            <a:prstGeom prst="rect">
              <a:avLst/>
            </a:prstGeom>
            <a:solidFill>
              <a:schemeClr val="accent2"/>
            </a:solidFill>
            <a:ln w="9525">
              <a:solidFill>
                <a:schemeClr val="accent2"/>
              </a:solidFill>
              <a:miter lim="800000"/>
              <a:headEnd/>
              <a:tailEnd/>
            </a:ln>
          </p:spPr>
          <p:txBody>
            <a:bodyPr wrap="none" anchor="ctr"/>
            <a:lstStyle/>
            <a:p>
              <a:endParaRPr lang="en-US"/>
            </a:p>
          </p:txBody>
        </p:sp>
      </p:grpSp>
      <p:sp>
        <p:nvSpPr>
          <p:cNvPr id="213" name="Oval 212"/>
          <p:cNvSpPr/>
          <p:nvPr/>
        </p:nvSpPr>
        <p:spPr>
          <a:xfrm>
            <a:off x="3657600" y="4876800"/>
            <a:ext cx="2514600" cy="1143000"/>
          </a:xfrm>
          <a:prstGeom prst="ellipse">
            <a:avLst/>
          </a:prstGeom>
          <a:solidFill>
            <a:schemeClr val="accent3">
              <a:alpha val="10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88889E-6 4.51434E-6 C 0.01181 0.01087 0.01598 0.00948 0.03039 0.01364 C 0.09028 0.01295 0.15035 0.01457 0.21025 0.01156 C 0.21372 0.01133 0.21893 0.00393 0.21893 0.00393 C 0.22292 -0.01295 0.23681 -0.02937 0.24931 -0.03469 C 0.2533 -0.03839 0.25608 -0.04047 0.26094 -0.04047 " pathEditMode="relative" ptsTypes="fffffA">
                                      <p:cBhvr>
                                        <p:cTn id="6" dur="2000" fill="hold"/>
                                        <p:tgtEl>
                                          <p:spTgt spid="55330"/>
                                        </p:tgtEl>
                                        <p:attrNameLst>
                                          <p:attrName>ppt_x</p:attrName>
                                          <p:attrName>ppt_y</p:attrName>
                                        </p:attrNameLst>
                                      </p:cBhvr>
                                    </p:animMotion>
                                  </p:childTnLst>
                                </p:cTn>
                              </p:par>
                              <p:par>
                                <p:cTn id="7" presetID="0" presetClass="path" presetSubtype="0" accel="50000" decel="50000" fill="hold" grpId="0" nodeType="withEffect">
                                  <p:stCondLst>
                                    <p:cond delay="0"/>
                                  </p:stCondLst>
                                  <p:childTnLst>
                                    <p:animMotion origin="layout" path="M 2.77778E-7 3.10823E-6 C 0.01007 0.00185 0.0191 0.01318 0.029 0.01341 C 0.06337 0.01457 0.09757 0.01457 0.13195 0.01526 C 0.15018 0.02058 0.16927 0.01341 0.18698 0.02104 C 0.19792 0.03561 0.19827 0.03099 0.21875 0.03261 C 0.22379 0.04232 0.22795 0.04047 0.23629 0.04047 " pathEditMode="relative" ptsTypes="fffffA">
                                      <p:cBhvr>
                                        <p:cTn id="8" dur="2000" fill="hold"/>
                                        <p:tgtEl>
                                          <p:spTgt spid="55329"/>
                                        </p:tgtEl>
                                        <p:attrNameLst>
                                          <p:attrName>ppt_x</p:attrName>
                                          <p:attrName>ppt_y</p:attrName>
                                        </p:attrNameLst>
                                      </p:cBhvr>
                                    </p:animMotion>
                                  </p:childTnLst>
                                </p:cTn>
                              </p:par>
                              <p:par>
                                <p:cTn id="9" presetID="0" presetClass="path" presetSubtype="0" accel="50000" decel="50000" fill="hold" grpId="0" nodeType="withEffect">
                                  <p:stCondLst>
                                    <p:cond delay="0"/>
                                  </p:stCondLst>
                                  <p:childTnLst>
                                    <p:animMotion origin="layout" path="M -1.11111E-6 -1.40611E-6 C 0.06354 0.00324 0.12639 -0.0044 0.18993 -0.00578 C 0.20694 -0.01295 0.23229 -0.00185 0.25069 -0.00185 " pathEditMode="relative" ptsTypes="ffA">
                                      <p:cBhvr>
                                        <p:cTn id="10" dur="2000" fill="hold"/>
                                        <p:tgtEl>
                                          <p:spTgt spid="55325"/>
                                        </p:tgtEl>
                                        <p:attrNameLst>
                                          <p:attrName>ppt_x</p:attrName>
                                          <p:attrName>ppt_y</p:attrName>
                                        </p:attrNameLst>
                                      </p:cBhvr>
                                    </p:animMotion>
                                  </p:childTnLst>
                                </p:cTn>
                              </p:par>
                              <p:par>
                                <p:cTn id="11" presetID="0" presetClass="path" presetSubtype="0" accel="50000" decel="50000" fill="hold" grpId="0" nodeType="withEffect">
                                  <p:stCondLst>
                                    <p:cond delay="0"/>
                                  </p:stCondLst>
                                  <p:childTnLst>
                                    <p:animMotion origin="layout" path="M 6.11111E-6 3.10823E-6 C 0.00313 -0.00301 0.00643 -0.00532 0.00869 -0.00971 C 0.00956 -0.01133 0.00921 -0.01411 0.01025 -0.01549 C 0.01042 -0.01572 0.01858 -0.01943 0.01893 -0.01943 C 0.03143 -0.02058 0.0441 -0.02058 0.0566 -0.02128 C 0.07483 -0.02567 0.07831 -0.02567 0.10296 -0.02706 C 0.12032 -0.02636 0.13768 -0.02636 0.15504 -0.02521 C 0.15851 -0.02498 0.16181 -0.02174 0.16529 -0.02128 C 0.17292 -0.02035 0.18074 -0.02012 0.18838 -0.01943 C 0.19341 -0.01272 0.1941 -0.00925 0.19567 3.10823E-6 C 0.19723 -0.00671 0.19706 -0.00393 0.19706 -0.00786 " pathEditMode="relative" rAng="0" ptsTypes="ffffffffffA">
                                      <p:cBhvr>
                                        <p:cTn id="12" dur="2000" fill="hold"/>
                                        <p:tgtEl>
                                          <p:spTgt spid="55328"/>
                                        </p:tgtEl>
                                        <p:attrNameLst>
                                          <p:attrName>ppt_x</p:attrName>
                                          <p:attrName>ppt_y</p:attrName>
                                        </p:attrNameLst>
                                      </p:cBhvr>
                                      <p:rCtr x="0" y="0"/>
                                    </p:animMotion>
                                  </p:childTnLst>
                                </p:cTn>
                              </p:par>
                            </p:childTnLst>
                          </p:cTn>
                        </p:par>
                      </p:childTnLst>
                    </p:cTn>
                  </p:par>
                  <p:par>
                    <p:cTn id="13" fill="hold">
                      <p:stCondLst>
                        <p:cond delay="indefinite"/>
                      </p:stCondLst>
                      <p:childTnLst>
                        <p:par>
                          <p:cTn id="14" fill="hold">
                            <p:stCondLst>
                              <p:cond delay="0"/>
                            </p:stCondLst>
                            <p:childTnLst>
                              <p:par>
                                <p:cTn id="15" presetID="0" presetClass="path" presetSubtype="0" accel="50000" decel="50000" fill="hold" nodeType="clickEffect">
                                  <p:stCondLst>
                                    <p:cond delay="0"/>
                                  </p:stCondLst>
                                  <p:childTnLst>
                                    <p:animMotion origin="layout" path="M -5.27778E-6 -3.3526E-6 C 0.00069 0.0148 -0.00278 0.03191 0.00329 0.0444 C 0.00798 0.05387 0.03541 0.05249 0.04131 0.05272 C 0.07256 0.05387 0.10381 0.05434 0.13506 0.05503 C 0.1493 0.06127 0.16475 0.06104 0.17951 0.06335 C 0.19583 0.06266 0.21232 0.06428 0.22864 0.06127 C 0.23437 0.06035 0.23801 0.05272 0.24288 0.04856 C 0.24444 0.04717 0.24774 0.0444 0.24774 0.0444 C 0.25294 0.03353 0.26284 0.02382 0.26996 0.0148 C 0.2736 -0.00023 0.26857 0.01757 0.27621 0.00208 C 0.28333 -0.01225 0.27951 -0.05919 0.27951 -0.06127 " pathEditMode="relative" ptsTypes="ffffffffffA">
                                      <p:cBhvr>
                                        <p:cTn id="16" dur="2000" fill="hold"/>
                                        <p:tgtEl>
                                          <p:spTgt spid="3"/>
                                        </p:tgtEl>
                                        <p:attrNameLst>
                                          <p:attrName>ppt_x</p:attrName>
                                          <p:attrName>ppt_y</p:attrName>
                                        </p:attrNameLst>
                                      </p:cBhvr>
                                    </p:animMotion>
                                  </p:childTnLst>
                                </p:cTn>
                              </p:par>
                              <p:par>
                                <p:cTn id="17" presetID="0" presetClass="path" presetSubtype="0" accel="50000" decel="50000" fill="hold" nodeType="withEffect">
                                  <p:stCondLst>
                                    <p:cond delay="0"/>
                                  </p:stCondLst>
                                  <p:childTnLst>
                                    <p:animMotion origin="layout" path="M -6.11111E-6 -3.58382E-6 C 0.00329 -0.01757 0.01058 -0.01572 0.02222 -0.01919 C 0.02517 -0.02173 0.02899 -0.02243 0.03176 -0.02543 C 0.03315 -0.02705 0.03333 -0.03052 0.03489 -0.03168 C 0.03732 -0.03352 0.04027 -0.03306 0.04288 -0.03399 C 0.04704 -0.03537 0.05121 -0.03746 0.05555 -0.03815 C 0.06683 -0.04023 0.0776 -0.04393 0.08888 -0.04647 C 0.13124 -0.04578 0.18663 -0.06035 0.23176 -0.04023 C 0.23611 -0.02289 0.2368 0.00093 0.22708 0.0148 C 0.22656 0.01688 0.22638 0.01919 0.22551 0.02104 C 0.22465 0.02266 0.22308 0.02358 0.22222 0.0252 C 0.22135 0.02705 0.22065 0.03168 0.22065 0.03168 " pathEditMode="relative" ptsTypes="fffffffffffA">
                                      <p:cBhvr>
                                        <p:cTn id="18" dur="2000" fill="hold"/>
                                        <p:tgtEl>
                                          <p:spTgt spid="20"/>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grpId="0" nodeType="clickEffect">
                                  <p:stCondLst>
                                    <p:cond delay="0"/>
                                  </p:stCondLst>
                                  <p:childTnLst>
                                    <p:animMotion origin="layout" path="M 0.16024 -0.08719 C 0.15972 -0.05296 0.16076 -0.01874 0.15885 0.01526 C 0.15868 0.01734 0.15607 0.01665 0.15451 0.01711 C 0.14444 0.01965 0.13437 0.0215 0.12413 0.02289 C 0.05521 0.02127 0.06736 0.02266 0.02847 0.01711 C -0.02882 0.01804 -0.08681 0.01734 -0.1441 0.02289 C -0.14549 0.02359 -0.1474 0.02335 -0.14844 0.02474 C -0.14948 0.02636 -0.14914 0.0289 -0.14983 0.03075 C -0.15139 0.03492 -0.15365 0.03839 -0.15556 0.04232 C -0.1566 0.04417 -0.15851 0.0481 -0.15851 0.0481 C -0.15903 0.04995 -0.1599 0.0518 -0.1599 0.05388 C -0.1599 0.12326 -0.17205 0.1117 -0.13247 0.1117 " pathEditMode="relative" ptsTypes="fffffffffffA">
                                      <p:cBhvr>
                                        <p:cTn id="26" dur="2000" fill="hold"/>
                                        <p:tgtEl>
                                          <p:spTgt spid="55386"/>
                                        </p:tgtEl>
                                        <p:attrNameLst>
                                          <p:attrName>ppt_x</p:attrName>
                                          <p:attrName>ppt_y</p:attrName>
                                        </p:attrNameLst>
                                      </p:cBhvr>
                                    </p:animMotion>
                                  </p:childTnLst>
                                </p:cTn>
                              </p:par>
                              <p:par>
                                <p:cTn id="27" presetID="0" presetClass="path" presetSubtype="0" accel="50000" decel="50000" fill="hold" grpId="0" nodeType="withEffect">
                                  <p:stCondLst>
                                    <p:cond delay="0"/>
                                  </p:stCondLst>
                                  <p:childTnLst>
                                    <p:animMotion origin="layout" path="M 4.72222E-6 -2.09991E-6 C 0.00225 0.01087 0.00694 0.01619 0.01163 0.02521 C 0.01267 0.02984 0.01545 0.03377 0.01597 0.03862 C 0.01996 0.08372 0.00833 0.07123 0.02187 0.08303 C 0.03281 0.12859 -0.00764 0.10731 -0.03473 0.10823 C -0.09306 0.13321 -0.16268 0.11402 -0.22466 0.11402 " pathEditMode="relative" ptsTypes="fffffA">
                                      <p:cBhvr>
                                        <p:cTn id="28" dur="2000" fill="hold"/>
                                        <p:tgtEl>
                                          <p:spTgt spid="55382"/>
                                        </p:tgtEl>
                                        <p:attrNameLst>
                                          <p:attrName>ppt_x</p:attrName>
                                          <p:attrName>ppt_y</p:attrName>
                                        </p:attrNameLst>
                                      </p:cBhvr>
                                    </p:animMotion>
                                  </p:childTnLst>
                                </p:cTn>
                              </p:par>
                              <p:par>
                                <p:cTn id="29" presetID="0" presetClass="path" presetSubtype="0" accel="50000" decel="50000" fill="hold" grpId="0" nodeType="withEffect">
                                  <p:stCondLst>
                                    <p:cond delay="0"/>
                                  </p:stCondLst>
                                  <p:childTnLst>
                                    <p:animMotion origin="layout" path="M 0.00018 -0.00901 C 0.01702 -0.01086 0.03403 -0.01248 0.05087 -0.01479 C 0.06042 -0.01618 0.07309 -0.02335 0.08282 -0.02636 C 0.0849 -0.03538 0.08664 -0.03306 0.09289 -0.03607 C 0.09636 -0.04301 0.09948 -0.04301 0.10452 -0.04763 C 0.11268 -0.06382 0.13021 -0.07215 0.14514 -0.07261 C 0.19445 -0.074 0.24358 -0.074 0.29289 -0.07469 C 0.30052 -0.08117 0.30886 -0.08279 0.31754 -0.08625 C 0.32049 -0.08741 0.32622 -0.08996 0.32622 -0.08996 C 0.33802 -0.10568 0.33212 -0.10059 0.34219 -0.10753 C 0.35035 -0.12187 0.36216 -0.12788 0.37257 -0.13829 C 0.37882 -0.14477 0.3849 -0.1517 0.3915 -0.15772 C 0.3941 -0.16835 0.40191 -0.17853 0.40886 -0.18477 C 0.41719 -0.20096 0.43004 -0.19819 0.44358 -0.19819 " pathEditMode="relative" ptsTypes="fffffffffffffA">
                                      <p:cBhvr>
                                        <p:cTn id="30" dur="2000" fill="hold"/>
                                        <p:tgtEl>
                                          <p:spTgt spid="55373"/>
                                        </p:tgtEl>
                                        <p:attrNameLst>
                                          <p:attrName>ppt_x</p:attrName>
                                          <p:attrName>ppt_y</p:attrName>
                                        </p:attrNameLst>
                                      </p:cBhvr>
                                    </p:animMotion>
                                  </p:childTnLst>
                                </p:cTn>
                              </p:par>
                              <p:par>
                                <p:cTn id="31" presetID="0" presetClass="path" presetSubtype="0" accel="50000" decel="50000" fill="hold" grpId="0" nodeType="withEffect">
                                  <p:stCondLst>
                                    <p:cond delay="0"/>
                                  </p:stCondLst>
                                  <p:childTnLst>
                                    <p:animMotion origin="layout" path="M -5E-6 -2.09991E-6 C 0.00556 0.00231 0.00677 0.00717 0.01163 0.01157 C 0.01354 0.0192 0.01597 0.02313 0.02031 0.02891 C 0.02344 0.04186 0.0191 0.02775 0.02622 0.03862 C 0.03177 0.04718 0.03247 0.05389 0.03924 0.0599 C 0.04445 0.10384 0.03611 0.05134 0.04497 0.07539 C 0.04774 0.0828 0.04931 0.12327 0.05799 0.1235 C 0.09913 0.12465 0.14011 0.12489 0.18125 0.12558 C 0.19479 0.12997 0.18906 0.12789 0.19861 0.13136 C 0.23247 0.13067 0.27205 0.14894 0.3 0.1235 C 0.30677 0.11032 0.30261 0.11332 0.31024 0.11008 C 0.31146 0.10338 0.31233 0.08858 0.31893 0.08696 C 0.32222 0.08603 0.3257 0.08696 0.32899 0.08696 " pathEditMode="relative" ptsTypes="ffffffffffffA">
                                      <p:cBhvr>
                                        <p:cTn id="32" dur="2000" fill="hold"/>
                                        <p:tgtEl>
                                          <p:spTgt spid="55366"/>
                                        </p:tgtEl>
                                        <p:attrNameLst>
                                          <p:attrName>ppt_x</p:attrName>
                                          <p:attrName>ppt_y</p:attrName>
                                        </p:attrNameLst>
                                      </p:cBhvr>
                                    </p:animMotion>
                                  </p:childTnLst>
                                </p:cTn>
                              </p:par>
                              <p:par>
                                <p:cTn id="33" presetID="0" presetClass="path" presetSubtype="0" accel="50000" decel="50000" fill="hold" grpId="1" nodeType="withEffect">
                                  <p:stCondLst>
                                    <p:cond delay="0"/>
                                  </p:stCondLst>
                                  <p:childTnLst>
                                    <p:animMotion origin="layout" path="M 0 0 C -0.00295 0.00185 -0.00608 0.00323 -0.00868 0.00578 C -0.01893 0.01595 -0.00434 0.00855 -0.01598 0.01341 C -0.06789 0.06036 -0.1415 0.01804 -0.20434 0.01734 C -0.20573 0.01665 -0.20764 0.01665 -0.20868 0.01526 C -0.20973 0.01387 -0.21233 0.00046 -0.21302 -0.00208 C -0.20938 -0.00925 -0.2033 -0.01665 -0.19705 -0.01943 C -0.1941 -0.02082 -0.18837 -0.02336 -0.18837 -0.02336 " pathEditMode="relative" ptsTypes="fffffffA">
                                      <p:cBhvr>
                                        <p:cTn id="34" dur="2000" fill="hold"/>
                                        <p:tgtEl>
                                          <p:spTgt spid="55386"/>
                                        </p:tgtEl>
                                        <p:attrNameLst>
                                          <p:attrName>ppt_x</p:attrName>
                                          <p:attrName>ppt_y</p:attrName>
                                        </p:attrNameLst>
                                      </p:cBhvr>
                                    </p:animMotion>
                                  </p:childTnLst>
                                </p:cTn>
                              </p:par>
                              <p:par>
                                <p:cTn id="35" presetID="0" presetClass="path" presetSubtype="0" accel="50000" decel="50000" fill="hold" grpId="0" nodeType="withEffect">
                                  <p:stCondLst>
                                    <p:cond delay="0"/>
                                  </p:stCondLst>
                                  <p:childTnLst>
                                    <p:animMotion origin="layout" path="M -2.77778E-7 -1.96115E-6 C -0.00555 0.01804 0.0007 0.0044 -0.00729 0.01156 C -0.00902 0.01318 -0.01007 0.01573 -0.01163 0.01735 C -0.01441 0.02012 -0.02031 0.02498 -0.02031 0.02498 C -0.02534 0.03816 -0.0375 0.04903 -0.04652 0.05782 C -0.05017 0.07308 -0.04461 0.05527 -0.05225 0.06568 C -0.05329 0.06707 -0.05277 0.06984 -0.05364 0.07146 C -0.05468 0.07331 -0.05659 0.07401 -0.05798 0.07516 C -0.06319 0.08557 -0.07066 0.08904 -0.07829 0.09459 C -0.08576 0.10014 -0.09166 0.10847 -0.1 0.11193 C -0.21198 0.20837 -0.41632 0.12304 -0.5 0.1235 C -0.51215 0.1265 -0.51059 0.12859 -0.52031 0.13691 C -0.52326 0.14755 -0.51996 0.13807 -0.52621 0.14848 C -0.52864 0.15264 -0.52951 0.15819 -0.53194 0.16212 C -0.53437 0.16605 -0.53802 0.16836 -0.54062 0.17183 C -0.54305 0.18085 -0.54722 0.18039 -0.55225 0.1871 C -0.55607 0.19218 -0.5585 0.19959 -0.56232 0.20467 C -0.56493 0.20814 -0.56805 0.21138 -0.57118 0.21416 C -0.57239 0.21531 -0.57552 0.21624 -0.57552 0.21624 " pathEditMode="relative" ptsTypes="ffffffffffffffffffA">
                                      <p:cBhvr>
                                        <p:cTn id="36" dur="2000" fill="hold"/>
                                        <p:tgtEl>
                                          <p:spTgt spid="5537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25" grpId="0" animBg="1"/>
      <p:bldP spid="55328" grpId="0" animBg="1"/>
      <p:bldP spid="55329" grpId="0" animBg="1"/>
      <p:bldP spid="55330" grpId="0" animBg="1"/>
      <p:bldP spid="55366" grpId="0" animBg="1"/>
      <p:bldP spid="55373" grpId="0" animBg="1"/>
      <p:bldP spid="55379" grpId="0" animBg="1"/>
      <p:bldP spid="55382" grpId="0" animBg="1"/>
      <p:bldP spid="55386" grpId="0" animBg="1"/>
      <p:bldP spid="55386" grpId="1" animBg="1"/>
      <p:bldP spid="2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Osmotic Pressure:</a:t>
            </a:r>
            <a:br>
              <a:rPr lang="en-US" smtClean="0"/>
            </a:br>
            <a:r>
              <a:rPr lang="en-US" smtClean="0"/>
              <a:t>GIBBS-DONNAN EFFECT</a:t>
            </a:r>
          </a:p>
        </p:txBody>
      </p:sp>
      <p:sp>
        <p:nvSpPr>
          <p:cNvPr id="34819" name="Rectangle 3"/>
          <p:cNvSpPr>
            <a:spLocks noGrp="1" noChangeArrowheads="1"/>
          </p:cNvSpPr>
          <p:nvPr>
            <p:ph type="body" idx="1"/>
          </p:nvPr>
        </p:nvSpPr>
        <p:spPr>
          <a:xfrm>
            <a:off x="457200" y="2209800"/>
            <a:ext cx="8229600" cy="4114800"/>
          </a:xfrm>
        </p:spPr>
        <p:txBody>
          <a:bodyPr/>
          <a:lstStyle/>
          <a:p>
            <a:pPr eaLnBrk="1" hangingPunct="1"/>
            <a:r>
              <a:rPr lang="en-US" smtClean="0"/>
              <a:t>Plasma</a:t>
            </a:r>
          </a:p>
          <a:p>
            <a:pPr lvl="1" eaLnBrk="1" hangingPunct="1"/>
            <a:r>
              <a:rPr lang="en-US" smtClean="0"/>
              <a:t>The impermeable substances such as albumin exerts their own osmotic effect known as </a:t>
            </a:r>
            <a:r>
              <a:rPr lang="en-US" b="1" smtClean="0"/>
              <a:t>colloid osmotic pressure</a:t>
            </a:r>
            <a:r>
              <a:rPr lang="en-US" smtClean="0"/>
              <a:t> or </a:t>
            </a:r>
            <a:r>
              <a:rPr lang="en-US" b="1" smtClean="0"/>
              <a:t>plasma oncotic pressure</a:t>
            </a:r>
            <a:r>
              <a:rPr lang="en-US" smtClean="0"/>
              <a:t>.  </a:t>
            </a:r>
          </a:p>
          <a:p>
            <a:pPr lvl="1" eaLnBrk="1" hangingPunct="1"/>
            <a:r>
              <a:rPr lang="en-US" smtClean="0"/>
              <a:t>Albumin </a:t>
            </a:r>
            <a:r>
              <a:rPr lang="en-US" b="1" u="sng" smtClean="0"/>
              <a:t>repels</a:t>
            </a:r>
            <a:r>
              <a:rPr lang="en-US" smtClean="0"/>
              <a:t> permeable anions such as Cl</a:t>
            </a:r>
            <a:r>
              <a:rPr lang="en-US" baseline="30000" smtClean="0"/>
              <a:t>-</a:t>
            </a:r>
            <a:r>
              <a:rPr lang="en-US" smtClean="0"/>
              <a:t>.</a:t>
            </a:r>
          </a:p>
          <a:p>
            <a:pPr lvl="1" eaLnBrk="1" hangingPunct="1"/>
            <a:r>
              <a:rPr lang="en-US" smtClean="0"/>
              <a:t>Plasma [Cl</a:t>
            </a:r>
            <a:r>
              <a:rPr lang="en-US" baseline="30000" smtClean="0"/>
              <a:t>-</a:t>
            </a:r>
            <a:r>
              <a:rPr lang="en-US" smtClean="0"/>
              <a:t>] is slightly lower than interstitial [Cl</a:t>
            </a:r>
            <a:r>
              <a:rPr lang="en-US" baseline="30000" smtClean="0"/>
              <a:t>-</a:t>
            </a:r>
            <a:r>
              <a:rPr lang="en-US" smtClean="0"/>
              <a:t>].</a:t>
            </a: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8" name="Rectangle 4"/>
          <p:cNvSpPr>
            <a:spLocks noGrp="1" noChangeArrowheads="1"/>
          </p:cNvSpPr>
          <p:nvPr>
            <p:ph type="title"/>
          </p:nvPr>
        </p:nvSpPr>
        <p:spPr>
          <a:xfrm>
            <a:off x="457200" y="381000"/>
            <a:ext cx="8305800" cy="1143000"/>
          </a:xfrm>
        </p:spPr>
        <p:txBody>
          <a:bodyPr/>
          <a:lstStyle/>
          <a:p>
            <a:pPr eaLnBrk="1" hangingPunct="1">
              <a:defRPr/>
            </a:pPr>
            <a:r>
              <a:rPr lang="en-US" dirty="0" smtClean="0"/>
              <a:t>Colloid Osmotic Pressure</a:t>
            </a:r>
            <a:endParaRPr lang="en-US" dirty="0"/>
          </a:p>
        </p:txBody>
      </p:sp>
      <p:sp>
        <p:nvSpPr>
          <p:cNvPr id="35843" name="AutoShape 5"/>
          <p:cNvSpPr>
            <a:spLocks noChangeArrowheads="1"/>
          </p:cNvSpPr>
          <p:nvPr/>
        </p:nvSpPr>
        <p:spPr bwMode="auto">
          <a:xfrm>
            <a:off x="5334000" y="1676400"/>
            <a:ext cx="1676400" cy="4648200"/>
          </a:xfrm>
          <a:prstGeom prst="can">
            <a:avLst>
              <a:gd name="adj" fmla="val 69318"/>
            </a:avLst>
          </a:prstGeom>
          <a:solidFill>
            <a:srgbClr val="FF3300"/>
          </a:solidFill>
          <a:ln w="9525">
            <a:solidFill>
              <a:schemeClr val="tx1"/>
            </a:solidFill>
            <a:round/>
            <a:headEnd/>
            <a:tailEnd/>
          </a:ln>
        </p:spPr>
        <p:txBody>
          <a:bodyPr wrap="none" anchor="ctr"/>
          <a:lstStyle/>
          <a:p>
            <a:pPr algn="ctr"/>
            <a:endParaRPr lang="en-US"/>
          </a:p>
        </p:txBody>
      </p:sp>
      <p:sp>
        <p:nvSpPr>
          <p:cNvPr id="35844" name="AutoShape 6"/>
          <p:cNvSpPr>
            <a:spLocks noChangeArrowheads="1"/>
          </p:cNvSpPr>
          <p:nvPr/>
        </p:nvSpPr>
        <p:spPr bwMode="auto">
          <a:xfrm>
            <a:off x="5638800" y="3048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45" name="AutoShape 7"/>
          <p:cNvSpPr>
            <a:spLocks noChangeArrowheads="1"/>
          </p:cNvSpPr>
          <p:nvPr/>
        </p:nvSpPr>
        <p:spPr bwMode="auto">
          <a:xfrm>
            <a:off x="5486400" y="3657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46" name="AutoShape 8"/>
          <p:cNvSpPr>
            <a:spLocks noChangeArrowheads="1"/>
          </p:cNvSpPr>
          <p:nvPr/>
        </p:nvSpPr>
        <p:spPr bwMode="auto">
          <a:xfrm>
            <a:off x="6324600" y="2895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47" name="AutoShape 9"/>
          <p:cNvSpPr>
            <a:spLocks noChangeArrowheads="1"/>
          </p:cNvSpPr>
          <p:nvPr/>
        </p:nvSpPr>
        <p:spPr bwMode="auto">
          <a:xfrm>
            <a:off x="6096000" y="35814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48" name="AutoShape 10"/>
          <p:cNvSpPr>
            <a:spLocks noChangeArrowheads="1"/>
          </p:cNvSpPr>
          <p:nvPr/>
        </p:nvSpPr>
        <p:spPr bwMode="auto">
          <a:xfrm>
            <a:off x="6477000" y="4114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49" name="AutoShape 11"/>
          <p:cNvSpPr>
            <a:spLocks noChangeArrowheads="1"/>
          </p:cNvSpPr>
          <p:nvPr/>
        </p:nvSpPr>
        <p:spPr bwMode="auto">
          <a:xfrm>
            <a:off x="5867400" y="4191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0" name="AutoShape 12"/>
          <p:cNvSpPr>
            <a:spLocks noChangeArrowheads="1"/>
          </p:cNvSpPr>
          <p:nvPr/>
        </p:nvSpPr>
        <p:spPr bwMode="auto">
          <a:xfrm>
            <a:off x="6172200" y="4648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1" name="AutoShape 13"/>
          <p:cNvSpPr>
            <a:spLocks noChangeArrowheads="1"/>
          </p:cNvSpPr>
          <p:nvPr/>
        </p:nvSpPr>
        <p:spPr bwMode="auto">
          <a:xfrm>
            <a:off x="5562600" y="46482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2" name="AutoShape 14"/>
          <p:cNvSpPr>
            <a:spLocks noChangeArrowheads="1"/>
          </p:cNvSpPr>
          <p:nvPr/>
        </p:nvSpPr>
        <p:spPr bwMode="auto">
          <a:xfrm>
            <a:off x="5943600" y="51816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3" name="AutoShape 15"/>
          <p:cNvSpPr>
            <a:spLocks noChangeArrowheads="1"/>
          </p:cNvSpPr>
          <p:nvPr/>
        </p:nvSpPr>
        <p:spPr bwMode="auto">
          <a:xfrm>
            <a:off x="5562600" y="5638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4" name="AutoShape 16"/>
          <p:cNvSpPr>
            <a:spLocks noChangeArrowheads="1"/>
          </p:cNvSpPr>
          <p:nvPr/>
        </p:nvSpPr>
        <p:spPr bwMode="auto">
          <a:xfrm>
            <a:off x="6324600" y="5715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5" name="AutoShape 17"/>
          <p:cNvSpPr>
            <a:spLocks noChangeArrowheads="1"/>
          </p:cNvSpPr>
          <p:nvPr/>
        </p:nvSpPr>
        <p:spPr bwMode="auto">
          <a:xfrm>
            <a:off x="6553200" y="53340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6" name="AutoShape 18"/>
          <p:cNvSpPr>
            <a:spLocks noChangeArrowheads="1"/>
          </p:cNvSpPr>
          <p:nvPr/>
        </p:nvSpPr>
        <p:spPr bwMode="auto">
          <a:xfrm>
            <a:off x="6553200" y="3352800"/>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57" name="AutoShape 19"/>
          <p:cNvSpPr>
            <a:spLocks noChangeArrowheads="1"/>
          </p:cNvSpPr>
          <p:nvPr/>
        </p:nvSpPr>
        <p:spPr bwMode="auto">
          <a:xfrm>
            <a:off x="4876800" y="3048000"/>
            <a:ext cx="457200" cy="609600"/>
          </a:xfrm>
          <a:prstGeom prst="curvedLeftArrow">
            <a:avLst>
              <a:gd name="adj1" fmla="val 26667"/>
              <a:gd name="adj2" fmla="val 53333"/>
              <a:gd name="adj3" fmla="val 33333"/>
            </a:avLst>
          </a:prstGeom>
          <a:solidFill>
            <a:schemeClr val="bg2"/>
          </a:solidFill>
          <a:ln w="9525">
            <a:solidFill>
              <a:schemeClr val="tx1"/>
            </a:solidFill>
            <a:miter lim="800000"/>
            <a:headEnd/>
            <a:tailEnd/>
          </a:ln>
        </p:spPr>
        <p:txBody>
          <a:bodyPr wrap="none" anchor="ctr"/>
          <a:lstStyle/>
          <a:p>
            <a:endParaRPr lang="en-US"/>
          </a:p>
        </p:txBody>
      </p:sp>
      <p:sp>
        <p:nvSpPr>
          <p:cNvPr id="35858" name="AutoShape 20"/>
          <p:cNvSpPr>
            <a:spLocks noChangeArrowheads="1"/>
          </p:cNvSpPr>
          <p:nvPr/>
        </p:nvSpPr>
        <p:spPr bwMode="auto">
          <a:xfrm>
            <a:off x="4876800" y="4038600"/>
            <a:ext cx="457200" cy="609600"/>
          </a:xfrm>
          <a:prstGeom prst="curvedLeftArrow">
            <a:avLst>
              <a:gd name="adj1" fmla="val 26667"/>
              <a:gd name="adj2" fmla="val 53333"/>
              <a:gd name="adj3" fmla="val 33333"/>
            </a:avLst>
          </a:prstGeom>
          <a:solidFill>
            <a:schemeClr val="bg2"/>
          </a:solidFill>
          <a:ln w="9525">
            <a:solidFill>
              <a:schemeClr val="tx1"/>
            </a:solidFill>
            <a:miter lim="800000"/>
            <a:headEnd/>
            <a:tailEnd/>
          </a:ln>
        </p:spPr>
        <p:txBody>
          <a:bodyPr wrap="none" anchor="ctr"/>
          <a:lstStyle/>
          <a:p>
            <a:endParaRPr lang="en-US"/>
          </a:p>
        </p:txBody>
      </p:sp>
      <p:sp>
        <p:nvSpPr>
          <p:cNvPr id="35859" name="AutoShape 21"/>
          <p:cNvSpPr>
            <a:spLocks noChangeArrowheads="1"/>
          </p:cNvSpPr>
          <p:nvPr/>
        </p:nvSpPr>
        <p:spPr bwMode="auto">
          <a:xfrm>
            <a:off x="4876800" y="5181600"/>
            <a:ext cx="457200" cy="609600"/>
          </a:xfrm>
          <a:prstGeom prst="curvedLeftArrow">
            <a:avLst>
              <a:gd name="adj1" fmla="val 26667"/>
              <a:gd name="adj2" fmla="val 53333"/>
              <a:gd name="adj3" fmla="val 33333"/>
            </a:avLst>
          </a:prstGeom>
          <a:solidFill>
            <a:schemeClr val="bg2"/>
          </a:solidFill>
          <a:ln w="9525">
            <a:solidFill>
              <a:schemeClr val="tx1"/>
            </a:solidFill>
            <a:miter lim="800000"/>
            <a:headEnd/>
            <a:tailEnd/>
          </a:ln>
        </p:spPr>
        <p:txBody>
          <a:bodyPr wrap="none" anchor="ctr"/>
          <a:lstStyle/>
          <a:p>
            <a:endParaRPr lang="en-US"/>
          </a:p>
        </p:txBody>
      </p:sp>
      <p:sp>
        <p:nvSpPr>
          <p:cNvPr id="35860" name="Oval 37"/>
          <p:cNvSpPr>
            <a:spLocks noChangeArrowheads="1"/>
          </p:cNvSpPr>
          <p:nvPr/>
        </p:nvSpPr>
        <p:spPr bwMode="auto">
          <a:xfrm>
            <a:off x="2286000" y="38100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1" name="Oval 40"/>
          <p:cNvSpPr>
            <a:spLocks noChangeArrowheads="1"/>
          </p:cNvSpPr>
          <p:nvPr/>
        </p:nvSpPr>
        <p:spPr bwMode="auto">
          <a:xfrm>
            <a:off x="2514600" y="54864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2" name="Oval 42"/>
          <p:cNvSpPr>
            <a:spLocks noChangeArrowheads="1"/>
          </p:cNvSpPr>
          <p:nvPr/>
        </p:nvSpPr>
        <p:spPr bwMode="auto">
          <a:xfrm>
            <a:off x="2667000" y="2590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3" name="Oval 43"/>
          <p:cNvSpPr>
            <a:spLocks noChangeArrowheads="1"/>
          </p:cNvSpPr>
          <p:nvPr/>
        </p:nvSpPr>
        <p:spPr bwMode="auto">
          <a:xfrm>
            <a:off x="3124200" y="3352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4" name="Oval 44"/>
          <p:cNvSpPr>
            <a:spLocks noChangeArrowheads="1"/>
          </p:cNvSpPr>
          <p:nvPr/>
        </p:nvSpPr>
        <p:spPr bwMode="auto">
          <a:xfrm>
            <a:off x="3505200" y="2590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5" name="Oval 45"/>
          <p:cNvSpPr>
            <a:spLocks noChangeArrowheads="1"/>
          </p:cNvSpPr>
          <p:nvPr/>
        </p:nvSpPr>
        <p:spPr bwMode="auto">
          <a:xfrm>
            <a:off x="4343400" y="24384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6" name="Oval 46"/>
          <p:cNvSpPr>
            <a:spLocks noChangeArrowheads="1"/>
          </p:cNvSpPr>
          <p:nvPr/>
        </p:nvSpPr>
        <p:spPr bwMode="auto">
          <a:xfrm>
            <a:off x="4191000" y="30480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7" name="Oval 47"/>
          <p:cNvSpPr>
            <a:spLocks noChangeArrowheads="1"/>
          </p:cNvSpPr>
          <p:nvPr/>
        </p:nvSpPr>
        <p:spPr bwMode="auto">
          <a:xfrm>
            <a:off x="2590800" y="46482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8" name="Oval 48"/>
          <p:cNvSpPr>
            <a:spLocks noChangeArrowheads="1"/>
          </p:cNvSpPr>
          <p:nvPr/>
        </p:nvSpPr>
        <p:spPr bwMode="auto">
          <a:xfrm>
            <a:off x="3733800" y="35052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69" name="Oval 49"/>
          <p:cNvSpPr>
            <a:spLocks noChangeArrowheads="1"/>
          </p:cNvSpPr>
          <p:nvPr/>
        </p:nvSpPr>
        <p:spPr bwMode="auto">
          <a:xfrm>
            <a:off x="4267200" y="38862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0" name="Oval 50"/>
          <p:cNvSpPr>
            <a:spLocks noChangeArrowheads="1"/>
          </p:cNvSpPr>
          <p:nvPr/>
        </p:nvSpPr>
        <p:spPr bwMode="auto">
          <a:xfrm>
            <a:off x="3276600" y="40386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1" name="Oval 51"/>
          <p:cNvSpPr>
            <a:spLocks noChangeArrowheads="1"/>
          </p:cNvSpPr>
          <p:nvPr/>
        </p:nvSpPr>
        <p:spPr bwMode="auto">
          <a:xfrm>
            <a:off x="2057400" y="28956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2" name="Oval 52"/>
          <p:cNvSpPr>
            <a:spLocks noChangeArrowheads="1"/>
          </p:cNvSpPr>
          <p:nvPr/>
        </p:nvSpPr>
        <p:spPr bwMode="auto">
          <a:xfrm>
            <a:off x="3733800" y="47244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3" name="Oval 53"/>
          <p:cNvSpPr>
            <a:spLocks noChangeArrowheads="1"/>
          </p:cNvSpPr>
          <p:nvPr/>
        </p:nvSpPr>
        <p:spPr bwMode="auto">
          <a:xfrm>
            <a:off x="4343400" y="46482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4" name="Oval 54"/>
          <p:cNvSpPr>
            <a:spLocks noChangeArrowheads="1"/>
          </p:cNvSpPr>
          <p:nvPr/>
        </p:nvSpPr>
        <p:spPr bwMode="auto">
          <a:xfrm>
            <a:off x="5486400" y="42672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5" name="Oval 55"/>
          <p:cNvSpPr>
            <a:spLocks noChangeArrowheads="1"/>
          </p:cNvSpPr>
          <p:nvPr/>
        </p:nvSpPr>
        <p:spPr bwMode="auto">
          <a:xfrm>
            <a:off x="6629400" y="48006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6" name="Oval 56"/>
          <p:cNvSpPr>
            <a:spLocks noChangeArrowheads="1"/>
          </p:cNvSpPr>
          <p:nvPr/>
        </p:nvSpPr>
        <p:spPr bwMode="auto">
          <a:xfrm>
            <a:off x="3276600" y="51816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7" name="Oval 57"/>
          <p:cNvSpPr>
            <a:spLocks noChangeArrowheads="1"/>
          </p:cNvSpPr>
          <p:nvPr/>
        </p:nvSpPr>
        <p:spPr bwMode="auto">
          <a:xfrm>
            <a:off x="5943600" y="3352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8" name="Oval 58"/>
          <p:cNvSpPr>
            <a:spLocks noChangeArrowheads="1"/>
          </p:cNvSpPr>
          <p:nvPr/>
        </p:nvSpPr>
        <p:spPr bwMode="auto">
          <a:xfrm>
            <a:off x="4343400" y="5638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79" name="Oval 59"/>
          <p:cNvSpPr>
            <a:spLocks noChangeArrowheads="1"/>
          </p:cNvSpPr>
          <p:nvPr/>
        </p:nvSpPr>
        <p:spPr bwMode="auto">
          <a:xfrm>
            <a:off x="3429000" y="58674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80" name="Oval 60"/>
          <p:cNvSpPr>
            <a:spLocks noChangeArrowheads="1"/>
          </p:cNvSpPr>
          <p:nvPr/>
        </p:nvSpPr>
        <p:spPr bwMode="auto">
          <a:xfrm>
            <a:off x="6019800" y="6019800"/>
            <a:ext cx="228600" cy="228600"/>
          </a:xfrm>
          <a:prstGeom prst="ellipse">
            <a:avLst/>
          </a:prstGeom>
          <a:solidFill>
            <a:srgbClr val="FFCC00"/>
          </a:solidFill>
          <a:ln w="9525">
            <a:noFill/>
            <a:round/>
            <a:headEnd/>
            <a:tailEnd/>
          </a:ln>
        </p:spPr>
        <p:txBody>
          <a:bodyPr wrap="none" anchor="ctr"/>
          <a:lstStyle/>
          <a:p>
            <a:pPr algn="ctr"/>
            <a:r>
              <a:rPr lang="en-US" b="1"/>
              <a:t>-</a:t>
            </a:r>
          </a:p>
        </p:txBody>
      </p:sp>
      <p:sp>
        <p:nvSpPr>
          <p:cNvPr id="35881" name="Text Box 61"/>
          <p:cNvSpPr txBox="1">
            <a:spLocks noChangeArrowheads="1"/>
          </p:cNvSpPr>
          <p:nvPr/>
        </p:nvSpPr>
        <p:spPr bwMode="auto">
          <a:xfrm>
            <a:off x="2362200" y="1995488"/>
            <a:ext cx="2514600" cy="381000"/>
          </a:xfrm>
          <a:prstGeom prst="rect">
            <a:avLst/>
          </a:prstGeom>
          <a:noFill/>
          <a:ln w="9525">
            <a:noFill/>
            <a:miter lim="800000"/>
            <a:headEnd/>
            <a:tailEnd/>
          </a:ln>
        </p:spPr>
        <p:txBody>
          <a:bodyPr>
            <a:spAutoFit/>
          </a:bodyPr>
          <a:lstStyle/>
          <a:p>
            <a:pPr>
              <a:spcBef>
                <a:spcPct val="50000"/>
              </a:spcBef>
            </a:pPr>
            <a:r>
              <a:rPr lang="en-US"/>
              <a:t> </a:t>
            </a:r>
            <a:r>
              <a:rPr lang="en-US" sz="2800" b="1" u="sng"/>
              <a:t>Interstitial Fluid</a:t>
            </a:r>
            <a:r>
              <a:rPr lang="en-US" sz="2800"/>
              <a:t> </a:t>
            </a:r>
          </a:p>
        </p:txBody>
      </p:sp>
      <p:sp>
        <p:nvSpPr>
          <p:cNvPr id="35882" name="Text Box 63"/>
          <p:cNvSpPr txBox="1">
            <a:spLocks noChangeArrowheads="1"/>
          </p:cNvSpPr>
          <p:nvPr/>
        </p:nvSpPr>
        <p:spPr bwMode="auto">
          <a:xfrm>
            <a:off x="5562600" y="2005013"/>
            <a:ext cx="1030288" cy="381000"/>
          </a:xfrm>
          <a:prstGeom prst="rect">
            <a:avLst/>
          </a:prstGeom>
          <a:noFill/>
          <a:ln w="9525">
            <a:noFill/>
            <a:miter lim="800000"/>
            <a:headEnd/>
            <a:tailEnd/>
          </a:ln>
        </p:spPr>
        <p:txBody>
          <a:bodyPr wrap="none">
            <a:spAutoFit/>
          </a:bodyPr>
          <a:lstStyle/>
          <a:p>
            <a:r>
              <a:rPr lang="en-US" sz="2800" b="1" u="sng"/>
              <a:t>Plasma</a:t>
            </a:r>
          </a:p>
        </p:txBody>
      </p:sp>
      <p:sp>
        <p:nvSpPr>
          <p:cNvPr id="35883" name="AutoShape 65"/>
          <p:cNvSpPr>
            <a:spLocks noChangeArrowheads="1"/>
          </p:cNvSpPr>
          <p:nvPr/>
        </p:nvSpPr>
        <p:spPr bwMode="auto">
          <a:xfrm>
            <a:off x="152400" y="2173288"/>
            <a:ext cx="304800" cy="457200"/>
          </a:xfrm>
          <a:prstGeom prst="diamond">
            <a:avLst/>
          </a:prstGeom>
          <a:solidFill>
            <a:schemeClr val="folHlink"/>
          </a:solidFill>
          <a:ln w="9525">
            <a:noFill/>
            <a:miter lim="800000"/>
            <a:headEnd/>
            <a:tailEnd/>
          </a:ln>
        </p:spPr>
        <p:txBody>
          <a:bodyPr wrap="none" anchor="ctr"/>
          <a:lstStyle/>
          <a:p>
            <a:pPr algn="ctr"/>
            <a:r>
              <a:rPr lang="en-US" b="1"/>
              <a:t>-</a:t>
            </a:r>
          </a:p>
        </p:txBody>
      </p:sp>
      <p:sp>
        <p:nvSpPr>
          <p:cNvPr id="35884" name="Text Box 66"/>
          <p:cNvSpPr txBox="1">
            <a:spLocks noChangeArrowheads="1"/>
          </p:cNvSpPr>
          <p:nvPr/>
        </p:nvSpPr>
        <p:spPr bwMode="auto">
          <a:xfrm>
            <a:off x="304800" y="1716088"/>
            <a:ext cx="1035050" cy="366712"/>
          </a:xfrm>
          <a:prstGeom prst="rect">
            <a:avLst/>
          </a:prstGeom>
          <a:noFill/>
          <a:ln w="9525">
            <a:noFill/>
            <a:miter lim="800000"/>
            <a:headEnd/>
            <a:tailEnd/>
          </a:ln>
        </p:spPr>
        <p:txBody>
          <a:bodyPr wrap="none">
            <a:spAutoFit/>
          </a:bodyPr>
          <a:lstStyle/>
          <a:p>
            <a:r>
              <a:rPr lang="en-US"/>
              <a:t>Chloride</a:t>
            </a:r>
          </a:p>
        </p:txBody>
      </p:sp>
      <p:sp>
        <p:nvSpPr>
          <p:cNvPr id="35885" name="Text Box 67"/>
          <p:cNvSpPr txBox="1">
            <a:spLocks noChangeArrowheads="1"/>
          </p:cNvSpPr>
          <p:nvPr/>
        </p:nvSpPr>
        <p:spPr bwMode="auto">
          <a:xfrm>
            <a:off x="381000" y="2173288"/>
            <a:ext cx="908050" cy="366712"/>
          </a:xfrm>
          <a:prstGeom prst="rect">
            <a:avLst/>
          </a:prstGeom>
          <a:noFill/>
          <a:ln w="9525">
            <a:noFill/>
            <a:miter lim="800000"/>
            <a:headEnd/>
            <a:tailEnd/>
          </a:ln>
        </p:spPr>
        <p:txBody>
          <a:bodyPr wrap="none">
            <a:spAutoFit/>
          </a:bodyPr>
          <a:lstStyle/>
          <a:p>
            <a:r>
              <a:rPr lang="en-US"/>
              <a:t>Protein</a:t>
            </a:r>
          </a:p>
        </p:txBody>
      </p:sp>
      <p:sp>
        <p:nvSpPr>
          <p:cNvPr id="35886" name="Oval 68"/>
          <p:cNvSpPr>
            <a:spLocks noChangeArrowheads="1"/>
          </p:cNvSpPr>
          <p:nvPr/>
        </p:nvSpPr>
        <p:spPr bwMode="auto">
          <a:xfrm>
            <a:off x="152400" y="1828800"/>
            <a:ext cx="228600" cy="228600"/>
          </a:xfrm>
          <a:prstGeom prst="ellipse">
            <a:avLst/>
          </a:prstGeom>
          <a:solidFill>
            <a:srgbClr val="FFCC00"/>
          </a:solidFill>
          <a:ln w="9525">
            <a:noFill/>
            <a:round/>
            <a:headEnd/>
            <a:tailEnd/>
          </a:ln>
        </p:spPr>
        <p:txBody>
          <a:bodyPr wrap="none" anchor="ctr"/>
          <a:lstStyle/>
          <a:p>
            <a:pPr algn="ctr"/>
            <a:r>
              <a:rPr lang="en-US" b="1"/>
              <a:t>-</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457200" y="228600"/>
            <a:ext cx="8229600" cy="1143000"/>
          </a:xfrm>
        </p:spPr>
        <p:txBody>
          <a:bodyPr/>
          <a:lstStyle/>
          <a:p>
            <a:r>
              <a:rPr lang="en-US" smtClean="0"/>
              <a:t>Tonicity	</a:t>
            </a:r>
          </a:p>
        </p:txBody>
      </p:sp>
      <p:sp>
        <p:nvSpPr>
          <p:cNvPr id="36867" name="Content Placeholder 2"/>
          <p:cNvSpPr>
            <a:spLocks noGrp="1"/>
          </p:cNvSpPr>
          <p:nvPr>
            <p:ph idx="1"/>
          </p:nvPr>
        </p:nvSpPr>
        <p:spPr>
          <a:xfrm>
            <a:off x="457200" y="1371600"/>
            <a:ext cx="8229600" cy="4953000"/>
          </a:xfrm>
        </p:spPr>
        <p:txBody>
          <a:bodyPr/>
          <a:lstStyle/>
          <a:p>
            <a:r>
              <a:rPr lang="en-US" dirty="0" smtClean="0"/>
              <a:t>Similar to </a:t>
            </a:r>
            <a:r>
              <a:rPr lang="en-US" dirty="0" err="1" smtClean="0"/>
              <a:t>Osmolarity</a:t>
            </a:r>
            <a:endParaRPr lang="en-US" dirty="0" smtClean="0"/>
          </a:p>
          <a:p>
            <a:r>
              <a:rPr lang="en-US" dirty="0" smtClean="0"/>
              <a:t>Determined by the concentration of only those particles that are impermeable to the cell membrane, therefore it is referred to as the relative concentration of impermeable solutes</a:t>
            </a:r>
          </a:p>
          <a:p>
            <a:r>
              <a:rPr lang="en-US" dirty="0" smtClean="0"/>
              <a:t>Refers to the </a:t>
            </a:r>
            <a:r>
              <a:rPr lang="en-US" dirty="0" err="1" smtClean="0"/>
              <a:t>osmolal</a:t>
            </a:r>
            <a:r>
              <a:rPr lang="en-US" dirty="0" smtClean="0"/>
              <a:t> (# of particles) concentration of:</a:t>
            </a:r>
          </a:p>
          <a:p>
            <a:pPr lvl="1"/>
            <a:r>
              <a:rPr lang="en-US" dirty="0" smtClean="0"/>
              <a:t>Extracellular fluid compared to Intracellular Fluid</a:t>
            </a:r>
          </a:p>
          <a:p>
            <a:pPr lvl="1"/>
            <a:r>
              <a:rPr lang="en-US" dirty="0" smtClean="0"/>
              <a:t>Plasma compared to Interstitial Fluid</a:t>
            </a:r>
          </a:p>
          <a:p>
            <a:r>
              <a:rPr lang="en-US" dirty="0" smtClean="0"/>
              <a:t>Isotonic</a:t>
            </a:r>
          </a:p>
          <a:p>
            <a:r>
              <a:rPr lang="en-US" dirty="0" smtClean="0"/>
              <a:t>Hypertonic</a:t>
            </a:r>
          </a:p>
          <a:p>
            <a:r>
              <a:rPr lang="en-US" dirty="0" smtClean="0"/>
              <a:t>Hypotonic</a:t>
            </a:r>
          </a:p>
          <a:p>
            <a:pPr lvl="1">
              <a:buFont typeface="Wingdings 2" pitchFamily="18" charset="2"/>
              <a:buNone/>
            </a:pPr>
            <a:endParaRPr lang="en-US" dirty="0" smtClean="0"/>
          </a:p>
        </p:txBody>
      </p:sp>
      <p:sp>
        <p:nvSpPr>
          <p:cNvPr id="4" name="Right Brace 3"/>
          <p:cNvSpPr/>
          <p:nvPr/>
        </p:nvSpPr>
        <p:spPr>
          <a:xfrm>
            <a:off x="2590800" y="4876800"/>
            <a:ext cx="533400" cy="1447800"/>
          </a:xfrm>
          <a:prstGeom prst="rightBrace">
            <a:avLst/>
          </a:prstGeom>
          <a:ln w="31750"/>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5" name="TextBox 4"/>
          <p:cNvSpPr txBox="1"/>
          <p:nvPr/>
        </p:nvSpPr>
        <p:spPr>
          <a:xfrm>
            <a:off x="3276600" y="5257800"/>
            <a:ext cx="5716588" cy="830263"/>
          </a:xfrm>
          <a:prstGeom prst="rect">
            <a:avLst/>
          </a:prstGeom>
          <a:noFill/>
        </p:spPr>
        <p:txBody>
          <a:bodyPr wrap="none">
            <a:spAutoFit/>
          </a:bodyPr>
          <a:lstStyle/>
          <a:p>
            <a:pPr>
              <a:defRPr/>
            </a:pPr>
            <a:r>
              <a:rPr lang="en-US" sz="2400" dirty="0">
                <a:latin typeface="+mn-lt"/>
              </a:rPr>
              <a:t>Solutions commonly used clinically to </a:t>
            </a:r>
          </a:p>
          <a:p>
            <a:pPr>
              <a:defRPr/>
            </a:pPr>
            <a:r>
              <a:rPr lang="en-US" sz="2400" dirty="0">
                <a:latin typeface="+mn-lt"/>
              </a:rPr>
              <a:t>cause osmosis (water movement) to occur</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8"/>
          <p:cNvSpPr>
            <a:spLocks noGrp="1" noChangeArrowheads="1"/>
          </p:cNvSpPr>
          <p:nvPr>
            <p:ph type="title"/>
          </p:nvPr>
        </p:nvSpPr>
        <p:spPr>
          <a:xfrm>
            <a:off x="457200" y="0"/>
            <a:ext cx="8229600" cy="1143000"/>
          </a:xfrm>
        </p:spPr>
        <p:txBody>
          <a:bodyPr/>
          <a:lstStyle/>
          <a:p>
            <a:pPr eaLnBrk="1" hangingPunct="1"/>
            <a:r>
              <a:rPr lang="en-US" dirty="0" smtClean="0"/>
              <a:t>Why do we care?</a:t>
            </a:r>
          </a:p>
        </p:txBody>
      </p:sp>
      <p:sp>
        <p:nvSpPr>
          <p:cNvPr id="92169" name="Rectangle 9"/>
          <p:cNvSpPr>
            <a:spLocks noGrp="1" noChangeArrowheads="1"/>
          </p:cNvSpPr>
          <p:nvPr>
            <p:ph type="body" sz="half" idx="1"/>
          </p:nvPr>
        </p:nvSpPr>
        <p:spPr>
          <a:xfrm>
            <a:off x="3429000" y="2057400"/>
            <a:ext cx="2743200" cy="4068763"/>
          </a:xfrm>
        </p:spPr>
        <p:txBody>
          <a:bodyPr/>
          <a:lstStyle/>
          <a:p>
            <a:pPr eaLnBrk="1" hangingPunct="1">
              <a:buFontTx/>
              <a:buNone/>
            </a:pPr>
            <a:r>
              <a:rPr lang="en-US" u="sng" dirty="0" smtClean="0"/>
              <a:t>Water gain</a:t>
            </a:r>
          </a:p>
          <a:p>
            <a:pPr eaLnBrk="1" hangingPunct="1"/>
            <a:r>
              <a:rPr lang="en-US" dirty="0" smtClean="0"/>
              <a:t>Drinking</a:t>
            </a:r>
          </a:p>
          <a:p>
            <a:pPr eaLnBrk="1" hangingPunct="1"/>
            <a:r>
              <a:rPr lang="en-US" dirty="0" smtClean="0"/>
              <a:t>Food</a:t>
            </a:r>
          </a:p>
          <a:p>
            <a:pPr eaLnBrk="1" hangingPunct="1"/>
            <a:r>
              <a:rPr lang="en-US" dirty="0" smtClean="0"/>
              <a:t>Intravenous Infusion</a:t>
            </a:r>
          </a:p>
          <a:p>
            <a:pPr eaLnBrk="1" hangingPunct="1"/>
            <a:endParaRPr lang="en-US" dirty="0" smtClean="0"/>
          </a:p>
        </p:txBody>
      </p:sp>
      <p:sp>
        <p:nvSpPr>
          <p:cNvPr id="92170" name="Rectangle 10"/>
          <p:cNvSpPr>
            <a:spLocks noGrp="1" noChangeArrowheads="1"/>
          </p:cNvSpPr>
          <p:nvPr>
            <p:ph type="body" sz="half" idx="2"/>
          </p:nvPr>
        </p:nvSpPr>
        <p:spPr>
          <a:xfrm>
            <a:off x="6324600" y="2057400"/>
            <a:ext cx="2362200" cy="4068763"/>
          </a:xfrm>
        </p:spPr>
        <p:txBody>
          <a:bodyPr/>
          <a:lstStyle/>
          <a:p>
            <a:pPr eaLnBrk="1" hangingPunct="1">
              <a:buFontTx/>
              <a:buNone/>
            </a:pPr>
            <a:r>
              <a:rPr lang="en-US" u="sng" dirty="0" smtClean="0"/>
              <a:t>Water loss</a:t>
            </a:r>
          </a:p>
          <a:p>
            <a:pPr eaLnBrk="1" hangingPunct="1"/>
            <a:r>
              <a:rPr lang="en-US" dirty="0" smtClean="0"/>
              <a:t>Hemorrhage</a:t>
            </a:r>
          </a:p>
          <a:p>
            <a:pPr eaLnBrk="1" hangingPunct="1"/>
            <a:r>
              <a:rPr lang="en-US" dirty="0" smtClean="0"/>
              <a:t>Sweat</a:t>
            </a:r>
          </a:p>
          <a:p>
            <a:pPr eaLnBrk="1" hangingPunct="1"/>
            <a:r>
              <a:rPr lang="en-US" dirty="0" smtClean="0"/>
              <a:t>Feces</a:t>
            </a:r>
          </a:p>
          <a:p>
            <a:pPr eaLnBrk="1" hangingPunct="1"/>
            <a:r>
              <a:rPr lang="en-US" dirty="0" smtClean="0"/>
              <a:t>Urine</a:t>
            </a:r>
          </a:p>
          <a:p>
            <a:pPr eaLnBrk="1" hangingPunct="1"/>
            <a:r>
              <a:rPr lang="en-US" dirty="0" smtClean="0"/>
              <a:t>Vomit</a:t>
            </a:r>
          </a:p>
          <a:p>
            <a:pPr eaLnBrk="1" hangingPunct="1"/>
            <a:r>
              <a:rPr lang="en-US" dirty="0" smtClean="0"/>
              <a:t>Diarrhea</a:t>
            </a:r>
          </a:p>
          <a:p>
            <a:pPr eaLnBrk="1" hangingPunct="1"/>
            <a:r>
              <a:rPr lang="en-US" dirty="0" smtClean="0"/>
              <a:t>Respiration</a:t>
            </a:r>
          </a:p>
          <a:p>
            <a:pPr eaLnBrk="1" hangingPunct="1"/>
            <a:endParaRPr lang="en-US" dirty="0" smtClean="0"/>
          </a:p>
        </p:txBody>
      </p:sp>
      <p:sp>
        <p:nvSpPr>
          <p:cNvPr id="6" name="TextBox 5"/>
          <p:cNvSpPr txBox="1"/>
          <p:nvPr/>
        </p:nvSpPr>
        <p:spPr>
          <a:xfrm>
            <a:off x="0" y="1066800"/>
            <a:ext cx="9184314" cy="707886"/>
          </a:xfrm>
          <a:prstGeom prst="rect">
            <a:avLst/>
          </a:prstGeom>
          <a:noFill/>
        </p:spPr>
        <p:txBody>
          <a:bodyPr wrap="square">
            <a:spAutoFit/>
          </a:bodyPr>
          <a:lstStyle/>
          <a:p>
            <a:pPr algn="ctr">
              <a:defRPr/>
            </a:pPr>
            <a:r>
              <a:rPr lang="en-US" sz="4000" b="1" dirty="0" smtClean="0">
                <a:latin typeface="+mn-lt"/>
              </a:rPr>
              <a:t>Over 60</a:t>
            </a:r>
            <a:r>
              <a:rPr lang="en-US" sz="4000" b="1" dirty="0">
                <a:latin typeface="+mn-lt"/>
              </a:rPr>
              <a:t>% of the body is water!</a:t>
            </a:r>
          </a:p>
        </p:txBody>
      </p:sp>
      <p:pic>
        <p:nvPicPr>
          <p:cNvPr id="25601" name="Picture 1"/>
          <p:cNvPicPr>
            <a:picLocks noChangeAspect="1" noChangeArrowheads="1"/>
          </p:cNvPicPr>
          <p:nvPr/>
        </p:nvPicPr>
        <p:blipFill>
          <a:blip r:embed="rId4"/>
          <a:srcRect/>
          <a:stretch>
            <a:fillRect/>
          </a:stretch>
        </p:blipFill>
        <p:spPr bwMode="auto">
          <a:xfrm>
            <a:off x="228600" y="1676400"/>
            <a:ext cx="2819400" cy="4990339"/>
          </a:xfrm>
          <a:prstGeom prst="rect">
            <a:avLst/>
          </a:prstGeom>
          <a:noFill/>
          <a:ln w="9525">
            <a:noFill/>
            <a:miter lim="800000"/>
            <a:headEnd/>
            <a:tailEnd/>
          </a:ln>
          <a:effectLst/>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nodeType="clickEffect">
                                  <p:stCondLst>
                                    <p:cond delay="0"/>
                                  </p:stCondLst>
                                  <p:childTnLst>
                                    <p:set>
                                      <p:cBhvr>
                                        <p:cTn id="10" dur="1" fill="hold">
                                          <p:stCondLst>
                                            <p:cond delay="0"/>
                                          </p:stCondLst>
                                        </p:cTn>
                                        <p:tgtEl>
                                          <p:spTgt spid="92169">
                                            <p:txEl>
                                              <p:pRg st="1" end="1"/>
                                            </p:txEl>
                                          </p:spTgt>
                                        </p:tgtEl>
                                        <p:attrNameLst>
                                          <p:attrName>style.visibility</p:attrName>
                                        </p:attrNameLst>
                                      </p:cBhvr>
                                      <p:to>
                                        <p:strVal val="visible"/>
                                      </p:to>
                                    </p:set>
                                    <p:anim calcmode="lin" valueType="num">
                                      <p:cBhvr>
                                        <p:cTn id="11" dur="500" fill="hold"/>
                                        <p:tgtEl>
                                          <p:spTgt spid="92169">
                                            <p:txEl>
                                              <p:pRg st="1" end="1"/>
                                            </p:txEl>
                                          </p:spTgt>
                                        </p:tgtEl>
                                        <p:attrNameLst>
                                          <p:attrName>ppt_w</p:attrName>
                                        </p:attrNameLst>
                                      </p:cBhvr>
                                      <p:tavLst>
                                        <p:tav tm="0">
                                          <p:val>
                                            <p:fltVal val="0"/>
                                          </p:val>
                                        </p:tav>
                                        <p:tav tm="100000">
                                          <p:val>
                                            <p:strVal val="#ppt_w"/>
                                          </p:val>
                                        </p:tav>
                                      </p:tavLst>
                                    </p:anim>
                                    <p:anim calcmode="lin" valueType="num">
                                      <p:cBhvr>
                                        <p:cTn id="12" dur="500" fill="hold"/>
                                        <p:tgtEl>
                                          <p:spTgt spid="92169">
                                            <p:txEl>
                                              <p:pRg st="1" end="1"/>
                                            </p:txEl>
                                          </p:spTgt>
                                        </p:tgtEl>
                                        <p:attrNameLst>
                                          <p:attrName>ppt_h</p:attrName>
                                        </p:attrNameLst>
                                      </p:cBhvr>
                                      <p:tavLst>
                                        <p:tav tm="0">
                                          <p:val>
                                            <p:fltVal val="0"/>
                                          </p:val>
                                        </p:tav>
                                        <p:tav tm="100000">
                                          <p:val>
                                            <p:strVal val="#ppt_h"/>
                                          </p:val>
                                        </p:tav>
                                      </p:tavLst>
                                    </p:anim>
                                    <p:animEffect transition="in" filter="fade">
                                      <p:cBhvr>
                                        <p:cTn id="13" dur="500"/>
                                        <p:tgtEl>
                                          <p:spTgt spid="92169">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nodeType="clickEffect">
                                  <p:stCondLst>
                                    <p:cond delay="0"/>
                                  </p:stCondLst>
                                  <p:childTnLst>
                                    <p:set>
                                      <p:cBhvr>
                                        <p:cTn id="17" dur="1" fill="hold">
                                          <p:stCondLst>
                                            <p:cond delay="0"/>
                                          </p:stCondLst>
                                        </p:cTn>
                                        <p:tgtEl>
                                          <p:spTgt spid="92169">
                                            <p:txEl>
                                              <p:pRg st="2" end="2"/>
                                            </p:txEl>
                                          </p:spTgt>
                                        </p:tgtEl>
                                        <p:attrNameLst>
                                          <p:attrName>style.visibility</p:attrName>
                                        </p:attrNameLst>
                                      </p:cBhvr>
                                      <p:to>
                                        <p:strVal val="visible"/>
                                      </p:to>
                                    </p:set>
                                    <p:anim calcmode="lin" valueType="num">
                                      <p:cBhvr>
                                        <p:cTn id="18" dur="500" fill="hold"/>
                                        <p:tgtEl>
                                          <p:spTgt spid="92169">
                                            <p:txEl>
                                              <p:pRg st="2" end="2"/>
                                            </p:txEl>
                                          </p:spTgt>
                                        </p:tgtEl>
                                        <p:attrNameLst>
                                          <p:attrName>ppt_w</p:attrName>
                                        </p:attrNameLst>
                                      </p:cBhvr>
                                      <p:tavLst>
                                        <p:tav tm="0">
                                          <p:val>
                                            <p:fltVal val="0"/>
                                          </p:val>
                                        </p:tav>
                                        <p:tav tm="100000">
                                          <p:val>
                                            <p:strVal val="#ppt_w"/>
                                          </p:val>
                                        </p:tav>
                                      </p:tavLst>
                                    </p:anim>
                                    <p:anim calcmode="lin" valueType="num">
                                      <p:cBhvr>
                                        <p:cTn id="19" dur="500" fill="hold"/>
                                        <p:tgtEl>
                                          <p:spTgt spid="92169">
                                            <p:txEl>
                                              <p:pRg st="2" end="2"/>
                                            </p:txEl>
                                          </p:spTgt>
                                        </p:tgtEl>
                                        <p:attrNameLst>
                                          <p:attrName>ppt_h</p:attrName>
                                        </p:attrNameLst>
                                      </p:cBhvr>
                                      <p:tavLst>
                                        <p:tav tm="0">
                                          <p:val>
                                            <p:fltVal val="0"/>
                                          </p:val>
                                        </p:tav>
                                        <p:tav tm="100000">
                                          <p:val>
                                            <p:strVal val="#ppt_h"/>
                                          </p:val>
                                        </p:tav>
                                      </p:tavLst>
                                    </p:anim>
                                    <p:animEffect transition="in" filter="fade">
                                      <p:cBhvr>
                                        <p:cTn id="20" dur="500"/>
                                        <p:tgtEl>
                                          <p:spTgt spid="92169">
                                            <p:txEl>
                                              <p:pRg st="2" end="2"/>
                                            </p:txEl>
                                          </p:spTgt>
                                        </p:tgtEl>
                                      </p:cBhvr>
                                    </p:animEffect>
                                  </p:childTnLst>
                                </p:cTn>
                              </p:par>
                              <p:par>
                                <p:cTn id="21" presetID="53" presetClass="entr" presetSubtype="0" fill="hold" nodeType="withEffect">
                                  <p:stCondLst>
                                    <p:cond delay="0"/>
                                  </p:stCondLst>
                                  <p:childTnLst>
                                    <p:set>
                                      <p:cBhvr>
                                        <p:cTn id="22" dur="1" fill="hold">
                                          <p:stCondLst>
                                            <p:cond delay="0"/>
                                          </p:stCondLst>
                                        </p:cTn>
                                        <p:tgtEl>
                                          <p:spTgt spid="92169">
                                            <p:txEl>
                                              <p:pRg st="3" end="3"/>
                                            </p:txEl>
                                          </p:spTgt>
                                        </p:tgtEl>
                                        <p:attrNameLst>
                                          <p:attrName>style.visibility</p:attrName>
                                        </p:attrNameLst>
                                      </p:cBhvr>
                                      <p:to>
                                        <p:strVal val="visible"/>
                                      </p:to>
                                    </p:set>
                                    <p:anim calcmode="lin" valueType="num">
                                      <p:cBhvr>
                                        <p:cTn id="23" dur="500" fill="hold"/>
                                        <p:tgtEl>
                                          <p:spTgt spid="92169">
                                            <p:txEl>
                                              <p:pRg st="3" end="3"/>
                                            </p:txEl>
                                          </p:spTgt>
                                        </p:tgtEl>
                                        <p:attrNameLst>
                                          <p:attrName>ppt_w</p:attrName>
                                        </p:attrNameLst>
                                      </p:cBhvr>
                                      <p:tavLst>
                                        <p:tav tm="0">
                                          <p:val>
                                            <p:fltVal val="0"/>
                                          </p:val>
                                        </p:tav>
                                        <p:tav tm="100000">
                                          <p:val>
                                            <p:strVal val="#ppt_w"/>
                                          </p:val>
                                        </p:tav>
                                      </p:tavLst>
                                    </p:anim>
                                    <p:anim calcmode="lin" valueType="num">
                                      <p:cBhvr>
                                        <p:cTn id="24" dur="500" fill="hold"/>
                                        <p:tgtEl>
                                          <p:spTgt spid="92169">
                                            <p:txEl>
                                              <p:pRg st="3" end="3"/>
                                            </p:txEl>
                                          </p:spTgt>
                                        </p:tgtEl>
                                        <p:attrNameLst>
                                          <p:attrName>ppt_h</p:attrName>
                                        </p:attrNameLst>
                                      </p:cBhvr>
                                      <p:tavLst>
                                        <p:tav tm="0">
                                          <p:val>
                                            <p:fltVal val="0"/>
                                          </p:val>
                                        </p:tav>
                                        <p:tav tm="100000">
                                          <p:val>
                                            <p:strVal val="#ppt_h"/>
                                          </p:val>
                                        </p:tav>
                                      </p:tavLst>
                                    </p:anim>
                                    <p:animEffect transition="in" filter="fade">
                                      <p:cBhvr>
                                        <p:cTn id="25" dur="500"/>
                                        <p:tgtEl>
                                          <p:spTgt spid="9216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0" fill="hold" nodeType="clickEffect">
                                  <p:stCondLst>
                                    <p:cond delay="0"/>
                                  </p:stCondLst>
                                  <p:childTnLst>
                                    <p:set>
                                      <p:cBhvr>
                                        <p:cTn id="29" dur="1" fill="hold">
                                          <p:stCondLst>
                                            <p:cond delay="0"/>
                                          </p:stCondLst>
                                        </p:cTn>
                                        <p:tgtEl>
                                          <p:spTgt spid="92170">
                                            <p:txEl>
                                              <p:pRg st="1" end="1"/>
                                            </p:txEl>
                                          </p:spTgt>
                                        </p:tgtEl>
                                        <p:attrNameLst>
                                          <p:attrName>style.visibility</p:attrName>
                                        </p:attrNameLst>
                                      </p:cBhvr>
                                      <p:to>
                                        <p:strVal val="visible"/>
                                      </p:to>
                                    </p:set>
                                    <p:anim calcmode="lin" valueType="num">
                                      <p:cBhvr>
                                        <p:cTn id="30" dur="500" fill="hold"/>
                                        <p:tgtEl>
                                          <p:spTgt spid="92170">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92170">
                                            <p:txEl>
                                              <p:pRg st="1" end="1"/>
                                            </p:txEl>
                                          </p:spTgt>
                                        </p:tgtEl>
                                        <p:attrNameLst>
                                          <p:attrName>ppt_h</p:attrName>
                                        </p:attrNameLst>
                                      </p:cBhvr>
                                      <p:tavLst>
                                        <p:tav tm="0">
                                          <p:val>
                                            <p:fltVal val="0"/>
                                          </p:val>
                                        </p:tav>
                                        <p:tav tm="100000">
                                          <p:val>
                                            <p:strVal val="#ppt_h"/>
                                          </p:val>
                                        </p:tav>
                                      </p:tavLst>
                                    </p:anim>
                                    <p:animEffect transition="in" filter="fade">
                                      <p:cBhvr>
                                        <p:cTn id="32" dur="500"/>
                                        <p:tgtEl>
                                          <p:spTgt spid="92170">
                                            <p:txEl>
                                              <p:pRg st="1" end="1"/>
                                            </p:txEl>
                                          </p:spTgt>
                                        </p:tgtEl>
                                      </p:cBhvr>
                                    </p:animEffect>
                                  </p:childTnLst>
                                </p:cTn>
                              </p:par>
                              <p:par>
                                <p:cTn id="33" presetID="53" presetClass="entr" presetSubtype="0" fill="hold" nodeType="withEffect">
                                  <p:stCondLst>
                                    <p:cond delay="0"/>
                                  </p:stCondLst>
                                  <p:childTnLst>
                                    <p:set>
                                      <p:cBhvr>
                                        <p:cTn id="34" dur="1" fill="hold">
                                          <p:stCondLst>
                                            <p:cond delay="0"/>
                                          </p:stCondLst>
                                        </p:cTn>
                                        <p:tgtEl>
                                          <p:spTgt spid="92170">
                                            <p:txEl>
                                              <p:pRg st="2" end="2"/>
                                            </p:txEl>
                                          </p:spTgt>
                                        </p:tgtEl>
                                        <p:attrNameLst>
                                          <p:attrName>style.visibility</p:attrName>
                                        </p:attrNameLst>
                                      </p:cBhvr>
                                      <p:to>
                                        <p:strVal val="visible"/>
                                      </p:to>
                                    </p:set>
                                    <p:anim calcmode="lin" valueType="num">
                                      <p:cBhvr>
                                        <p:cTn id="35" dur="500" fill="hold"/>
                                        <p:tgtEl>
                                          <p:spTgt spid="92170">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92170">
                                            <p:txEl>
                                              <p:pRg st="2" end="2"/>
                                            </p:txEl>
                                          </p:spTgt>
                                        </p:tgtEl>
                                        <p:attrNameLst>
                                          <p:attrName>ppt_h</p:attrName>
                                        </p:attrNameLst>
                                      </p:cBhvr>
                                      <p:tavLst>
                                        <p:tav tm="0">
                                          <p:val>
                                            <p:fltVal val="0"/>
                                          </p:val>
                                        </p:tav>
                                        <p:tav tm="100000">
                                          <p:val>
                                            <p:strVal val="#ppt_h"/>
                                          </p:val>
                                        </p:tav>
                                      </p:tavLst>
                                    </p:anim>
                                    <p:animEffect transition="in" filter="fade">
                                      <p:cBhvr>
                                        <p:cTn id="37" dur="500"/>
                                        <p:tgtEl>
                                          <p:spTgt spid="92170">
                                            <p:txEl>
                                              <p:pRg st="2" end="2"/>
                                            </p:txEl>
                                          </p:spTgt>
                                        </p:tgtEl>
                                      </p:cBhvr>
                                    </p:animEffect>
                                  </p:childTnLst>
                                </p:cTn>
                              </p:par>
                              <p:par>
                                <p:cTn id="38" presetID="53" presetClass="entr" presetSubtype="0" fill="hold" nodeType="withEffect">
                                  <p:stCondLst>
                                    <p:cond delay="0"/>
                                  </p:stCondLst>
                                  <p:childTnLst>
                                    <p:set>
                                      <p:cBhvr>
                                        <p:cTn id="39" dur="1" fill="hold">
                                          <p:stCondLst>
                                            <p:cond delay="0"/>
                                          </p:stCondLst>
                                        </p:cTn>
                                        <p:tgtEl>
                                          <p:spTgt spid="92170">
                                            <p:txEl>
                                              <p:pRg st="3" end="3"/>
                                            </p:txEl>
                                          </p:spTgt>
                                        </p:tgtEl>
                                        <p:attrNameLst>
                                          <p:attrName>style.visibility</p:attrName>
                                        </p:attrNameLst>
                                      </p:cBhvr>
                                      <p:to>
                                        <p:strVal val="visible"/>
                                      </p:to>
                                    </p:set>
                                    <p:anim calcmode="lin" valueType="num">
                                      <p:cBhvr>
                                        <p:cTn id="40" dur="500" fill="hold"/>
                                        <p:tgtEl>
                                          <p:spTgt spid="92170">
                                            <p:txEl>
                                              <p:pRg st="3" end="3"/>
                                            </p:txEl>
                                          </p:spTgt>
                                        </p:tgtEl>
                                        <p:attrNameLst>
                                          <p:attrName>ppt_w</p:attrName>
                                        </p:attrNameLst>
                                      </p:cBhvr>
                                      <p:tavLst>
                                        <p:tav tm="0">
                                          <p:val>
                                            <p:fltVal val="0"/>
                                          </p:val>
                                        </p:tav>
                                        <p:tav tm="100000">
                                          <p:val>
                                            <p:strVal val="#ppt_w"/>
                                          </p:val>
                                        </p:tav>
                                      </p:tavLst>
                                    </p:anim>
                                    <p:anim calcmode="lin" valueType="num">
                                      <p:cBhvr>
                                        <p:cTn id="41" dur="500" fill="hold"/>
                                        <p:tgtEl>
                                          <p:spTgt spid="92170">
                                            <p:txEl>
                                              <p:pRg st="3" end="3"/>
                                            </p:txEl>
                                          </p:spTgt>
                                        </p:tgtEl>
                                        <p:attrNameLst>
                                          <p:attrName>ppt_h</p:attrName>
                                        </p:attrNameLst>
                                      </p:cBhvr>
                                      <p:tavLst>
                                        <p:tav tm="0">
                                          <p:val>
                                            <p:fltVal val="0"/>
                                          </p:val>
                                        </p:tav>
                                        <p:tav tm="100000">
                                          <p:val>
                                            <p:strVal val="#ppt_h"/>
                                          </p:val>
                                        </p:tav>
                                      </p:tavLst>
                                    </p:anim>
                                    <p:animEffect transition="in" filter="fade">
                                      <p:cBhvr>
                                        <p:cTn id="42" dur="500"/>
                                        <p:tgtEl>
                                          <p:spTgt spid="92170">
                                            <p:txEl>
                                              <p:pRg st="3" end="3"/>
                                            </p:txEl>
                                          </p:spTgt>
                                        </p:tgtEl>
                                      </p:cBhvr>
                                    </p:animEffect>
                                  </p:childTnLst>
                                </p:cTn>
                              </p:par>
                              <p:par>
                                <p:cTn id="43" presetID="53" presetClass="entr" presetSubtype="0" fill="hold" nodeType="withEffect">
                                  <p:stCondLst>
                                    <p:cond delay="0"/>
                                  </p:stCondLst>
                                  <p:childTnLst>
                                    <p:set>
                                      <p:cBhvr>
                                        <p:cTn id="44" dur="1" fill="hold">
                                          <p:stCondLst>
                                            <p:cond delay="0"/>
                                          </p:stCondLst>
                                        </p:cTn>
                                        <p:tgtEl>
                                          <p:spTgt spid="92170">
                                            <p:txEl>
                                              <p:pRg st="4" end="4"/>
                                            </p:txEl>
                                          </p:spTgt>
                                        </p:tgtEl>
                                        <p:attrNameLst>
                                          <p:attrName>style.visibility</p:attrName>
                                        </p:attrNameLst>
                                      </p:cBhvr>
                                      <p:to>
                                        <p:strVal val="visible"/>
                                      </p:to>
                                    </p:set>
                                    <p:anim calcmode="lin" valueType="num">
                                      <p:cBhvr>
                                        <p:cTn id="45" dur="500" fill="hold"/>
                                        <p:tgtEl>
                                          <p:spTgt spid="92170">
                                            <p:txEl>
                                              <p:pRg st="4" end="4"/>
                                            </p:txEl>
                                          </p:spTgt>
                                        </p:tgtEl>
                                        <p:attrNameLst>
                                          <p:attrName>ppt_w</p:attrName>
                                        </p:attrNameLst>
                                      </p:cBhvr>
                                      <p:tavLst>
                                        <p:tav tm="0">
                                          <p:val>
                                            <p:fltVal val="0"/>
                                          </p:val>
                                        </p:tav>
                                        <p:tav tm="100000">
                                          <p:val>
                                            <p:strVal val="#ppt_w"/>
                                          </p:val>
                                        </p:tav>
                                      </p:tavLst>
                                    </p:anim>
                                    <p:anim calcmode="lin" valueType="num">
                                      <p:cBhvr>
                                        <p:cTn id="46" dur="500" fill="hold"/>
                                        <p:tgtEl>
                                          <p:spTgt spid="92170">
                                            <p:txEl>
                                              <p:pRg st="4" end="4"/>
                                            </p:txEl>
                                          </p:spTgt>
                                        </p:tgtEl>
                                        <p:attrNameLst>
                                          <p:attrName>ppt_h</p:attrName>
                                        </p:attrNameLst>
                                      </p:cBhvr>
                                      <p:tavLst>
                                        <p:tav tm="0">
                                          <p:val>
                                            <p:fltVal val="0"/>
                                          </p:val>
                                        </p:tav>
                                        <p:tav tm="100000">
                                          <p:val>
                                            <p:strVal val="#ppt_h"/>
                                          </p:val>
                                        </p:tav>
                                      </p:tavLst>
                                    </p:anim>
                                    <p:animEffect transition="in" filter="fade">
                                      <p:cBhvr>
                                        <p:cTn id="47" dur="500"/>
                                        <p:tgtEl>
                                          <p:spTgt spid="92170">
                                            <p:txEl>
                                              <p:pRg st="4" end="4"/>
                                            </p:txEl>
                                          </p:spTgt>
                                        </p:tgtEl>
                                      </p:cBhvr>
                                    </p:animEffect>
                                  </p:childTnLst>
                                </p:cTn>
                              </p:par>
                              <p:par>
                                <p:cTn id="48" presetID="53" presetClass="entr" presetSubtype="0" fill="hold" nodeType="withEffect">
                                  <p:stCondLst>
                                    <p:cond delay="0"/>
                                  </p:stCondLst>
                                  <p:childTnLst>
                                    <p:set>
                                      <p:cBhvr>
                                        <p:cTn id="49" dur="1" fill="hold">
                                          <p:stCondLst>
                                            <p:cond delay="0"/>
                                          </p:stCondLst>
                                        </p:cTn>
                                        <p:tgtEl>
                                          <p:spTgt spid="92170">
                                            <p:txEl>
                                              <p:pRg st="5" end="5"/>
                                            </p:txEl>
                                          </p:spTgt>
                                        </p:tgtEl>
                                        <p:attrNameLst>
                                          <p:attrName>style.visibility</p:attrName>
                                        </p:attrNameLst>
                                      </p:cBhvr>
                                      <p:to>
                                        <p:strVal val="visible"/>
                                      </p:to>
                                    </p:set>
                                    <p:anim calcmode="lin" valueType="num">
                                      <p:cBhvr>
                                        <p:cTn id="50" dur="500" fill="hold"/>
                                        <p:tgtEl>
                                          <p:spTgt spid="92170">
                                            <p:txEl>
                                              <p:pRg st="5" end="5"/>
                                            </p:txEl>
                                          </p:spTgt>
                                        </p:tgtEl>
                                        <p:attrNameLst>
                                          <p:attrName>ppt_w</p:attrName>
                                        </p:attrNameLst>
                                      </p:cBhvr>
                                      <p:tavLst>
                                        <p:tav tm="0">
                                          <p:val>
                                            <p:fltVal val="0"/>
                                          </p:val>
                                        </p:tav>
                                        <p:tav tm="100000">
                                          <p:val>
                                            <p:strVal val="#ppt_w"/>
                                          </p:val>
                                        </p:tav>
                                      </p:tavLst>
                                    </p:anim>
                                    <p:anim calcmode="lin" valueType="num">
                                      <p:cBhvr>
                                        <p:cTn id="51" dur="500" fill="hold"/>
                                        <p:tgtEl>
                                          <p:spTgt spid="92170">
                                            <p:txEl>
                                              <p:pRg st="5" end="5"/>
                                            </p:txEl>
                                          </p:spTgt>
                                        </p:tgtEl>
                                        <p:attrNameLst>
                                          <p:attrName>ppt_h</p:attrName>
                                        </p:attrNameLst>
                                      </p:cBhvr>
                                      <p:tavLst>
                                        <p:tav tm="0">
                                          <p:val>
                                            <p:fltVal val="0"/>
                                          </p:val>
                                        </p:tav>
                                        <p:tav tm="100000">
                                          <p:val>
                                            <p:strVal val="#ppt_h"/>
                                          </p:val>
                                        </p:tav>
                                      </p:tavLst>
                                    </p:anim>
                                    <p:animEffect transition="in" filter="fade">
                                      <p:cBhvr>
                                        <p:cTn id="52" dur="500"/>
                                        <p:tgtEl>
                                          <p:spTgt spid="92170">
                                            <p:txEl>
                                              <p:pRg st="5" end="5"/>
                                            </p:txEl>
                                          </p:spTgt>
                                        </p:tgtEl>
                                      </p:cBhvr>
                                    </p:animEffect>
                                  </p:childTnLst>
                                </p:cTn>
                              </p:par>
                              <p:par>
                                <p:cTn id="53" presetID="53" presetClass="entr" presetSubtype="0" fill="hold" nodeType="withEffect">
                                  <p:stCondLst>
                                    <p:cond delay="0"/>
                                  </p:stCondLst>
                                  <p:childTnLst>
                                    <p:set>
                                      <p:cBhvr>
                                        <p:cTn id="54" dur="1" fill="hold">
                                          <p:stCondLst>
                                            <p:cond delay="0"/>
                                          </p:stCondLst>
                                        </p:cTn>
                                        <p:tgtEl>
                                          <p:spTgt spid="92170">
                                            <p:txEl>
                                              <p:pRg st="6" end="6"/>
                                            </p:txEl>
                                          </p:spTgt>
                                        </p:tgtEl>
                                        <p:attrNameLst>
                                          <p:attrName>style.visibility</p:attrName>
                                        </p:attrNameLst>
                                      </p:cBhvr>
                                      <p:to>
                                        <p:strVal val="visible"/>
                                      </p:to>
                                    </p:set>
                                    <p:anim calcmode="lin" valueType="num">
                                      <p:cBhvr>
                                        <p:cTn id="55" dur="500" fill="hold"/>
                                        <p:tgtEl>
                                          <p:spTgt spid="92170">
                                            <p:txEl>
                                              <p:pRg st="6" end="6"/>
                                            </p:txEl>
                                          </p:spTgt>
                                        </p:tgtEl>
                                        <p:attrNameLst>
                                          <p:attrName>ppt_w</p:attrName>
                                        </p:attrNameLst>
                                      </p:cBhvr>
                                      <p:tavLst>
                                        <p:tav tm="0">
                                          <p:val>
                                            <p:fltVal val="0"/>
                                          </p:val>
                                        </p:tav>
                                        <p:tav tm="100000">
                                          <p:val>
                                            <p:strVal val="#ppt_w"/>
                                          </p:val>
                                        </p:tav>
                                      </p:tavLst>
                                    </p:anim>
                                    <p:anim calcmode="lin" valueType="num">
                                      <p:cBhvr>
                                        <p:cTn id="56" dur="500" fill="hold"/>
                                        <p:tgtEl>
                                          <p:spTgt spid="92170">
                                            <p:txEl>
                                              <p:pRg st="6" end="6"/>
                                            </p:txEl>
                                          </p:spTgt>
                                        </p:tgtEl>
                                        <p:attrNameLst>
                                          <p:attrName>ppt_h</p:attrName>
                                        </p:attrNameLst>
                                      </p:cBhvr>
                                      <p:tavLst>
                                        <p:tav tm="0">
                                          <p:val>
                                            <p:fltVal val="0"/>
                                          </p:val>
                                        </p:tav>
                                        <p:tav tm="100000">
                                          <p:val>
                                            <p:strVal val="#ppt_h"/>
                                          </p:val>
                                        </p:tav>
                                      </p:tavLst>
                                    </p:anim>
                                    <p:animEffect transition="in" filter="fade">
                                      <p:cBhvr>
                                        <p:cTn id="57" dur="500"/>
                                        <p:tgtEl>
                                          <p:spTgt spid="92170">
                                            <p:txEl>
                                              <p:pRg st="6" end="6"/>
                                            </p:txEl>
                                          </p:spTgt>
                                        </p:tgtEl>
                                      </p:cBhvr>
                                    </p:animEffect>
                                  </p:childTnLst>
                                </p:cTn>
                              </p:par>
                              <p:par>
                                <p:cTn id="58" presetID="53" presetClass="entr" presetSubtype="0" fill="hold" nodeType="withEffect">
                                  <p:stCondLst>
                                    <p:cond delay="0"/>
                                  </p:stCondLst>
                                  <p:childTnLst>
                                    <p:set>
                                      <p:cBhvr>
                                        <p:cTn id="59" dur="1" fill="hold">
                                          <p:stCondLst>
                                            <p:cond delay="0"/>
                                          </p:stCondLst>
                                        </p:cTn>
                                        <p:tgtEl>
                                          <p:spTgt spid="92170">
                                            <p:txEl>
                                              <p:pRg st="7" end="7"/>
                                            </p:txEl>
                                          </p:spTgt>
                                        </p:tgtEl>
                                        <p:attrNameLst>
                                          <p:attrName>style.visibility</p:attrName>
                                        </p:attrNameLst>
                                      </p:cBhvr>
                                      <p:to>
                                        <p:strVal val="visible"/>
                                      </p:to>
                                    </p:set>
                                    <p:anim calcmode="lin" valueType="num">
                                      <p:cBhvr>
                                        <p:cTn id="60" dur="500" fill="hold"/>
                                        <p:tgtEl>
                                          <p:spTgt spid="92170">
                                            <p:txEl>
                                              <p:pRg st="7" end="7"/>
                                            </p:txEl>
                                          </p:spTgt>
                                        </p:tgtEl>
                                        <p:attrNameLst>
                                          <p:attrName>ppt_w</p:attrName>
                                        </p:attrNameLst>
                                      </p:cBhvr>
                                      <p:tavLst>
                                        <p:tav tm="0">
                                          <p:val>
                                            <p:fltVal val="0"/>
                                          </p:val>
                                        </p:tav>
                                        <p:tav tm="100000">
                                          <p:val>
                                            <p:strVal val="#ppt_w"/>
                                          </p:val>
                                        </p:tav>
                                      </p:tavLst>
                                    </p:anim>
                                    <p:anim calcmode="lin" valueType="num">
                                      <p:cBhvr>
                                        <p:cTn id="61" dur="500" fill="hold"/>
                                        <p:tgtEl>
                                          <p:spTgt spid="92170">
                                            <p:txEl>
                                              <p:pRg st="7" end="7"/>
                                            </p:txEl>
                                          </p:spTgt>
                                        </p:tgtEl>
                                        <p:attrNameLst>
                                          <p:attrName>ppt_h</p:attrName>
                                        </p:attrNameLst>
                                      </p:cBhvr>
                                      <p:tavLst>
                                        <p:tav tm="0">
                                          <p:val>
                                            <p:fltVal val="0"/>
                                          </p:val>
                                        </p:tav>
                                        <p:tav tm="100000">
                                          <p:val>
                                            <p:strVal val="#ppt_h"/>
                                          </p:val>
                                        </p:tav>
                                      </p:tavLst>
                                    </p:anim>
                                    <p:animEffect transition="in" filter="fade">
                                      <p:cBhvr>
                                        <p:cTn id="62" dur="500"/>
                                        <p:tgtEl>
                                          <p:spTgt spid="9217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3"/>
          <p:cNvSpPr>
            <a:spLocks noChangeArrowheads="1"/>
          </p:cNvSpPr>
          <p:nvPr/>
        </p:nvSpPr>
        <p:spPr bwMode="auto">
          <a:xfrm>
            <a:off x="5562600" y="735013"/>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7891" name="Rectangle 4"/>
          <p:cNvSpPr>
            <a:spLocks noChangeArrowheads="1"/>
          </p:cNvSpPr>
          <p:nvPr/>
        </p:nvSpPr>
        <p:spPr bwMode="auto">
          <a:xfrm>
            <a:off x="5334000" y="582613"/>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7892" name="Oval 5"/>
          <p:cNvSpPr>
            <a:spLocks noChangeArrowheads="1"/>
          </p:cNvSpPr>
          <p:nvPr/>
        </p:nvSpPr>
        <p:spPr bwMode="auto">
          <a:xfrm>
            <a:off x="1295400" y="1192213"/>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37893" name="Oval 6"/>
          <p:cNvSpPr>
            <a:spLocks noChangeArrowheads="1"/>
          </p:cNvSpPr>
          <p:nvPr/>
        </p:nvSpPr>
        <p:spPr bwMode="auto">
          <a:xfrm>
            <a:off x="1981200" y="1725613"/>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37894" name="Oval 7"/>
          <p:cNvSpPr>
            <a:spLocks noChangeArrowheads="1"/>
          </p:cNvSpPr>
          <p:nvPr/>
        </p:nvSpPr>
        <p:spPr bwMode="auto">
          <a:xfrm>
            <a:off x="1524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7895" name="Oval 8"/>
          <p:cNvSpPr>
            <a:spLocks noChangeArrowheads="1"/>
          </p:cNvSpPr>
          <p:nvPr/>
        </p:nvSpPr>
        <p:spPr bwMode="auto">
          <a:xfrm>
            <a:off x="1676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7896" name="Oval 9"/>
          <p:cNvSpPr>
            <a:spLocks noChangeArrowheads="1"/>
          </p:cNvSpPr>
          <p:nvPr/>
        </p:nvSpPr>
        <p:spPr bwMode="auto">
          <a:xfrm>
            <a:off x="1752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7897" name="Oval 10"/>
          <p:cNvSpPr>
            <a:spLocks noChangeArrowheads="1"/>
          </p:cNvSpPr>
          <p:nvPr/>
        </p:nvSpPr>
        <p:spPr bwMode="auto">
          <a:xfrm>
            <a:off x="1447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898" name="Oval 11"/>
          <p:cNvSpPr>
            <a:spLocks noChangeArrowheads="1"/>
          </p:cNvSpPr>
          <p:nvPr/>
        </p:nvSpPr>
        <p:spPr bwMode="auto">
          <a:xfrm>
            <a:off x="1524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899" name="Oval 12"/>
          <p:cNvSpPr>
            <a:spLocks noChangeArrowheads="1"/>
          </p:cNvSpPr>
          <p:nvPr/>
        </p:nvSpPr>
        <p:spPr bwMode="auto">
          <a:xfrm>
            <a:off x="1752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7900" name="Oval 13"/>
          <p:cNvSpPr>
            <a:spLocks noChangeArrowheads="1"/>
          </p:cNvSpPr>
          <p:nvPr/>
        </p:nvSpPr>
        <p:spPr bwMode="auto">
          <a:xfrm>
            <a:off x="190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01" name="Oval 14"/>
          <p:cNvSpPr>
            <a:spLocks noChangeArrowheads="1"/>
          </p:cNvSpPr>
          <p:nvPr/>
        </p:nvSpPr>
        <p:spPr bwMode="auto">
          <a:xfrm>
            <a:off x="1828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02" name="Oval 16"/>
          <p:cNvSpPr>
            <a:spLocks noChangeArrowheads="1"/>
          </p:cNvSpPr>
          <p:nvPr/>
        </p:nvSpPr>
        <p:spPr bwMode="auto">
          <a:xfrm>
            <a:off x="2209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7903" name="Oval 18"/>
          <p:cNvSpPr>
            <a:spLocks noChangeArrowheads="1"/>
          </p:cNvSpPr>
          <p:nvPr/>
        </p:nvSpPr>
        <p:spPr bwMode="auto">
          <a:xfrm>
            <a:off x="1981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04" name="Oval 19"/>
          <p:cNvSpPr>
            <a:spLocks noChangeArrowheads="1"/>
          </p:cNvSpPr>
          <p:nvPr/>
        </p:nvSpPr>
        <p:spPr bwMode="auto">
          <a:xfrm>
            <a:off x="20574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7905" name="Oval 20"/>
          <p:cNvSpPr>
            <a:spLocks noChangeArrowheads="1"/>
          </p:cNvSpPr>
          <p:nvPr/>
        </p:nvSpPr>
        <p:spPr bwMode="auto">
          <a:xfrm>
            <a:off x="228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7906" name="Oval 21"/>
          <p:cNvSpPr>
            <a:spLocks noChangeArrowheads="1"/>
          </p:cNvSpPr>
          <p:nvPr/>
        </p:nvSpPr>
        <p:spPr bwMode="auto">
          <a:xfrm>
            <a:off x="2438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07" name="Oval 22"/>
          <p:cNvSpPr>
            <a:spLocks noChangeArrowheads="1"/>
          </p:cNvSpPr>
          <p:nvPr/>
        </p:nvSpPr>
        <p:spPr bwMode="auto">
          <a:xfrm>
            <a:off x="2362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08" name="Oval 23"/>
          <p:cNvSpPr>
            <a:spLocks noChangeArrowheads="1"/>
          </p:cNvSpPr>
          <p:nvPr/>
        </p:nvSpPr>
        <p:spPr bwMode="auto">
          <a:xfrm>
            <a:off x="21336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7909" name="Oval 24"/>
          <p:cNvSpPr>
            <a:spLocks noChangeArrowheads="1"/>
          </p:cNvSpPr>
          <p:nvPr/>
        </p:nvSpPr>
        <p:spPr bwMode="auto">
          <a:xfrm>
            <a:off x="2286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7910" name="Oval 25"/>
          <p:cNvSpPr>
            <a:spLocks noChangeArrowheads="1"/>
          </p:cNvSpPr>
          <p:nvPr/>
        </p:nvSpPr>
        <p:spPr bwMode="auto">
          <a:xfrm>
            <a:off x="23622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7911" name="Oval 26"/>
          <p:cNvSpPr>
            <a:spLocks noChangeArrowheads="1"/>
          </p:cNvSpPr>
          <p:nvPr/>
        </p:nvSpPr>
        <p:spPr bwMode="auto">
          <a:xfrm>
            <a:off x="2057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7912" name="Oval 27"/>
          <p:cNvSpPr>
            <a:spLocks noChangeArrowheads="1"/>
          </p:cNvSpPr>
          <p:nvPr/>
        </p:nvSpPr>
        <p:spPr bwMode="auto">
          <a:xfrm>
            <a:off x="213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13" name="Oval 28"/>
          <p:cNvSpPr>
            <a:spLocks noChangeArrowheads="1"/>
          </p:cNvSpPr>
          <p:nvPr/>
        </p:nvSpPr>
        <p:spPr bwMode="auto">
          <a:xfrm>
            <a:off x="23622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7914" name="Oval 29"/>
          <p:cNvSpPr>
            <a:spLocks noChangeArrowheads="1"/>
          </p:cNvSpPr>
          <p:nvPr/>
        </p:nvSpPr>
        <p:spPr bwMode="auto">
          <a:xfrm>
            <a:off x="25146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7915" name="Oval 30"/>
          <p:cNvSpPr>
            <a:spLocks noChangeArrowheads="1"/>
          </p:cNvSpPr>
          <p:nvPr/>
        </p:nvSpPr>
        <p:spPr bwMode="auto">
          <a:xfrm>
            <a:off x="2438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7916" name="Oval 31"/>
          <p:cNvSpPr>
            <a:spLocks noChangeArrowheads="1"/>
          </p:cNvSpPr>
          <p:nvPr/>
        </p:nvSpPr>
        <p:spPr bwMode="auto">
          <a:xfrm>
            <a:off x="2590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17" name="Oval 32"/>
          <p:cNvSpPr>
            <a:spLocks noChangeArrowheads="1"/>
          </p:cNvSpPr>
          <p:nvPr/>
        </p:nvSpPr>
        <p:spPr bwMode="auto">
          <a:xfrm>
            <a:off x="2743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7918" name="Oval 33"/>
          <p:cNvSpPr>
            <a:spLocks noChangeArrowheads="1"/>
          </p:cNvSpPr>
          <p:nvPr/>
        </p:nvSpPr>
        <p:spPr bwMode="auto">
          <a:xfrm>
            <a:off x="281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19" name="Oval 34"/>
          <p:cNvSpPr>
            <a:spLocks noChangeArrowheads="1"/>
          </p:cNvSpPr>
          <p:nvPr/>
        </p:nvSpPr>
        <p:spPr bwMode="auto">
          <a:xfrm>
            <a:off x="25146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20" name="Oval 35"/>
          <p:cNvSpPr>
            <a:spLocks noChangeArrowheads="1"/>
          </p:cNvSpPr>
          <p:nvPr/>
        </p:nvSpPr>
        <p:spPr bwMode="auto">
          <a:xfrm>
            <a:off x="2590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21" name="Oval 36"/>
          <p:cNvSpPr>
            <a:spLocks noChangeArrowheads="1"/>
          </p:cNvSpPr>
          <p:nvPr/>
        </p:nvSpPr>
        <p:spPr bwMode="auto">
          <a:xfrm>
            <a:off x="28194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7922" name="Oval 37"/>
          <p:cNvSpPr>
            <a:spLocks noChangeArrowheads="1"/>
          </p:cNvSpPr>
          <p:nvPr/>
        </p:nvSpPr>
        <p:spPr bwMode="auto">
          <a:xfrm>
            <a:off x="297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23" name="Oval 38"/>
          <p:cNvSpPr>
            <a:spLocks noChangeArrowheads="1"/>
          </p:cNvSpPr>
          <p:nvPr/>
        </p:nvSpPr>
        <p:spPr bwMode="auto">
          <a:xfrm>
            <a:off x="2895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7924" name="Oval 39"/>
          <p:cNvSpPr>
            <a:spLocks noChangeArrowheads="1"/>
          </p:cNvSpPr>
          <p:nvPr/>
        </p:nvSpPr>
        <p:spPr bwMode="auto">
          <a:xfrm>
            <a:off x="1600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25" name="Oval 40"/>
          <p:cNvSpPr>
            <a:spLocks noChangeArrowheads="1"/>
          </p:cNvSpPr>
          <p:nvPr/>
        </p:nvSpPr>
        <p:spPr bwMode="auto">
          <a:xfrm>
            <a:off x="17526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26" name="Oval 41"/>
          <p:cNvSpPr>
            <a:spLocks noChangeArrowheads="1"/>
          </p:cNvSpPr>
          <p:nvPr/>
        </p:nvSpPr>
        <p:spPr bwMode="auto">
          <a:xfrm>
            <a:off x="1905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7927" name="Oval 42"/>
          <p:cNvSpPr>
            <a:spLocks noChangeArrowheads="1"/>
          </p:cNvSpPr>
          <p:nvPr/>
        </p:nvSpPr>
        <p:spPr bwMode="auto">
          <a:xfrm>
            <a:off x="1905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28" name="Oval 43"/>
          <p:cNvSpPr>
            <a:spLocks noChangeArrowheads="1"/>
          </p:cNvSpPr>
          <p:nvPr/>
        </p:nvSpPr>
        <p:spPr bwMode="auto">
          <a:xfrm>
            <a:off x="2514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7929" name="Oval 44"/>
          <p:cNvSpPr>
            <a:spLocks noChangeArrowheads="1"/>
          </p:cNvSpPr>
          <p:nvPr/>
        </p:nvSpPr>
        <p:spPr bwMode="auto">
          <a:xfrm>
            <a:off x="2667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30" name="Oval 45"/>
          <p:cNvSpPr>
            <a:spLocks noChangeArrowheads="1"/>
          </p:cNvSpPr>
          <p:nvPr/>
        </p:nvSpPr>
        <p:spPr bwMode="auto">
          <a:xfrm>
            <a:off x="1371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7931" name="Oval 46"/>
          <p:cNvSpPr>
            <a:spLocks noChangeArrowheads="1"/>
          </p:cNvSpPr>
          <p:nvPr/>
        </p:nvSpPr>
        <p:spPr bwMode="auto">
          <a:xfrm>
            <a:off x="16002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7932" name="Oval 47"/>
          <p:cNvSpPr>
            <a:spLocks noChangeArrowheads="1"/>
          </p:cNvSpPr>
          <p:nvPr/>
        </p:nvSpPr>
        <p:spPr bwMode="auto">
          <a:xfrm>
            <a:off x="16764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37933" name="Oval 48"/>
          <p:cNvSpPr>
            <a:spLocks noChangeArrowheads="1"/>
          </p:cNvSpPr>
          <p:nvPr/>
        </p:nvSpPr>
        <p:spPr bwMode="auto">
          <a:xfrm>
            <a:off x="1905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7934" name="Oval 49"/>
          <p:cNvSpPr>
            <a:spLocks noChangeArrowheads="1"/>
          </p:cNvSpPr>
          <p:nvPr/>
        </p:nvSpPr>
        <p:spPr bwMode="auto">
          <a:xfrm>
            <a:off x="19050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7935" name="Oval 50"/>
          <p:cNvSpPr>
            <a:spLocks noChangeArrowheads="1"/>
          </p:cNvSpPr>
          <p:nvPr/>
        </p:nvSpPr>
        <p:spPr bwMode="auto">
          <a:xfrm>
            <a:off x="2743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7936" name="Oval 53"/>
          <p:cNvSpPr>
            <a:spLocks noChangeArrowheads="1"/>
          </p:cNvSpPr>
          <p:nvPr/>
        </p:nvSpPr>
        <p:spPr bwMode="auto">
          <a:xfrm>
            <a:off x="62484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7937" name="Oval 54"/>
          <p:cNvSpPr>
            <a:spLocks noChangeArrowheads="1"/>
          </p:cNvSpPr>
          <p:nvPr/>
        </p:nvSpPr>
        <p:spPr bwMode="auto">
          <a:xfrm>
            <a:off x="6400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7938" name="Oval 55"/>
          <p:cNvSpPr>
            <a:spLocks noChangeArrowheads="1"/>
          </p:cNvSpPr>
          <p:nvPr/>
        </p:nvSpPr>
        <p:spPr bwMode="auto">
          <a:xfrm>
            <a:off x="64770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7939" name="Oval 56"/>
          <p:cNvSpPr>
            <a:spLocks noChangeArrowheads="1"/>
          </p:cNvSpPr>
          <p:nvPr/>
        </p:nvSpPr>
        <p:spPr bwMode="auto">
          <a:xfrm>
            <a:off x="6172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40" name="Oval 57"/>
          <p:cNvSpPr>
            <a:spLocks noChangeArrowheads="1"/>
          </p:cNvSpPr>
          <p:nvPr/>
        </p:nvSpPr>
        <p:spPr bwMode="auto">
          <a:xfrm>
            <a:off x="62484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41" name="Oval 58"/>
          <p:cNvSpPr>
            <a:spLocks noChangeArrowheads="1"/>
          </p:cNvSpPr>
          <p:nvPr/>
        </p:nvSpPr>
        <p:spPr bwMode="auto">
          <a:xfrm>
            <a:off x="6477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7942" name="Oval 59"/>
          <p:cNvSpPr>
            <a:spLocks noChangeArrowheads="1"/>
          </p:cNvSpPr>
          <p:nvPr/>
        </p:nvSpPr>
        <p:spPr bwMode="auto">
          <a:xfrm>
            <a:off x="6629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43" name="Oval 60"/>
          <p:cNvSpPr>
            <a:spLocks noChangeArrowheads="1"/>
          </p:cNvSpPr>
          <p:nvPr/>
        </p:nvSpPr>
        <p:spPr bwMode="auto">
          <a:xfrm>
            <a:off x="6553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44" name="Oval 62"/>
          <p:cNvSpPr>
            <a:spLocks noChangeArrowheads="1"/>
          </p:cNvSpPr>
          <p:nvPr/>
        </p:nvSpPr>
        <p:spPr bwMode="auto">
          <a:xfrm>
            <a:off x="69342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7945" name="Oval 64"/>
          <p:cNvSpPr>
            <a:spLocks noChangeArrowheads="1"/>
          </p:cNvSpPr>
          <p:nvPr/>
        </p:nvSpPr>
        <p:spPr bwMode="auto">
          <a:xfrm>
            <a:off x="67056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7946" name="Oval 65"/>
          <p:cNvSpPr>
            <a:spLocks noChangeArrowheads="1"/>
          </p:cNvSpPr>
          <p:nvPr/>
        </p:nvSpPr>
        <p:spPr bwMode="auto">
          <a:xfrm>
            <a:off x="6781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7947" name="Oval 66"/>
          <p:cNvSpPr>
            <a:spLocks noChangeArrowheads="1"/>
          </p:cNvSpPr>
          <p:nvPr/>
        </p:nvSpPr>
        <p:spPr bwMode="auto">
          <a:xfrm>
            <a:off x="7010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7948" name="Oval 67"/>
          <p:cNvSpPr>
            <a:spLocks noChangeArrowheads="1"/>
          </p:cNvSpPr>
          <p:nvPr/>
        </p:nvSpPr>
        <p:spPr bwMode="auto">
          <a:xfrm>
            <a:off x="71628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7949" name="Oval 68"/>
          <p:cNvSpPr>
            <a:spLocks noChangeArrowheads="1"/>
          </p:cNvSpPr>
          <p:nvPr/>
        </p:nvSpPr>
        <p:spPr bwMode="auto">
          <a:xfrm>
            <a:off x="70866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7950" name="Oval 69"/>
          <p:cNvSpPr>
            <a:spLocks noChangeArrowheads="1"/>
          </p:cNvSpPr>
          <p:nvPr/>
        </p:nvSpPr>
        <p:spPr bwMode="auto">
          <a:xfrm>
            <a:off x="6858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51" name="Oval 70"/>
          <p:cNvSpPr>
            <a:spLocks noChangeArrowheads="1"/>
          </p:cNvSpPr>
          <p:nvPr/>
        </p:nvSpPr>
        <p:spPr bwMode="auto">
          <a:xfrm>
            <a:off x="70104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7952" name="Oval 71"/>
          <p:cNvSpPr>
            <a:spLocks noChangeArrowheads="1"/>
          </p:cNvSpPr>
          <p:nvPr/>
        </p:nvSpPr>
        <p:spPr bwMode="auto">
          <a:xfrm>
            <a:off x="7086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53" name="Oval 72"/>
          <p:cNvSpPr>
            <a:spLocks noChangeArrowheads="1"/>
          </p:cNvSpPr>
          <p:nvPr/>
        </p:nvSpPr>
        <p:spPr bwMode="auto">
          <a:xfrm>
            <a:off x="678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54" name="Oval 73"/>
          <p:cNvSpPr>
            <a:spLocks noChangeArrowheads="1"/>
          </p:cNvSpPr>
          <p:nvPr/>
        </p:nvSpPr>
        <p:spPr bwMode="auto">
          <a:xfrm>
            <a:off x="68580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55" name="Oval 74"/>
          <p:cNvSpPr>
            <a:spLocks noChangeArrowheads="1"/>
          </p:cNvSpPr>
          <p:nvPr/>
        </p:nvSpPr>
        <p:spPr bwMode="auto">
          <a:xfrm>
            <a:off x="70866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7956" name="Oval 75"/>
          <p:cNvSpPr>
            <a:spLocks noChangeArrowheads="1"/>
          </p:cNvSpPr>
          <p:nvPr/>
        </p:nvSpPr>
        <p:spPr bwMode="auto">
          <a:xfrm>
            <a:off x="7239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57" name="Oval 76"/>
          <p:cNvSpPr>
            <a:spLocks noChangeArrowheads="1"/>
          </p:cNvSpPr>
          <p:nvPr/>
        </p:nvSpPr>
        <p:spPr bwMode="auto">
          <a:xfrm>
            <a:off x="71628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7958" name="Oval 77"/>
          <p:cNvSpPr>
            <a:spLocks noChangeArrowheads="1"/>
          </p:cNvSpPr>
          <p:nvPr/>
        </p:nvSpPr>
        <p:spPr bwMode="auto">
          <a:xfrm>
            <a:off x="7315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59" name="Oval 78"/>
          <p:cNvSpPr>
            <a:spLocks noChangeArrowheads="1"/>
          </p:cNvSpPr>
          <p:nvPr/>
        </p:nvSpPr>
        <p:spPr bwMode="auto">
          <a:xfrm>
            <a:off x="7467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7960" name="Oval 79"/>
          <p:cNvSpPr>
            <a:spLocks noChangeArrowheads="1"/>
          </p:cNvSpPr>
          <p:nvPr/>
        </p:nvSpPr>
        <p:spPr bwMode="auto">
          <a:xfrm>
            <a:off x="7543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7961" name="Oval 80"/>
          <p:cNvSpPr>
            <a:spLocks noChangeArrowheads="1"/>
          </p:cNvSpPr>
          <p:nvPr/>
        </p:nvSpPr>
        <p:spPr bwMode="auto">
          <a:xfrm>
            <a:off x="7239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62" name="Oval 81"/>
          <p:cNvSpPr>
            <a:spLocks noChangeArrowheads="1"/>
          </p:cNvSpPr>
          <p:nvPr/>
        </p:nvSpPr>
        <p:spPr bwMode="auto">
          <a:xfrm>
            <a:off x="73152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7963" name="Oval 82"/>
          <p:cNvSpPr>
            <a:spLocks noChangeArrowheads="1"/>
          </p:cNvSpPr>
          <p:nvPr/>
        </p:nvSpPr>
        <p:spPr bwMode="auto">
          <a:xfrm>
            <a:off x="75438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7964" name="Oval 83"/>
          <p:cNvSpPr>
            <a:spLocks noChangeArrowheads="1"/>
          </p:cNvSpPr>
          <p:nvPr/>
        </p:nvSpPr>
        <p:spPr bwMode="auto">
          <a:xfrm>
            <a:off x="7696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7965" name="Oval 84"/>
          <p:cNvSpPr>
            <a:spLocks noChangeArrowheads="1"/>
          </p:cNvSpPr>
          <p:nvPr/>
        </p:nvSpPr>
        <p:spPr bwMode="auto">
          <a:xfrm>
            <a:off x="7620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7966" name="Oval 85"/>
          <p:cNvSpPr>
            <a:spLocks noChangeArrowheads="1"/>
          </p:cNvSpPr>
          <p:nvPr/>
        </p:nvSpPr>
        <p:spPr bwMode="auto">
          <a:xfrm>
            <a:off x="63246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7967" name="Oval 86"/>
          <p:cNvSpPr>
            <a:spLocks noChangeArrowheads="1"/>
          </p:cNvSpPr>
          <p:nvPr/>
        </p:nvSpPr>
        <p:spPr bwMode="auto">
          <a:xfrm>
            <a:off x="64770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7968" name="Oval 87"/>
          <p:cNvSpPr>
            <a:spLocks noChangeArrowheads="1"/>
          </p:cNvSpPr>
          <p:nvPr/>
        </p:nvSpPr>
        <p:spPr bwMode="auto">
          <a:xfrm>
            <a:off x="6629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7969" name="Oval 88"/>
          <p:cNvSpPr>
            <a:spLocks noChangeArrowheads="1"/>
          </p:cNvSpPr>
          <p:nvPr/>
        </p:nvSpPr>
        <p:spPr bwMode="auto">
          <a:xfrm>
            <a:off x="6629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7970" name="Oval 89"/>
          <p:cNvSpPr>
            <a:spLocks noChangeArrowheads="1"/>
          </p:cNvSpPr>
          <p:nvPr/>
        </p:nvSpPr>
        <p:spPr bwMode="auto">
          <a:xfrm>
            <a:off x="7391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7971" name="Oval 90"/>
          <p:cNvSpPr>
            <a:spLocks noChangeArrowheads="1"/>
          </p:cNvSpPr>
          <p:nvPr/>
        </p:nvSpPr>
        <p:spPr bwMode="auto">
          <a:xfrm>
            <a:off x="609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7972" name="Oval 91"/>
          <p:cNvSpPr>
            <a:spLocks noChangeArrowheads="1"/>
          </p:cNvSpPr>
          <p:nvPr/>
        </p:nvSpPr>
        <p:spPr bwMode="auto">
          <a:xfrm>
            <a:off x="63246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7973" name="Oval 92"/>
          <p:cNvSpPr>
            <a:spLocks noChangeArrowheads="1"/>
          </p:cNvSpPr>
          <p:nvPr/>
        </p:nvSpPr>
        <p:spPr bwMode="auto">
          <a:xfrm>
            <a:off x="64008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7974" name="Oval 93"/>
          <p:cNvSpPr>
            <a:spLocks noChangeArrowheads="1"/>
          </p:cNvSpPr>
          <p:nvPr/>
        </p:nvSpPr>
        <p:spPr bwMode="auto">
          <a:xfrm>
            <a:off x="66294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7975" name="Oval 94"/>
          <p:cNvSpPr>
            <a:spLocks noChangeArrowheads="1"/>
          </p:cNvSpPr>
          <p:nvPr/>
        </p:nvSpPr>
        <p:spPr bwMode="auto">
          <a:xfrm>
            <a:off x="662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7976" name="Oval 95"/>
          <p:cNvSpPr>
            <a:spLocks noChangeArrowheads="1"/>
          </p:cNvSpPr>
          <p:nvPr/>
        </p:nvSpPr>
        <p:spPr bwMode="auto">
          <a:xfrm>
            <a:off x="74676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7977" name="Oval 96"/>
          <p:cNvSpPr>
            <a:spLocks noChangeArrowheads="1"/>
          </p:cNvSpPr>
          <p:nvPr/>
        </p:nvSpPr>
        <p:spPr bwMode="auto">
          <a:xfrm>
            <a:off x="7162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7978" name="Oval 97"/>
          <p:cNvSpPr>
            <a:spLocks noChangeArrowheads="1"/>
          </p:cNvSpPr>
          <p:nvPr/>
        </p:nvSpPr>
        <p:spPr bwMode="auto">
          <a:xfrm>
            <a:off x="73152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7979" name="Oval 98"/>
          <p:cNvSpPr>
            <a:spLocks noChangeArrowheads="1"/>
          </p:cNvSpPr>
          <p:nvPr/>
        </p:nvSpPr>
        <p:spPr bwMode="auto">
          <a:xfrm>
            <a:off x="73914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7980" name="Oval 99"/>
          <p:cNvSpPr>
            <a:spLocks noChangeArrowheads="1"/>
          </p:cNvSpPr>
          <p:nvPr/>
        </p:nvSpPr>
        <p:spPr bwMode="auto">
          <a:xfrm>
            <a:off x="7086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7981" name="Oval 100"/>
          <p:cNvSpPr>
            <a:spLocks noChangeArrowheads="1"/>
          </p:cNvSpPr>
          <p:nvPr/>
        </p:nvSpPr>
        <p:spPr bwMode="auto">
          <a:xfrm>
            <a:off x="7162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7982" name="Oval 101"/>
          <p:cNvSpPr>
            <a:spLocks noChangeArrowheads="1"/>
          </p:cNvSpPr>
          <p:nvPr/>
        </p:nvSpPr>
        <p:spPr bwMode="auto">
          <a:xfrm>
            <a:off x="73914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7983" name="Oval 102"/>
          <p:cNvSpPr>
            <a:spLocks noChangeArrowheads="1"/>
          </p:cNvSpPr>
          <p:nvPr/>
        </p:nvSpPr>
        <p:spPr bwMode="auto">
          <a:xfrm>
            <a:off x="75438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7984" name="Oval 103"/>
          <p:cNvSpPr>
            <a:spLocks noChangeArrowheads="1"/>
          </p:cNvSpPr>
          <p:nvPr/>
        </p:nvSpPr>
        <p:spPr bwMode="auto">
          <a:xfrm>
            <a:off x="74676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7985" name="Oval 104"/>
          <p:cNvSpPr>
            <a:spLocks noChangeArrowheads="1"/>
          </p:cNvSpPr>
          <p:nvPr/>
        </p:nvSpPr>
        <p:spPr bwMode="auto">
          <a:xfrm>
            <a:off x="76962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7986" name="Oval 105"/>
          <p:cNvSpPr>
            <a:spLocks noChangeArrowheads="1"/>
          </p:cNvSpPr>
          <p:nvPr/>
        </p:nvSpPr>
        <p:spPr bwMode="auto">
          <a:xfrm>
            <a:off x="63246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7987" name="Oval 106"/>
          <p:cNvSpPr>
            <a:spLocks noChangeArrowheads="1"/>
          </p:cNvSpPr>
          <p:nvPr/>
        </p:nvSpPr>
        <p:spPr bwMode="auto">
          <a:xfrm>
            <a:off x="79248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7988" name="Oval 107"/>
          <p:cNvSpPr>
            <a:spLocks noChangeArrowheads="1"/>
          </p:cNvSpPr>
          <p:nvPr/>
        </p:nvSpPr>
        <p:spPr bwMode="auto">
          <a:xfrm>
            <a:off x="60960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7989" name="Oval 108"/>
          <p:cNvSpPr>
            <a:spLocks noChangeArrowheads="1"/>
          </p:cNvSpPr>
          <p:nvPr/>
        </p:nvSpPr>
        <p:spPr bwMode="auto">
          <a:xfrm>
            <a:off x="61722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7990" name="Oval 109"/>
          <p:cNvSpPr>
            <a:spLocks noChangeArrowheads="1"/>
          </p:cNvSpPr>
          <p:nvPr/>
        </p:nvSpPr>
        <p:spPr bwMode="auto">
          <a:xfrm>
            <a:off x="64008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7991" name="Oval 110"/>
          <p:cNvSpPr>
            <a:spLocks noChangeArrowheads="1"/>
          </p:cNvSpPr>
          <p:nvPr/>
        </p:nvSpPr>
        <p:spPr bwMode="auto">
          <a:xfrm>
            <a:off x="65532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7992" name="Oval 111"/>
          <p:cNvSpPr>
            <a:spLocks noChangeArrowheads="1"/>
          </p:cNvSpPr>
          <p:nvPr/>
        </p:nvSpPr>
        <p:spPr bwMode="auto">
          <a:xfrm>
            <a:off x="64770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7993" name="Oval 112"/>
          <p:cNvSpPr>
            <a:spLocks noChangeArrowheads="1"/>
          </p:cNvSpPr>
          <p:nvPr/>
        </p:nvSpPr>
        <p:spPr bwMode="auto">
          <a:xfrm>
            <a:off x="7924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7994" name="Oval 113"/>
          <p:cNvSpPr>
            <a:spLocks noChangeArrowheads="1"/>
          </p:cNvSpPr>
          <p:nvPr/>
        </p:nvSpPr>
        <p:spPr bwMode="auto">
          <a:xfrm>
            <a:off x="76962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7995" name="Oval 114"/>
          <p:cNvSpPr>
            <a:spLocks noChangeArrowheads="1"/>
          </p:cNvSpPr>
          <p:nvPr/>
        </p:nvSpPr>
        <p:spPr bwMode="auto">
          <a:xfrm>
            <a:off x="77724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7996" name="Oval 115"/>
          <p:cNvSpPr>
            <a:spLocks noChangeArrowheads="1"/>
          </p:cNvSpPr>
          <p:nvPr/>
        </p:nvSpPr>
        <p:spPr bwMode="auto">
          <a:xfrm>
            <a:off x="80010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7997" name="Oval 116"/>
          <p:cNvSpPr>
            <a:spLocks noChangeArrowheads="1"/>
          </p:cNvSpPr>
          <p:nvPr/>
        </p:nvSpPr>
        <p:spPr bwMode="auto">
          <a:xfrm>
            <a:off x="8153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7998" name="Oval 117"/>
          <p:cNvSpPr>
            <a:spLocks noChangeArrowheads="1"/>
          </p:cNvSpPr>
          <p:nvPr/>
        </p:nvSpPr>
        <p:spPr bwMode="auto">
          <a:xfrm>
            <a:off x="8077200" y="2868613"/>
            <a:ext cx="76200" cy="76200"/>
          </a:xfrm>
          <a:prstGeom prst="ellipse">
            <a:avLst/>
          </a:prstGeom>
          <a:solidFill>
            <a:schemeClr val="accent2"/>
          </a:solidFill>
          <a:ln w="9525">
            <a:noFill/>
            <a:round/>
            <a:headEnd/>
            <a:tailEnd/>
          </a:ln>
        </p:spPr>
        <p:txBody>
          <a:bodyPr wrap="none" anchor="ctr"/>
          <a:lstStyle/>
          <a:p>
            <a:endParaRPr lang="en-US"/>
          </a:p>
        </p:txBody>
      </p:sp>
      <p:sp>
        <p:nvSpPr>
          <p:cNvPr id="37999" name="Oval 118"/>
          <p:cNvSpPr>
            <a:spLocks noChangeArrowheads="1"/>
          </p:cNvSpPr>
          <p:nvPr/>
        </p:nvSpPr>
        <p:spPr bwMode="auto">
          <a:xfrm>
            <a:off x="8229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8000" name="Oval 119"/>
          <p:cNvSpPr>
            <a:spLocks noChangeArrowheads="1"/>
          </p:cNvSpPr>
          <p:nvPr/>
        </p:nvSpPr>
        <p:spPr bwMode="auto">
          <a:xfrm>
            <a:off x="80010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001" name="Oval 120"/>
          <p:cNvSpPr>
            <a:spLocks noChangeArrowheads="1"/>
          </p:cNvSpPr>
          <p:nvPr/>
        </p:nvSpPr>
        <p:spPr bwMode="auto">
          <a:xfrm>
            <a:off x="8077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002" name="Oval 121"/>
          <p:cNvSpPr>
            <a:spLocks noChangeArrowheads="1"/>
          </p:cNvSpPr>
          <p:nvPr/>
        </p:nvSpPr>
        <p:spPr bwMode="auto">
          <a:xfrm>
            <a:off x="81534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8003" name="Oval 122"/>
          <p:cNvSpPr>
            <a:spLocks noChangeArrowheads="1"/>
          </p:cNvSpPr>
          <p:nvPr/>
        </p:nvSpPr>
        <p:spPr bwMode="auto">
          <a:xfrm>
            <a:off x="6705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8004" name="Oval 123"/>
          <p:cNvSpPr>
            <a:spLocks noChangeArrowheads="1"/>
          </p:cNvSpPr>
          <p:nvPr/>
        </p:nvSpPr>
        <p:spPr bwMode="auto">
          <a:xfrm>
            <a:off x="69342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8005" name="Oval 124"/>
          <p:cNvSpPr>
            <a:spLocks noChangeArrowheads="1"/>
          </p:cNvSpPr>
          <p:nvPr/>
        </p:nvSpPr>
        <p:spPr bwMode="auto">
          <a:xfrm>
            <a:off x="82296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006" name="Oval 125"/>
          <p:cNvSpPr>
            <a:spLocks noChangeArrowheads="1"/>
          </p:cNvSpPr>
          <p:nvPr/>
        </p:nvSpPr>
        <p:spPr bwMode="auto">
          <a:xfrm>
            <a:off x="81534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8007" name="Oval 126"/>
          <p:cNvSpPr>
            <a:spLocks noChangeArrowheads="1"/>
          </p:cNvSpPr>
          <p:nvPr/>
        </p:nvSpPr>
        <p:spPr bwMode="auto">
          <a:xfrm>
            <a:off x="57150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8008" name="Oval 127"/>
          <p:cNvSpPr>
            <a:spLocks noChangeArrowheads="1"/>
          </p:cNvSpPr>
          <p:nvPr/>
        </p:nvSpPr>
        <p:spPr bwMode="auto">
          <a:xfrm>
            <a:off x="58674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8009" name="Oval 128"/>
          <p:cNvSpPr>
            <a:spLocks noChangeArrowheads="1"/>
          </p:cNvSpPr>
          <p:nvPr/>
        </p:nvSpPr>
        <p:spPr bwMode="auto">
          <a:xfrm>
            <a:off x="60198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8010" name="Oval 129"/>
          <p:cNvSpPr>
            <a:spLocks noChangeArrowheads="1"/>
          </p:cNvSpPr>
          <p:nvPr/>
        </p:nvSpPr>
        <p:spPr bwMode="auto">
          <a:xfrm>
            <a:off x="6019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8011" name="Oval 130"/>
          <p:cNvSpPr>
            <a:spLocks noChangeArrowheads="1"/>
          </p:cNvSpPr>
          <p:nvPr/>
        </p:nvSpPr>
        <p:spPr bwMode="auto">
          <a:xfrm>
            <a:off x="66294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8012" name="Oval 131"/>
          <p:cNvSpPr>
            <a:spLocks noChangeArrowheads="1"/>
          </p:cNvSpPr>
          <p:nvPr/>
        </p:nvSpPr>
        <p:spPr bwMode="auto">
          <a:xfrm>
            <a:off x="6781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8013" name="Oval 132"/>
          <p:cNvSpPr>
            <a:spLocks noChangeArrowheads="1"/>
          </p:cNvSpPr>
          <p:nvPr/>
        </p:nvSpPr>
        <p:spPr bwMode="auto">
          <a:xfrm>
            <a:off x="70104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8014" name="Oval 133"/>
          <p:cNvSpPr>
            <a:spLocks noChangeArrowheads="1"/>
          </p:cNvSpPr>
          <p:nvPr/>
        </p:nvSpPr>
        <p:spPr bwMode="auto">
          <a:xfrm>
            <a:off x="57150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8015" name="Oval 134"/>
          <p:cNvSpPr>
            <a:spLocks noChangeArrowheads="1"/>
          </p:cNvSpPr>
          <p:nvPr/>
        </p:nvSpPr>
        <p:spPr bwMode="auto">
          <a:xfrm>
            <a:off x="72390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8016" name="Oval 135"/>
          <p:cNvSpPr>
            <a:spLocks noChangeArrowheads="1"/>
          </p:cNvSpPr>
          <p:nvPr/>
        </p:nvSpPr>
        <p:spPr bwMode="auto">
          <a:xfrm>
            <a:off x="75438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8017" name="Oval 136"/>
          <p:cNvSpPr>
            <a:spLocks noChangeArrowheads="1"/>
          </p:cNvSpPr>
          <p:nvPr/>
        </p:nvSpPr>
        <p:spPr bwMode="auto">
          <a:xfrm>
            <a:off x="80010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018" name="Oval 137"/>
          <p:cNvSpPr>
            <a:spLocks noChangeArrowheads="1"/>
          </p:cNvSpPr>
          <p:nvPr/>
        </p:nvSpPr>
        <p:spPr bwMode="auto">
          <a:xfrm>
            <a:off x="57912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8019" name="Oval 138"/>
          <p:cNvSpPr>
            <a:spLocks noChangeArrowheads="1"/>
          </p:cNvSpPr>
          <p:nvPr/>
        </p:nvSpPr>
        <p:spPr bwMode="auto">
          <a:xfrm>
            <a:off x="58674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8020" name="Oval 139"/>
          <p:cNvSpPr>
            <a:spLocks noChangeArrowheads="1"/>
          </p:cNvSpPr>
          <p:nvPr/>
        </p:nvSpPr>
        <p:spPr bwMode="auto">
          <a:xfrm>
            <a:off x="6019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8021" name="Oval 140"/>
          <p:cNvSpPr>
            <a:spLocks noChangeArrowheads="1"/>
          </p:cNvSpPr>
          <p:nvPr/>
        </p:nvSpPr>
        <p:spPr bwMode="auto">
          <a:xfrm>
            <a:off x="59436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8022" name="Oval 141"/>
          <p:cNvSpPr>
            <a:spLocks noChangeArrowheads="1"/>
          </p:cNvSpPr>
          <p:nvPr/>
        </p:nvSpPr>
        <p:spPr bwMode="auto">
          <a:xfrm>
            <a:off x="57912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023" name="Oval 142"/>
          <p:cNvSpPr>
            <a:spLocks noChangeArrowheads="1"/>
          </p:cNvSpPr>
          <p:nvPr/>
        </p:nvSpPr>
        <p:spPr bwMode="auto">
          <a:xfrm>
            <a:off x="56388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024" name="Oval 143"/>
          <p:cNvSpPr>
            <a:spLocks noChangeArrowheads="1"/>
          </p:cNvSpPr>
          <p:nvPr/>
        </p:nvSpPr>
        <p:spPr bwMode="auto">
          <a:xfrm>
            <a:off x="571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025" name="Oval 144"/>
          <p:cNvSpPr>
            <a:spLocks noChangeArrowheads="1"/>
          </p:cNvSpPr>
          <p:nvPr/>
        </p:nvSpPr>
        <p:spPr bwMode="auto">
          <a:xfrm>
            <a:off x="58674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026" name="Oval 145"/>
          <p:cNvSpPr>
            <a:spLocks noChangeArrowheads="1"/>
          </p:cNvSpPr>
          <p:nvPr/>
        </p:nvSpPr>
        <p:spPr bwMode="auto">
          <a:xfrm>
            <a:off x="57912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8027" name="Oval 146"/>
          <p:cNvSpPr>
            <a:spLocks noChangeArrowheads="1"/>
          </p:cNvSpPr>
          <p:nvPr/>
        </p:nvSpPr>
        <p:spPr bwMode="auto">
          <a:xfrm>
            <a:off x="5638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28" name="Oval 147"/>
          <p:cNvSpPr>
            <a:spLocks noChangeArrowheads="1"/>
          </p:cNvSpPr>
          <p:nvPr/>
        </p:nvSpPr>
        <p:spPr bwMode="auto">
          <a:xfrm>
            <a:off x="7924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029" name="Oval 148"/>
          <p:cNvSpPr>
            <a:spLocks noChangeArrowheads="1"/>
          </p:cNvSpPr>
          <p:nvPr/>
        </p:nvSpPr>
        <p:spPr bwMode="auto">
          <a:xfrm>
            <a:off x="79248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38030" name="Oval 149"/>
          <p:cNvSpPr>
            <a:spLocks noChangeArrowheads="1"/>
          </p:cNvSpPr>
          <p:nvPr/>
        </p:nvSpPr>
        <p:spPr bwMode="auto">
          <a:xfrm>
            <a:off x="8153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8031" name="Oval 150"/>
          <p:cNvSpPr>
            <a:spLocks noChangeArrowheads="1"/>
          </p:cNvSpPr>
          <p:nvPr/>
        </p:nvSpPr>
        <p:spPr bwMode="auto">
          <a:xfrm>
            <a:off x="8077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032" name="Oval 151"/>
          <p:cNvSpPr>
            <a:spLocks noChangeArrowheads="1"/>
          </p:cNvSpPr>
          <p:nvPr/>
        </p:nvSpPr>
        <p:spPr bwMode="auto">
          <a:xfrm>
            <a:off x="8153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33" name="Oval 152"/>
          <p:cNvSpPr>
            <a:spLocks noChangeArrowheads="1"/>
          </p:cNvSpPr>
          <p:nvPr/>
        </p:nvSpPr>
        <p:spPr bwMode="auto">
          <a:xfrm>
            <a:off x="63246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8034" name="Oval 153"/>
          <p:cNvSpPr>
            <a:spLocks noChangeArrowheads="1"/>
          </p:cNvSpPr>
          <p:nvPr/>
        </p:nvSpPr>
        <p:spPr bwMode="auto">
          <a:xfrm>
            <a:off x="5638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8035" name="Oval 154"/>
          <p:cNvSpPr>
            <a:spLocks noChangeArrowheads="1"/>
          </p:cNvSpPr>
          <p:nvPr/>
        </p:nvSpPr>
        <p:spPr bwMode="auto">
          <a:xfrm>
            <a:off x="5638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8036" name="Oval 155"/>
          <p:cNvSpPr>
            <a:spLocks noChangeArrowheads="1"/>
          </p:cNvSpPr>
          <p:nvPr/>
        </p:nvSpPr>
        <p:spPr bwMode="auto">
          <a:xfrm>
            <a:off x="56388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037" name="Oval 156"/>
          <p:cNvSpPr>
            <a:spLocks noChangeArrowheads="1"/>
          </p:cNvSpPr>
          <p:nvPr/>
        </p:nvSpPr>
        <p:spPr bwMode="auto">
          <a:xfrm>
            <a:off x="56388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038" name="Oval 157"/>
          <p:cNvSpPr>
            <a:spLocks noChangeArrowheads="1"/>
          </p:cNvSpPr>
          <p:nvPr/>
        </p:nvSpPr>
        <p:spPr bwMode="auto">
          <a:xfrm>
            <a:off x="5791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039" name="Oval 158"/>
          <p:cNvSpPr>
            <a:spLocks noChangeArrowheads="1"/>
          </p:cNvSpPr>
          <p:nvPr/>
        </p:nvSpPr>
        <p:spPr bwMode="auto">
          <a:xfrm>
            <a:off x="78486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040" name="Oval 159"/>
          <p:cNvSpPr>
            <a:spLocks noChangeArrowheads="1"/>
          </p:cNvSpPr>
          <p:nvPr/>
        </p:nvSpPr>
        <p:spPr bwMode="auto">
          <a:xfrm>
            <a:off x="79248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041" name="Oval 160"/>
          <p:cNvSpPr>
            <a:spLocks noChangeArrowheads="1"/>
          </p:cNvSpPr>
          <p:nvPr/>
        </p:nvSpPr>
        <p:spPr bwMode="auto">
          <a:xfrm>
            <a:off x="7772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042" name="Oval 161"/>
          <p:cNvSpPr>
            <a:spLocks noChangeArrowheads="1"/>
          </p:cNvSpPr>
          <p:nvPr/>
        </p:nvSpPr>
        <p:spPr bwMode="auto">
          <a:xfrm>
            <a:off x="5791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43" name="Oval 162"/>
          <p:cNvSpPr>
            <a:spLocks noChangeArrowheads="1"/>
          </p:cNvSpPr>
          <p:nvPr/>
        </p:nvSpPr>
        <p:spPr bwMode="auto">
          <a:xfrm>
            <a:off x="594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044" name="Oval 163"/>
          <p:cNvSpPr>
            <a:spLocks noChangeArrowheads="1"/>
          </p:cNvSpPr>
          <p:nvPr/>
        </p:nvSpPr>
        <p:spPr bwMode="auto">
          <a:xfrm>
            <a:off x="61722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045" name="Oval 164"/>
          <p:cNvSpPr>
            <a:spLocks noChangeArrowheads="1"/>
          </p:cNvSpPr>
          <p:nvPr/>
        </p:nvSpPr>
        <p:spPr bwMode="auto">
          <a:xfrm>
            <a:off x="60198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46" name="Oval 165"/>
          <p:cNvSpPr>
            <a:spLocks noChangeArrowheads="1"/>
          </p:cNvSpPr>
          <p:nvPr/>
        </p:nvSpPr>
        <p:spPr bwMode="auto">
          <a:xfrm>
            <a:off x="6248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47" name="Oval 166"/>
          <p:cNvSpPr>
            <a:spLocks noChangeArrowheads="1"/>
          </p:cNvSpPr>
          <p:nvPr/>
        </p:nvSpPr>
        <p:spPr bwMode="auto">
          <a:xfrm>
            <a:off x="6400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48" name="Oval 167"/>
          <p:cNvSpPr>
            <a:spLocks noChangeArrowheads="1"/>
          </p:cNvSpPr>
          <p:nvPr/>
        </p:nvSpPr>
        <p:spPr bwMode="auto">
          <a:xfrm>
            <a:off x="65532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49" name="Oval 168"/>
          <p:cNvSpPr>
            <a:spLocks noChangeArrowheads="1"/>
          </p:cNvSpPr>
          <p:nvPr/>
        </p:nvSpPr>
        <p:spPr bwMode="auto">
          <a:xfrm>
            <a:off x="6781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50" name="Oval 169"/>
          <p:cNvSpPr>
            <a:spLocks noChangeArrowheads="1"/>
          </p:cNvSpPr>
          <p:nvPr/>
        </p:nvSpPr>
        <p:spPr bwMode="auto">
          <a:xfrm>
            <a:off x="69342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51" name="Oval 170"/>
          <p:cNvSpPr>
            <a:spLocks noChangeArrowheads="1"/>
          </p:cNvSpPr>
          <p:nvPr/>
        </p:nvSpPr>
        <p:spPr bwMode="auto">
          <a:xfrm>
            <a:off x="7086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52" name="Oval 171"/>
          <p:cNvSpPr>
            <a:spLocks noChangeArrowheads="1"/>
          </p:cNvSpPr>
          <p:nvPr/>
        </p:nvSpPr>
        <p:spPr bwMode="auto">
          <a:xfrm>
            <a:off x="7239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53" name="Oval 172"/>
          <p:cNvSpPr>
            <a:spLocks noChangeArrowheads="1"/>
          </p:cNvSpPr>
          <p:nvPr/>
        </p:nvSpPr>
        <p:spPr bwMode="auto">
          <a:xfrm>
            <a:off x="7391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8054" name="Oval 173"/>
          <p:cNvSpPr>
            <a:spLocks noChangeArrowheads="1"/>
          </p:cNvSpPr>
          <p:nvPr/>
        </p:nvSpPr>
        <p:spPr bwMode="auto">
          <a:xfrm>
            <a:off x="75438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8055" name="Oval 174"/>
          <p:cNvSpPr>
            <a:spLocks noChangeArrowheads="1"/>
          </p:cNvSpPr>
          <p:nvPr/>
        </p:nvSpPr>
        <p:spPr bwMode="auto">
          <a:xfrm>
            <a:off x="7696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056" name="Oval 175"/>
          <p:cNvSpPr>
            <a:spLocks noChangeArrowheads="1"/>
          </p:cNvSpPr>
          <p:nvPr/>
        </p:nvSpPr>
        <p:spPr bwMode="auto">
          <a:xfrm>
            <a:off x="78486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057" name="Oval 176"/>
          <p:cNvSpPr>
            <a:spLocks noChangeArrowheads="1"/>
          </p:cNvSpPr>
          <p:nvPr/>
        </p:nvSpPr>
        <p:spPr bwMode="auto">
          <a:xfrm>
            <a:off x="7924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058" name="Oval 177"/>
          <p:cNvSpPr>
            <a:spLocks noChangeArrowheads="1"/>
          </p:cNvSpPr>
          <p:nvPr/>
        </p:nvSpPr>
        <p:spPr bwMode="auto">
          <a:xfrm>
            <a:off x="7772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8059" name="Oval 178"/>
          <p:cNvSpPr>
            <a:spLocks noChangeArrowheads="1"/>
          </p:cNvSpPr>
          <p:nvPr/>
        </p:nvSpPr>
        <p:spPr bwMode="auto">
          <a:xfrm>
            <a:off x="7772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60" name="Oval 179"/>
          <p:cNvSpPr>
            <a:spLocks noChangeArrowheads="1"/>
          </p:cNvSpPr>
          <p:nvPr/>
        </p:nvSpPr>
        <p:spPr bwMode="auto">
          <a:xfrm>
            <a:off x="8001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061" name="Oval 180"/>
          <p:cNvSpPr>
            <a:spLocks noChangeArrowheads="1"/>
          </p:cNvSpPr>
          <p:nvPr/>
        </p:nvSpPr>
        <p:spPr bwMode="auto">
          <a:xfrm>
            <a:off x="75438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062" name="Oval 181"/>
          <p:cNvSpPr>
            <a:spLocks noChangeArrowheads="1"/>
          </p:cNvSpPr>
          <p:nvPr/>
        </p:nvSpPr>
        <p:spPr bwMode="auto">
          <a:xfrm>
            <a:off x="76200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8063" name="AutoShape 182"/>
          <p:cNvSpPr>
            <a:spLocks noChangeArrowheads="1"/>
          </p:cNvSpPr>
          <p:nvPr/>
        </p:nvSpPr>
        <p:spPr bwMode="auto">
          <a:xfrm>
            <a:off x="5562600" y="3783013"/>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8064" name="Rectangle 183"/>
          <p:cNvSpPr>
            <a:spLocks noChangeArrowheads="1"/>
          </p:cNvSpPr>
          <p:nvPr/>
        </p:nvSpPr>
        <p:spPr bwMode="auto">
          <a:xfrm>
            <a:off x="5334000" y="3630613"/>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8065" name="Oval 186"/>
          <p:cNvSpPr>
            <a:spLocks noChangeArrowheads="1"/>
          </p:cNvSpPr>
          <p:nvPr/>
        </p:nvSpPr>
        <p:spPr bwMode="auto">
          <a:xfrm>
            <a:off x="6248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066" name="Oval 187"/>
          <p:cNvSpPr>
            <a:spLocks noChangeArrowheads="1"/>
          </p:cNvSpPr>
          <p:nvPr/>
        </p:nvSpPr>
        <p:spPr bwMode="auto">
          <a:xfrm>
            <a:off x="64008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8067" name="Oval 188"/>
          <p:cNvSpPr>
            <a:spLocks noChangeArrowheads="1"/>
          </p:cNvSpPr>
          <p:nvPr/>
        </p:nvSpPr>
        <p:spPr bwMode="auto">
          <a:xfrm>
            <a:off x="60960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068" name="Oval 191"/>
          <p:cNvSpPr>
            <a:spLocks noChangeArrowheads="1"/>
          </p:cNvSpPr>
          <p:nvPr/>
        </p:nvSpPr>
        <p:spPr bwMode="auto">
          <a:xfrm>
            <a:off x="6629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069" name="Oval 192"/>
          <p:cNvSpPr>
            <a:spLocks noChangeArrowheads="1"/>
          </p:cNvSpPr>
          <p:nvPr/>
        </p:nvSpPr>
        <p:spPr bwMode="auto">
          <a:xfrm>
            <a:off x="6553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070" name="Oval 194"/>
          <p:cNvSpPr>
            <a:spLocks noChangeArrowheads="1"/>
          </p:cNvSpPr>
          <p:nvPr/>
        </p:nvSpPr>
        <p:spPr bwMode="auto">
          <a:xfrm>
            <a:off x="67056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071" name="Oval 195"/>
          <p:cNvSpPr>
            <a:spLocks noChangeArrowheads="1"/>
          </p:cNvSpPr>
          <p:nvPr/>
        </p:nvSpPr>
        <p:spPr bwMode="auto">
          <a:xfrm>
            <a:off x="6781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072" name="Oval 196"/>
          <p:cNvSpPr>
            <a:spLocks noChangeArrowheads="1"/>
          </p:cNvSpPr>
          <p:nvPr/>
        </p:nvSpPr>
        <p:spPr bwMode="auto">
          <a:xfrm>
            <a:off x="66294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073" name="Oval 197"/>
          <p:cNvSpPr>
            <a:spLocks noChangeArrowheads="1"/>
          </p:cNvSpPr>
          <p:nvPr/>
        </p:nvSpPr>
        <p:spPr bwMode="auto">
          <a:xfrm>
            <a:off x="6781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074" name="Oval 198"/>
          <p:cNvSpPr>
            <a:spLocks noChangeArrowheads="1"/>
          </p:cNvSpPr>
          <p:nvPr/>
        </p:nvSpPr>
        <p:spPr bwMode="auto">
          <a:xfrm>
            <a:off x="64770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8075" name="Oval 199"/>
          <p:cNvSpPr>
            <a:spLocks noChangeArrowheads="1"/>
          </p:cNvSpPr>
          <p:nvPr/>
        </p:nvSpPr>
        <p:spPr bwMode="auto">
          <a:xfrm>
            <a:off x="6477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076" name="Oval 200"/>
          <p:cNvSpPr>
            <a:spLocks noChangeArrowheads="1"/>
          </p:cNvSpPr>
          <p:nvPr/>
        </p:nvSpPr>
        <p:spPr bwMode="auto">
          <a:xfrm>
            <a:off x="6629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077" name="Oval 201"/>
          <p:cNvSpPr>
            <a:spLocks noChangeArrowheads="1"/>
          </p:cNvSpPr>
          <p:nvPr/>
        </p:nvSpPr>
        <p:spPr bwMode="auto">
          <a:xfrm>
            <a:off x="65532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078" name="Oval 202"/>
          <p:cNvSpPr>
            <a:spLocks noChangeArrowheads="1"/>
          </p:cNvSpPr>
          <p:nvPr/>
        </p:nvSpPr>
        <p:spPr bwMode="auto">
          <a:xfrm>
            <a:off x="6096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079" name="Oval 203"/>
          <p:cNvSpPr>
            <a:spLocks noChangeArrowheads="1"/>
          </p:cNvSpPr>
          <p:nvPr/>
        </p:nvSpPr>
        <p:spPr bwMode="auto">
          <a:xfrm>
            <a:off x="63246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080" name="Oval 204"/>
          <p:cNvSpPr>
            <a:spLocks noChangeArrowheads="1"/>
          </p:cNvSpPr>
          <p:nvPr/>
        </p:nvSpPr>
        <p:spPr bwMode="auto">
          <a:xfrm>
            <a:off x="64008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081" name="Oval 205"/>
          <p:cNvSpPr>
            <a:spLocks noChangeArrowheads="1"/>
          </p:cNvSpPr>
          <p:nvPr/>
        </p:nvSpPr>
        <p:spPr bwMode="auto">
          <a:xfrm>
            <a:off x="6629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082" name="Oval 206"/>
          <p:cNvSpPr>
            <a:spLocks noChangeArrowheads="1"/>
          </p:cNvSpPr>
          <p:nvPr/>
        </p:nvSpPr>
        <p:spPr bwMode="auto">
          <a:xfrm>
            <a:off x="66294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083" name="Oval 207"/>
          <p:cNvSpPr>
            <a:spLocks noChangeArrowheads="1"/>
          </p:cNvSpPr>
          <p:nvPr/>
        </p:nvSpPr>
        <p:spPr bwMode="auto">
          <a:xfrm>
            <a:off x="62484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8084" name="Oval 208"/>
          <p:cNvSpPr>
            <a:spLocks noChangeArrowheads="1"/>
          </p:cNvSpPr>
          <p:nvPr/>
        </p:nvSpPr>
        <p:spPr bwMode="auto">
          <a:xfrm>
            <a:off x="6096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085" name="Oval 209"/>
          <p:cNvSpPr>
            <a:spLocks noChangeArrowheads="1"/>
          </p:cNvSpPr>
          <p:nvPr/>
        </p:nvSpPr>
        <p:spPr bwMode="auto">
          <a:xfrm>
            <a:off x="61722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086" name="Oval 210"/>
          <p:cNvSpPr>
            <a:spLocks noChangeArrowheads="1"/>
          </p:cNvSpPr>
          <p:nvPr/>
        </p:nvSpPr>
        <p:spPr bwMode="auto">
          <a:xfrm>
            <a:off x="6400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087" name="Oval 211"/>
          <p:cNvSpPr>
            <a:spLocks noChangeArrowheads="1"/>
          </p:cNvSpPr>
          <p:nvPr/>
        </p:nvSpPr>
        <p:spPr bwMode="auto">
          <a:xfrm>
            <a:off x="6553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088" name="Oval 212"/>
          <p:cNvSpPr>
            <a:spLocks noChangeArrowheads="1"/>
          </p:cNvSpPr>
          <p:nvPr/>
        </p:nvSpPr>
        <p:spPr bwMode="auto">
          <a:xfrm>
            <a:off x="6477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089" name="Oval 213"/>
          <p:cNvSpPr>
            <a:spLocks noChangeArrowheads="1"/>
          </p:cNvSpPr>
          <p:nvPr/>
        </p:nvSpPr>
        <p:spPr bwMode="auto">
          <a:xfrm>
            <a:off x="6705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090" name="Oval 214"/>
          <p:cNvSpPr>
            <a:spLocks noChangeArrowheads="1"/>
          </p:cNvSpPr>
          <p:nvPr/>
        </p:nvSpPr>
        <p:spPr bwMode="auto">
          <a:xfrm>
            <a:off x="5638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091" name="Oval 215"/>
          <p:cNvSpPr>
            <a:spLocks noChangeArrowheads="1"/>
          </p:cNvSpPr>
          <p:nvPr/>
        </p:nvSpPr>
        <p:spPr bwMode="auto">
          <a:xfrm>
            <a:off x="57912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092" name="Oval 216"/>
          <p:cNvSpPr>
            <a:spLocks noChangeArrowheads="1"/>
          </p:cNvSpPr>
          <p:nvPr/>
        </p:nvSpPr>
        <p:spPr bwMode="auto">
          <a:xfrm>
            <a:off x="59436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093" name="Oval 217"/>
          <p:cNvSpPr>
            <a:spLocks noChangeArrowheads="1"/>
          </p:cNvSpPr>
          <p:nvPr/>
        </p:nvSpPr>
        <p:spPr bwMode="auto">
          <a:xfrm>
            <a:off x="5943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094" name="Oval 218"/>
          <p:cNvSpPr>
            <a:spLocks noChangeArrowheads="1"/>
          </p:cNvSpPr>
          <p:nvPr/>
        </p:nvSpPr>
        <p:spPr bwMode="auto">
          <a:xfrm>
            <a:off x="6705600" y="6373813"/>
            <a:ext cx="76200" cy="76200"/>
          </a:xfrm>
          <a:prstGeom prst="ellipse">
            <a:avLst/>
          </a:prstGeom>
          <a:solidFill>
            <a:schemeClr val="accent2"/>
          </a:solidFill>
          <a:ln w="9525">
            <a:noFill/>
            <a:round/>
            <a:headEnd/>
            <a:tailEnd/>
          </a:ln>
        </p:spPr>
        <p:txBody>
          <a:bodyPr wrap="none" anchor="ctr"/>
          <a:lstStyle/>
          <a:p>
            <a:endParaRPr lang="en-US"/>
          </a:p>
        </p:txBody>
      </p:sp>
      <p:sp>
        <p:nvSpPr>
          <p:cNvPr id="38095" name="Oval 219"/>
          <p:cNvSpPr>
            <a:spLocks noChangeArrowheads="1"/>
          </p:cNvSpPr>
          <p:nvPr/>
        </p:nvSpPr>
        <p:spPr bwMode="auto">
          <a:xfrm>
            <a:off x="6781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096" name="Oval 220"/>
          <p:cNvSpPr>
            <a:spLocks noChangeArrowheads="1"/>
          </p:cNvSpPr>
          <p:nvPr/>
        </p:nvSpPr>
        <p:spPr bwMode="auto">
          <a:xfrm>
            <a:off x="57150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097" name="Oval 221"/>
          <p:cNvSpPr>
            <a:spLocks noChangeArrowheads="1"/>
          </p:cNvSpPr>
          <p:nvPr/>
        </p:nvSpPr>
        <p:spPr bwMode="auto">
          <a:xfrm>
            <a:off x="5791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098" name="Oval 222"/>
          <p:cNvSpPr>
            <a:spLocks noChangeArrowheads="1"/>
          </p:cNvSpPr>
          <p:nvPr/>
        </p:nvSpPr>
        <p:spPr bwMode="auto">
          <a:xfrm>
            <a:off x="5867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099" name="Oval 223"/>
          <p:cNvSpPr>
            <a:spLocks noChangeArrowheads="1"/>
          </p:cNvSpPr>
          <p:nvPr/>
        </p:nvSpPr>
        <p:spPr bwMode="auto">
          <a:xfrm>
            <a:off x="6096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00" name="Oval 224"/>
          <p:cNvSpPr>
            <a:spLocks noChangeArrowheads="1"/>
          </p:cNvSpPr>
          <p:nvPr/>
        </p:nvSpPr>
        <p:spPr bwMode="auto">
          <a:xfrm>
            <a:off x="58674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01" name="Oval 225"/>
          <p:cNvSpPr>
            <a:spLocks noChangeArrowheads="1"/>
          </p:cNvSpPr>
          <p:nvPr/>
        </p:nvSpPr>
        <p:spPr bwMode="auto">
          <a:xfrm>
            <a:off x="5791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102" name="Oval 226"/>
          <p:cNvSpPr>
            <a:spLocks noChangeArrowheads="1"/>
          </p:cNvSpPr>
          <p:nvPr/>
        </p:nvSpPr>
        <p:spPr bwMode="auto">
          <a:xfrm>
            <a:off x="5638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103" name="Oval 227"/>
          <p:cNvSpPr>
            <a:spLocks noChangeArrowheads="1"/>
          </p:cNvSpPr>
          <p:nvPr/>
        </p:nvSpPr>
        <p:spPr bwMode="auto">
          <a:xfrm>
            <a:off x="56388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104" name="Oval 228"/>
          <p:cNvSpPr>
            <a:spLocks noChangeArrowheads="1"/>
          </p:cNvSpPr>
          <p:nvPr/>
        </p:nvSpPr>
        <p:spPr bwMode="auto">
          <a:xfrm>
            <a:off x="57912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05" name="Oval 229"/>
          <p:cNvSpPr>
            <a:spLocks noChangeArrowheads="1"/>
          </p:cNvSpPr>
          <p:nvPr/>
        </p:nvSpPr>
        <p:spPr bwMode="auto">
          <a:xfrm>
            <a:off x="57150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8106" name="Oval 230"/>
          <p:cNvSpPr>
            <a:spLocks noChangeArrowheads="1"/>
          </p:cNvSpPr>
          <p:nvPr/>
        </p:nvSpPr>
        <p:spPr bwMode="auto">
          <a:xfrm>
            <a:off x="5638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07" name="Oval 231"/>
          <p:cNvSpPr>
            <a:spLocks noChangeArrowheads="1"/>
          </p:cNvSpPr>
          <p:nvPr/>
        </p:nvSpPr>
        <p:spPr bwMode="auto">
          <a:xfrm>
            <a:off x="63246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08" name="Oval 232"/>
          <p:cNvSpPr>
            <a:spLocks noChangeArrowheads="1"/>
          </p:cNvSpPr>
          <p:nvPr/>
        </p:nvSpPr>
        <p:spPr bwMode="auto">
          <a:xfrm>
            <a:off x="5638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09" name="Oval 233"/>
          <p:cNvSpPr>
            <a:spLocks noChangeArrowheads="1"/>
          </p:cNvSpPr>
          <p:nvPr/>
        </p:nvSpPr>
        <p:spPr bwMode="auto">
          <a:xfrm>
            <a:off x="5638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10" name="Oval 234"/>
          <p:cNvSpPr>
            <a:spLocks noChangeArrowheads="1"/>
          </p:cNvSpPr>
          <p:nvPr/>
        </p:nvSpPr>
        <p:spPr bwMode="auto">
          <a:xfrm>
            <a:off x="56388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111" name="Oval 235"/>
          <p:cNvSpPr>
            <a:spLocks noChangeArrowheads="1"/>
          </p:cNvSpPr>
          <p:nvPr/>
        </p:nvSpPr>
        <p:spPr bwMode="auto">
          <a:xfrm>
            <a:off x="56388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112" name="Oval 236"/>
          <p:cNvSpPr>
            <a:spLocks noChangeArrowheads="1"/>
          </p:cNvSpPr>
          <p:nvPr/>
        </p:nvSpPr>
        <p:spPr bwMode="auto">
          <a:xfrm>
            <a:off x="59436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113" name="Oval 237"/>
          <p:cNvSpPr>
            <a:spLocks noChangeArrowheads="1"/>
          </p:cNvSpPr>
          <p:nvPr/>
        </p:nvSpPr>
        <p:spPr bwMode="auto">
          <a:xfrm>
            <a:off x="5791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14" name="Oval 238"/>
          <p:cNvSpPr>
            <a:spLocks noChangeArrowheads="1"/>
          </p:cNvSpPr>
          <p:nvPr/>
        </p:nvSpPr>
        <p:spPr bwMode="auto">
          <a:xfrm>
            <a:off x="5943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15" name="Oval 239"/>
          <p:cNvSpPr>
            <a:spLocks noChangeArrowheads="1"/>
          </p:cNvSpPr>
          <p:nvPr/>
        </p:nvSpPr>
        <p:spPr bwMode="auto">
          <a:xfrm>
            <a:off x="6172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16" name="Oval 240"/>
          <p:cNvSpPr>
            <a:spLocks noChangeArrowheads="1"/>
          </p:cNvSpPr>
          <p:nvPr/>
        </p:nvSpPr>
        <p:spPr bwMode="auto">
          <a:xfrm>
            <a:off x="59436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117" name="Oval 241"/>
          <p:cNvSpPr>
            <a:spLocks noChangeArrowheads="1"/>
          </p:cNvSpPr>
          <p:nvPr/>
        </p:nvSpPr>
        <p:spPr bwMode="auto">
          <a:xfrm>
            <a:off x="6248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118" name="Oval 242"/>
          <p:cNvSpPr>
            <a:spLocks noChangeArrowheads="1"/>
          </p:cNvSpPr>
          <p:nvPr/>
        </p:nvSpPr>
        <p:spPr bwMode="auto">
          <a:xfrm>
            <a:off x="6400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19" name="Oval 243"/>
          <p:cNvSpPr>
            <a:spLocks noChangeArrowheads="1"/>
          </p:cNvSpPr>
          <p:nvPr/>
        </p:nvSpPr>
        <p:spPr bwMode="auto">
          <a:xfrm>
            <a:off x="65532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120" name="Oval 244"/>
          <p:cNvSpPr>
            <a:spLocks noChangeArrowheads="1"/>
          </p:cNvSpPr>
          <p:nvPr/>
        </p:nvSpPr>
        <p:spPr bwMode="auto">
          <a:xfrm>
            <a:off x="6781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21" name="Oval 245"/>
          <p:cNvSpPr>
            <a:spLocks noChangeArrowheads="1"/>
          </p:cNvSpPr>
          <p:nvPr/>
        </p:nvSpPr>
        <p:spPr bwMode="auto">
          <a:xfrm>
            <a:off x="6781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22" name="Oval 246"/>
          <p:cNvSpPr>
            <a:spLocks noChangeArrowheads="1"/>
          </p:cNvSpPr>
          <p:nvPr/>
        </p:nvSpPr>
        <p:spPr bwMode="auto">
          <a:xfrm>
            <a:off x="63246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123" name="Oval 247"/>
          <p:cNvSpPr>
            <a:spLocks noChangeArrowheads="1"/>
          </p:cNvSpPr>
          <p:nvPr/>
        </p:nvSpPr>
        <p:spPr bwMode="auto">
          <a:xfrm>
            <a:off x="6248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124" name="Oval 248"/>
          <p:cNvSpPr>
            <a:spLocks noChangeArrowheads="1"/>
          </p:cNvSpPr>
          <p:nvPr/>
        </p:nvSpPr>
        <p:spPr bwMode="auto">
          <a:xfrm>
            <a:off x="6172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125" name="Oval 249"/>
          <p:cNvSpPr>
            <a:spLocks noChangeArrowheads="1"/>
          </p:cNvSpPr>
          <p:nvPr/>
        </p:nvSpPr>
        <p:spPr bwMode="auto">
          <a:xfrm>
            <a:off x="61722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8126" name="Oval 250"/>
          <p:cNvSpPr>
            <a:spLocks noChangeArrowheads="1"/>
          </p:cNvSpPr>
          <p:nvPr/>
        </p:nvSpPr>
        <p:spPr bwMode="auto">
          <a:xfrm>
            <a:off x="6248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27" name="Oval 251"/>
          <p:cNvSpPr>
            <a:spLocks noChangeArrowheads="1"/>
          </p:cNvSpPr>
          <p:nvPr/>
        </p:nvSpPr>
        <p:spPr bwMode="auto">
          <a:xfrm>
            <a:off x="5791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128" name="Oval 252"/>
          <p:cNvSpPr>
            <a:spLocks noChangeArrowheads="1"/>
          </p:cNvSpPr>
          <p:nvPr/>
        </p:nvSpPr>
        <p:spPr bwMode="auto">
          <a:xfrm>
            <a:off x="59436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129" name="Oval 253"/>
          <p:cNvSpPr>
            <a:spLocks noChangeArrowheads="1"/>
          </p:cNvSpPr>
          <p:nvPr/>
        </p:nvSpPr>
        <p:spPr bwMode="auto">
          <a:xfrm>
            <a:off x="60960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30" name="Oval 254"/>
          <p:cNvSpPr>
            <a:spLocks noChangeArrowheads="1"/>
          </p:cNvSpPr>
          <p:nvPr/>
        </p:nvSpPr>
        <p:spPr bwMode="auto">
          <a:xfrm>
            <a:off x="6096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131" name="Oval 255"/>
          <p:cNvSpPr>
            <a:spLocks noChangeArrowheads="1"/>
          </p:cNvSpPr>
          <p:nvPr/>
        </p:nvSpPr>
        <p:spPr bwMode="auto">
          <a:xfrm>
            <a:off x="5791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32" name="Oval 256"/>
          <p:cNvSpPr>
            <a:spLocks noChangeArrowheads="1"/>
          </p:cNvSpPr>
          <p:nvPr/>
        </p:nvSpPr>
        <p:spPr bwMode="auto">
          <a:xfrm>
            <a:off x="5867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33" name="Oval 257"/>
          <p:cNvSpPr>
            <a:spLocks noChangeArrowheads="1"/>
          </p:cNvSpPr>
          <p:nvPr/>
        </p:nvSpPr>
        <p:spPr bwMode="auto">
          <a:xfrm>
            <a:off x="60198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134" name="Oval 258"/>
          <p:cNvSpPr>
            <a:spLocks noChangeArrowheads="1"/>
          </p:cNvSpPr>
          <p:nvPr/>
        </p:nvSpPr>
        <p:spPr bwMode="auto">
          <a:xfrm>
            <a:off x="6096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35" name="Oval 259"/>
          <p:cNvSpPr>
            <a:spLocks noChangeArrowheads="1"/>
          </p:cNvSpPr>
          <p:nvPr/>
        </p:nvSpPr>
        <p:spPr bwMode="auto">
          <a:xfrm>
            <a:off x="6019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36" name="Oval 260"/>
          <p:cNvSpPr>
            <a:spLocks noChangeArrowheads="1"/>
          </p:cNvSpPr>
          <p:nvPr/>
        </p:nvSpPr>
        <p:spPr bwMode="auto">
          <a:xfrm>
            <a:off x="5943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137" name="Oval 261"/>
          <p:cNvSpPr>
            <a:spLocks noChangeArrowheads="1"/>
          </p:cNvSpPr>
          <p:nvPr/>
        </p:nvSpPr>
        <p:spPr bwMode="auto">
          <a:xfrm>
            <a:off x="5791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38" name="Oval 262"/>
          <p:cNvSpPr>
            <a:spLocks noChangeArrowheads="1"/>
          </p:cNvSpPr>
          <p:nvPr/>
        </p:nvSpPr>
        <p:spPr bwMode="auto">
          <a:xfrm>
            <a:off x="59436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39" name="Oval 263"/>
          <p:cNvSpPr>
            <a:spLocks noChangeArrowheads="1"/>
          </p:cNvSpPr>
          <p:nvPr/>
        </p:nvSpPr>
        <p:spPr bwMode="auto">
          <a:xfrm>
            <a:off x="58674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8140" name="Oval 264"/>
          <p:cNvSpPr>
            <a:spLocks noChangeArrowheads="1"/>
          </p:cNvSpPr>
          <p:nvPr/>
        </p:nvSpPr>
        <p:spPr bwMode="auto">
          <a:xfrm>
            <a:off x="57150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141" name="Oval 265"/>
          <p:cNvSpPr>
            <a:spLocks noChangeArrowheads="1"/>
          </p:cNvSpPr>
          <p:nvPr/>
        </p:nvSpPr>
        <p:spPr bwMode="auto">
          <a:xfrm>
            <a:off x="5715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142" name="Oval 266"/>
          <p:cNvSpPr>
            <a:spLocks noChangeArrowheads="1"/>
          </p:cNvSpPr>
          <p:nvPr/>
        </p:nvSpPr>
        <p:spPr bwMode="auto">
          <a:xfrm>
            <a:off x="57150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143" name="Oval 267"/>
          <p:cNvSpPr>
            <a:spLocks noChangeArrowheads="1"/>
          </p:cNvSpPr>
          <p:nvPr/>
        </p:nvSpPr>
        <p:spPr bwMode="auto">
          <a:xfrm>
            <a:off x="57150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8144" name="Oval 268"/>
          <p:cNvSpPr>
            <a:spLocks noChangeArrowheads="1"/>
          </p:cNvSpPr>
          <p:nvPr/>
        </p:nvSpPr>
        <p:spPr bwMode="auto">
          <a:xfrm>
            <a:off x="5867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145" name="Oval 269"/>
          <p:cNvSpPr>
            <a:spLocks noChangeArrowheads="1"/>
          </p:cNvSpPr>
          <p:nvPr/>
        </p:nvSpPr>
        <p:spPr bwMode="auto">
          <a:xfrm>
            <a:off x="59436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46" name="Oval 270"/>
          <p:cNvSpPr>
            <a:spLocks noChangeArrowheads="1"/>
          </p:cNvSpPr>
          <p:nvPr/>
        </p:nvSpPr>
        <p:spPr bwMode="auto">
          <a:xfrm>
            <a:off x="60960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147" name="Oval 271"/>
          <p:cNvSpPr>
            <a:spLocks noChangeArrowheads="1"/>
          </p:cNvSpPr>
          <p:nvPr/>
        </p:nvSpPr>
        <p:spPr bwMode="auto">
          <a:xfrm>
            <a:off x="6096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148" name="Oval 272"/>
          <p:cNvSpPr>
            <a:spLocks noChangeArrowheads="1"/>
          </p:cNvSpPr>
          <p:nvPr/>
        </p:nvSpPr>
        <p:spPr bwMode="auto">
          <a:xfrm>
            <a:off x="63246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149" name="Oval 273"/>
          <p:cNvSpPr>
            <a:spLocks noChangeArrowheads="1"/>
          </p:cNvSpPr>
          <p:nvPr/>
        </p:nvSpPr>
        <p:spPr bwMode="auto">
          <a:xfrm>
            <a:off x="6858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150" name="Oval 277"/>
          <p:cNvSpPr>
            <a:spLocks noChangeArrowheads="1"/>
          </p:cNvSpPr>
          <p:nvPr/>
        </p:nvSpPr>
        <p:spPr bwMode="auto">
          <a:xfrm>
            <a:off x="6705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151" name="Oval 278"/>
          <p:cNvSpPr>
            <a:spLocks noChangeArrowheads="1"/>
          </p:cNvSpPr>
          <p:nvPr/>
        </p:nvSpPr>
        <p:spPr bwMode="auto">
          <a:xfrm>
            <a:off x="6781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52" name="Oval 279"/>
          <p:cNvSpPr>
            <a:spLocks noChangeArrowheads="1"/>
          </p:cNvSpPr>
          <p:nvPr/>
        </p:nvSpPr>
        <p:spPr bwMode="auto">
          <a:xfrm>
            <a:off x="6324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153" name="Oval 280"/>
          <p:cNvSpPr>
            <a:spLocks noChangeArrowheads="1"/>
          </p:cNvSpPr>
          <p:nvPr/>
        </p:nvSpPr>
        <p:spPr bwMode="auto">
          <a:xfrm>
            <a:off x="6477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154" name="Oval 281"/>
          <p:cNvSpPr>
            <a:spLocks noChangeArrowheads="1"/>
          </p:cNvSpPr>
          <p:nvPr/>
        </p:nvSpPr>
        <p:spPr bwMode="auto">
          <a:xfrm>
            <a:off x="6629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55" name="Oval 282"/>
          <p:cNvSpPr>
            <a:spLocks noChangeArrowheads="1"/>
          </p:cNvSpPr>
          <p:nvPr/>
        </p:nvSpPr>
        <p:spPr bwMode="auto">
          <a:xfrm>
            <a:off x="6629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156" name="Oval 283"/>
          <p:cNvSpPr>
            <a:spLocks noChangeArrowheads="1"/>
          </p:cNvSpPr>
          <p:nvPr/>
        </p:nvSpPr>
        <p:spPr bwMode="auto">
          <a:xfrm>
            <a:off x="63246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157" name="Oval 284"/>
          <p:cNvSpPr>
            <a:spLocks noChangeArrowheads="1"/>
          </p:cNvSpPr>
          <p:nvPr/>
        </p:nvSpPr>
        <p:spPr bwMode="auto">
          <a:xfrm>
            <a:off x="64008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158" name="Oval 286"/>
          <p:cNvSpPr>
            <a:spLocks noChangeArrowheads="1"/>
          </p:cNvSpPr>
          <p:nvPr/>
        </p:nvSpPr>
        <p:spPr bwMode="auto">
          <a:xfrm>
            <a:off x="6172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159" name="Oval 287"/>
          <p:cNvSpPr>
            <a:spLocks noChangeArrowheads="1"/>
          </p:cNvSpPr>
          <p:nvPr/>
        </p:nvSpPr>
        <p:spPr bwMode="auto">
          <a:xfrm>
            <a:off x="6553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160" name="Oval 288"/>
          <p:cNvSpPr>
            <a:spLocks noChangeArrowheads="1"/>
          </p:cNvSpPr>
          <p:nvPr/>
        </p:nvSpPr>
        <p:spPr bwMode="auto">
          <a:xfrm>
            <a:off x="64008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161" name="Oval 289"/>
          <p:cNvSpPr>
            <a:spLocks noChangeArrowheads="1"/>
          </p:cNvSpPr>
          <p:nvPr/>
        </p:nvSpPr>
        <p:spPr bwMode="auto">
          <a:xfrm>
            <a:off x="6096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162" name="Oval 290"/>
          <p:cNvSpPr>
            <a:spLocks noChangeArrowheads="1"/>
          </p:cNvSpPr>
          <p:nvPr/>
        </p:nvSpPr>
        <p:spPr bwMode="auto">
          <a:xfrm>
            <a:off x="6324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63" name="Oval 291"/>
          <p:cNvSpPr>
            <a:spLocks noChangeArrowheads="1"/>
          </p:cNvSpPr>
          <p:nvPr/>
        </p:nvSpPr>
        <p:spPr bwMode="auto">
          <a:xfrm>
            <a:off x="6477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64" name="Oval 292"/>
          <p:cNvSpPr>
            <a:spLocks noChangeArrowheads="1"/>
          </p:cNvSpPr>
          <p:nvPr/>
        </p:nvSpPr>
        <p:spPr bwMode="auto">
          <a:xfrm>
            <a:off x="64008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8165" name="Oval 293"/>
          <p:cNvSpPr>
            <a:spLocks noChangeArrowheads="1"/>
          </p:cNvSpPr>
          <p:nvPr/>
        </p:nvSpPr>
        <p:spPr bwMode="auto">
          <a:xfrm>
            <a:off x="62484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66" name="Oval 294"/>
          <p:cNvSpPr>
            <a:spLocks noChangeArrowheads="1"/>
          </p:cNvSpPr>
          <p:nvPr/>
        </p:nvSpPr>
        <p:spPr bwMode="auto">
          <a:xfrm>
            <a:off x="6248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67" name="Oval 295"/>
          <p:cNvSpPr>
            <a:spLocks noChangeArrowheads="1"/>
          </p:cNvSpPr>
          <p:nvPr/>
        </p:nvSpPr>
        <p:spPr bwMode="auto">
          <a:xfrm>
            <a:off x="62484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168" name="Oval 297"/>
          <p:cNvSpPr>
            <a:spLocks noChangeArrowheads="1"/>
          </p:cNvSpPr>
          <p:nvPr/>
        </p:nvSpPr>
        <p:spPr bwMode="auto">
          <a:xfrm>
            <a:off x="6400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69" name="Oval 298"/>
          <p:cNvSpPr>
            <a:spLocks noChangeArrowheads="1"/>
          </p:cNvSpPr>
          <p:nvPr/>
        </p:nvSpPr>
        <p:spPr bwMode="auto">
          <a:xfrm>
            <a:off x="65532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8170" name="Oval 299"/>
          <p:cNvSpPr>
            <a:spLocks noChangeArrowheads="1"/>
          </p:cNvSpPr>
          <p:nvPr/>
        </p:nvSpPr>
        <p:spPr bwMode="auto">
          <a:xfrm>
            <a:off x="6781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71" name="Oval 300"/>
          <p:cNvSpPr>
            <a:spLocks noChangeArrowheads="1"/>
          </p:cNvSpPr>
          <p:nvPr/>
        </p:nvSpPr>
        <p:spPr bwMode="auto">
          <a:xfrm>
            <a:off x="6629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172" name="Oval 301"/>
          <p:cNvSpPr>
            <a:spLocks noChangeArrowheads="1"/>
          </p:cNvSpPr>
          <p:nvPr/>
        </p:nvSpPr>
        <p:spPr bwMode="auto">
          <a:xfrm>
            <a:off x="6858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173" name="Oval 302"/>
          <p:cNvSpPr>
            <a:spLocks noChangeArrowheads="1"/>
          </p:cNvSpPr>
          <p:nvPr/>
        </p:nvSpPr>
        <p:spPr bwMode="auto">
          <a:xfrm>
            <a:off x="7543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74" name="Oval 303"/>
          <p:cNvSpPr>
            <a:spLocks noChangeArrowheads="1"/>
          </p:cNvSpPr>
          <p:nvPr/>
        </p:nvSpPr>
        <p:spPr bwMode="auto">
          <a:xfrm>
            <a:off x="76962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8175" name="Oval 304"/>
          <p:cNvSpPr>
            <a:spLocks noChangeArrowheads="1"/>
          </p:cNvSpPr>
          <p:nvPr/>
        </p:nvSpPr>
        <p:spPr bwMode="auto">
          <a:xfrm>
            <a:off x="7391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176" name="Oval 305"/>
          <p:cNvSpPr>
            <a:spLocks noChangeArrowheads="1"/>
          </p:cNvSpPr>
          <p:nvPr/>
        </p:nvSpPr>
        <p:spPr bwMode="auto">
          <a:xfrm>
            <a:off x="7543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177" name="Oval 306"/>
          <p:cNvSpPr>
            <a:spLocks noChangeArrowheads="1"/>
          </p:cNvSpPr>
          <p:nvPr/>
        </p:nvSpPr>
        <p:spPr bwMode="auto">
          <a:xfrm>
            <a:off x="7848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178" name="Oval 307"/>
          <p:cNvSpPr>
            <a:spLocks noChangeArrowheads="1"/>
          </p:cNvSpPr>
          <p:nvPr/>
        </p:nvSpPr>
        <p:spPr bwMode="auto">
          <a:xfrm>
            <a:off x="79248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179" name="Oval 308"/>
          <p:cNvSpPr>
            <a:spLocks noChangeArrowheads="1"/>
          </p:cNvSpPr>
          <p:nvPr/>
        </p:nvSpPr>
        <p:spPr bwMode="auto">
          <a:xfrm>
            <a:off x="78486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180" name="Oval 309"/>
          <p:cNvSpPr>
            <a:spLocks noChangeArrowheads="1"/>
          </p:cNvSpPr>
          <p:nvPr/>
        </p:nvSpPr>
        <p:spPr bwMode="auto">
          <a:xfrm>
            <a:off x="80772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181" name="Oval 310"/>
          <p:cNvSpPr>
            <a:spLocks noChangeArrowheads="1"/>
          </p:cNvSpPr>
          <p:nvPr/>
        </p:nvSpPr>
        <p:spPr bwMode="auto">
          <a:xfrm>
            <a:off x="80010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182" name="Oval 311"/>
          <p:cNvSpPr>
            <a:spLocks noChangeArrowheads="1"/>
          </p:cNvSpPr>
          <p:nvPr/>
        </p:nvSpPr>
        <p:spPr bwMode="auto">
          <a:xfrm>
            <a:off x="8077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83" name="Oval 312"/>
          <p:cNvSpPr>
            <a:spLocks noChangeArrowheads="1"/>
          </p:cNvSpPr>
          <p:nvPr/>
        </p:nvSpPr>
        <p:spPr bwMode="auto">
          <a:xfrm>
            <a:off x="7924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184" name="Oval 313"/>
          <p:cNvSpPr>
            <a:spLocks noChangeArrowheads="1"/>
          </p:cNvSpPr>
          <p:nvPr/>
        </p:nvSpPr>
        <p:spPr bwMode="auto">
          <a:xfrm>
            <a:off x="80772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85" name="Oval 314"/>
          <p:cNvSpPr>
            <a:spLocks noChangeArrowheads="1"/>
          </p:cNvSpPr>
          <p:nvPr/>
        </p:nvSpPr>
        <p:spPr bwMode="auto">
          <a:xfrm>
            <a:off x="77724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8186" name="Oval 315"/>
          <p:cNvSpPr>
            <a:spLocks noChangeArrowheads="1"/>
          </p:cNvSpPr>
          <p:nvPr/>
        </p:nvSpPr>
        <p:spPr bwMode="auto">
          <a:xfrm>
            <a:off x="7772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187" name="Oval 316"/>
          <p:cNvSpPr>
            <a:spLocks noChangeArrowheads="1"/>
          </p:cNvSpPr>
          <p:nvPr/>
        </p:nvSpPr>
        <p:spPr bwMode="auto">
          <a:xfrm>
            <a:off x="79248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188" name="Oval 317"/>
          <p:cNvSpPr>
            <a:spLocks noChangeArrowheads="1"/>
          </p:cNvSpPr>
          <p:nvPr/>
        </p:nvSpPr>
        <p:spPr bwMode="auto">
          <a:xfrm>
            <a:off x="7924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189" name="Oval 318"/>
          <p:cNvSpPr>
            <a:spLocks noChangeArrowheads="1"/>
          </p:cNvSpPr>
          <p:nvPr/>
        </p:nvSpPr>
        <p:spPr bwMode="auto">
          <a:xfrm>
            <a:off x="73152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190" name="Oval 319"/>
          <p:cNvSpPr>
            <a:spLocks noChangeArrowheads="1"/>
          </p:cNvSpPr>
          <p:nvPr/>
        </p:nvSpPr>
        <p:spPr bwMode="auto">
          <a:xfrm>
            <a:off x="7620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191" name="Oval 320"/>
          <p:cNvSpPr>
            <a:spLocks noChangeArrowheads="1"/>
          </p:cNvSpPr>
          <p:nvPr/>
        </p:nvSpPr>
        <p:spPr bwMode="auto">
          <a:xfrm>
            <a:off x="76962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192" name="Oval 321"/>
          <p:cNvSpPr>
            <a:spLocks noChangeArrowheads="1"/>
          </p:cNvSpPr>
          <p:nvPr/>
        </p:nvSpPr>
        <p:spPr bwMode="auto">
          <a:xfrm>
            <a:off x="7924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193" name="Oval 322"/>
          <p:cNvSpPr>
            <a:spLocks noChangeArrowheads="1"/>
          </p:cNvSpPr>
          <p:nvPr/>
        </p:nvSpPr>
        <p:spPr bwMode="auto">
          <a:xfrm>
            <a:off x="7924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194" name="Oval 323"/>
          <p:cNvSpPr>
            <a:spLocks noChangeArrowheads="1"/>
          </p:cNvSpPr>
          <p:nvPr/>
        </p:nvSpPr>
        <p:spPr bwMode="auto">
          <a:xfrm>
            <a:off x="75438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8195" name="Oval 324"/>
          <p:cNvSpPr>
            <a:spLocks noChangeArrowheads="1"/>
          </p:cNvSpPr>
          <p:nvPr/>
        </p:nvSpPr>
        <p:spPr bwMode="auto">
          <a:xfrm>
            <a:off x="73914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196" name="Oval 325"/>
          <p:cNvSpPr>
            <a:spLocks noChangeArrowheads="1"/>
          </p:cNvSpPr>
          <p:nvPr/>
        </p:nvSpPr>
        <p:spPr bwMode="auto">
          <a:xfrm>
            <a:off x="74676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197" name="Oval 326"/>
          <p:cNvSpPr>
            <a:spLocks noChangeArrowheads="1"/>
          </p:cNvSpPr>
          <p:nvPr/>
        </p:nvSpPr>
        <p:spPr bwMode="auto">
          <a:xfrm>
            <a:off x="7696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198" name="Oval 327"/>
          <p:cNvSpPr>
            <a:spLocks noChangeArrowheads="1"/>
          </p:cNvSpPr>
          <p:nvPr/>
        </p:nvSpPr>
        <p:spPr bwMode="auto">
          <a:xfrm>
            <a:off x="7848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199" name="Oval 328"/>
          <p:cNvSpPr>
            <a:spLocks noChangeArrowheads="1"/>
          </p:cNvSpPr>
          <p:nvPr/>
        </p:nvSpPr>
        <p:spPr bwMode="auto">
          <a:xfrm>
            <a:off x="7772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00" name="Oval 329"/>
          <p:cNvSpPr>
            <a:spLocks noChangeArrowheads="1"/>
          </p:cNvSpPr>
          <p:nvPr/>
        </p:nvSpPr>
        <p:spPr bwMode="auto">
          <a:xfrm>
            <a:off x="8001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01" name="Oval 330"/>
          <p:cNvSpPr>
            <a:spLocks noChangeArrowheads="1"/>
          </p:cNvSpPr>
          <p:nvPr/>
        </p:nvSpPr>
        <p:spPr bwMode="auto">
          <a:xfrm>
            <a:off x="6934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02" name="Oval 331"/>
          <p:cNvSpPr>
            <a:spLocks noChangeArrowheads="1"/>
          </p:cNvSpPr>
          <p:nvPr/>
        </p:nvSpPr>
        <p:spPr bwMode="auto">
          <a:xfrm>
            <a:off x="70866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03" name="Oval 332"/>
          <p:cNvSpPr>
            <a:spLocks noChangeArrowheads="1"/>
          </p:cNvSpPr>
          <p:nvPr/>
        </p:nvSpPr>
        <p:spPr bwMode="auto">
          <a:xfrm>
            <a:off x="72390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04" name="Oval 333"/>
          <p:cNvSpPr>
            <a:spLocks noChangeArrowheads="1"/>
          </p:cNvSpPr>
          <p:nvPr/>
        </p:nvSpPr>
        <p:spPr bwMode="auto">
          <a:xfrm>
            <a:off x="7239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05" name="Oval 334"/>
          <p:cNvSpPr>
            <a:spLocks noChangeArrowheads="1"/>
          </p:cNvSpPr>
          <p:nvPr/>
        </p:nvSpPr>
        <p:spPr bwMode="auto">
          <a:xfrm>
            <a:off x="8229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06" name="Oval 335"/>
          <p:cNvSpPr>
            <a:spLocks noChangeArrowheads="1"/>
          </p:cNvSpPr>
          <p:nvPr/>
        </p:nvSpPr>
        <p:spPr bwMode="auto">
          <a:xfrm>
            <a:off x="80772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07" name="Oval 336"/>
          <p:cNvSpPr>
            <a:spLocks noChangeArrowheads="1"/>
          </p:cNvSpPr>
          <p:nvPr/>
        </p:nvSpPr>
        <p:spPr bwMode="auto">
          <a:xfrm>
            <a:off x="70104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208" name="Oval 337"/>
          <p:cNvSpPr>
            <a:spLocks noChangeArrowheads="1"/>
          </p:cNvSpPr>
          <p:nvPr/>
        </p:nvSpPr>
        <p:spPr bwMode="auto">
          <a:xfrm>
            <a:off x="70866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209" name="Oval 338"/>
          <p:cNvSpPr>
            <a:spLocks noChangeArrowheads="1"/>
          </p:cNvSpPr>
          <p:nvPr/>
        </p:nvSpPr>
        <p:spPr bwMode="auto">
          <a:xfrm>
            <a:off x="7239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210" name="Oval 339"/>
          <p:cNvSpPr>
            <a:spLocks noChangeArrowheads="1"/>
          </p:cNvSpPr>
          <p:nvPr/>
        </p:nvSpPr>
        <p:spPr bwMode="auto">
          <a:xfrm>
            <a:off x="7391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11" name="Oval 340"/>
          <p:cNvSpPr>
            <a:spLocks noChangeArrowheads="1"/>
          </p:cNvSpPr>
          <p:nvPr/>
        </p:nvSpPr>
        <p:spPr bwMode="auto">
          <a:xfrm>
            <a:off x="7162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12" name="Oval 341"/>
          <p:cNvSpPr>
            <a:spLocks noChangeArrowheads="1"/>
          </p:cNvSpPr>
          <p:nvPr/>
        </p:nvSpPr>
        <p:spPr bwMode="auto">
          <a:xfrm>
            <a:off x="71628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213" name="Oval 342"/>
          <p:cNvSpPr>
            <a:spLocks noChangeArrowheads="1"/>
          </p:cNvSpPr>
          <p:nvPr/>
        </p:nvSpPr>
        <p:spPr bwMode="auto">
          <a:xfrm>
            <a:off x="6934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14" name="Oval 343"/>
          <p:cNvSpPr>
            <a:spLocks noChangeArrowheads="1"/>
          </p:cNvSpPr>
          <p:nvPr/>
        </p:nvSpPr>
        <p:spPr bwMode="auto">
          <a:xfrm>
            <a:off x="69342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215" name="Oval 344"/>
          <p:cNvSpPr>
            <a:spLocks noChangeArrowheads="1"/>
          </p:cNvSpPr>
          <p:nvPr/>
        </p:nvSpPr>
        <p:spPr bwMode="auto">
          <a:xfrm>
            <a:off x="70866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216" name="Oval 345"/>
          <p:cNvSpPr>
            <a:spLocks noChangeArrowheads="1"/>
          </p:cNvSpPr>
          <p:nvPr/>
        </p:nvSpPr>
        <p:spPr bwMode="auto">
          <a:xfrm>
            <a:off x="7010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217" name="Oval 346"/>
          <p:cNvSpPr>
            <a:spLocks noChangeArrowheads="1"/>
          </p:cNvSpPr>
          <p:nvPr/>
        </p:nvSpPr>
        <p:spPr bwMode="auto">
          <a:xfrm>
            <a:off x="6934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18" name="Oval 347"/>
          <p:cNvSpPr>
            <a:spLocks noChangeArrowheads="1"/>
          </p:cNvSpPr>
          <p:nvPr/>
        </p:nvSpPr>
        <p:spPr bwMode="auto">
          <a:xfrm>
            <a:off x="76200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19" name="Oval 348"/>
          <p:cNvSpPr>
            <a:spLocks noChangeArrowheads="1"/>
          </p:cNvSpPr>
          <p:nvPr/>
        </p:nvSpPr>
        <p:spPr bwMode="auto">
          <a:xfrm>
            <a:off x="6934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20" name="Oval 349"/>
          <p:cNvSpPr>
            <a:spLocks noChangeArrowheads="1"/>
          </p:cNvSpPr>
          <p:nvPr/>
        </p:nvSpPr>
        <p:spPr bwMode="auto">
          <a:xfrm>
            <a:off x="6934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21" name="Oval 350"/>
          <p:cNvSpPr>
            <a:spLocks noChangeArrowheads="1"/>
          </p:cNvSpPr>
          <p:nvPr/>
        </p:nvSpPr>
        <p:spPr bwMode="auto">
          <a:xfrm>
            <a:off x="6934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22" name="Oval 352"/>
          <p:cNvSpPr>
            <a:spLocks noChangeArrowheads="1"/>
          </p:cNvSpPr>
          <p:nvPr/>
        </p:nvSpPr>
        <p:spPr bwMode="auto">
          <a:xfrm>
            <a:off x="72390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8223" name="Oval 353"/>
          <p:cNvSpPr>
            <a:spLocks noChangeArrowheads="1"/>
          </p:cNvSpPr>
          <p:nvPr/>
        </p:nvSpPr>
        <p:spPr bwMode="auto">
          <a:xfrm>
            <a:off x="70866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24" name="Oval 354"/>
          <p:cNvSpPr>
            <a:spLocks noChangeArrowheads="1"/>
          </p:cNvSpPr>
          <p:nvPr/>
        </p:nvSpPr>
        <p:spPr bwMode="auto">
          <a:xfrm>
            <a:off x="72390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225" name="Oval 355"/>
          <p:cNvSpPr>
            <a:spLocks noChangeArrowheads="1"/>
          </p:cNvSpPr>
          <p:nvPr/>
        </p:nvSpPr>
        <p:spPr bwMode="auto">
          <a:xfrm>
            <a:off x="7467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226" name="Oval 356"/>
          <p:cNvSpPr>
            <a:spLocks noChangeArrowheads="1"/>
          </p:cNvSpPr>
          <p:nvPr/>
        </p:nvSpPr>
        <p:spPr bwMode="auto">
          <a:xfrm>
            <a:off x="72390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227" name="Oval 357"/>
          <p:cNvSpPr>
            <a:spLocks noChangeArrowheads="1"/>
          </p:cNvSpPr>
          <p:nvPr/>
        </p:nvSpPr>
        <p:spPr bwMode="auto">
          <a:xfrm>
            <a:off x="7543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228" name="Oval 358"/>
          <p:cNvSpPr>
            <a:spLocks noChangeArrowheads="1"/>
          </p:cNvSpPr>
          <p:nvPr/>
        </p:nvSpPr>
        <p:spPr bwMode="auto">
          <a:xfrm>
            <a:off x="7696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29" name="Oval 359"/>
          <p:cNvSpPr>
            <a:spLocks noChangeArrowheads="1"/>
          </p:cNvSpPr>
          <p:nvPr/>
        </p:nvSpPr>
        <p:spPr bwMode="auto">
          <a:xfrm>
            <a:off x="78486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230" name="Oval 360"/>
          <p:cNvSpPr>
            <a:spLocks noChangeArrowheads="1"/>
          </p:cNvSpPr>
          <p:nvPr/>
        </p:nvSpPr>
        <p:spPr bwMode="auto">
          <a:xfrm>
            <a:off x="8077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31" name="Oval 361"/>
          <p:cNvSpPr>
            <a:spLocks noChangeArrowheads="1"/>
          </p:cNvSpPr>
          <p:nvPr/>
        </p:nvSpPr>
        <p:spPr bwMode="auto">
          <a:xfrm>
            <a:off x="8077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32" name="Oval 362"/>
          <p:cNvSpPr>
            <a:spLocks noChangeArrowheads="1"/>
          </p:cNvSpPr>
          <p:nvPr/>
        </p:nvSpPr>
        <p:spPr bwMode="auto">
          <a:xfrm>
            <a:off x="7620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233" name="Oval 363"/>
          <p:cNvSpPr>
            <a:spLocks noChangeArrowheads="1"/>
          </p:cNvSpPr>
          <p:nvPr/>
        </p:nvSpPr>
        <p:spPr bwMode="auto">
          <a:xfrm>
            <a:off x="75438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234" name="Oval 364"/>
          <p:cNvSpPr>
            <a:spLocks noChangeArrowheads="1"/>
          </p:cNvSpPr>
          <p:nvPr/>
        </p:nvSpPr>
        <p:spPr bwMode="auto">
          <a:xfrm>
            <a:off x="7467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235" name="Oval 365"/>
          <p:cNvSpPr>
            <a:spLocks noChangeArrowheads="1"/>
          </p:cNvSpPr>
          <p:nvPr/>
        </p:nvSpPr>
        <p:spPr bwMode="auto">
          <a:xfrm>
            <a:off x="74676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8236" name="Oval 366"/>
          <p:cNvSpPr>
            <a:spLocks noChangeArrowheads="1"/>
          </p:cNvSpPr>
          <p:nvPr/>
        </p:nvSpPr>
        <p:spPr bwMode="auto">
          <a:xfrm>
            <a:off x="7543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37" name="Oval 367"/>
          <p:cNvSpPr>
            <a:spLocks noChangeArrowheads="1"/>
          </p:cNvSpPr>
          <p:nvPr/>
        </p:nvSpPr>
        <p:spPr bwMode="auto">
          <a:xfrm>
            <a:off x="7086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38" name="Oval 368"/>
          <p:cNvSpPr>
            <a:spLocks noChangeArrowheads="1"/>
          </p:cNvSpPr>
          <p:nvPr/>
        </p:nvSpPr>
        <p:spPr bwMode="auto">
          <a:xfrm>
            <a:off x="7239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39" name="Oval 369"/>
          <p:cNvSpPr>
            <a:spLocks noChangeArrowheads="1"/>
          </p:cNvSpPr>
          <p:nvPr/>
        </p:nvSpPr>
        <p:spPr bwMode="auto">
          <a:xfrm>
            <a:off x="7391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40" name="Oval 370"/>
          <p:cNvSpPr>
            <a:spLocks noChangeArrowheads="1"/>
          </p:cNvSpPr>
          <p:nvPr/>
        </p:nvSpPr>
        <p:spPr bwMode="auto">
          <a:xfrm>
            <a:off x="7391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41" name="Oval 371"/>
          <p:cNvSpPr>
            <a:spLocks noChangeArrowheads="1"/>
          </p:cNvSpPr>
          <p:nvPr/>
        </p:nvSpPr>
        <p:spPr bwMode="auto">
          <a:xfrm>
            <a:off x="70866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42" name="Oval 372"/>
          <p:cNvSpPr>
            <a:spLocks noChangeArrowheads="1"/>
          </p:cNvSpPr>
          <p:nvPr/>
        </p:nvSpPr>
        <p:spPr bwMode="auto">
          <a:xfrm>
            <a:off x="7162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43" name="Oval 373"/>
          <p:cNvSpPr>
            <a:spLocks noChangeArrowheads="1"/>
          </p:cNvSpPr>
          <p:nvPr/>
        </p:nvSpPr>
        <p:spPr bwMode="auto">
          <a:xfrm>
            <a:off x="7315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44" name="Oval 374"/>
          <p:cNvSpPr>
            <a:spLocks noChangeArrowheads="1"/>
          </p:cNvSpPr>
          <p:nvPr/>
        </p:nvSpPr>
        <p:spPr bwMode="auto">
          <a:xfrm>
            <a:off x="7391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45" name="Oval 375"/>
          <p:cNvSpPr>
            <a:spLocks noChangeArrowheads="1"/>
          </p:cNvSpPr>
          <p:nvPr/>
        </p:nvSpPr>
        <p:spPr bwMode="auto">
          <a:xfrm>
            <a:off x="7315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46" name="Oval 377"/>
          <p:cNvSpPr>
            <a:spLocks noChangeArrowheads="1"/>
          </p:cNvSpPr>
          <p:nvPr/>
        </p:nvSpPr>
        <p:spPr bwMode="auto">
          <a:xfrm>
            <a:off x="7086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247" name="Oval 378"/>
          <p:cNvSpPr>
            <a:spLocks noChangeArrowheads="1"/>
          </p:cNvSpPr>
          <p:nvPr/>
        </p:nvSpPr>
        <p:spPr bwMode="auto">
          <a:xfrm>
            <a:off x="7239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248" name="Oval 379"/>
          <p:cNvSpPr>
            <a:spLocks noChangeArrowheads="1"/>
          </p:cNvSpPr>
          <p:nvPr/>
        </p:nvSpPr>
        <p:spPr bwMode="auto">
          <a:xfrm>
            <a:off x="7162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249" name="Oval 380"/>
          <p:cNvSpPr>
            <a:spLocks noChangeArrowheads="1"/>
          </p:cNvSpPr>
          <p:nvPr/>
        </p:nvSpPr>
        <p:spPr bwMode="auto">
          <a:xfrm>
            <a:off x="7010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250" name="Oval 381"/>
          <p:cNvSpPr>
            <a:spLocks noChangeArrowheads="1"/>
          </p:cNvSpPr>
          <p:nvPr/>
        </p:nvSpPr>
        <p:spPr bwMode="auto">
          <a:xfrm>
            <a:off x="6934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51" name="Oval 384"/>
          <p:cNvSpPr>
            <a:spLocks noChangeArrowheads="1"/>
          </p:cNvSpPr>
          <p:nvPr/>
        </p:nvSpPr>
        <p:spPr bwMode="auto">
          <a:xfrm>
            <a:off x="7162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52" name="Oval 385"/>
          <p:cNvSpPr>
            <a:spLocks noChangeArrowheads="1"/>
          </p:cNvSpPr>
          <p:nvPr/>
        </p:nvSpPr>
        <p:spPr bwMode="auto">
          <a:xfrm>
            <a:off x="72390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53" name="Oval 386"/>
          <p:cNvSpPr>
            <a:spLocks noChangeArrowheads="1"/>
          </p:cNvSpPr>
          <p:nvPr/>
        </p:nvSpPr>
        <p:spPr bwMode="auto">
          <a:xfrm>
            <a:off x="73914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254" name="Oval 387"/>
          <p:cNvSpPr>
            <a:spLocks noChangeArrowheads="1"/>
          </p:cNvSpPr>
          <p:nvPr/>
        </p:nvSpPr>
        <p:spPr bwMode="auto">
          <a:xfrm>
            <a:off x="7391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255" name="Oval 388"/>
          <p:cNvSpPr>
            <a:spLocks noChangeArrowheads="1"/>
          </p:cNvSpPr>
          <p:nvPr/>
        </p:nvSpPr>
        <p:spPr bwMode="auto">
          <a:xfrm>
            <a:off x="7620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256" name="Oval 389"/>
          <p:cNvSpPr>
            <a:spLocks noChangeArrowheads="1"/>
          </p:cNvSpPr>
          <p:nvPr/>
        </p:nvSpPr>
        <p:spPr bwMode="auto">
          <a:xfrm>
            <a:off x="81534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257" name="Oval 390"/>
          <p:cNvSpPr>
            <a:spLocks noChangeArrowheads="1"/>
          </p:cNvSpPr>
          <p:nvPr/>
        </p:nvSpPr>
        <p:spPr bwMode="auto">
          <a:xfrm>
            <a:off x="80772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258" name="Oval 391"/>
          <p:cNvSpPr>
            <a:spLocks noChangeArrowheads="1"/>
          </p:cNvSpPr>
          <p:nvPr/>
        </p:nvSpPr>
        <p:spPr bwMode="auto">
          <a:xfrm>
            <a:off x="8153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59" name="Oval 392"/>
          <p:cNvSpPr>
            <a:spLocks noChangeArrowheads="1"/>
          </p:cNvSpPr>
          <p:nvPr/>
        </p:nvSpPr>
        <p:spPr bwMode="auto">
          <a:xfrm>
            <a:off x="80010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260" name="Oval 393"/>
          <p:cNvSpPr>
            <a:spLocks noChangeArrowheads="1"/>
          </p:cNvSpPr>
          <p:nvPr/>
        </p:nvSpPr>
        <p:spPr bwMode="auto">
          <a:xfrm>
            <a:off x="8001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61" name="Oval 394"/>
          <p:cNvSpPr>
            <a:spLocks noChangeArrowheads="1"/>
          </p:cNvSpPr>
          <p:nvPr/>
        </p:nvSpPr>
        <p:spPr bwMode="auto">
          <a:xfrm>
            <a:off x="8077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62" name="Oval 395"/>
          <p:cNvSpPr>
            <a:spLocks noChangeArrowheads="1"/>
          </p:cNvSpPr>
          <p:nvPr/>
        </p:nvSpPr>
        <p:spPr bwMode="auto">
          <a:xfrm>
            <a:off x="7620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263" name="Oval 396"/>
          <p:cNvSpPr>
            <a:spLocks noChangeArrowheads="1"/>
          </p:cNvSpPr>
          <p:nvPr/>
        </p:nvSpPr>
        <p:spPr bwMode="auto">
          <a:xfrm>
            <a:off x="7772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64" name="Oval 397"/>
          <p:cNvSpPr>
            <a:spLocks noChangeArrowheads="1"/>
          </p:cNvSpPr>
          <p:nvPr/>
        </p:nvSpPr>
        <p:spPr bwMode="auto">
          <a:xfrm>
            <a:off x="7924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265" name="Oval 398"/>
          <p:cNvSpPr>
            <a:spLocks noChangeArrowheads="1"/>
          </p:cNvSpPr>
          <p:nvPr/>
        </p:nvSpPr>
        <p:spPr bwMode="auto">
          <a:xfrm>
            <a:off x="7924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266" name="Oval 399"/>
          <p:cNvSpPr>
            <a:spLocks noChangeArrowheads="1"/>
          </p:cNvSpPr>
          <p:nvPr/>
        </p:nvSpPr>
        <p:spPr bwMode="auto">
          <a:xfrm>
            <a:off x="76200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267" name="Oval 400"/>
          <p:cNvSpPr>
            <a:spLocks noChangeArrowheads="1"/>
          </p:cNvSpPr>
          <p:nvPr/>
        </p:nvSpPr>
        <p:spPr bwMode="auto">
          <a:xfrm>
            <a:off x="7696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268" name="Oval 401"/>
          <p:cNvSpPr>
            <a:spLocks noChangeArrowheads="1"/>
          </p:cNvSpPr>
          <p:nvPr/>
        </p:nvSpPr>
        <p:spPr bwMode="auto">
          <a:xfrm>
            <a:off x="7772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69" name="Oval 402"/>
          <p:cNvSpPr>
            <a:spLocks noChangeArrowheads="1"/>
          </p:cNvSpPr>
          <p:nvPr/>
        </p:nvSpPr>
        <p:spPr bwMode="auto">
          <a:xfrm>
            <a:off x="74676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70" name="Oval 403"/>
          <p:cNvSpPr>
            <a:spLocks noChangeArrowheads="1"/>
          </p:cNvSpPr>
          <p:nvPr/>
        </p:nvSpPr>
        <p:spPr bwMode="auto">
          <a:xfrm>
            <a:off x="78486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271" name="Oval 404"/>
          <p:cNvSpPr>
            <a:spLocks noChangeArrowheads="1"/>
          </p:cNvSpPr>
          <p:nvPr/>
        </p:nvSpPr>
        <p:spPr bwMode="auto">
          <a:xfrm>
            <a:off x="7696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272" name="Oval 405"/>
          <p:cNvSpPr>
            <a:spLocks noChangeArrowheads="1"/>
          </p:cNvSpPr>
          <p:nvPr/>
        </p:nvSpPr>
        <p:spPr bwMode="auto">
          <a:xfrm>
            <a:off x="73914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273" name="Oval 406"/>
          <p:cNvSpPr>
            <a:spLocks noChangeArrowheads="1"/>
          </p:cNvSpPr>
          <p:nvPr/>
        </p:nvSpPr>
        <p:spPr bwMode="auto">
          <a:xfrm>
            <a:off x="76200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274" name="Oval 407"/>
          <p:cNvSpPr>
            <a:spLocks noChangeArrowheads="1"/>
          </p:cNvSpPr>
          <p:nvPr/>
        </p:nvSpPr>
        <p:spPr bwMode="auto">
          <a:xfrm>
            <a:off x="7772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275" name="Oval 408"/>
          <p:cNvSpPr>
            <a:spLocks noChangeArrowheads="1"/>
          </p:cNvSpPr>
          <p:nvPr/>
        </p:nvSpPr>
        <p:spPr bwMode="auto">
          <a:xfrm>
            <a:off x="76962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8276" name="Oval 409"/>
          <p:cNvSpPr>
            <a:spLocks noChangeArrowheads="1"/>
          </p:cNvSpPr>
          <p:nvPr/>
        </p:nvSpPr>
        <p:spPr bwMode="auto">
          <a:xfrm>
            <a:off x="7543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77" name="Oval 410"/>
          <p:cNvSpPr>
            <a:spLocks noChangeArrowheads="1"/>
          </p:cNvSpPr>
          <p:nvPr/>
        </p:nvSpPr>
        <p:spPr bwMode="auto">
          <a:xfrm>
            <a:off x="7543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278" name="Oval 411"/>
          <p:cNvSpPr>
            <a:spLocks noChangeArrowheads="1"/>
          </p:cNvSpPr>
          <p:nvPr/>
        </p:nvSpPr>
        <p:spPr bwMode="auto">
          <a:xfrm>
            <a:off x="75438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279" name="Oval 412"/>
          <p:cNvSpPr>
            <a:spLocks noChangeArrowheads="1"/>
          </p:cNvSpPr>
          <p:nvPr/>
        </p:nvSpPr>
        <p:spPr bwMode="auto">
          <a:xfrm>
            <a:off x="7543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80" name="Oval 413"/>
          <p:cNvSpPr>
            <a:spLocks noChangeArrowheads="1"/>
          </p:cNvSpPr>
          <p:nvPr/>
        </p:nvSpPr>
        <p:spPr bwMode="auto">
          <a:xfrm>
            <a:off x="7696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8281" name="Oval 414"/>
          <p:cNvSpPr>
            <a:spLocks noChangeArrowheads="1"/>
          </p:cNvSpPr>
          <p:nvPr/>
        </p:nvSpPr>
        <p:spPr bwMode="auto">
          <a:xfrm>
            <a:off x="78486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8282" name="Oval 415"/>
          <p:cNvSpPr>
            <a:spLocks noChangeArrowheads="1"/>
          </p:cNvSpPr>
          <p:nvPr/>
        </p:nvSpPr>
        <p:spPr bwMode="auto">
          <a:xfrm>
            <a:off x="8077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283" name="Oval 416"/>
          <p:cNvSpPr>
            <a:spLocks noChangeArrowheads="1"/>
          </p:cNvSpPr>
          <p:nvPr/>
        </p:nvSpPr>
        <p:spPr bwMode="auto">
          <a:xfrm>
            <a:off x="7924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284" name="Oval 417"/>
          <p:cNvSpPr>
            <a:spLocks noChangeArrowheads="1"/>
          </p:cNvSpPr>
          <p:nvPr/>
        </p:nvSpPr>
        <p:spPr bwMode="auto">
          <a:xfrm>
            <a:off x="8153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285" name="Oval 418"/>
          <p:cNvSpPr>
            <a:spLocks noChangeArrowheads="1"/>
          </p:cNvSpPr>
          <p:nvPr/>
        </p:nvSpPr>
        <p:spPr bwMode="auto">
          <a:xfrm>
            <a:off x="81534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286" name="Oval 419"/>
          <p:cNvSpPr>
            <a:spLocks noChangeArrowheads="1"/>
          </p:cNvSpPr>
          <p:nvPr/>
        </p:nvSpPr>
        <p:spPr bwMode="auto">
          <a:xfrm>
            <a:off x="8001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87" name="AutoShape 420"/>
          <p:cNvSpPr>
            <a:spLocks noChangeArrowheads="1"/>
          </p:cNvSpPr>
          <p:nvPr/>
        </p:nvSpPr>
        <p:spPr bwMode="auto">
          <a:xfrm>
            <a:off x="990600" y="3783013"/>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8288" name="Rectangle 421"/>
          <p:cNvSpPr>
            <a:spLocks noChangeArrowheads="1"/>
          </p:cNvSpPr>
          <p:nvPr/>
        </p:nvSpPr>
        <p:spPr bwMode="auto">
          <a:xfrm>
            <a:off x="762000" y="3630613"/>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8289" name="Oval 424"/>
          <p:cNvSpPr>
            <a:spLocks noChangeArrowheads="1"/>
          </p:cNvSpPr>
          <p:nvPr/>
        </p:nvSpPr>
        <p:spPr bwMode="auto">
          <a:xfrm>
            <a:off x="1905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290" name="Oval 425"/>
          <p:cNvSpPr>
            <a:spLocks noChangeArrowheads="1"/>
          </p:cNvSpPr>
          <p:nvPr/>
        </p:nvSpPr>
        <p:spPr bwMode="auto">
          <a:xfrm>
            <a:off x="16002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8291" name="Oval 426"/>
          <p:cNvSpPr>
            <a:spLocks noChangeArrowheads="1"/>
          </p:cNvSpPr>
          <p:nvPr/>
        </p:nvSpPr>
        <p:spPr bwMode="auto">
          <a:xfrm>
            <a:off x="1676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92" name="Oval 427"/>
          <p:cNvSpPr>
            <a:spLocks noChangeArrowheads="1"/>
          </p:cNvSpPr>
          <p:nvPr/>
        </p:nvSpPr>
        <p:spPr bwMode="auto">
          <a:xfrm>
            <a:off x="1981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293" name="Oval 428"/>
          <p:cNvSpPr>
            <a:spLocks noChangeArrowheads="1"/>
          </p:cNvSpPr>
          <p:nvPr/>
        </p:nvSpPr>
        <p:spPr bwMode="auto">
          <a:xfrm>
            <a:off x="22098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294" name="Oval 429"/>
          <p:cNvSpPr>
            <a:spLocks noChangeArrowheads="1"/>
          </p:cNvSpPr>
          <p:nvPr/>
        </p:nvSpPr>
        <p:spPr bwMode="auto">
          <a:xfrm>
            <a:off x="24384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295" name="Oval 430"/>
          <p:cNvSpPr>
            <a:spLocks noChangeArrowheads="1"/>
          </p:cNvSpPr>
          <p:nvPr/>
        </p:nvSpPr>
        <p:spPr bwMode="auto">
          <a:xfrm>
            <a:off x="2209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296" name="Oval 431"/>
          <p:cNvSpPr>
            <a:spLocks noChangeArrowheads="1"/>
          </p:cNvSpPr>
          <p:nvPr/>
        </p:nvSpPr>
        <p:spPr bwMode="auto">
          <a:xfrm>
            <a:off x="1981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97" name="Oval 432"/>
          <p:cNvSpPr>
            <a:spLocks noChangeArrowheads="1"/>
          </p:cNvSpPr>
          <p:nvPr/>
        </p:nvSpPr>
        <p:spPr bwMode="auto">
          <a:xfrm>
            <a:off x="2438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298" name="Oval 433"/>
          <p:cNvSpPr>
            <a:spLocks noChangeArrowheads="1"/>
          </p:cNvSpPr>
          <p:nvPr/>
        </p:nvSpPr>
        <p:spPr bwMode="auto">
          <a:xfrm>
            <a:off x="2438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299" name="Oval 434"/>
          <p:cNvSpPr>
            <a:spLocks noChangeArrowheads="1"/>
          </p:cNvSpPr>
          <p:nvPr/>
        </p:nvSpPr>
        <p:spPr bwMode="auto">
          <a:xfrm>
            <a:off x="2514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300" name="Oval 435"/>
          <p:cNvSpPr>
            <a:spLocks noChangeArrowheads="1"/>
          </p:cNvSpPr>
          <p:nvPr/>
        </p:nvSpPr>
        <p:spPr bwMode="auto">
          <a:xfrm>
            <a:off x="2209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301" name="Oval 437"/>
          <p:cNvSpPr>
            <a:spLocks noChangeArrowheads="1"/>
          </p:cNvSpPr>
          <p:nvPr/>
        </p:nvSpPr>
        <p:spPr bwMode="auto">
          <a:xfrm>
            <a:off x="2667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8302" name="Oval 438"/>
          <p:cNvSpPr>
            <a:spLocks noChangeArrowheads="1"/>
          </p:cNvSpPr>
          <p:nvPr/>
        </p:nvSpPr>
        <p:spPr bwMode="auto">
          <a:xfrm>
            <a:off x="25908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8303" name="Oval 439"/>
          <p:cNvSpPr>
            <a:spLocks noChangeArrowheads="1"/>
          </p:cNvSpPr>
          <p:nvPr/>
        </p:nvSpPr>
        <p:spPr bwMode="auto">
          <a:xfrm>
            <a:off x="28956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8304" name="Oval 440"/>
          <p:cNvSpPr>
            <a:spLocks noChangeArrowheads="1"/>
          </p:cNvSpPr>
          <p:nvPr/>
        </p:nvSpPr>
        <p:spPr bwMode="auto">
          <a:xfrm>
            <a:off x="2667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305" name="Oval 441"/>
          <p:cNvSpPr>
            <a:spLocks noChangeArrowheads="1"/>
          </p:cNvSpPr>
          <p:nvPr/>
        </p:nvSpPr>
        <p:spPr bwMode="auto">
          <a:xfrm>
            <a:off x="27432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8306" name="Oval 442"/>
          <p:cNvSpPr>
            <a:spLocks noChangeArrowheads="1"/>
          </p:cNvSpPr>
          <p:nvPr/>
        </p:nvSpPr>
        <p:spPr bwMode="auto">
          <a:xfrm>
            <a:off x="32004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8307" name="Oval 443"/>
          <p:cNvSpPr>
            <a:spLocks noChangeArrowheads="1"/>
          </p:cNvSpPr>
          <p:nvPr/>
        </p:nvSpPr>
        <p:spPr bwMode="auto">
          <a:xfrm>
            <a:off x="3124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308" name="Oval 444"/>
          <p:cNvSpPr>
            <a:spLocks noChangeArrowheads="1"/>
          </p:cNvSpPr>
          <p:nvPr/>
        </p:nvSpPr>
        <p:spPr bwMode="auto">
          <a:xfrm>
            <a:off x="2057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309" name="Oval 445"/>
          <p:cNvSpPr>
            <a:spLocks noChangeArrowheads="1"/>
          </p:cNvSpPr>
          <p:nvPr/>
        </p:nvSpPr>
        <p:spPr bwMode="auto">
          <a:xfrm>
            <a:off x="28194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310" name="Oval 446"/>
          <p:cNvSpPr>
            <a:spLocks noChangeArrowheads="1"/>
          </p:cNvSpPr>
          <p:nvPr/>
        </p:nvSpPr>
        <p:spPr bwMode="auto">
          <a:xfrm>
            <a:off x="15240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311" name="Oval 447"/>
          <p:cNvSpPr>
            <a:spLocks noChangeArrowheads="1"/>
          </p:cNvSpPr>
          <p:nvPr/>
        </p:nvSpPr>
        <p:spPr bwMode="auto">
          <a:xfrm>
            <a:off x="17526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312" name="Oval 448"/>
          <p:cNvSpPr>
            <a:spLocks noChangeArrowheads="1"/>
          </p:cNvSpPr>
          <p:nvPr/>
        </p:nvSpPr>
        <p:spPr bwMode="auto">
          <a:xfrm>
            <a:off x="1981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313" name="Oval 449"/>
          <p:cNvSpPr>
            <a:spLocks noChangeArrowheads="1"/>
          </p:cNvSpPr>
          <p:nvPr/>
        </p:nvSpPr>
        <p:spPr bwMode="auto">
          <a:xfrm>
            <a:off x="28956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314" name="Oval 450"/>
          <p:cNvSpPr>
            <a:spLocks noChangeArrowheads="1"/>
          </p:cNvSpPr>
          <p:nvPr/>
        </p:nvSpPr>
        <p:spPr bwMode="auto">
          <a:xfrm>
            <a:off x="28194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8315" name="Oval 451"/>
          <p:cNvSpPr>
            <a:spLocks noChangeArrowheads="1"/>
          </p:cNvSpPr>
          <p:nvPr/>
        </p:nvSpPr>
        <p:spPr bwMode="auto">
          <a:xfrm>
            <a:off x="2514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316" name="Oval 452"/>
          <p:cNvSpPr>
            <a:spLocks noChangeArrowheads="1"/>
          </p:cNvSpPr>
          <p:nvPr/>
        </p:nvSpPr>
        <p:spPr bwMode="auto">
          <a:xfrm>
            <a:off x="2590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317" name="Oval 453"/>
          <p:cNvSpPr>
            <a:spLocks noChangeArrowheads="1"/>
          </p:cNvSpPr>
          <p:nvPr/>
        </p:nvSpPr>
        <p:spPr bwMode="auto">
          <a:xfrm>
            <a:off x="2819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318" name="Oval 454"/>
          <p:cNvSpPr>
            <a:spLocks noChangeArrowheads="1"/>
          </p:cNvSpPr>
          <p:nvPr/>
        </p:nvSpPr>
        <p:spPr bwMode="auto">
          <a:xfrm>
            <a:off x="2971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319" name="Oval 455"/>
          <p:cNvSpPr>
            <a:spLocks noChangeArrowheads="1"/>
          </p:cNvSpPr>
          <p:nvPr/>
        </p:nvSpPr>
        <p:spPr bwMode="auto">
          <a:xfrm>
            <a:off x="31242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320" name="Oval 456"/>
          <p:cNvSpPr>
            <a:spLocks noChangeArrowheads="1"/>
          </p:cNvSpPr>
          <p:nvPr/>
        </p:nvSpPr>
        <p:spPr bwMode="auto">
          <a:xfrm>
            <a:off x="17526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8321" name="Oval 457"/>
          <p:cNvSpPr>
            <a:spLocks noChangeArrowheads="1"/>
          </p:cNvSpPr>
          <p:nvPr/>
        </p:nvSpPr>
        <p:spPr bwMode="auto">
          <a:xfrm>
            <a:off x="3352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322" name="Oval 458"/>
          <p:cNvSpPr>
            <a:spLocks noChangeArrowheads="1"/>
          </p:cNvSpPr>
          <p:nvPr/>
        </p:nvSpPr>
        <p:spPr bwMode="auto">
          <a:xfrm>
            <a:off x="1524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323" name="Oval 459"/>
          <p:cNvSpPr>
            <a:spLocks noChangeArrowheads="1"/>
          </p:cNvSpPr>
          <p:nvPr/>
        </p:nvSpPr>
        <p:spPr bwMode="auto">
          <a:xfrm>
            <a:off x="1828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324" name="Oval 460"/>
          <p:cNvSpPr>
            <a:spLocks noChangeArrowheads="1"/>
          </p:cNvSpPr>
          <p:nvPr/>
        </p:nvSpPr>
        <p:spPr bwMode="auto">
          <a:xfrm>
            <a:off x="1981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8325" name="Oval 461"/>
          <p:cNvSpPr>
            <a:spLocks noChangeArrowheads="1"/>
          </p:cNvSpPr>
          <p:nvPr/>
        </p:nvSpPr>
        <p:spPr bwMode="auto">
          <a:xfrm>
            <a:off x="3124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326" name="Oval 463"/>
          <p:cNvSpPr>
            <a:spLocks noChangeArrowheads="1"/>
          </p:cNvSpPr>
          <p:nvPr/>
        </p:nvSpPr>
        <p:spPr bwMode="auto">
          <a:xfrm>
            <a:off x="3581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8327" name="Oval 464"/>
          <p:cNvSpPr>
            <a:spLocks noChangeArrowheads="1"/>
          </p:cNvSpPr>
          <p:nvPr/>
        </p:nvSpPr>
        <p:spPr bwMode="auto">
          <a:xfrm>
            <a:off x="3505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328" name="Oval 465"/>
          <p:cNvSpPr>
            <a:spLocks noChangeArrowheads="1"/>
          </p:cNvSpPr>
          <p:nvPr/>
        </p:nvSpPr>
        <p:spPr bwMode="auto">
          <a:xfrm>
            <a:off x="3581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8329" name="Oval 469"/>
          <p:cNvSpPr>
            <a:spLocks noChangeArrowheads="1"/>
          </p:cNvSpPr>
          <p:nvPr/>
        </p:nvSpPr>
        <p:spPr bwMode="auto">
          <a:xfrm>
            <a:off x="1447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330" name="Oval 470"/>
          <p:cNvSpPr>
            <a:spLocks noChangeArrowheads="1"/>
          </p:cNvSpPr>
          <p:nvPr/>
        </p:nvSpPr>
        <p:spPr bwMode="auto">
          <a:xfrm>
            <a:off x="20574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8331" name="Oval 471"/>
          <p:cNvSpPr>
            <a:spLocks noChangeArrowheads="1"/>
          </p:cNvSpPr>
          <p:nvPr/>
        </p:nvSpPr>
        <p:spPr bwMode="auto">
          <a:xfrm>
            <a:off x="22860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8332" name="Oval 472"/>
          <p:cNvSpPr>
            <a:spLocks noChangeArrowheads="1"/>
          </p:cNvSpPr>
          <p:nvPr/>
        </p:nvSpPr>
        <p:spPr bwMode="auto">
          <a:xfrm>
            <a:off x="2438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8333" name="Oval 473"/>
          <p:cNvSpPr>
            <a:spLocks noChangeArrowheads="1"/>
          </p:cNvSpPr>
          <p:nvPr/>
        </p:nvSpPr>
        <p:spPr bwMode="auto">
          <a:xfrm>
            <a:off x="10668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8334" name="Oval 474"/>
          <p:cNvSpPr>
            <a:spLocks noChangeArrowheads="1"/>
          </p:cNvSpPr>
          <p:nvPr/>
        </p:nvSpPr>
        <p:spPr bwMode="auto">
          <a:xfrm>
            <a:off x="1295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8335" name="Oval 475"/>
          <p:cNvSpPr>
            <a:spLocks noChangeArrowheads="1"/>
          </p:cNvSpPr>
          <p:nvPr/>
        </p:nvSpPr>
        <p:spPr bwMode="auto">
          <a:xfrm>
            <a:off x="1447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336" name="Oval 476"/>
          <p:cNvSpPr>
            <a:spLocks noChangeArrowheads="1"/>
          </p:cNvSpPr>
          <p:nvPr/>
        </p:nvSpPr>
        <p:spPr bwMode="auto">
          <a:xfrm>
            <a:off x="1066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337" name="Oval 479"/>
          <p:cNvSpPr>
            <a:spLocks noChangeArrowheads="1"/>
          </p:cNvSpPr>
          <p:nvPr/>
        </p:nvSpPr>
        <p:spPr bwMode="auto">
          <a:xfrm>
            <a:off x="1143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338" name="Oval 480"/>
          <p:cNvSpPr>
            <a:spLocks noChangeArrowheads="1"/>
          </p:cNvSpPr>
          <p:nvPr/>
        </p:nvSpPr>
        <p:spPr bwMode="auto">
          <a:xfrm>
            <a:off x="3352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8339" name="Oval 481"/>
          <p:cNvSpPr>
            <a:spLocks noChangeArrowheads="1"/>
          </p:cNvSpPr>
          <p:nvPr/>
        </p:nvSpPr>
        <p:spPr bwMode="auto">
          <a:xfrm>
            <a:off x="35814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8340" name="Oval 482"/>
          <p:cNvSpPr>
            <a:spLocks noChangeArrowheads="1"/>
          </p:cNvSpPr>
          <p:nvPr/>
        </p:nvSpPr>
        <p:spPr bwMode="auto">
          <a:xfrm>
            <a:off x="3581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341" name="Oval 483"/>
          <p:cNvSpPr>
            <a:spLocks noChangeArrowheads="1"/>
          </p:cNvSpPr>
          <p:nvPr/>
        </p:nvSpPr>
        <p:spPr bwMode="auto">
          <a:xfrm>
            <a:off x="1066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8342" name="Oval 485"/>
          <p:cNvSpPr>
            <a:spLocks noChangeArrowheads="1"/>
          </p:cNvSpPr>
          <p:nvPr/>
        </p:nvSpPr>
        <p:spPr bwMode="auto">
          <a:xfrm>
            <a:off x="1219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343" name="Oval 486"/>
          <p:cNvSpPr>
            <a:spLocks noChangeArrowheads="1"/>
          </p:cNvSpPr>
          <p:nvPr/>
        </p:nvSpPr>
        <p:spPr bwMode="auto">
          <a:xfrm>
            <a:off x="3276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344" name="Oval 487"/>
          <p:cNvSpPr>
            <a:spLocks noChangeArrowheads="1"/>
          </p:cNvSpPr>
          <p:nvPr/>
        </p:nvSpPr>
        <p:spPr bwMode="auto">
          <a:xfrm>
            <a:off x="3352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8345" name="Oval 489"/>
          <p:cNvSpPr>
            <a:spLocks noChangeArrowheads="1"/>
          </p:cNvSpPr>
          <p:nvPr/>
        </p:nvSpPr>
        <p:spPr bwMode="auto">
          <a:xfrm>
            <a:off x="1600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346" name="Oval 490"/>
          <p:cNvSpPr>
            <a:spLocks noChangeArrowheads="1"/>
          </p:cNvSpPr>
          <p:nvPr/>
        </p:nvSpPr>
        <p:spPr bwMode="auto">
          <a:xfrm>
            <a:off x="14478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347" name="Oval 492"/>
          <p:cNvSpPr>
            <a:spLocks noChangeArrowheads="1"/>
          </p:cNvSpPr>
          <p:nvPr/>
        </p:nvSpPr>
        <p:spPr bwMode="auto">
          <a:xfrm>
            <a:off x="1828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348" name="Oval 493"/>
          <p:cNvSpPr>
            <a:spLocks noChangeArrowheads="1"/>
          </p:cNvSpPr>
          <p:nvPr/>
        </p:nvSpPr>
        <p:spPr bwMode="auto">
          <a:xfrm>
            <a:off x="19812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349" name="Oval 494"/>
          <p:cNvSpPr>
            <a:spLocks noChangeArrowheads="1"/>
          </p:cNvSpPr>
          <p:nvPr/>
        </p:nvSpPr>
        <p:spPr bwMode="auto">
          <a:xfrm>
            <a:off x="23622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8350" name="Oval 495"/>
          <p:cNvSpPr>
            <a:spLocks noChangeArrowheads="1"/>
          </p:cNvSpPr>
          <p:nvPr/>
        </p:nvSpPr>
        <p:spPr bwMode="auto">
          <a:xfrm>
            <a:off x="2667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8351" name="Oval 497"/>
          <p:cNvSpPr>
            <a:spLocks noChangeArrowheads="1"/>
          </p:cNvSpPr>
          <p:nvPr/>
        </p:nvSpPr>
        <p:spPr bwMode="auto">
          <a:xfrm>
            <a:off x="31242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352" name="Oval 498"/>
          <p:cNvSpPr>
            <a:spLocks noChangeArrowheads="1"/>
          </p:cNvSpPr>
          <p:nvPr/>
        </p:nvSpPr>
        <p:spPr bwMode="auto">
          <a:xfrm>
            <a:off x="3429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8353" name="Oval 500"/>
          <p:cNvSpPr>
            <a:spLocks noChangeArrowheads="1"/>
          </p:cNvSpPr>
          <p:nvPr/>
        </p:nvSpPr>
        <p:spPr bwMode="auto">
          <a:xfrm>
            <a:off x="3124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8354" name="Text Box 505"/>
          <p:cNvSpPr txBox="1">
            <a:spLocks noChangeArrowheads="1"/>
          </p:cNvSpPr>
          <p:nvPr/>
        </p:nvSpPr>
        <p:spPr bwMode="auto">
          <a:xfrm>
            <a:off x="1579563" y="6461125"/>
            <a:ext cx="1438275" cy="400050"/>
          </a:xfrm>
          <a:prstGeom prst="rect">
            <a:avLst/>
          </a:prstGeom>
          <a:noFill/>
          <a:ln w="9525">
            <a:noFill/>
            <a:miter lim="800000"/>
            <a:headEnd/>
            <a:tailEnd/>
          </a:ln>
        </p:spPr>
        <p:txBody>
          <a:bodyPr wrap="none">
            <a:spAutoFit/>
          </a:bodyPr>
          <a:lstStyle/>
          <a:p>
            <a:pPr algn="ctr"/>
            <a:r>
              <a:rPr lang="en-US" sz="2000" b="1"/>
              <a:t>Hypotonic</a:t>
            </a:r>
          </a:p>
        </p:txBody>
      </p:sp>
      <p:sp>
        <p:nvSpPr>
          <p:cNvPr id="38355" name="Text Box 506"/>
          <p:cNvSpPr txBox="1">
            <a:spLocks noChangeArrowheads="1"/>
          </p:cNvSpPr>
          <p:nvPr/>
        </p:nvSpPr>
        <p:spPr bwMode="auto">
          <a:xfrm>
            <a:off x="6316663" y="6454775"/>
            <a:ext cx="1525587" cy="400050"/>
          </a:xfrm>
          <a:prstGeom prst="rect">
            <a:avLst/>
          </a:prstGeom>
          <a:noFill/>
          <a:ln w="9525">
            <a:noFill/>
            <a:miter lim="800000"/>
            <a:headEnd/>
            <a:tailEnd/>
          </a:ln>
        </p:spPr>
        <p:txBody>
          <a:bodyPr wrap="none">
            <a:spAutoFit/>
          </a:bodyPr>
          <a:lstStyle/>
          <a:p>
            <a:pPr algn="ctr"/>
            <a:r>
              <a:rPr lang="en-US" sz="2000" b="1"/>
              <a:t>Hypertonic</a:t>
            </a:r>
          </a:p>
        </p:txBody>
      </p:sp>
      <p:sp>
        <p:nvSpPr>
          <p:cNvPr id="38356" name="Text Box 507"/>
          <p:cNvSpPr txBox="1">
            <a:spLocks noChangeArrowheads="1"/>
          </p:cNvSpPr>
          <p:nvPr/>
        </p:nvSpPr>
        <p:spPr bwMode="auto">
          <a:xfrm>
            <a:off x="6316663" y="3325813"/>
            <a:ext cx="1238250" cy="400050"/>
          </a:xfrm>
          <a:prstGeom prst="rect">
            <a:avLst/>
          </a:prstGeom>
          <a:noFill/>
          <a:ln w="9525">
            <a:noFill/>
            <a:miter lim="800000"/>
            <a:headEnd/>
            <a:tailEnd/>
          </a:ln>
        </p:spPr>
        <p:txBody>
          <a:bodyPr wrap="none">
            <a:spAutoFit/>
          </a:bodyPr>
          <a:lstStyle/>
          <a:p>
            <a:pPr algn="ctr"/>
            <a:r>
              <a:rPr lang="en-US" sz="2000" b="1"/>
              <a:t>Isotonic </a:t>
            </a:r>
          </a:p>
        </p:txBody>
      </p:sp>
      <p:sp>
        <p:nvSpPr>
          <p:cNvPr id="38357" name="Text Box 508"/>
          <p:cNvSpPr txBox="1">
            <a:spLocks noChangeArrowheads="1"/>
          </p:cNvSpPr>
          <p:nvPr/>
        </p:nvSpPr>
        <p:spPr bwMode="auto">
          <a:xfrm>
            <a:off x="1600200" y="4132263"/>
            <a:ext cx="1393825" cy="336550"/>
          </a:xfrm>
          <a:prstGeom prst="rect">
            <a:avLst/>
          </a:prstGeom>
          <a:noFill/>
          <a:ln w="9525">
            <a:noFill/>
            <a:miter lim="800000"/>
            <a:headEnd/>
            <a:tailEnd/>
          </a:ln>
        </p:spPr>
        <p:txBody>
          <a:bodyPr wrap="none">
            <a:spAutoFit/>
          </a:bodyPr>
          <a:lstStyle/>
          <a:p>
            <a:r>
              <a:rPr lang="en-US" sz="1600" b="1"/>
              <a:t>240 mOsm/L</a:t>
            </a:r>
          </a:p>
        </p:txBody>
      </p:sp>
      <p:sp>
        <p:nvSpPr>
          <p:cNvPr id="38358" name="Text Box 509"/>
          <p:cNvSpPr txBox="1">
            <a:spLocks noChangeArrowheads="1"/>
          </p:cNvSpPr>
          <p:nvPr/>
        </p:nvSpPr>
        <p:spPr bwMode="auto">
          <a:xfrm>
            <a:off x="6226175" y="4132263"/>
            <a:ext cx="1393825" cy="336550"/>
          </a:xfrm>
          <a:prstGeom prst="rect">
            <a:avLst/>
          </a:prstGeom>
          <a:noFill/>
          <a:ln w="9525">
            <a:noFill/>
            <a:miter lim="800000"/>
            <a:headEnd/>
            <a:tailEnd/>
          </a:ln>
        </p:spPr>
        <p:txBody>
          <a:bodyPr wrap="none">
            <a:spAutoFit/>
          </a:bodyPr>
          <a:lstStyle/>
          <a:p>
            <a:r>
              <a:rPr lang="en-US" sz="1600" b="1"/>
              <a:t>360 mOsm/L</a:t>
            </a:r>
          </a:p>
        </p:txBody>
      </p:sp>
      <p:sp>
        <p:nvSpPr>
          <p:cNvPr id="38359" name="Text Box 510"/>
          <p:cNvSpPr txBox="1">
            <a:spLocks noChangeArrowheads="1"/>
          </p:cNvSpPr>
          <p:nvPr/>
        </p:nvSpPr>
        <p:spPr bwMode="auto">
          <a:xfrm>
            <a:off x="6172200" y="1084263"/>
            <a:ext cx="1393825" cy="336550"/>
          </a:xfrm>
          <a:prstGeom prst="rect">
            <a:avLst/>
          </a:prstGeom>
          <a:noFill/>
          <a:ln w="9525">
            <a:noFill/>
            <a:miter lim="800000"/>
            <a:headEnd/>
            <a:tailEnd/>
          </a:ln>
        </p:spPr>
        <p:txBody>
          <a:bodyPr wrap="none">
            <a:spAutoFit/>
          </a:bodyPr>
          <a:lstStyle/>
          <a:p>
            <a:r>
              <a:rPr lang="en-US" sz="1600" b="1"/>
              <a:t>280 mOsm/L</a:t>
            </a:r>
          </a:p>
        </p:txBody>
      </p:sp>
      <p:sp>
        <p:nvSpPr>
          <p:cNvPr id="38361" name="Line 502"/>
          <p:cNvSpPr>
            <a:spLocks noChangeShapeType="1"/>
          </p:cNvSpPr>
          <p:nvPr/>
        </p:nvSpPr>
        <p:spPr bwMode="auto">
          <a:xfrm>
            <a:off x="3124200" y="2106613"/>
            <a:ext cx="2286000" cy="533400"/>
          </a:xfrm>
          <a:prstGeom prst="line">
            <a:avLst/>
          </a:prstGeom>
          <a:noFill/>
          <a:ln w="28575">
            <a:solidFill>
              <a:schemeClr val="tx1"/>
            </a:solidFill>
            <a:round/>
            <a:headEnd/>
            <a:tailEnd type="triangle" w="med" len="med"/>
          </a:ln>
        </p:spPr>
        <p:txBody>
          <a:bodyPr/>
          <a:lstStyle/>
          <a:p>
            <a:endParaRPr lang="en-US"/>
          </a:p>
        </p:txBody>
      </p:sp>
      <p:sp>
        <p:nvSpPr>
          <p:cNvPr id="38362" name="Line 503"/>
          <p:cNvSpPr>
            <a:spLocks noChangeShapeType="1"/>
          </p:cNvSpPr>
          <p:nvPr/>
        </p:nvSpPr>
        <p:spPr bwMode="auto">
          <a:xfrm>
            <a:off x="2743200" y="2487613"/>
            <a:ext cx="2971800" cy="1676400"/>
          </a:xfrm>
          <a:prstGeom prst="line">
            <a:avLst/>
          </a:prstGeom>
          <a:noFill/>
          <a:ln w="28575">
            <a:solidFill>
              <a:schemeClr val="tx1"/>
            </a:solidFill>
            <a:round/>
            <a:headEnd/>
            <a:tailEnd type="triangle" w="med" len="med"/>
          </a:ln>
        </p:spPr>
        <p:txBody>
          <a:bodyPr/>
          <a:lstStyle/>
          <a:p>
            <a:endParaRPr lang="en-US"/>
          </a:p>
        </p:txBody>
      </p:sp>
      <p:sp>
        <p:nvSpPr>
          <p:cNvPr id="38363" name="Line 504"/>
          <p:cNvSpPr>
            <a:spLocks noChangeShapeType="1"/>
          </p:cNvSpPr>
          <p:nvPr/>
        </p:nvSpPr>
        <p:spPr bwMode="auto">
          <a:xfrm>
            <a:off x="2133600" y="2563813"/>
            <a:ext cx="0" cy="1600200"/>
          </a:xfrm>
          <a:prstGeom prst="line">
            <a:avLst/>
          </a:prstGeom>
          <a:noFill/>
          <a:ln w="28575">
            <a:solidFill>
              <a:schemeClr val="tx1"/>
            </a:solidFill>
            <a:round/>
            <a:headEnd/>
            <a:tailEnd type="triangle" w="med" len="med"/>
          </a:ln>
        </p:spPr>
        <p:txBody>
          <a:bodyPr/>
          <a:lstStyle/>
          <a:p>
            <a:endParaRPr lang="en-US"/>
          </a:p>
        </p:txBody>
      </p:sp>
      <p:sp>
        <p:nvSpPr>
          <p:cNvPr id="38364" name="Text Box 510"/>
          <p:cNvSpPr txBox="1">
            <a:spLocks noChangeArrowheads="1"/>
          </p:cNvSpPr>
          <p:nvPr/>
        </p:nvSpPr>
        <p:spPr bwMode="auto">
          <a:xfrm>
            <a:off x="228600" y="2362200"/>
            <a:ext cx="1393825" cy="336550"/>
          </a:xfrm>
          <a:prstGeom prst="rect">
            <a:avLst/>
          </a:prstGeom>
          <a:noFill/>
          <a:ln w="9525">
            <a:noFill/>
            <a:miter lim="800000"/>
            <a:headEnd/>
            <a:tailEnd/>
          </a:ln>
        </p:spPr>
        <p:txBody>
          <a:bodyPr wrap="none">
            <a:spAutoFit/>
          </a:bodyPr>
          <a:lstStyle/>
          <a:p>
            <a:r>
              <a:rPr lang="en-US" sz="1600" b="1"/>
              <a:t>280 mOsm/L</a:t>
            </a:r>
          </a:p>
        </p:txBody>
      </p:sp>
      <p:sp>
        <p:nvSpPr>
          <p:cNvPr id="38365" name="Oval 191"/>
          <p:cNvSpPr>
            <a:spLocks noChangeArrowheads="1"/>
          </p:cNvSpPr>
          <p:nvPr/>
        </p:nvSpPr>
        <p:spPr bwMode="auto">
          <a:xfrm>
            <a:off x="6781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8366" name="Oval 191"/>
          <p:cNvSpPr>
            <a:spLocks noChangeArrowheads="1"/>
          </p:cNvSpPr>
          <p:nvPr/>
        </p:nvSpPr>
        <p:spPr bwMode="auto">
          <a:xfrm>
            <a:off x="6934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8367" name="Oval 191"/>
          <p:cNvSpPr>
            <a:spLocks noChangeArrowheads="1"/>
          </p:cNvSpPr>
          <p:nvPr/>
        </p:nvSpPr>
        <p:spPr bwMode="auto">
          <a:xfrm>
            <a:off x="67056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38368" name="Oval 191"/>
          <p:cNvSpPr>
            <a:spLocks noChangeArrowheads="1"/>
          </p:cNvSpPr>
          <p:nvPr/>
        </p:nvSpPr>
        <p:spPr bwMode="auto">
          <a:xfrm>
            <a:off x="70104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38369" name="Oval 191"/>
          <p:cNvSpPr>
            <a:spLocks noChangeArrowheads="1"/>
          </p:cNvSpPr>
          <p:nvPr/>
        </p:nvSpPr>
        <p:spPr bwMode="auto">
          <a:xfrm>
            <a:off x="6781800" y="5105400"/>
            <a:ext cx="76200" cy="76200"/>
          </a:xfrm>
          <a:prstGeom prst="ellipse">
            <a:avLst/>
          </a:prstGeom>
          <a:solidFill>
            <a:schemeClr val="accent2"/>
          </a:solidFill>
          <a:ln w="9525">
            <a:noFill/>
            <a:round/>
            <a:headEnd/>
            <a:tailEnd/>
          </a:ln>
        </p:spPr>
        <p:txBody>
          <a:bodyPr wrap="none" anchor="ctr"/>
          <a:lstStyle/>
          <a:p>
            <a:endParaRPr lang="en-US"/>
          </a:p>
        </p:txBody>
      </p:sp>
      <p:sp>
        <p:nvSpPr>
          <p:cNvPr id="38370" name="Oval 73"/>
          <p:cNvSpPr>
            <a:spLocks noChangeArrowheads="1"/>
          </p:cNvSpPr>
          <p:nvPr/>
        </p:nvSpPr>
        <p:spPr bwMode="auto">
          <a:xfrm>
            <a:off x="70104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371" name="Oval 73"/>
          <p:cNvSpPr>
            <a:spLocks noChangeArrowheads="1"/>
          </p:cNvSpPr>
          <p:nvPr/>
        </p:nvSpPr>
        <p:spPr bwMode="auto">
          <a:xfrm>
            <a:off x="6781800" y="2209800"/>
            <a:ext cx="76200" cy="76200"/>
          </a:xfrm>
          <a:prstGeom prst="ellipse">
            <a:avLst/>
          </a:prstGeom>
          <a:solidFill>
            <a:schemeClr val="accent2"/>
          </a:solidFill>
          <a:ln w="9525">
            <a:noFill/>
            <a:round/>
            <a:headEnd/>
            <a:tailEnd/>
          </a:ln>
        </p:spPr>
        <p:txBody>
          <a:bodyPr wrap="none" anchor="ctr"/>
          <a:lstStyle/>
          <a:p>
            <a:endParaRPr lang="en-US"/>
          </a:p>
        </p:txBody>
      </p:sp>
      <p:sp>
        <p:nvSpPr>
          <p:cNvPr id="38372" name="Oval 73"/>
          <p:cNvSpPr>
            <a:spLocks noChangeArrowheads="1"/>
          </p:cNvSpPr>
          <p:nvPr/>
        </p:nvSpPr>
        <p:spPr bwMode="auto">
          <a:xfrm>
            <a:off x="7010400" y="2362200"/>
            <a:ext cx="76200" cy="76200"/>
          </a:xfrm>
          <a:prstGeom prst="ellipse">
            <a:avLst/>
          </a:prstGeom>
          <a:solidFill>
            <a:schemeClr val="accent2"/>
          </a:solidFill>
          <a:ln w="9525">
            <a:noFill/>
            <a:round/>
            <a:headEnd/>
            <a:tailEnd/>
          </a:ln>
        </p:spPr>
        <p:txBody>
          <a:bodyPr wrap="none" anchor="ctr"/>
          <a:lstStyle/>
          <a:p>
            <a:endParaRPr lang="en-US"/>
          </a:p>
        </p:txBody>
      </p:sp>
      <p:sp>
        <p:nvSpPr>
          <p:cNvPr id="485" name="Title 484"/>
          <p:cNvSpPr>
            <a:spLocks noGrp="1"/>
          </p:cNvSpPr>
          <p:nvPr>
            <p:ph type="title"/>
          </p:nvPr>
        </p:nvSpPr>
        <p:spPr>
          <a:xfrm>
            <a:off x="457200" y="0"/>
            <a:ext cx="8305800" cy="1143000"/>
          </a:xfrm>
        </p:spPr>
        <p:txBody>
          <a:bodyPr/>
          <a:lstStyle/>
          <a:p>
            <a:r>
              <a:rPr lang="en-US" dirty="0" smtClean="0"/>
              <a:t>Tonicity: in practice</a:t>
            </a:r>
            <a:endParaRPr lang="en-US" dirty="0"/>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3"/>
          <p:cNvSpPr>
            <a:spLocks noChangeArrowheads="1"/>
          </p:cNvSpPr>
          <p:nvPr/>
        </p:nvSpPr>
        <p:spPr bwMode="auto">
          <a:xfrm>
            <a:off x="5562600" y="914400"/>
            <a:ext cx="2743200" cy="2487613"/>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8915" name="Rectangle 4"/>
          <p:cNvSpPr>
            <a:spLocks noChangeArrowheads="1"/>
          </p:cNvSpPr>
          <p:nvPr/>
        </p:nvSpPr>
        <p:spPr bwMode="auto">
          <a:xfrm>
            <a:off x="5334000" y="838200"/>
            <a:ext cx="3124200" cy="506413"/>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8916" name="Oval 5"/>
          <p:cNvSpPr>
            <a:spLocks noChangeArrowheads="1"/>
          </p:cNvSpPr>
          <p:nvPr/>
        </p:nvSpPr>
        <p:spPr bwMode="auto">
          <a:xfrm>
            <a:off x="1295400" y="1192213"/>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38917" name="Oval 6"/>
          <p:cNvSpPr>
            <a:spLocks noChangeArrowheads="1"/>
          </p:cNvSpPr>
          <p:nvPr/>
        </p:nvSpPr>
        <p:spPr bwMode="auto">
          <a:xfrm>
            <a:off x="1981200" y="1725613"/>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38918" name="Oval 7"/>
          <p:cNvSpPr>
            <a:spLocks noChangeArrowheads="1"/>
          </p:cNvSpPr>
          <p:nvPr/>
        </p:nvSpPr>
        <p:spPr bwMode="auto">
          <a:xfrm>
            <a:off x="1524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919" name="Oval 8"/>
          <p:cNvSpPr>
            <a:spLocks noChangeArrowheads="1"/>
          </p:cNvSpPr>
          <p:nvPr/>
        </p:nvSpPr>
        <p:spPr bwMode="auto">
          <a:xfrm>
            <a:off x="1676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8920" name="Oval 9"/>
          <p:cNvSpPr>
            <a:spLocks noChangeArrowheads="1"/>
          </p:cNvSpPr>
          <p:nvPr/>
        </p:nvSpPr>
        <p:spPr bwMode="auto">
          <a:xfrm>
            <a:off x="1752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921" name="Oval 10"/>
          <p:cNvSpPr>
            <a:spLocks noChangeArrowheads="1"/>
          </p:cNvSpPr>
          <p:nvPr/>
        </p:nvSpPr>
        <p:spPr bwMode="auto">
          <a:xfrm>
            <a:off x="1447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22" name="Oval 11"/>
          <p:cNvSpPr>
            <a:spLocks noChangeArrowheads="1"/>
          </p:cNvSpPr>
          <p:nvPr/>
        </p:nvSpPr>
        <p:spPr bwMode="auto">
          <a:xfrm>
            <a:off x="1524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23" name="Oval 12"/>
          <p:cNvSpPr>
            <a:spLocks noChangeArrowheads="1"/>
          </p:cNvSpPr>
          <p:nvPr/>
        </p:nvSpPr>
        <p:spPr bwMode="auto">
          <a:xfrm>
            <a:off x="1752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8924" name="Oval 13"/>
          <p:cNvSpPr>
            <a:spLocks noChangeArrowheads="1"/>
          </p:cNvSpPr>
          <p:nvPr/>
        </p:nvSpPr>
        <p:spPr bwMode="auto">
          <a:xfrm>
            <a:off x="190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25" name="Oval 14"/>
          <p:cNvSpPr>
            <a:spLocks noChangeArrowheads="1"/>
          </p:cNvSpPr>
          <p:nvPr/>
        </p:nvSpPr>
        <p:spPr bwMode="auto">
          <a:xfrm>
            <a:off x="1828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26" name="Oval 16"/>
          <p:cNvSpPr>
            <a:spLocks noChangeArrowheads="1"/>
          </p:cNvSpPr>
          <p:nvPr/>
        </p:nvSpPr>
        <p:spPr bwMode="auto">
          <a:xfrm>
            <a:off x="2209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8927" name="Oval 18"/>
          <p:cNvSpPr>
            <a:spLocks noChangeArrowheads="1"/>
          </p:cNvSpPr>
          <p:nvPr/>
        </p:nvSpPr>
        <p:spPr bwMode="auto">
          <a:xfrm>
            <a:off x="1981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28" name="Oval 19"/>
          <p:cNvSpPr>
            <a:spLocks noChangeArrowheads="1"/>
          </p:cNvSpPr>
          <p:nvPr/>
        </p:nvSpPr>
        <p:spPr bwMode="auto">
          <a:xfrm>
            <a:off x="20574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8929" name="Oval 20"/>
          <p:cNvSpPr>
            <a:spLocks noChangeArrowheads="1"/>
          </p:cNvSpPr>
          <p:nvPr/>
        </p:nvSpPr>
        <p:spPr bwMode="auto">
          <a:xfrm>
            <a:off x="228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930" name="Oval 21"/>
          <p:cNvSpPr>
            <a:spLocks noChangeArrowheads="1"/>
          </p:cNvSpPr>
          <p:nvPr/>
        </p:nvSpPr>
        <p:spPr bwMode="auto">
          <a:xfrm>
            <a:off x="2438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31" name="Oval 22"/>
          <p:cNvSpPr>
            <a:spLocks noChangeArrowheads="1"/>
          </p:cNvSpPr>
          <p:nvPr/>
        </p:nvSpPr>
        <p:spPr bwMode="auto">
          <a:xfrm>
            <a:off x="2362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32" name="Oval 23"/>
          <p:cNvSpPr>
            <a:spLocks noChangeArrowheads="1"/>
          </p:cNvSpPr>
          <p:nvPr/>
        </p:nvSpPr>
        <p:spPr bwMode="auto">
          <a:xfrm>
            <a:off x="21336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8933" name="Oval 24"/>
          <p:cNvSpPr>
            <a:spLocks noChangeArrowheads="1"/>
          </p:cNvSpPr>
          <p:nvPr/>
        </p:nvSpPr>
        <p:spPr bwMode="auto">
          <a:xfrm>
            <a:off x="2286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934" name="Oval 25"/>
          <p:cNvSpPr>
            <a:spLocks noChangeArrowheads="1"/>
          </p:cNvSpPr>
          <p:nvPr/>
        </p:nvSpPr>
        <p:spPr bwMode="auto">
          <a:xfrm>
            <a:off x="23622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8935" name="Oval 26"/>
          <p:cNvSpPr>
            <a:spLocks noChangeArrowheads="1"/>
          </p:cNvSpPr>
          <p:nvPr/>
        </p:nvSpPr>
        <p:spPr bwMode="auto">
          <a:xfrm>
            <a:off x="2057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936" name="Oval 27"/>
          <p:cNvSpPr>
            <a:spLocks noChangeArrowheads="1"/>
          </p:cNvSpPr>
          <p:nvPr/>
        </p:nvSpPr>
        <p:spPr bwMode="auto">
          <a:xfrm>
            <a:off x="213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37" name="Oval 28"/>
          <p:cNvSpPr>
            <a:spLocks noChangeArrowheads="1"/>
          </p:cNvSpPr>
          <p:nvPr/>
        </p:nvSpPr>
        <p:spPr bwMode="auto">
          <a:xfrm>
            <a:off x="23622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8938" name="Oval 29"/>
          <p:cNvSpPr>
            <a:spLocks noChangeArrowheads="1"/>
          </p:cNvSpPr>
          <p:nvPr/>
        </p:nvSpPr>
        <p:spPr bwMode="auto">
          <a:xfrm>
            <a:off x="25146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939" name="Oval 30"/>
          <p:cNvSpPr>
            <a:spLocks noChangeArrowheads="1"/>
          </p:cNvSpPr>
          <p:nvPr/>
        </p:nvSpPr>
        <p:spPr bwMode="auto">
          <a:xfrm>
            <a:off x="2438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8940" name="Oval 31"/>
          <p:cNvSpPr>
            <a:spLocks noChangeArrowheads="1"/>
          </p:cNvSpPr>
          <p:nvPr/>
        </p:nvSpPr>
        <p:spPr bwMode="auto">
          <a:xfrm>
            <a:off x="2590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41" name="Oval 32"/>
          <p:cNvSpPr>
            <a:spLocks noChangeArrowheads="1"/>
          </p:cNvSpPr>
          <p:nvPr/>
        </p:nvSpPr>
        <p:spPr bwMode="auto">
          <a:xfrm>
            <a:off x="2743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942" name="Oval 33"/>
          <p:cNvSpPr>
            <a:spLocks noChangeArrowheads="1"/>
          </p:cNvSpPr>
          <p:nvPr/>
        </p:nvSpPr>
        <p:spPr bwMode="auto">
          <a:xfrm>
            <a:off x="281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43" name="Oval 34"/>
          <p:cNvSpPr>
            <a:spLocks noChangeArrowheads="1"/>
          </p:cNvSpPr>
          <p:nvPr/>
        </p:nvSpPr>
        <p:spPr bwMode="auto">
          <a:xfrm>
            <a:off x="25146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44" name="Oval 35"/>
          <p:cNvSpPr>
            <a:spLocks noChangeArrowheads="1"/>
          </p:cNvSpPr>
          <p:nvPr/>
        </p:nvSpPr>
        <p:spPr bwMode="auto">
          <a:xfrm>
            <a:off x="2590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45" name="Oval 36"/>
          <p:cNvSpPr>
            <a:spLocks noChangeArrowheads="1"/>
          </p:cNvSpPr>
          <p:nvPr/>
        </p:nvSpPr>
        <p:spPr bwMode="auto">
          <a:xfrm>
            <a:off x="28194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8946" name="Oval 37"/>
          <p:cNvSpPr>
            <a:spLocks noChangeArrowheads="1"/>
          </p:cNvSpPr>
          <p:nvPr/>
        </p:nvSpPr>
        <p:spPr bwMode="auto">
          <a:xfrm>
            <a:off x="297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47" name="Oval 38"/>
          <p:cNvSpPr>
            <a:spLocks noChangeArrowheads="1"/>
          </p:cNvSpPr>
          <p:nvPr/>
        </p:nvSpPr>
        <p:spPr bwMode="auto">
          <a:xfrm>
            <a:off x="2895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8948" name="Oval 39"/>
          <p:cNvSpPr>
            <a:spLocks noChangeArrowheads="1"/>
          </p:cNvSpPr>
          <p:nvPr/>
        </p:nvSpPr>
        <p:spPr bwMode="auto">
          <a:xfrm>
            <a:off x="1600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49" name="Oval 40"/>
          <p:cNvSpPr>
            <a:spLocks noChangeArrowheads="1"/>
          </p:cNvSpPr>
          <p:nvPr/>
        </p:nvSpPr>
        <p:spPr bwMode="auto">
          <a:xfrm>
            <a:off x="17526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50" name="Oval 41"/>
          <p:cNvSpPr>
            <a:spLocks noChangeArrowheads="1"/>
          </p:cNvSpPr>
          <p:nvPr/>
        </p:nvSpPr>
        <p:spPr bwMode="auto">
          <a:xfrm>
            <a:off x="1905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951" name="Oval 42"/>
          <p:cNvSpPr>
            <a:spLocks noChangeArrowheads="1"/>
          </p:cNvSpPr>
          <p:nvPr/>
        </p:nvSpPr>
        <p:spPr bwMode="auto">
          <a:xfrm>
            <a:off x="1905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52" name="Oval 43"/>
          <p:cNvSpPr>
            <a:spLocks noChangeArrowheads="1"/>
          </p:cNvSpPr>
          <p:nvPr/>
        </p:nvSpPr>
        <p:spPr bwMode="auto">
          <a:xfrm>
            <a:off x="2514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8953" name="Oval 44"/>
          <p:cNvSpPr>
            <a:spLocks noChangeArrowheads="1"/>
          </p:cNvSpPr>
          <p:nvPr/>
        </p:nvSpPr>
        <p:spPr bwMode="auto">
          <a:xfrm>
            <a:off x="2667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54" name="Oval 45"/>
          <p:cNvSpPr>
            <a:spLocks noChangeArrowheads="1"/>
          </p:cNvSpPr>
          <p:nvPr/>
        </p:nvSpPr>
        <p:spPr bwMode="auto">
          <a:xfrm>
            <a:off x="1371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8955" name="Oval 46"/>
          <p:cNvSpPr>
            <a:spLocks noChangeArrowheads="1"/>
          </p:cNvSpPr>
          <p:nvPr/>
        </p:nvSpPr>
        <p:spPr bwMode="auto">
          <a:xfrm>
            <a:off x="16002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8956" name="Oval 47"/>
          <p:cNvSpPr>
            <a:spLocks noChangeArrowheads="1"/>
          </p:cNvSpPr>
          <p:nvPr/>
        </p:nvSpPr>
        <p:spPr bwMode="auto">
          <a:xfrm>
            <a:off x="16764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38957" name="Oval 48"/>
          <p:cNvSpPr>
            <a:spLocks noChangeArrowheads="1"/>
          </p:cNvSpPr>
          <p:nvPr/>
        </p:nvSpPr>
        <p:spPr bwMode="auto">
          <a:xfrm>
            <a:off x="1905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8958" name="Oval 49"/>
          <p:cNvSpPr>
            <a:spLocks noChangeArrowheads="1"/>
          </p:cNvSpPr>
          <p:nvPr/>
        </p:nvSpPr>
        <p:spPr bwMode="auto">
          <a:xfrm>
            <a:off x="19050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8959" name="Oval 50"/>
          <p:cNvSpPr>
            <a:spLocks noChangeArrowheads="1"/>
          </p:cNvSpPr>
          <p:nvPr/>
        </p:nvSpPr>
        <p:spPr bwMode="auto">
          <a:xfrm>
            <a:off x="2743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8960" name="Oval 51"/>
          <p:cNvSpPr>
            <a:spLocks noChangeArrowheads="1"/>
          </p:cNvSpPr>
          <p:nvPr/>
        </p:nvSpPr>
        <p:spPr bwMode="auto">
          <a:xfrm>
            <a:off x="6019800" y="1573213"/>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38961" name="Oval 52"/>
          <p:cNvSpPr>
            <a:spLocks noChangeArrowheads="1"/>
          </p:cNvSpPr>
          <p:nvPr/>
        </p:nvSpPr>
        <p:spPr bwMode="auto">
          <a:xfrm>
            <a:off x="6705600" y="2106613"/>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38962" name="Oval 53"/>
          <p:cNvSpPr>
            <a:spLocks noChangeArrowheads="1"/>
          </p:cNvSpPr>
          <p:nvPr/>
        </p:nvSpPr>
        <p:spPr bwMode="auto">
          <a:xfrm>
            <a:off x="62484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963" name="Oval 54"/>
          <p:cNvSpPr>
            <a:spLocks noChangeArrowheads="1"/>
          </p:cNvSpPr>
          <p:nvPr/>
        </p:nvSpPr>
        <p:spPr bwMode="auto">
          <a:xfrm>
            <a:off x="6400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8964" name="Oval 55"/>
          <p:cNvSpPr>
            <a:spLocks noChangeArrowheads="1"/>
          </p:cNvSpPr>
          <p:nvPr/>
        </p:nvSpPr>
        <p:spPr bwMode="auto">
          <a:xfrm>
            <a:off x="64770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965" name="Oval 56"/>
          <p:cNvSpPr>
            <a:spLocks noChangeArrowheads="1"/>
          </p:cNvSpPr>
          <p:nvPr/>
        </p:nvSpPr>
        <p:spPr bwMode="auto">
          <a:xfrm>
            <a:off x="6172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66" name="Oval 57"/>
          <p:cNvSpPr>
            <a:spLocks noChangeArrowheads="1"/>
          </p:cNvSpPr>
          <p:nvPr/>
        </p:nvSpPr>
        <p:spPr bwMode="auto">
          <a:xfrm>
            <a:off x="62484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67" name="Oval 58"/>
          <p:cNvSpPr>
            <a:spLocks noChangeArrowheads="1"/>
          </p:cNvSpPr>
          <p:nvPr/>
        </p:nvSpPr>
        <p:spPr bwMode="auto">
          <a:xfrm>
            <a:off x="6477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968" name="Oval 59"/>
          <p:cNvSpPr>
            <a:spLocks noChangeArrowheads="1"/>
          </p:cNvSpPr>
          <p:nvPr/>
        </p:nvSpPr>
        <p:spPr bwMode="auto">
          <a:xfrm>
            <a:off x="6629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69" name="Oval 60"/>
          <p:cNvSpPr>
            <a:spLocks noChangeArrowheads="1"/>
          </p:cNvSpPr>
          <p:nvPr/>
        </p:nvSpPr>
        <p:spPr bwMode="auto">
          <a:xfrm>
            <a:off x="6553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70" name="Oval 62"/>
          <p:cNvSpPr>
            <a:spLocks noChangeArrowheads="1"/>
          </p:cNvSpPr>
          <p:nvPr/>
        </p:nvSpPr>
        <p:spPr bwMode="auto">
          <a:xfrm>
            <a:off x="69342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8971" name="Oval 64"/>
          <p:cNvSpPr>
            <a:spLocks noChangeArrowheads="1"/>
          </p:cNvSpPr>
          <p:nvPr/>
        </p:nvSpPr>
        <p:spPr bwMode="auto">
          <a:xfrm>
            <a:off x="67056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972" name="Oval 65"/>
          <p:cNvSpPr>
            <a:spLocks noChangeArrowheads="1"/>
          </p:cNvSpPr>
          <p:nvPr/>
        </p:nvSpPr>
        <p:spPr bwMode="auto">
          <a:xfrm>
            <a:off x="6781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8973" name="Oval 66"/>
          <p:cNvSpPr>
            <a:spLocks noChangeArrowheads="1"/>
          </p:cNvSpPr>
          <p:nvPr/>
        </p:nvSpPr>
        <p:spPr bwMode="auto">
          <a:xfrm>
            <a:off x="7010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8974" name="Oval 67"/>
          <p:cNvSpPr>
            <a:spLocks noChangeArrowheads="1"/>
          </p:cNvSpPr>
          <p:nvPr/>
        </p:nvSpPr>
        <p:spPr bwMode="auto">
          <a:xfrm>
            <a:off x="71628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975" name="Oval 68"/>
          <p:cNvSpPr>
            <a:spLocks noChangeArrowheads="1"/>
          </p:cNvSpPr>
          <p:nvPr/>
        </p:nvSpPr>
        <p:spPr bwMode="auto">
          <a:xfrm>
            <a:off x="70866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976" name="Oval 69"/>
          <p:cNvSpPr>
            <a:spLocks noChangeArrowheads="1"/>
          </p:cNvSpPr>
          <p:nvPr/>
        </p:nvSpPr>
        <p:spPr bwMode="auto">
          <a:xfrm>
            <a:off x="6858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77" name="Oval 70"/>
          <p:cNvSpPr>
            <a:spLocks noChangeArrowheads="1"/>
          </p:cNvSpPr>
          <p:nvPr/>
        </p:nvSpPr>
        <p:spPr bwMode="auto">
          <a:xfrm>
            <a:off x="70104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8978" name="Oval 71"/>
          <p:cNvSpPr>
            <a:spLocks noChangeArrowheads="1"/>
          </p:cNvSpPr>
          <p:nvPr/>
        </p:nvSpPr>
        <p:spPr bwMode="auto">
          <a:xfrm>
            <a:off x="7086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8979" name="Oval 72"/>
          <p:cNvSpPr>
            <a:spLocks noChangeArrowheads="1"/>
          </p:cNvSpPr>
          <p:nvPr/>
        </p:nvSpPr>
        <p:spPr bwMode="auto">
          <a:xfrm>
            <a:off x="678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80" name="Oval 73"/>
          <p:cNvSpPr>
            <a:spLocks noChangeArrowheads="1"/>
          </p:cNvSpPr>
          <p:nvPr/>
        </p:nvSpPr>
        <p:spPr bwMode="auto">
          <a:xfrm>
            <a:off x="68580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81" name="Oval 74"/>
          <p:cNvSpPr>
            <a:spLocks noChangeArrowheads="1"/>
          </p:cNvSpPr>
          <p:nvPr/>
        </p:nvSpPr>
        <p:spPr bwMode="auto">
          <a:xfrm>
            <a:off x="70866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8982" name="Oval 75"/>
          <p:cNvSpPr>
            <a:spLocks noChangeArrowheads="1"/>
          </p:cNvSpPr>
          <p:nvPr/>
        </p:nvSpPr>
        <p:spPr bwMode="auto">
          <a:xfrm>
            <a:off x="7239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8983" name="Oval 76"/>
          <p:cNvSpPr>
            <a:spLocks noChangeArrowheads="1"/>
          </p:cNvSpPr>
          <p:nvPr/>
        </p:nvSpPr>
        <p:spPr bwMode="auto">
          <a:xfrm>
            <a:off x="71628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8984" name="Oval 77"/>
          <p:cNvSpPr>
            <a:spLocks noChangeArrowheads="1"/>
          </p:cNvSpPr>
          <p:nvPr/>
        </p:nvSpPr>
        <p:spPr bwMode="auto">
          <a:xfrm>
            <a:off x="7315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85" name="Oval 78"/>
          <p:cNvSpPr>
            <a:spLocks noChangeArrowheads="1"/>
          </p:cNvSpPr>
          <p:nvPr/>
        </p:nvSpPr>
        <p:spPr bwMode="auto">
          <a:xfrm>
            <a:off x="7467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8986" name="Oval 79"/>
          <p:cNvSpPr>
            <a:spLocks noChangeArrowheads="1"/>
          </p:cNvSpPr>
          <p:nvPr/>
        </p:nvSpPr>
        <p:spPr bwMode="auto">
          <a:xfrm>
            <a:off x="7543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8987" name="Oval 80"/>
          <p:cNvSpPr>
            <a:spLocks noChangeArrowheads="1"/>
          </p:cNvSpPr>
          <p:nvPr/>
        </p:nvSpPr>
        <p:spPr bwMode="auto">
          <a:xfrm>
            <a:off x="7239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88" name="Oval 81"/>
          <p:cNvSpPr>
            <a:spLocks noChangeArrowheads="1"/>
          </p:cNvSpPr>
          <p:nvPr/>
        </p:nvSpPr>
        <p:spPr bwMode="auto">
          <a:xfrm>
            <a:off x="73152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989" name="Oval 82"/>
          <p:cNvSpPr>
            <a:spLocks noChangeArrowheads="1"/>
          </p:cNvSpPr>
          <p:nvPr/>
        </p:nvSpPr>
        <p:spPr bwMode="auto">
          <a:xfrm>
            <a:off x="75438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8990" name="Oval 83"/>
          <p:cNvSpPr>
            <a:spLocks noChangeArrowheads="1"/>
          </p:cNvSpPr>
          <p:nvPr/>
        </p:nvSpPr>
        <p:spPr bwMode="auto">
          <a:xfrm>
            <a:off x="7696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8991" name="Oval 84"/>
          <p:cNvSpPr>
            <a:spLocks noChangeArrowheads="1"/>
          </p:cNvSpPr>
          <p:nvPr/>
        </p:nvSpPr>
        <p:spPr bwMode="auto">
          <a:xfrm>
            <a:off x="7620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992" name="Oval 85"/>
          <p:cNvSpPr>
            <a:spLocks noChangeArrowheads="1"/>
          </p:cNvSpPr>
          <p:nvPr/>
        </p:nvSpPr>
        <p:spPr bwMode="auto">
          <a:xfrm>
            <a:off x="63246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8993" name="Oval 86"/>
          <p:cNvSpPr>
            <a:spLocks noChangeArrowheads="1"/>
          </p:cNvSpPr>
          <p:nvPr/>
        </p:nvSpPr>
        <p:spPr bwMode="auto">
          <a:xfrm>
            <a:off x="64770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994" name="Oval 87"/>
          <p:cNvSpPr>
            <a:spLocks noChangeArrowheads="1"/>
          </p:cNvSpPr>
          <p:nvPr/>
        </p:nvSpPr>
        <p:spPr bwMode="auto">
          <a:xfrm>
            <a:off x="6629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8995" name="Oval 88"/>
          <p:cNvSpPr>
            <a:spLocks noChangeArrowheads="1"/>
          </p:cNvSpPr>
          <p:nvPr/>
        </p:nvSpPr>
        <p:spPr bwMode="auto">
          <a:xfrm>
            <a:off x="6629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996" name="Oval 89"/>
          <p:cNvSpPr>
            <a:spLocks noChangeArrowheads="1"/>
          </p:cNvSpPr>
          <p:nvPr/>
        </p:nvSpPr>
        <p:spPr bwMode="auto">
          <a:xfrm>
            <a:off x="7391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8997" name="Oval 90"/>
          <p:cNvSpPr>
            <a:spLocks noChangeArrowheads="1"/>
          </p:cNvSpPr>
          <p:nvPr/>
        </p:nvSpPr>
        <p:spPr bwMode="auto">
          <a:xfrm>
            <a:off x="609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8998" name="Oval 91"/>
          <p:cNvSpPr>
            <a:spLocks noChangeArrowheads="1"/>
          </p:cNvSpPr>
          <p:nvPr/>
        </p:nvSpPr>
        <p:spPr bwMode="auto">
          <a:xfrm>
            <a:off x="63246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8999" name="Oval 92"/>
          <p:cNvSpPr>
            <a:spLocks noChangeArrowheads="1"/>
          </p:cNvSpPr>
          <p:nvPr/>
        </p:nvSpPr>
        <p:spPr bwMode="auto">
          <a:xfrm>
            <a:off x="64008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000" name="Oval 93"/>
          <p:cNvSpPr>
            <a:spLocks noChangeArrowheads="1"/>
          </p:cNvSpPr>
          <p:nvPr/>
        </p:nvSpPr>
        <p:spPr bwMode="auto">
          <a:xfrm>
            <a:off x="66294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001" name="Oval 94"/>
          <p:cNvSpPr>
            <a:spLocks noChangeArrowheads="1"/>
          </p:cNvSpPr>
          <p:nvPr/>
        </p:nvSpPr>
        <p:spPr bwMode="auto">
          <a:xfrm>
            <a:off x="662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002" name="Oval 95"/>
          <p:cNvSpPr>
            <a:spLocks noChangeArrowheads="1"/>
          </p:cNvSpPr>
          <p:nvPr/>
        </p:nvSpPr>
        <p:spPr bwMode="auto">
          <a:xfrm>
            <a:off x="74676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9003" name="Oval 96"/>
          <p:cNvSpPr>
            <a:spLocks noChangeArrowheads="1"/>
          </p:cNvSpPr>
          <p:nvPr/>
        </p:nvSpPr>
        <p:spPr bwMode="auto">
          <a:xfrm>
            <a:off x="7162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04" name="Oval 97"/>
          <p:cNvSpPr>
            <a:spLocks noChangeArrowheads="1"/>
          </p:cNvSpPr>
          <p:nvPr/>
        </p:nvSpPr>
        <p:spPr bwMode="auto">
          <a:xfrm>
            <a:off x="73152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9005" name="Oval 98"/>
          <p:cNvSpPr>
            <a:spLocks noChangeArrowheads="1"/>
          </p:cNvSpPr>
          <p:nvPr/>
        </p:nvSpPr>
        <p:spPr bwMode="auto">
          <a:xfrm>
            <a:off x="73914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06" name="Oval 99"/>
          <p:cNvSpPr>
            <a:spLocks noChangeArrowheads="1"/>
          </p:cNvSpPr>
          <p:nvPr/>
        </p:nvSpPr>
        <p:spPr bwMode="auto">
          <a:xfrm>
            <a:off x="7086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07" name="Oval 100"/>
          <p:cNvSpPr>
            <a:spLocks noChangeArrowheads="1"/>
          </p:cNvSpPr>
          <p:nvPr/>
        </p:nvSpPr>
        <p:spPr bwMode="auto">
          <a:xfrm>
            <a:off x="7162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08" name="Oval 101"/>
          <p:cNvSpPr>
            <a:spLocks noChangeArrowheads="1"/>
          </p:cNvSpPr>
          <p:nvPr/>
        </p:nvSpPr>
        <p:spPr bwMode="auto">
          <a:xfrm>
            <a:off x="73914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9009" name="Oval 102"/>
          <p:cNvSpPr>
            <a:spLocks noChangeArrowheads="1"/>
          </p:cNvSpPr>
          <p:nvPr/>
        </p:nvSpPr>
        <p:spPr bwMode="auto">
          <a:xfrm>
            <a:off x="75438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10" name="Oval 103"/>
          <p:cNvSpPr>
            <a:spLocks noChangeArrowheads="1"/>
          </p:cNvSpPr>
          <p:nvPr/>
        </p:nvSpPr>
        <p:spPr bwMode="auto">
          <a:xfrm>
            <a:off x="74676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11" name="Oval 104"/>
          <p:cNvSpPr>
            <a:spLocks noChangeArrowheads="1"/>
          </p:cNvSpPr>
          <p:nvPr/>
        </p:nvSpPr>
        <p:spPr bwMode="auto">
          <a:xfrm>
            <a:off x="76962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9012" name="Oval 105"/>
          <p:cNvSpPr>
            <a:spLocks noChangeArrowheads="1"/>
          </p:cNvSpPr>
          <p:nvPr/>
        </p:nvSpPr>
        <p:spPr bwMode="auto">
          <a:xfrm>
            <a:off x="63246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9013" name="Oval 106"/>
          <p:cNvSpPr>
            <a:spLocks noChangeArrowheads="1"/>
          </p:cNvSpPr>
          <p:nvPr/>
        </p:nvSpPr>
        <p:spPr bwMode="auto">
          <a:xfrm>
            <a:off x="79248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9014" name="Oval 107"/>
          <p:cNvSpPr>
            <a:spLocks noChangeArrowheads="1"/>
          </p:cNvSpPr>
          <p:nvPr/>
        </p:nvSpPr>
        <p:spPr bwMode="auto">
          <a:xfrm>
            <a:off x="60960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15" name="Oval 108"/>
          <p:cNvSpPr>
            <a:spLocks noChangeArrowheads="1"/>
          </p:cNvSpPr>
          <p:nvPr/>
        </p:nvSpPr>
        <p:spPr bwMode="auto">
          <a:xfrm>
            <a:off x="61722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9016" name="Oval 109"/>
          <p:cNvSpPr>
            <a:spLocks noChangeArrowheads="1"/>
          </p:cNvSpPr>
          <p:nvPr/>
        </p:nvSpPr>
        <p:spPr bwMode="auto">
          <a:xfrm>
            <a:off x="64008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9017" name="Oval 110"/>
          <p:cNvSpPr>
            <a:spLocks noChangeArrowheads="1"/>
          </p:cNvSpPr>
          <p:nvPr/>
        </p:nvSpPr>
        <p:spPr bwMode="auto">
          <a:xfrm>
            <a:off x="65532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18" name="Oval 111"/>
          <p:cNvSpPr>
            <a:spLocks noChangeArrowheads="1"/>
          </p:cNvSpPr>
          <p:nvPr/>
        </p:nvSpPr>
        <p:spPr bwMode="auto">
          <a:xfrm>
            <a:off x="64770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19" name="Oval 112"/>
          <p:cNvSpPr>
            <a:spLocks noChangeArrowheads="1"/>
          </p:cNvSpPr>
          <p:nvPr/>
        </p:nvSpPr>
        <p:spPr bwMode="auto">
          <a:xfrm>
            <a:off x="7924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20" name="Oval 113"/>
          <p:cNvSpPr>
            <a:spLocks noChangeArrowheads="1"/>
          </p:cNvSpPr>
          <p:nvPr/>
        </p:nvSpPr>
        <p:spPr bwMode="auto">
          <a:xfrm>
            <a:off x="76962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9021" name="Oval 114"/>
          <p:cNvSpPr>
            <a:spLocks noChangeArrowheads="1"/>
          </p:cNvSpPr>
          <p:nvPr/>
        </p:nvSpPr>
        <p:spPr bwMode="auto">
          <a:xfrm>
            <a:off x="77724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22" name="Oval 115"/>
          <p:cNvSpPr>
            <a:spLocks noChangeArrowheads="1"/>
          </p:cNvSpPr>
          <p:nvPr/>
        </p:nvSpPr>
        <p:spPr bwMode="auto">
          <a:xfrm>
            <a:off x="80010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9023" name="Oval 116"/>
          <p:cNvSpPr>
            <a:spLocks noChangeArrowheads="1"/>
          </p:cNvSpPr>
          <p:nvPr/>
        </p:nvSpPr>
        <p:spPr bwMode="auto">
          <a:xfrm>
            <a:off x="81534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9024" name="Oval 117"/>
          <p:cNvSpPr>
            <a:spLocks noChangeArrowheads="1"/>
          </p:cNvSpPr>
          <p:nvPr/>
        </p:nvSpPr>
        <p:spPr bwMode="auto">
          <a:xfrm>
            <a:off x="8077200" y="2868613"/>
            <a:ext cx="76200" cy="76200"/>
          </a:xfrm>
          <a:prstGeom prst="ellipse">
            <a:avLst/>
          </a:prstGeom>
          <a:solidFill>
            <a:schemeClr val="accent2"/>
          </a:solidFill>
          <a:ln w="9525">
            <a:noFill/>
            <a:round/>
            <a:headEnd/>
            <a:tailEnd/>
          </a:ln>
        </p:spPr>
        <p:txBody>
          <a:bodyPr wrap="none" anchor="ctr"/>
          <a:lstStyle/>
          <a:p>
            <a:endParaRPr lang="en-US"/>
          </a:p>
        </p:txBody>
      </p:sp>
      <p:sp>
        <p:nvSpPr>
          <p:cNvPr id="39025" name="Oval 118"/>
          <p:cNvSpPr>
            <a:spLocks noChangeArrowheads="1"/>
          </p:cNvSpPr>
          <p:nvPr/>
        </p:nvSpPr>
        <p:spPr bwMode="auto">
          <a:xfrm>
            <a:off x="8229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26" name="Oval 119"/>
          <p:cNvSpPr>
            <a:spLocks noChangeArrowheads="1"/>
          </p:cNvSpPr>
          <p:nvPr/>
        </p:nvSpPr>
        <p:spPr bwMode="auto">
          <a:xfrm>
            <a:off x="80010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9027" name="Oval 120"/>
          <p:cNvSpPr>
            <a:spLocks noChangeArrowheads="1"/>
          </p:cNvSpPr>
          <p:nvPr/>
        </p:nvSpPr>
        <p:spPr bwMode="auto">
          <a:xfrm>
            <a:off x="8077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028" name="Oval 121"/>
          <p:cNvSpPr>
            <a:spLocks noChangeArrowheads="1"/>
          </p:cNvSpPr>
          <p:nvPr/>
        </p:nvSpPr>
        <p:spPr bwMode="auto">
          <a:xfrm>
            <a:off x="81534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29" name="Oval 122"/>
          <p:cNvSpPr>
            <a:spLocks noChangeArrowheads="1"/>
          </p:cNvSpPr>
          <p:nvPr/>
        </p:nvSpPr>
        <p:spPr bwMode="auto">
          <a:xfrm>
            <a:off x="67056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30" name="Oval 123"/>
          <p:cNvSpPr>
            <a:spLocks noChangeArrowheads="1"/>
          </p:cNvSpPr>
          <p:nvPr/>
        </p:nvSpPr>
        <p:spPr bwMode="auto">
          <a:xfrm>
            <a:off x="6934200" y="3021013"/>
            <a:ext cx="76200" cy="76200"/>
          </a:xfrm>
          <a:prstGeom prst="ellipse">
            <a:avLst/>
          </a:prstGeom>
          <a:solidFill>
            <a:schemeClr val="accent2"/>
          </a:solidFill>
          <a:ln w="9525">
            <a:noFill/>
            <a:round/>
            <a:headEnd/>
            <a:tailEnd/>
          </a:ln>
        </p:spPr>
        <p:txBody>
          <a:bodyPr wrap="none" anchor="ctr"/>
          <a:lstStyle/>
          <a:p>
            <a:endParaRPr lang="en-US"/>
          </a:p>
        </p:txBody>
      </p:sp>
      <p:sp>
        <p:nvSpPr>
          <p:cNvPr id="39031" name="Oval 124"/>
          <p:cNvSpPr>
            <a:spLocks noChangeArrowheads="1"/>
          </p:cNvSpPr>
          <p:nvPr/>
        </p:nvSpPr>
        <p:spPr bwMode="auto">
          <a:xfrm>
            <a:off x="82296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9032" name="Oval 125"/>
          <p:cNvSpPr>
            <a:spLocks noChangeArrowheads="1"/>
          </p:cNvSpPr>
          <p:nvPr/>
        </p:nvSpPr>
        <p:spPr bwMode="auto">
          <a:xfrm>
            <a:off x="81534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9033" name="Oval 126"/>
          <p:cNvSpPr>
            <a:spLocks noChangeArrowheads="1"/>
          </p:cNvSpPr>
          <p:nvPr/>
        </p:nvSpPr>
        <p:spPr bwMode="auto">
          <a:xfrm>
            <a:off x="5715000" y="2944813"/>
            <a:ext cx="76200" cy="76200"/>
          </a:xfrm>
          <a:prstGeom prst="ellipse">
            <a:avLst/>
          </a:prstGeom>
          <a:solidFill>
            <a:schemeClr val="accent2"/>
          </a:solidFill>
          <a:ln w="9525">
            <a:noFill/>
            <a:round/>
            <a:headEnd/>
            <a:tailEnd/>
          </a:ln>
        </p:spPr>
        <p:txBody>
          <a:bodyPr wrap="none" anchor="ctr"/>
          <a:lstStyle/>
          <a:p>
            <a:endParaRPr lang="en-US"/>
          </a:p>
        </p:txBody>
      </p:sp>
      <p:sp>
        <p:nvSpPr>
          <p:cNvPr id="39034" name="Oval 127"/>
          <p:cNvSpPr>
            <a:spLocks noChangeArrowheads="1"/>
          </p:cNvSpPr>
          <p:nvPr/>
        </p:nvSpPr>
        <p:spPr bwMode="auto">
          <a:xfrm>
            <a:off x="58674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35" name="Oval 128"/>
          <p:cNvSpPr>
            <a:spLocks noChangeArrowheads="1"/>
          </p:cNvSpPr>
          <p:nvPr/>
        </p:nvSpPr>
        <p:spPr bwMode="auto">
          <a:xfrm>
            <a:off x="60198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9036" name="Oval 129"/>
          <p:cNvSpPr>
            <a:spLocks noChangeArrowheads="1"/>
          </p:cNvSpPr>
          <p:nvPr/>
        </p:nvSpPr>
        <p:spPr bwMode="auto">
          <a:xfrm>
            <a:off x="6019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37" name="Oval 130"/>
          <p:cNvSpPr>
            <a:spLocks noChangeArrowheads="1"/>
          </p:cNvSpPr>
          <p:nvPr/>
        </p:nvSpPr>
        <p:spPr bwMode="auto">
          <a:xfrm>
            <a:off x="66294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9038" name="Oval 131"/>
          <p:cNvSpPr>
            <a:spLocks noChangeArrowheads="1"/>
          </p:cNvSpPr>
          <p:nvPr/>
        </p:nvSpPr>
        <p:spPr bwMode="auto">
          <a:xfrm>
            <a:off x="6781800" y="3097213"/>
            <a:ext cx="76200" cy="76200"/>
          </a:xfrm>
          <a:prstGeom prst="ellipse">
            <a:avLst/>
          </a:prstGeom>
          <a:solidFill>
            <a:schemeClr val="accent2"/>
          </a:solidFill>
          <a:ln w="9525">
            <a:noFill/>
            <a:round/>
            <a:headEnd/>
            <a:tailEnd/>
          </a:ln>
        </p:spPr>
        <p:txBody>
          <a:bodyPr wrap="none" anchor="ctr"/>
          <a:lstStyle/>
          <a:p>
            <a:endParaRPr lang="en-US"/>
          </a:p>
        </p:txBody>
      </p:sp>
      <p:sp>
        <p:nvSpPr>
          <p:cNvPr id="39039" name="Oval 132"/>
          <p:cNvSpPr>
            <a:spLocks noChangeArrowheads="1"/>
          </p:cNvSpPr>
          <p:nvPr/>
        </p:nvSpPr>
        <p:spPr bwMode="auto">
          <a:xfrm>
            <a:off x="7010400" y="3249613"/>
            <a:ext cx="76200" cy="76200"/>
          </a:xfrm>
          <a:prstGeom prst="ellipse">
            <a:avLst/>
          </a:prstGeom>
          <a:solidFill>
            <a:schemeClr val="accent2"/>
          </a:solidFill>
          <a:ln w="9525">
            <a:noFill/>
            <a:round/>
            <a:headEnd/>
            <a:tailEnd/>
          </a:ln>
        </p:spPr>
        <p:txBody>
          <a:bodyPr wrap="none" anchor="ctr"/>
          <a:lstStyle/>
          <a:p>
            <a:endParaRPr lang="en-US"/>
          </a:p>
        </p:txBody>
      </p:sp>
      <p:sp>
        <p:nvSpPr>
          <p:cNvPr id="39040" name="Oval 133"/>
          <p:cNvSpPr>
            <a:spLocks noChangeArrowheads="1"/>
          </p:cNvSpPr>
          <p:nvPr/>
        </p:nvSpPr>
        <p:spPr bwMode="auto">
          <a:xfrm>
            <a:off x="5715000" y="3173413"/>
            <a:ext cx="76200" cy="76200"/>
          </a:xfrm>
          <a:prstGeom prst="ellipse">
            <a:avLst/>
          </a:prstGeom>
          <a:solidFill>
            <a:schemeClr val="accent2"/>
          </a:solidFill>
          <a:ln w="9525">
            <a:noFill/>
            <a:round/>
            <a:headEnd/>
            <a:tailEnd/>
          </a:ln>
        </p:spPr>
        <p:txBody>
          <a:bodyPr wrap="none" anchor="ctr"/>
          <a:lstStyle/>
          <a:p>
            <a:endParaRPr lang="en-US"/>
          </a:p>
        </p:txBody>
      </p:sp>
      <p:sp>
        <p:nvSpPr>
          <p:cNvPr id="39041" name="Oval 134"/>
          <p:cNvSpPr>
            <a:spLocks noChangeArrowheads="1"/>
          </p:cNvSpPr>
          <p:nvPr/>
        </p:nvSpPr>
        <p:spPr bwMode="auto">
          <a:xfrm>
            <a:off x="72390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9042" name="Oval 135"/>
          <p:cNvSpPr>
            <a:spLocks noChangeArrowheads="1"/>
          </p:cNvSpPr>
          <p:nvPr/>
        </p:nvSpPr>
        <p:spPr bwMode="auto">
          <a:xfrm>
            <a:off x="75438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9043" name="Oval 136"/>
          <p:cNvSpPr>
            <a:spLocks noChangeArrowheads="1"/>
          </p:cNvSpPr>
          <p:nvPr/>
        </p:nvSpPr>
        <p:spPr bwMode="auto">
          <a:xfrm>
            <a:off x="80010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044" name="Oval 137"/>
          <p:cNvSpPr>
            <a:spLocks noChangeArrowheads="1"/>
          </p:cNvSpPr>
          <p:nvPr/>
        </p:nvSpPr>
        <p:spPr bwMode="auto">
          <a:xfrm>
            <a:off x="5791200" y="2716213"/>
            <a:ext cx="76200" cy="76200"/>
          </a:xfrm>
          <a:prstGeom prst="ellipse">
            <a:avLst/>
          </a:prstGeom>
          <a:solidFill>
            <a:schemeClr val="accent2"/>
          </a:solidFill>
          <a:ln w="9525">
            <a:noFill/>
            <a:round/>
            <a:headEnd/>
            <a:tailEnd/>
          </a:ln>
        </p:spPr>
        <p:txBody>
          <a:bodyPr wrap="none" anchor="ctr"/>
          <a:lstStyle/>
          <a:p>
            <a:endParaRPr lang="en-US"/>
          </a:p>
        </p:txBody>
      </p:sp>
      <p:sp>
        <p:nvSpPr>
          <p:cNvPr id="39045" name="Oval 138"/>
          <p:cNvSpPr>
            <a:spLocks noChangeArrowheads="1"/>
          </p:cNvSpPr>
          <p:nvPr/>
        </p:nvSpPr>
        <p:spPr bwMode="auto">
          <a:xfrm>
            <a:off x="5867400" y="2487613"/>
            <a:ext cx="76200" cy="76200"/>
          </a:xfrm>
          <a:prstGeom prst="ellipse">
            <a:avLst/>
          </a:prstGeom>
          <a:solidFill>
            <a:schemeClr val="accent2"/>
          </a:solidFill>
          <a:ln w="9525">
            <a:noFill/>
            <a:round/>
            <a:headEnd/>
            <a:tailEnd/>
          </a:ln>
        </p:spPr>
        <p:txBody>
          <a:bodyPr wrap="none" anchor="ctr"/>
          <a:lstStyle/>
          <a:p>
            <a:endParaRPr lang="en-US"/>
          </a:p>
        </p:txBody>
      </p:sp>
      <p:sp>
        <p:nvSpPr>
          <p:cNvPr id="39046" name="Oval 139"/>
          <p:cNvSpPr>
            <a:spLocks noChangeArrowheads="1"/>
          </p:cNvSpPr>
          <p:nvPr/>
        </p:nvSpPr>
        <p:spPr bwMode="auto">
          <a:xfrm>
            <a:off x="6019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9047" name="Oval 140"/>
          <p:cNvSpPr>
            <a:spLocks noChangeArrowheads="1"/>
          </p:cNvSpPr>
          <p:nvPr/>
        </p:nvSpPr>
        <p:spPr bwMode="auto">
          <a:xfrm>
            <a:off x="59436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48" name="Oval 141"/>
          <p:cNvSpPr>
            <a:spLocks noChangeArrowheads="1"/>
          </p:cNvSpPr>
          <p:nvPr/>
        </p:nvSpPr>
        <p:spPr bwMode="auto">
          <a:xfrm>
            <a:off x="57912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9049" name="Oval 142"/>
          <p:cNvSpPr>
            <a:spLocks noChangeArrowheads="1"/>
          </p:cNvSpPr>
          <p:nvPr/>
        </p:nvSpPr>
        <p:spPr bwMode="auto">
          <a:xfrm>
            <a:off x="56388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9050" name="Oval 143"/>
          <p:cNvSpPr>
            <a:spLocks noChangeArrowheads="1"/>
          </p:cNvSpPr>
          <p:nvPr/>
        </p:nvSpPr>
        <p:spPr bwMode="auto">
          <a:xfrm>
            <a:off x="571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051" name="Oval 144"/>
          <p:cNvSpPr>
            <a:spLocks noChangeArrowheads="1"/>
          </p:cNvSpPr>
          <p:nvPr/>
        </p:nvSpPr>
        <p:spPr bwMode="auto">
          <a:xfrm>
            <a:off x="58674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052" name="Oval 145"/>
          <p:cNvSpPr>
            <a:spLocks noChangeArrowheads="1"/>
          </p:cNvSpPr>
          <p:nvPr/>
        </p:nvSpPr>
        <p:spPr bwMode="auto">
          <a:xfrm>
            <a:off x="57912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9053" name="Oval 146"/>
          <p:cNvSpPr>
            <a:spLocks noChangeArrowheads="1"/>
          </p:cNvSpPr>
          <p:nvPr/>
        </p:nvSpPr>
        <p:spPr bwMode="auto">
          <a:xfrm>
            <a:off x="5638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54" name="Oval 147"/>
          <p:cNvSpPr>
            <a:spLocks noChangeArrowheads="1"/>
          </p:cNvSpPr>
          <p:nvPr/>
        </p:nvSpPr>
        <p:spPr bwMode="auto">
          <a:xfrm>
            <a:off x="7924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055" name="Oval 148"/>
          <p:cNvSpPr>
            <a:spLocks noChangeArrowheads="1"/>
          </p:cNvSpPr>
          <p:nvPr/>
        </p:nvSpPr>
        <p:spPr bwMode="auto">
          <a:xfrm>
            <a:off x="79248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39056" name="Oval 149"/>
          <p:cNvSpPr>
            <a:spLocks noChangeArrowheads="1"/>
          </p:cNvSpPr>
          <p:nvPr/>
        </p:nvSpPr>
        <p:spPr bwMode="auto">
          <a:xfrm>
            <a:off x="8153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057" name="Oval 150"/>
          <p:cNvSpPr>
            <a:spLocks noChangeArrowheads="1"/>
          </p:cNvSpPr>
          <p:nvPr/>
        </p:nvSpPr>
        <p:spPr bwMode="auto">
          <a:xfrm>
            <a:off x="8077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9058" name="Oval 151"/>
          <p:cNvSpPr>
            <a:spLocks noChangeArrowheads="1"/>
          </p:cNvSpPr>
          <p:nvPr/>
        </p:nvSpPr>
        <p:spPr bwMode="auto">
          <a:xfrm>
            <a:off x="8153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59" name="Oval 152"/>
          <p:cNvSpPr>
            <a:spLocks noChangeArrowheads="1"/>
          </p:cNvSpPr>
          <p:nvPr/>
        </p:nvSpPr>
        <p:spPr bwMode="auto">
          <a:xfrm>
            <a:off x="63246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60" name="Oval 153"/>
          <p:cNvSpPr>
            <a:spLocks noChangeArrowheads="1"/>
          </p:cNvSpPr>
          <p:nvPr/>
        </p:nvSpPr>
        <p:spPr bwMode="auto">
          <a:xfrm>
            <a:off x="5638800" y="2640013"/>
            <a:ext cx="76200" cy="76200"/>
          </a:xfrm>
          <a:prstGeom prst="ellipse">
            <a:avLst/>
          </a:prstGeom>
          <a:solidFill>
            <a:schemeClr val="accent2"/>
          </a:solidFill>
          <a:ln w="9525">
            <a:noFill/>
            <a:round/>
            <a:headEnd/>
            <a:tailEnd/>
          </a:ln>
        </p:spPr>
        <p:txBody>
          <a:bodyPr wrap="none" anchor="ctr"/>
          <a:lstStyle/>
          <a:p>
            <a:endParaRPr lang="en-US"/>
          </a:p>
        </p:txBody>
      </p:sp>
      <p:sp>
        <p:nvSpPr>
          <p:cNvPr id="39061" name="Oval 154"/>
          <p:cNvSpPr>
            <a:spLocks noChangeArrowheads="1"/>
          </p:cNvSpPr>
          <p:nvPr/>
        </p:nvSpPr>
        <p:spPr bwMode="auto">
          <a:xfrm>
            <a:off x="5638800" y="2792413"/>
            <a:ext cx="76200" cy="76200"/>
          </a:xfrm>
          <a:prstGeom prst="ellipse">
            <a:avLst/>
          </a:prstGeom>
          <a:solidFill>
            <a:schemeClr val="accent2"/>
          </a:solidFill>
          <a:ln w="9525">
            <a:noFill/>
            <a:round/>
            <a:headEnd/>
            <a:tailEnd/>
          </a:ln>
        </p:spPr>
        <p:txBody>
          <a:bodyPr wrap="none" anchor="ctr"/>
          <a:lstStyle/>
          <a:p>
            <a:endParaRPr lang="en-US"/>
          </a:p>
        </p:txBody>
      </p:sp>
      <p:sp>
        <p:nvSpPr>
          <p:cNvPr id="39062" name="Oval 155"/>
          <p:cNvSpPr>
            <a:spLocks noChangeArrowheads="1"/>
          </p:cNvSpPr>
          <p:nvPr/>
        </p:nvSpPr>
        <p:spPr bwMode="auto">
          <a:xfrm>
            <a:off x="5638800" y="2411413"/>
            <a:ext cx="76200" cy="76200"/>
          </a:xfrm>
          <a:prstGeom prst="ellipse">
            <a:avLst/>
          </a:prstGeom>
          <a:solidFill>
            <a:schemeClr val="accent2"/>
          </a:solidFill>
          <a:ln w="9525">
            <a:noFill/>
            <a:round/>
            <a:headEnd/>
            <a:tailEnd/>
          </a:ln>
        </p:spPr>
        <p:txBody>
          <a:bodyPr wrap="none" anchor="ctr"/>
          <a:lstStyle/>
          <a:p>
            <a:endParaRPr lang="en-US"/>
          </a:p>
        </p:txBody>
      </p:sp>
      <p:sp>
        <p:nvSpPr>
          <p:cNvPr id="39063" name="Oval 156"/>
          <p:cNvSpPr>
            <a:spLocks noChangeArrowheads="1"/>
          </p:cNvSpPr>
          <p:nvPr/>
        </p:nvSpPr>
        <p:spPr bwMode="auto">
          <a:xfrm>
            <a:off x="56388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064" name="Oval 157"/>
          <p:cNvSpPr>
            <a:spLocks noChangeArrowheads="1"/>
          </p:cNvSpPr>
          <p:nvPr/>
        </p:nvSpPr>
        <p:spPr bwMode="auto">
          <a:xfrm>
            <a:off x="5791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065" name="Oval 158"/>
          <p:cNvSpPr>
            <a:spLocks noChangeArrowheads="1"/>
          </p:cNvSpPr>
          <p:nvPr/>
        </p:nvSpPr>
        <p:spPr bwMode="auto">
          <a:xfrm>
            <a:off x="78486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9066" name="Oval 159"/>
          <p:cNvSpPr>
            <a:spLocks noChangeArrowheads="1"/>
          </p:cNvSpPr>
          <p:nvPr/>
        </p:nvSpPr>
        <p:spPr bwMode="auto">
          <a:xfrm>
            <a:off x="79248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9067" name="Oval 160"/>
          <p:cNvSpPr>
            <a:spLocks noChangeArrowheads="1"/>
          </p:cNvSpPr>
          <p:nvPr/>
        </p:nvSpPr>
        <p:spPr bwMode="auto">
          <a:xfrm>
            <a:off x="7772400" y="2563813"/>
            <a:ext cx="76200" cy="76200"/>
          </a:xfrm>
          <a:prstGeom prst="ellipse">
            <a:avLst/>
          </a:prstGeom>
          <a:solidFill>
            <a:schemeClr val="accent2"/>
          </a:solidFill>
          <a:ln w="9525">
            <a:noFill/>
            <a:round/>
            <a:headEnd/>
            <a:tailEnd/>
          </a:ln>
        </p:spPr>
        <p:txBody>
          <a:bodyPr wrap="none" anchor="ctr"/>
          <a:lstStyle/>
          <a:p>
            <a:endParaRPr lang="en-US"/>
          </a:p>
        </p:txBody>
      </p:sp>
      <p:sp>
        <p:nvSpPr>
          <p:cNvPr id="39068" name="Oval 161"/>
          <p:cNvSpPr>
            <a:spLocks noChangeArrowheads="1"/>
          </p:cNvSpPr>
          <p:nvPr/>
        </p:nvSpPr>
        <p:spPr bwMode="auto">
          <a:xfrm>
            <a:off x="5791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69" name="Oval 162"/>
          <p:cNvSpPr>
            <a:spLocks noChangeArrowheads="1"/>
          </p:cNvSpPr>
          <p:nvPr/>
        </p:nvSpPr>
        <p:spPr bwMode="auto">
          <a:xfrm>
            <a:off x="594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070" name="Oval 163"/>
          <p:cNvSpPr>
            <a:spLocks noChangeArrowheads="1"/>
          </p:cNvSpPr>
          <p:nvPr/>
        </p:nvSpPr>
        <p:spPr bwMode="auto">
          <a:xfrm>
            <a:off x="61722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071" name="Oval 164"/>
          <p:cNvSpPr>
            <a:spLocks noChangeArrowheads="1"/>
          </p:cNvSpPr>
          <p:nvPr/>
        </p:nvSpPr>
        <p:spPr bwMode="auto">
          <a:xfrm>
            <a:off x="60198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72" name="Oval 165"/>
          <p:cNvSpPr>
            <a:spLocks noChangeArrowheads="1"/>
          </p:cNvSpPr>
          <p:nvPr/>
        </p:nvSpPr>
        <p:spPr bwMode="auto">
          <a:xfrm>
            <a:off x="6248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73" name="Oval 166"/>
          <p:cNvSpPr>
            <a:spLocks noChangeArrowheads="1"/>
          </p:cNvSpPr>
          <p:nvPr/>
        </p:nvSpPr>
        <p:spPr bwMode="auto">
          <a:xfrm>
            <a:off x="6400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74" name="Oval 167"/>
          <p:cNvSpPr>
            <a:spLocks noChangeArrowheads="1"/>
          </p:cNvSpPr>
          <p:nvPr/>
        </p:nvSpPr>
        <p:spPr bwMode="auto">
          <a:xfrm>
            <a:off x="65532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75" name="Oval 168"/>
          <p:cNvSpPr>
            <a:spLocks noChangeArrowheads="1"/>
          </p:cNvSpPr>
          <p:nvPr/>
        </p:nvSpPr>
        <p:spPr bwMode="auto">
          <a:xfrm>
            <a:off x="67818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76" name="Oval 169"/>
          <p:cNvSpPr>
            <a:spLocks noChangeArrowheads="1"/>
          </p:cNvSpPr>
          <p:nvPr/>
        </p:nvSpPr>
        <p:spPr bwMode="auto">
          <a:xfrm>
            <a:off x="69342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77" name="Oval 170"/>
          <p:cNvSpPr>
            <a:spLocks noChangeArrowheads="1"/>
          </p:cNvSpPr>
          <p:nvPr/>
        </p:nvSpPr>
        <p:spPr bwMode="auto">
          <a:xfrm>
            <a:off x="7086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78" name="Oval 171"/>
          <p:cNvSpPr>
            <a:spLocks noChangeArrowheads="1"/>
          </p:cNvSpPr>
          <p:nvPr/>
        </p:nvSpPr>
        <p:spPr bwMode="auto">
          <a:xfrm>
            <a:off x="7239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79" name="Oval 172"/>
          <p:cNvSpPr>
            <a:spLocks noChangeArrowheads="1"/>
          </p:cNvSpPr>
          <p:nvPr/>
        </p:nvSpPr>
        <p:spPr bwMode="auto">
          <a:xfrm>
            <a:off x="7391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9080" name="Oval 173"/>
          <p:cNvSpPr>
            <a:spLocks noChangeArrowheads="1"/>
          </p:cNvSpPr>
          <p:nvPr/>
        </p:nvSpPr>
        <p:spPr bwMode="auto">
          <a:xfrm>
            <a:off x="75438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081" name="Oval 174"/>
          <p:cNvSpPr>
            <a:spLocks noChangeArrowheads="1"/>
          </p:cNvSpPr>
          <p:nvPr/>
        </p:nvSpPr>
        <p:spPr bwMode="auto">
          <a:xfrm>
            <a:off x="7696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9082" name="Oval 175"/>
          <p:cNvSpPr>
            <a:spLocks noChangeArrowheads="1"/>
          </p:cNvSpPr>
          <p:nvPr/>
        </p:nvSpPr>
        <p:spPr bwMode="auto">
          <a:xfrm>
            <a:off x="78486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083" name="Oval 176"/>
          <p:cNvSpPr>
            <a:spLocks noChangeArrowheads="1"/>
          </p:cNvSpPr>
          <p:nvPr/>
        </p:nvSpPr>
        <p:spPr bwMode="auto">
          <a:xfrm>
            <a:off x="7924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084" name="Oval 177"/>
          <p:cNvSpPr>
            <a:spLocks noChangeArrowheads="1"/>
          </p:cNvSpPr>
          <p:nvPr/>
        </p:nvSpPr>
        <p:spPr bwMode="auto">
          <a:xfrm>
            <a:off x="7772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085" name="Oval 178"/>
          <p:cNvSpPr>
            <a:spLocks noChangeArrowheads="1"/>
          </p:cNvSpPr>
          <p:nvPr/>
        </p:nvSpPr>
        <p:spPr bwMode="auto">
          <a:xfrm>
            <a:off x="7772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86" name="Oval 179"/>
          <p:cNvSpPr>
            <a:spLocks noChangeArrowheads="1"/>
          </p:cNvSpPr>
          <p:nvPr/>
        </p:nvSpPr>
        <p:spPr bwMode="auto">
          <a:xfrm>
            <a:off x="8001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087" name="Oval 180"/>
          <p:cNvSpPr>
            <a:spLocks noChangeArrowheads="1"/>
          </p:cNvSpPr>
          <p:nvPr/>
        </p:nvSpPr>
        <p:spPr bwMode="auto">
          <a:xfrm>
            <a:off x="75438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088" name="Oval 181"/>
          <p:cNvSpPr>
            <a:spLocks noChangeArrowheads="1"/>
          </p:cNvSpPr>
          <p:nvPr/>
        </p:nvSpPr>
        <p:spPr bwMode="auto">
          <a:xfrm>
            <a:off x="76200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9089" name="AutoShape 182"/>
          <p:cNvSpPr>
            <a:spLocks noChangeArrowheads="1"/>
          </p:cNvSpPr>
          <p:nvPr/>
        </p:nvSpPr>
        <p:spPr bwMode="auto">
          <a:xfrm>
            <a:off x="5562600" y="3783013"/>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9090" name="Rectangle 183"/>
          <p:cNvSpPr>
            <a:spLocks noChangeArrowheads="1"/>
          </p:cNvSpPr>
          <p:nvPr/>
        </p:nvSpPr>
        <p:spPr bwMode="auto">
          <a:xfrm>
            <a:off x="5334000" y="3630613"/>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9091" name="Oval 186"/>
          <p:cNvSpPr>
            <a:spLocks noChangeArrowheads="1"/>
          </p:cNvSpPr>
          <p:nvPr/>
        </p:nvSpPr>
        <p:spPr bwMode="auto">
          <a:xfrm>
            <a:off x="6248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092" name="Oval 187"/>
          <p:cNvSpPr>
            <a:spLocks noChangeArrowheads="1"/>
          </p:cNvSpPr>
          <p:nvPr/>
        </p:nvSpPr>
        <p:spPr bwMode="auto">
          <a:xfrm>
            <a:off x="64008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9093" name="Oval 188"/>
          <p:cNvSpPr>
            <a:spLocks noChangeArrowheads="1"/>
          </p:cNvSpPr>
          <p:nvPr/>
        </p:nvSpPr>
        <p:spPr bwMode="auto">
          <a:xfrm>
            <a:off x="60960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094" name="Oval 191"/>
          <p:cNvSpPr>
            <a:spLocks noChangeArrowheads="1"/>
          </p:cNvSpPr>
          <p:nvPr/>
        </p:nvSpPr>
        <p:spPr bwMode="auto">
          <a:xfrm>
            <a:off x="6629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095" name="Oval 192"/>
          <p:cNvSpPr>
            <a:spLocks noChangeArrowheads="1"/>
          </p:cNvSpPr>
          <p:nvPr/>
        </p:nvSpPr>
        <p:spPr bwMode="auto">
          <a:xfrm>
            <a:off x="6553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096" name="Oval 194"/>
          <p:cNvSpPr>
            <a:spLocks noChangeArrowheads="1"/>
          </p:cNvSpPr>
          <p:nvPr/>
        </p:nvSpPr>
        <p:spPr bwMode="auto">
          <a:xfrm>
            <a:off x="67056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097" name="Oval 195"/>
          <p:cNvSpPr>
            <a:spLocks noChangeArrowheads="1"/>
          </p:cNvSpPr>
          <p:nvPr/>
        </p:nvSpPr>
        <p:spPr bwMode="auto">
          <a:xfrm>
            <a:off x="6781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098" name="Oval 196"/>
          <p:cNvSpPr>
            <a:spLocks noChangeArrowheads="1"/>
          </p:cNvSpPr>
          <p:nvPr/>
        </p:nvSpPr>
        <p:spPr bwMode="auto">
          <a:xfrm>
            <a:off x="66294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099" name="Oval 197"/>
          <p:cNvSpPr>
            <a:spLocks noChangeArrowheads="1"/>
          </p:cNvSpPr>
          <p:nvPr/>
        </p:nvSpPr>
        <p:spPr bwMode="auto">
          <a:xfrm>
            <a:off x="6781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100" name="Oval 198"/>
          <p:cNvSpPr>
            <a:spLocks noChangeArrowheads="1"/>
          </p:cNvSpPr>
          <p:nvPr/>
        </p:nvSpPr>
        <p:spPr bwMode="auto">
          <a:xfrm>
            <a:off x="64770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9101" name="Oval 199"/>
          <p:cNvSpPr>
            <a:spLocks noChangeArrowheads="1"/>
          </p:cNvSpPr>
          <p:nvPr/>
        </p:nvSpPr>
        <p:spPr bwMode="auto">
          <a:xfrm>
            <a:off x="6477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02" name="Oval 200"/>
          <p:cNvSpPr>
            <a:spLocks noChangeArrowheads="1"/>
          </p:cNvSpPr>
          <p:nvPr/>
        </p:nvSpPr>
        <p:spPr bwMode="auto">
          <a:xfrm>
            <a:off x="6629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103" name="Oval 201"/>
          <p:cNvSpPr>
            <a:spLocks noChangeArrowheads="1"/>
          </p:cNvSpPr>
          <p:nvPr/>
        </p:nvSpPr>
        <p:spPr bwMode="auto">
          <a:xfrm>
            <a:off x="65532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104" name="Oval 202"/>
          <p:cNvSpPr>
            <a:spLocks noChangeArrowheads="1"/>
          </p:cNvSpPr>
          <p:nvPr/>
        </p:nvSpPr>
        <p:spPr bwMode="auto">
          <a:xfrm>
            <a:off x="6096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105" name="Oval 203"/>
          <p:cNvSpPr>
            <a:spLocks noChangeArrowheads="1"/>
          </p:cNvSpPr>
          <p:nvPr/>
        </p:nvSpPr>
        <p:spPr bwMode="auto">
          <a:xfrm>
            <a:off x="63246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106" name="Oval 204"/>
          <p:cNvSpPr>
            <a:spLocks noChangeArrowheads="1"/>
          </p:cNvSpPr>
          <p:nvPr/>
        </p:nvSpPr>
        <p:spPr bwMode="auto">
          <a:xfrm>
            <a:off x="64008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107" name="Oval 205"/>
          <p:cNvSpPr>
            <a:spLocks noChangeArrowheads="1"/>
          </p:cNvSpPr>
          <p:nvPr/>
        </p:nvSpPr>
        <p:spPr bwMode="auto">
          <a:xfrm>
            <a:off x="6629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108" name="Oval 206"/>
          <p:cNvSpPr>
            <a:spLocks noChangeArrowheads="1"/>
          </p:cNvSpPr>
          <p:nvPr/>
        </p:nvSpPr>
        <p:spPr bwMode="auto">
          <a:xfrm>
            <a:off x="66294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09" name="Oval 207"/>
          <p:cNvSpPr>
            <a:spLocks noChangeArrowheads="1"/>
          </p:cNvSpPr>
          <p:nvPr/>
        </p:nvSpPr>
        <p:spPr bwMode="auto">
          <a:xfrm>
            <a:off x="62484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9110" name="Oval 208"/>
          <p:cNvSpPr>
            <a:spLocks noChangeArrowheads="1"/>
          </p:cNvSpPr>
          <p:nvPr/>
        </p:nvSpPr>
        <p:spPr bwMode="auto">
          <a:xfrm>
            <a:off x="6096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11" name="Oval 209"/>
          <p:cNvSpPr>
            <a:spLocks noChangeArrowheads="1"/>
          </p:cNvSpPr>
          <p:nvPr/>
        </p:nvSpPr>
        <p:spPr bwMode="auto">
          <a:xfrm>
            <a:off x="61722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112" name="Oval 210"/>
          <p:cNvSpPr>
            <a:spLocks noChangeArrowheads="1"/>
          </p:cNvSpPr>
          <p:nvPr/>
        </p:nvSpPr>
        <p:spPr bwMode="auto">
          <a:xfrm>
            <a:off x="6400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13" name="Oval 211"/>
          <p:cNvSpPr>
            <a:spLocks noChangeArrowheads="1"/>
          </p:cNvSpPr>
          <p:nvPr/>
        </p:nvSpPr>
        <p:spPr bwMode="auto">
          <a:xfrm>
            <a:off x="6553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14" name="Oval 212"/>
          <p:cNvSpPr>
            <a:spLocks noChangeArrowheads="1"/>
          </p:cNvSpPr>
          <p:nvPr/>
        </p:nvSpPr>
        <p:spPr bwMode="auto">
          <a:xfrm>
            <a:off x="6477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15" name="Oval 213"/>
          <p:cNvSpPr>
            <a:spLocks noChangeArrowheads="1"/>
          </p:cNvSpPr>
          <p:nvPr/>
        </p:nvSpPr>
        <p:spPr bwMode="auto">
          <a:xfrm>
            <a:off x="6705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16" name="Oval 214"/>
          <p:cNvSpPr>
            <a:spLocks noChangeArrowheads="1"/>
          </p:cNvSpPr>
          <p:nvPr/>
        </p:nvSpPr>
        <p:spPr bwMode="auto">
          <a:xfrm>
            <a:off x="5638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17" name="Oval 215"/>
          <p:cNvSpPr>
            <a:spLocks noChangeArrowheads="1"/>
          </p:cNvSpPr>
          <p:nvPr/>
        </p:nvSpPr>
        <p:spPr bwMode="auto">
          <a:xfrm>
            <a:off x="57912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18" name="Oval 216"/>
          <p:cNvSpPr>
            <a:spLocks noChangeArrowheads="1"/>
          </p:cNvSpPr>
          <p:nvPr/>
        </p:nvSpPr>
        <p:spPr bwMode="auto">
          <a:xfrm>
            <a:off x="59436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19" name="Oval 217"/>
          <p:cNvSpPr>
            <a:spLocks noChangeArrowheads="1"/>
          </p:cNvSpPr>
          <p:nvPr/>
        </p:nvSpPr>
        <p:spPr bwMode="auto">
          <a:xfrm>
            <a:off x="5943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20" name="Oval 218"/>
          <p:cNvSpPr>
            <a:spLocks noChangeArrowheads="1"/>
          </p:cNvSpPr>
          <p:nvPr/>
        </p:nvSpPr>
        <p:spPr bwMode="auto">
          <a:xfrm>
            <a:off x="6705600" y="6373813"/>
            <a:ext cx="76200" cy="76200"/>
          </a:xfrm>
          <a:prstGeom prst="ellipse">
            <a:avLst/>
          </a:prstGeom>
          <a:solidFill>
            <a:schemeClr val="accent2"/>
          </a:solidFill>
          <a:ln w="9525">
            <a:noFill/>
            <a:round/>
            <a:headEnd/>
            <a:tailEnd/>
          </a:ln>
        </p:spPr>
        <p:txBody>
          <a:bodyPr wrap="none" anchor="ctr"/>
          <a:lstStyle/>
          <a:p>
            <a:endParaRPr lang="en-US"/>
          </a:p>
        </p:txBody>
      </p:sp>
      <p:sp>
        <p:nvSpPr>
          <p:cNvPr id="39121" name="Oval 219"/>
          <p:cNvSpPr>
            <a:spLocks noChangeArrowheads="1"/>
          </p:cNvSpPr>
          <p:nvPr/>
        </p:nvSpPr>
        <p:spPr bwMode="auto">
          <a:xfrm>
            <a:off x="6781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22" name="Oval 220"/>
          <p:cNvSpPr>
            <a:spLocks noChangeArrowheads="1"/>
          </p:cNvSpPr>
          <p:nvPr/>
        </p:nvSpPr>
        <p:spPr bwMode="auto">
          <a:xfrm>
            <a:off x="57150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123" name="Oval 221"/>
          <p:cNvSpPr>
            <a:spLocks noChangeArrowheads="1"/>
          </p:cNvSpPr>
          <p:nvPr/>
        </p:nvSpPr>
        <p:spPr bwMode="auto">
          <a:xfrm>
            <a:off x="5791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124" name="Oval 222"/>
          <p:cNvSpPr>
            <a:spLocks noChangeArrowheads="1"/>
          </p:cNvSpPr>
          <p:nvPr/>
        </p:nvSpPr>
        <p:spPr bwMode="auto">
          <a:xfrm>
            <a:off x="5867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125" name="Oval 223"/>
          <p:cNvSpPr>
            <a:spLocks noChangeArrowheads="1"/>
          </p:cNvSpPr>
          <p:nvPr/>
        </p:nvSpPr>
        <p:spPr bwMode="auto">
          <a:xfrm>
            <a:off x="6096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26" name="Oval 224"/>
          <p:cNvSpPr>
            <a:spLocks noChangeArrowheads="1"/>
          </p:cNvSpPr>
          <p:nvPr/>
        </p:nvSpPr>
        <p:spPr bwMode="auto">
          <a:xfrm>
            <a:off x="58674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27" name="Oval 225"/>
          <p:cNvSpPr>
            <a:spLocks noChangeArrowheads="1"/>
          </p:cNvSpPr>
          <p:nvPr/>
        </p:nvSpPr>
        <p:spPr bwMode="auto">
          <a:xfrm>
            <a:off x="5791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128" name="Oval 226"/>
          <p:cNvSpPr>
            <a:spLocks noChangeArrowheads="1"/>
          </p:cNvSpPr>
          <p:nvPr/>
        </p:nvSpPr>
        <p:spPr bwMode="auto">
          <a:xfrm>
            <a:off x="5638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129" name="Oval 227"/>
          <p:cNvSpPr>
            <a:spLocks noChangeArrowheads="1"/>
          </p:cNvSpPr>
          <p:nvPr/>
        </p:nvSpPr>
        <p:spPr bwMode="auto">
          <a:xfrm>
            <a:off x="56388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130" name="Oval 228"/>
          <p:cNvSpPr>
            <a:spLocks noChangeArrowheads="1"/>
          </p:cNvSpPr>
          <p:nvPr/>
        </p:nvSpPr>
        <p:spPr bwMode="auto">
          <a:xfrm>
            <a:off x="57912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131" name="Oval 229"/>
          <p:cNvSpPr>
            <a:spLocks noChangeArrowheads="1"/>
          </p:cNvSpPr>
          <p:nvPr/>
        </p:nvSpPr>
        <p:spPr bwMode="auto">
          <a:xfrm>
            <a:off x="57150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9132" name="Oval 230"/>
          <p:cNvSpPr>
            <a:spLocks noChangeArrowheads="1"/>
          </p:cNvSpPr>
          <p:nvPr/>
        </p:nvSpPr>
        <p:spPr bwMode="auto">
          <a:xfrm>
            <a:off x="5638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33" name="Oval 231"/>
          <p:cNvSpPr>
            <a:spLocks noChangeArrowheads="1"/>
          </p:cNvSpPr>
          <p:nvPr/>
        </p:nvSpPr>
        <p:spPr bwMode="auto">
          <a:xfrm>
            <a:off x="63246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34" name="Oval 232"/>
          <p:cNvSpPr>
            <a:spLocks noChangeArrowheads="1"/>
          </p:cNvSpPr>
          <p:nvPr/>
        </p:nvSpPr>
        <p:spPr bwMode="auto">
          <a:xfrm>
            <a:off x="5638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35" name="Oval 233"/>
          <p:cNvSpPr>
            <a:spLocks noChangeArrowheads="1"/>
          </p:cNvSpPr>
          <p:nvPr/>
        </p:nvSpPr>
        <p:spPr bwMode="auto">
          <a:xfrm>
            <a:off x="5638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36" name="Oval 234"/>
          <p:cNvSpPr>
            <a:spLocks noChangeArrowheads="1"/>
          </p:cNvSpPr>
          <p:nvPr/>
        </p:nvSpPr>
        <p:spPr bwMode="auto">
          <a:xfrm>
            <a:off x="56388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137" name="Oval 235"/>
          <p:cNvSpPr>
            <a:spLocks noChangeArrowheads="1"/>
          </p:cNvSpPr>
          <p:nvPr/>
        </p:nvSpPr>
        <p:spPr bwMode="auto">
          <a:xfrm>
            <a:off x="56388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138" name="Oval 236"/>
          <p:cNvSpPr>
            <a:spLocks noChangeArrowheads="1"/>
          </p:cNvSpPr>
          <p:nvPr/>
        </p:nvSpPr>
        <p:spPr bwMode="auto">
          <a:xfrm>
            <a:off x="59436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139" name="Oval 237"/>
          <p:cNvSpPr>
            <a:spLocks noChangeArrowheads="1"/>
          </p:cNvSpPr>
          <p:nvPr/>
        </p:nvSpPr>
        <p:spPr bwMode="auto">
          <a:xfrm>
            <a:off x="5791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40" name="Oval 238"/>
          <p:cNvSpPr>
            <a:spLocks noChangeArrowheads="1"/>
          </p:cNvSpPr>
          <p:nvPr/>
        </p:nvSpPr>
        <p:spPr bwMode="auto">
          <a:xfrm>
            <a:off x="5943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41" name="Oval 239"/>
          <p:cNvSpPr>
            <a:spLocks noChangeArrowheads="1"/>
          </p:cNvSpPr>
          <p:nvPr/>
        </p:nvSpPr>
        <p:spPr bwMode="auto">
          <a:xfrm>
            <a:off x="6172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42" name="Oval 240"/>
          <p:cNvSpPr>
            <a:spLocks noChangeArrowheads="1"/>
          </p:cNvSpPr>
          <p:nvPr/>
        </p:nvSpPr>
        <p:spPr bwMode="auto">
          <a:xfrm>
            <a:off x="59436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143" name="Oval 241"/>
          <p:cNvSpPr>
            <a:spLocks noChangeArrowheads="1"/>
          </p:cNvSpPr>
          <p:nvPr/>
        </p:nvSpPr>
        <p:spPr bwMode="auto">
          <a:xfrm>
            <a:off x="6248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144" name="Oval 242"/>
          <p:cNvSpPr>
            <a:spLocks noChangeArrowheads="1"/>
          </p:cNvSpPr>
          <p:nvPr/>
        </p:nvSpPr>
        <p:spPr bwMode="auto">
          <a:xfrm>
            <a:off x="6400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45" name="Oval 243"/>
          <p:cNvSpPr>
            <a:spLocks noChangeArrowheads="1"/>
          </p:cNvSpPr>
          <p:nvPr/>
        </p:nvSpPr>
        <p:spPr bwMode="auto">
          <a:xfrm>
            <a:off x="65532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146" name="Oval 244"/>
          <p:cNvSpPr>
            <a:spLocks noChangeArrowheads="1"/>
          </p:cNvSpPr>
          <p:nvPr/>
        </p:nvSpPr>
        <p:spPr bwMode="auto">
          <a:xfrm>
            <a:off x="6781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47" name="Oval 245"/>
          <p:cNvSpPr>
            <a:spLocks noChangeArrowheads="1"/>
          </p:cNvSpPr>
          <p:nvPr/>
        </p:nvSpPr>
        <p:spPr bwMode="auto">
          <a:xfrm>
            <a:off x="6781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48" name="Oval 246"/>
          <p:cNvSpPr>
            <a:spLocks noChangeArrowheads="1"/>
          </p:cNvSpPr>
          <p:nvPr/>
        </p:nvSpPr>
        <p:spPr bwMode="auto">
          <a:xfrm>
            <a:off x="63246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149" name="Oval 247"/>
          <p:cNvSpPr>
            <a:spLocks noChangeArrowheads="1"/>
          </p:cNvSpPr>
          <p:nvPr/>
        </p:nvSpPr>
        <p:spPr bwMode="auto">
          <a:xfrm>
            <a:off x="6248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150" name="Oval 248"/>
          <p:cNvSpPr>
            <a:spLocks noChangeArrowheads="1"/>
          </p:cNvSpPr>
          <p:nvPr/>
        </p:nvSpPr>
        <p:spPr bwMode="auto">
          <a:xfrm>
            <a:off x="6172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151" name="Oval 249"/>
          <p:cNvSpPr>
            <a:spLocks noChangeArrowheads="1"/>
          </p:cNvSpPr>
          <p:nvPr/>
        </p:nvSpPr>
        <p:spPr bwMode="auto">
          <a:xfrm>
            <a:off x="61722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9152" name="Oval 250"/>
          <p:cNvSpPr>
            <a:spLocks noChangeArrowheads="1"/>
          </p:cNvSpPr>
          <p:nvPr/>
        </p:nvSpPr>
        <p:spPr bwMode="auto">
          <a:xfrm>
            <a:off x="6248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53" name="Oval 251"/>
          <p:cNvSpPr>
            <a:spLocks noChangeArrowheads="1"/>
          </p:cNvSpPr>
          <p:nvPr/>
        </p:nvSpPr>
        <p:spPr bwMode="auto">
          <a:xfrm>
            <a:off x="5791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54" name="Oval 252"/>
          <p:cNvSpPr>
            <a:spLocks noChangeArrowheads="1"/>
          </p:cNvSpPr>
          <p:nvPr/>
        </p:nvSpPr>
        <p:spPr bwMode="auto">
          <a:xfrm>
            <a:off x="59436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55" name="Oval 253"/>
          <p:cNvSpPr>
            <a:spLocks noChangeArrowheads="1"/>
          </p:cNvSpPr>
          <p:nvPr/>
        </p:nvSpPr>
        <p:spPr bwMode="auto">
          <a:xfrm>
            <a:off x="60960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56" name="Oval 254"/>
          <p:cNvSpPr>
            <a:spLocks noChangeArrowheads="1"/>
          </p:cNvSpPr>
          <p:nvPr/>
        </p:nvSpPr>
        <p:spPr bwMode="auto">
          <a:xfrm>
            <a:off x="6096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57" name="Oval 255"/>
          <p:cNvSpPr>
            <a:spLocks noChangeArrowheads="1"/>
          </p:cNvSpPr>
          <p:nvPr/>
        </p:nvSpPr>
        <p:spPr bwMode="auto">
          <a:xfrm>
            <a:off x="5791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58" name="Oval 256"/>
          <p:cNvSpPr>
            <a:spLocks noChangeArrowheads="1"/>
          </p:cNvSpPr>
          <p:nvPr/>
        </p:nvSpPr>
        <p:spPr bwMode="auto">
          <a:xfrm>
            <a:off x="5867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59" name="Oval 257"/>
          <p:cNvSpPr>
            <a:spLocks noChangeArrowheads="1"/>
          </p:cNvSpPr>
          <p:nvPr/>
        </p:nvSpPr>
        <p:spPr bwMode="auto">
          <a:xfrm>
            <a:off x="60198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160" name="Oval 258"/>
          <p:cNvSpPr>
            <a:spLocks noChangeArrowheads="1"/>
          </p:cNvSpPr>
          <p:nvPr/>
        </p:nvSpPr>
        <p:spPr bwMode="auto">
          <a:xfrm>
            <a:off x="60960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61" name="Oval 259"/>
          <p:cNvSpPr>
            <a:spLocks noChangeArrowheads="1"/>
          </p:cNvSpPr>
          <p:nvPr/>
        </p:nvSpPr>
        <p:spPr bwMode="auto">
          <a:xfrm>
            <a:off x="6019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62" name="Oval 260"/>
          <p:cNvSpPr>
            <a:spLocks noChangeArrowheads="1"/>
          </p:cNvSpPr>
          <p:nvPr/>
        </p:nvSpPr>
        <p:spPr bwMode="auto">
          <a:xfrm>
            <a:off x="5943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163" name="Oval 261"/>
          <p:cNvSpPr>
            <a:spLocks noChangeArrowheads="1"/>
          </p:cNvSpPr>
          <p:nvPr/>
        </p:nvSpPr>
        <p:spPr bwMode="auto">
          <a:xfrm>
            <a:off x="5791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64" name="Oval 262"/>
          <p:cNvSpPr>
            <a:spLocks noChangeArrowheads="1"/>
          </p:cNvSpPr>
          <p:nvPr/>
        </p:nvSpPr>
        <p:spPr bwMode="auto">
          <a:xfrm>
            <a:off x="59436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165" name="Oval 263"/>
          <p:cNvSpPr>
            <a:spLocks noChangeArrowheads="1"/>
          </p:cNvSpPr>
          <p:nvPr/>
        </p:nvSpPr>
        <p:spPr bwMode="auto">
          <a:xfrm>
            <a:off x="58674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9166" name="Oval 264"/>
          <p:cNvSpPr>
            <a:spLocks noChangeArrowheads="1"/>
          </p:cNvSpPr>
          <p:nvPr/>
        </p:nvSpPr>
        <p:spPr bwMode="auto">
          <a:xfrm>
            <a:off x="57150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167" name="Oval 265"/>
          <p:cNvSpPr>
            <a:spLocks noChangeArrowheads="1"/>
          </p:cNvSpPr>
          <p:nvPr/>
        </p:nvSpPr>
        <p:spPr bwMode="auto">
          <a:xfrm>
            <a:off x="5715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168" name="Oval 266"/>
          <p:cNvSpPr>
            <a:spLocks noChangeArrowheads="1"/>
          </p:cNvSpPr>
          <p:nvPr/>
        </p:nvSpPr>
        <p:spPr bwMode="auto">
          <a:xfrm>
            <a:off x="57150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169" name="Oval 267"/>
          <p:cNvSpPr>
            <a:spLocks noChangeArrowheads="1"/>
          </p:cNvSpPr>
          <p:nvPr/>
        </p:nvSpPr>
        <p:spPr bwMode="auto">
          <a:xfrm>
            <a:off x="57150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9170" name="Oval 268"/>
          <p:cNvSpPr>
            <a:spLocks noChangeArrowheads="1"/>
          </p:cNvSpPr>
          <p:nvPr/>
        </p:nvSpPr>
        <p:spPr bwMode="auto">
          <a:xfrm>
            <a:off x="5867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171" name="Oval 269"/>
          <p:cNvSpPr>
            <a:spLocks noChangeArrowheads="1"/>
          </p:cNvSpPr>
          <p:nvPr/>
        </p:nvSpPr>
        <p:spPr bwMode="auto">
          <a:xfrm>
            <a:off x="59436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72" name="Oval 270"/>
          <p:cNvSpPr>
            <a:spLocks noChangeArrowheads="1"/>
          </p:cNvSpPr>
          <p:nvPr/>
        </p:nvSpPr>
        <p:spPr bwMode="auto">
          <a:xfrm>
            <a:off x="60960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173" name="Oval 271"/>
          <p:cNvSpPr>
            <a:spLocks noChangeArrowheads="1"/>
          </p:cNvSpPr>
          <p:nvPr/>
        </p:nvSpPr>
        <p:spPr bwMode="auto">
          <a:xfrm>
            <a:off x="6096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174" name="Oval 272"/>
          <p:cNvSpPr>
            <a:spLocks noChangeArrowheads="1"/>
          </p:cNvSpPr>
          <p:nvPr/>
        </p:nvSpPr>
        <p:spPr bwMode="auto">
          <a:xfrm>
            <a:off x="63246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175" name="Oval 273"/>
          <p:cNvSpPr>
            <a:spLocks noChangeArrowheads="1"/>
          </p:cNvSpPr>
          <p:nvPr/>
        </p:nvSpPr>
        <p:spPr bwMode="auto">
          <a:xfrm>
            <a:off x="6858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176" name="Oval 277"/>
          <p:cNvSpPr>
            <a:spLocks noChangeArrowheads="1"/>
          </p:cNvSpPr>
          <p:nvPr/>
        </p:nvSpPr>
        <p:spPr bwMode="auto">
          <a:xfrm>
            <a:off x="6705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77" name="Oval 278"/>
          <p:cNvSpPr>
            <a:spLocks noChangeArrowheads="1"/>
          </p:cNvSpPr>
          <p:nvPr/>
        </p:nvSpPr>
        <p:spPr bwMode="auto">
          <a:xfrm>
            <a:off x="6781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78" name="Oval 279"/>
          <p:cNvSpPr>
            <a:spLocks noChangeArrowheads="1"/>
          </p:cNvSpPr>
          <p:nvPr/>
        </p:nvSpPr>
        <p:spPr bwMode="auto">
          <a:xfrm>
            <a:off x="6324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179" name="Oval 280"/>
          <p:cNvSpPr>
            <a:spLocks noChangeArrowheads="1"/>
          </p:cNvSpPr>
          <p:nvPr/>
        </p:nvSpPr>
        <p:spPr bwMode="auto">
          <a:xfrm>
            <a:off x="6477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80" name="Oval 281"/>
          <p:cNvSpPr>
            <a:spLocks noChangeArrowheads="1"/>
          </p:cNvSpPr>
          <p:nvPr/>
        </p:nvSpPr>
        <p:spPr bwMode="auto">
          <a:xfrm>
            <a:off x="6629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181" name="Oval 282"/>
          <p:cNvSpPr>
            <a:spLocks noChangeArrowheads="1"/>
          </p:cNvSpPr>
          <p:nvPr/>
        </p:nvSpPr>
        <p:spPr bwMode="auto">
          <a:xfrm>
            <a:off x="6629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182" name="Oval 283"/>
          <p:cNvSpPr>
            <a:spLocks noChangeArrowheads="1"/>
          </p:cNvSpPr>
          <p:nvPr/>
        </p:nvSpPr>
        <p:spPr bwMode="auto">
          <a:xfrm>
            <a:off x="63246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183" name="Oval 284"/>
          <p:cNvSpPr>
            <a:spLocks noChangeArrowheads="1"/>
          </p:cNvSpPr>
          <p:nvPr/>
        </p:nvSpPr>
        <p:spPr bwMode="auto">
          <a:xfrm>
            <a:off x="64008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184" name="Oval 286"/>
          <p:cNvSpPr>
            <a:spLocks noChangeArrowheads="1"/>
          </p:cNvSpPr>
          <p:nvPr/>
        </p:nvSpPr>
        <p:spPr bwMode="auto">
          <a:xfrm>
            <a:off x="6172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185" name="Oval 287"/>
          <p:cNvSpPr>
            <a:spLocks noChangeArrowheads="1"/>
          </p:cNvSpPr>
          <p:nvPr/>
        </p:nvSpPr>
        <p:spPr bwMode="auto">
          <a:xfrm>
            <a:off x="6553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186" name="Oval 288"/>
          <p:cNvSpPr>
            <a:spLocks noChangeArrowheads="1"/>
          </p:cNvSpPr>
          <p:nvPr/>
        </p:nvSpPr>
        <p:spPr bwMode="auto">
          <a:xfrm>
            <a:off x="64008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187" name="Oval 289"/>
          <p:cNvSpPr>
            <a:spLocks noChangeArrowheads="1"/>
          </p:cNvSpPr>
          <p:nvPr/>
        </p:nvSpPr>
        <p:spPr bwMode="auto">
          <a:xfrm>
            <a:off x="6096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188" name="Oval 290"/>
          <p:cNvSpPr>
            <a:spLocks noChangeArrowheads="1"/>
          </p:cNvSpPr>
          <p:nvPr/>
        </p:nvSpPr>
        <p:spPr bwMode="auto">
          <a:xfrm>
            <a:off x="6324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89" name="Oval 291"/>
          <p:cNvSpPr>
            <a:spLocks noChangeArrowheads="1"/>
          </p:cNvSpPr>
          <p:nvPr/>
        </p:nvSpPr>
        <p:spPr bwMode="auto">
          <a:xfrm>
            <a:off x="6477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190" name="Oval 292"/>
          <p:cNvSpPr>
            <a:spLocks noChangeArrowheads="1"/>
          </p:cNvSpPr>
          <p:nvPr/>
        </p:nvSpPr>
        <p:spPr bwMode="auto">
          <a:xfrm>
            <a:off x="64008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9191" name="Oval 293"/>
          <p:cNvSpPr>
            <a:spLocks noChangeArrowheads="1"/>
          </p:cNvSpPr>
          <p:nvPr/>
        </p:nvSpPr>
        <p:spPr bwMode="auto">
          <a:xfrm>
            <a:off x="62484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92" name="Oval 294"/>
          <p:cNvSpPr>
            <a:spLocks noChangeArrowheads="1"/>
          </p:cNvSpPr>
          <p:nvPr/>
        </p:nvSpPr>
        <p:spPr bwMode="auto">
          <a:xfrm>
            <a:off x="6248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193" name="Oval 295"/>
          <p:cNvSpPr>
            <a:spLocks noChangeArrowheads="1"/>
          </p:cNvSpPr>
          <p:nvPr/>
        </p:nvSpPr>
        <p:spPr bwMode="auto">
          <a:xfrm>
            <a:off x="62484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194" name="Oval 297"/>
          <p:cNvSpPr>
            <a:spLocks noChangeArrowheads="1"/>
          </p:cNvSpPr>
          <p:nvPr/>
        </p:nvSpPr>
        <p:spPr bwMode="auto">
          <a:xfrm>
            <a:off x="6400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195" name="Oval 298"/>
          <p:cNvSpPr>
            <a:spLocks noChangeArrowheads="1"/>
          </p:cNvSpPr>
          <p:nvPr/>
        </p:nvSpPr>
        <p:spPr bwMode="auto">
          <a:xfrm>
            <a:off x="65532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9196" name="Oval 299"/>
          <p:cNvSpPr>
            <a:spLocks noChangeArrowheads="1"/>
          </p:cNvSpPr>
          <p:nvPr/>
        </p:nvSpPr>
        <p:spPr bwMode="auto">
          <a:xfrm>
            <a:off x="6781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197" name="Oval 300"/>
          <p:cNvSpPr>
            <a:spLocks noChangeArrowheads="1"/>
          </p:cNvSpPr>
          <p:nvPr/>
        </p:nvSpPr>
        <p:spPr bwMode="auto">
          <a:xfrm>
            <a:off x="6629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198" name="Oval 301"/>
          <p:cNvSpPr>
            <a:spLocks noChangeArrowheads="1"/>
          </p:cNvSpPr>
          <p:nvPr/>
        </p:nvSpPr>
        <p:spPr bwMode="auto">
          <a:xfrm>
            <a:off x="6858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199" name="Oval 302"/>
          <p:cNvSpPr>
            <a:spLocks noChangeArrowheads="1"/>
          </p:cNvSpPr>
          <p:nvPr/>
        </p:nvSpPr>
        <p:spPr bwMode="auto">
          <a:xfrm>
            <a:off x="7543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200" name="Oval 303"/>
          <p:cNvSpPr>
            <a:spLocks noChangeArrowheads="1"/>
          </p:cNvSpPr>
          <p:nvPr/>
        </p:nvSpPr>
        <p:spPr bwMode="auto">
          <a:xfrm>
            <a:off x="76962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9201" name="Oval 304"/>
          <p:cNvSpPr>
            <a:spLocks noChangeArrowheads="1"/>
          </p:cNvSpPr>
          <p:nvPr/>
        </p:nvSpPr>
        <p:spPr bwMode="auto">
          <a:xfrm>
            <a:off x="7391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202" name="Oval 305"/>
          <p:cNvSpPr>
            <a:spLocks noChangeArrowheads="1"/>
          </p:cNvSpPr>
          <p:nvPr/>
        </p:nvSpPr>
        <p:spPr bwMode="auto">
          <a:xfrm>
            <a:off x="7543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203" name="Oval 306"/>
          <p:cNvSpPr>
            <a:spLocks noChangeArrowheads="1"/>
          </p:cNvSpPr>
          <p:nvPr/>
        </p:nvSpPr>
        <p:spPr bwMode="auto">
          <a:xfrm>
            <a:off x="7848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204" name="Oval 307"/>
          <p:cNvSpPr>
            <a:spLocks noChangeArrowheads="1"/>
          </p:cNvSpPr>
          <p:nvPr/>
        </p:nvSpPr>
        <p:spPr bwMode="auto">
          <a:xfrm>
            <a:off x="79248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205" name="Oval 308"/>
          <p:cNvSpPr>
            <a:spLocks noChangeArrowheads="1"/>
          </p:cNvSpPr>
          <p:nvPr/>
        </p:nvSpPr>
        <p:spPr bwMode="auto">
          <a:xfrm>
            <a:off x="78486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206" name="Oval 309"/>
          <p:cNvSpPr>
            <a:spLocks noChangeArrowheads="1"/>
          </p:cNvSpPr>
          <p:nvPr/>
        </p:nvSpPr>
        <p:spPr bwMode="auto">
          <a:xfrm>
            <a:off x="80772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207" name="Oval 310"/>
          <p:cNvSpPr>
            <a:spLocks noChangeArrowheads="1"/>
          </p:cNvSpPr>
          <p:nvPr/>
        </p:nvSpPr>
        <p:spPr bwMode="auto">
          <a:xfrm>
            <a:off x="80010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208" name="Oval 311"/>
          <p:cNvSpPr>
            <a:spLocks noChangeArrowheads="1"/>
          </p:cNvSpPr>
          <p:nvPr/>
        </p:nvSpPr>
        <p:spPr bwMode="auto">
          <a:xfrm>
            <a:off x="8077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09" name="Oval 312"/>
          <p:cNvSpPr>
            <a:spLocks noChangeArrowheads="1"/>
          </p:cNvSpPr>
          <p:nvPr/>
        </p:nvSpPr>
        <p:spPr bwMode="auto">
          <a:xfrm>
            <a:off x="7924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10" name="Oval 313"/>
          <p:cNvSpPr>
            <a:spLocks noChangeArrowheads="1"/>
          </p:cNvSpPr>
          <p:nvPr/>
        </p:nvSpPr>
        <p:spPr bwMode="auto">
          <a:xfrm>
            <a:off x="80772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211" name="Oval 314"/>
          <p:cNvSpPr>
            <a:spLocks noChangeArrowheads="1"/>
          </p:cNvSpPr>
          <p:nvPr/>
        </p:nvSpPr>
        <p:spPr bwMode="auto">
          <a:xfrm>
            <a:off x="77724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9212" name="Oval 315"/>
          <p:cNvSpPr>
            <a:spLocks noChangeArrowheads="1"/>
          </p:cNvSpPr>
          <p:nvPr/>
        </p:nvSpPr>
        <p:spPr bwMode="auto">
          <a:xfrm>
            <a:off x="7772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13" name="Oval 316"/>
          <p:cNvSpPr>
            <a:spLocks noChangeArrowheads="1"/>
          </p:cNvSpPr>
          <p:nvPr/>
        </p:nvSpPr>
        <p:spPr bwMode="auto">
          <a:xfrm>
            <a:off x="79248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214" name="Oval 317"/>
          <p:cNvSpPr>
            <a:spLocks noChangeArrowheads="1"/>
          </p:cNvSpPr>
          <p:nvPr/>
        </p:nvSpPr>
        <p:spPr bwMode="auto">
          <a:xfrm>
            <a:off x="7924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215" name="Oval 318"/>
          <p:cNvSpPr>
            <a:spLocks noChangeArrowheads="1"/>
          </p:cNvSpPr>
          <p:nvPr/>
        </p:nvSpPr>
        <p:spPr bwMode="auto">
          <a:xfrm>
            <a:off x="73152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216" name="Oval 319"/>
          <p:cNvSpPr>
            <a:spLocks noChangeArrowheads="1"/>
          </p:cNvSpPr>
          <p:nvPr/>
        </p:nvSpPr>
        <p:spPr bwMode="auto">
          <a:xfrm>
            <a:off x="7620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217" name="Oval 320"/>
          <p:cNvSpPr>
            <a:spLocks noChangeArrowheads="1"/>
          </p:cNvSpPr>
          <p:nvPr/>
        </p:nvSpPr>
        <p:spPr bwMode="auto">
          <a:xfrm>
            <a:off x="76962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218" name="Oval 321"/>
          <p:cNvSpPr>
            <a:spLocks noChangeArrowheads="1"/>
          </p:cNvSpPr>
          <p:nvPr/>
        </p:nvSpPr>
        <p:spPr bwMode="auto">
          <a:xfrm>
            <a:off x="7924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219" name="Oval 322"/>
          <p:cNvSpPr>
            <a:spLocks noChangeArrowheads="1"/>
          </p:cNvSpPr>
          <p:nvPr/>
        </p:nvSpPr>
        <p:spPr bwMode="auto">
          <a:xfrm>
            <a:off x="7924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220" name="Oval 323"/>
          <p:cNvSpPr>
            <a:spLocks noChangeArrowheads="1"/>
          </p:cNvSpPr>
          <p:nvPr/>
        </p:nvSpPr>
        <p:spPr bwMode="auto">
          <a:xfrm>
            <a:off x="75438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9221" name="Oval 324"/>
          <p:cNvSpPr>
            <a:spLocks noChangeArrowheads="1"/>
          </p:cNvSpPr>
          <p:nvPr/>
        </p:nvSpPr>
        <p:spPr bwMode="auto">
          <a:xfrm>
            <a:off x="73914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22" name="Oval 325"/>
          <p:cNvSpPr>
            <a:spLocks noChangeArrowheads="1"/>
          </p:cNvSpPr>
          <p:nvPr/>
        </p:nvSpPr>
        <p:spPr bwMode="auto">
          <a:xfrm>
            <a:off x="74676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223" name="Oval 326"/>
          <p:cNvSpPr>
            <a:spLocks noChangeArrowheads="1"/>
          </p:cNvSpPr>
          <p:nvPr/>
        </p:nvSpPr>
        <p:spPr bwMode="auto">
          <a:xfrm>
            <a:off x="7696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24" name="Oval 327"/>
          <p:cNvSpPr>
            <a:spLocks noChangeArrowheads="1"/>
          </p:cNvSpPr>
          <p:nvPr/>
        </p:nvSpPr>
        <p:spPr bwMode="auto">
          <a:xfrm>
            <a:off x="7848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25" name="Oval 328"/>
          <p:cNvSpPr>
            <a:spLocks noChangeArrowheads="1"/>
          </p:cNvSpPr>
          <p:nvPr/>
        </p:nvSpPr>
        <p:spPr bwMode="auto">
          <a:xfrm>
            <a:off x="7772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26" name="Oval 329"/>
          <p:cNvSpPr>
            <a:spLocks noChangeArrowheads="1"/>
          </p:cNvSpPr>
          <p:nvPr/>
        </p:nvSpPr>
        <p:spPr bwMode="auto">
          <a:xfrm>
            <a:off x="8001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27" name="Oval 330"/>
          <p:cNvSpPr>
            <a:spLocks noChangeArrowheads="1"/>
          </p:cNvSpPr>
          <p:nvPr/>
        </p:nvSpPr>
        <p:spPr bwMode="auto">
          <a:xfrm>
            <a:off x="6934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28" name="Oval 331"/>
          <p:cNvSpPr>
            <a:spLocks noChangeArrowheads="1"/>
          </p:cNvSpPr>
          <p:nvPr/>
        </p:nvSpPr>
        <p:spPr bwMode="auto">
          <a:xfrm>
            <a:off x="70866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29" name="Oval 332"/>
          <p:cNvSpPr>
            <a:spLocks noChangeArrowheads="1"/>
          </p:cNvSpPr>
          <p:nvPr/>
        </p:nvSpPr>
        <p:spPr bwMode="auto">
          <a:xfrm>
            <a:off x="72390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30" name="Oval 333"/>
          <p:cNvSpPr>
            <a:spLocks noChangeArrowheads="1"/>
          </p:cNvSpPr>
          <p:nvPr/>
        </p:nvSpPr>
        <p:spPr bwMode="auto">
          <a:xfrm>
            <a:off x="7239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31" name="Oval 334"/>
          <p:cNvSpPr>
            <a:spLocks noChangeArrowheads="1"/>
          </p:cNvSpPr>
          <p:nvPr/>
        </p:nvSpPr>
        <p:spPr bwMode="auto">
          <a:xfrm>
            <a:off x="8229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32" name="Oval 335"/>
          <p:cNvSpPr>
            <a:spLocks noChangeArrowheads="1"/>
          </p:cNvSpPr>
          <p:nvPr/>
        </p:nvSpPr>
        <p:spPr bwMode="auto">
          <a:xfrm>
            <a:off x="80772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33" name="Oval 336"/>
          <p:cNvSpPr>
            <a:spLocks noChangeArrowheads="1"/>
          </p:cNvSpPr>
          <p:nvPr/>
        </p:nvSpPr>
        <p:spPr bwMode="auto">
          <a:xfrm>
            <a:off x="70104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234" name="Oval 337"/>
          <p:cNvSpPr>
            <a:spLocks noChangeArrowheads="1"/>
          </p:cNvSpPr>
          <p:nvPr/>
        </p:nvSpPr>
        <p:spPr bwMode="auto">
          <a:xfrm>
            <a:off x="70866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235" name="Oval 338"/>
          <p:cNvSpPr>
            <a:spLocks noChangeArrowheads="1"/>
          </p:cNvSpPr>
          <p:nvPr/>
        </p:nvSpPr>
        <p:spPr bwMode="auto">
          <a:xfrm>
            <a:off x="72390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236" name="Oval 339"/>
          <p:cNvSpPr>
            <a:spLocks noChangeArrowheads="1"/>
          </p:cNvSpPr>
          <p:nvPr/>
        </p:nvSpPr>
        <p:spPr bwMode="auto">
          <a:xfrm>
            <a:off x="7391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37" name="Oval 340"/>
          <p:cNvSpPr>
            <a:spLocks noChangeArrowheads="1"/>
          </p:cNvSpPr>
          <p:nvPr/>
        </p:nvSpPr>
        <p:spPr bwMode="auto">
          <a:xfrm>
            <a:off x="71628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38" name="Oval 341"/>
          <p:cNvSpPr>
            <a:spLocks noChangeArrowheads="1"/>
          </p:cNvSpPr>
          <p:nvPr/>
        </p:nvSpPr>
        <p:spPr bwMode="auto">
          <a:xfrm>
            <a:off x="71628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239" name="Oval 342"/>
          <p:cNvSpPr>
            <a:spLocks noChangeArrowheads="1"/>
          </p:cNvSpPr>
          <p:nvPr/>
        </p:nvSpPr>
        <p:spPr bwMode="auto">
          <a:xfrm>
            <a:off x="6934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40" name="Oval 343"/>
          <p:cNvSpPr>
            <a:spLocks noChangeArrowheads="1"/>
          </p:cNvSpPr>
          <p:nvPr/>
        </p:nvSpPr>
        <p:spPr bwMode="auto">
          <a:xfrm>
            <a:off x="69342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241" name="Oval 344"/>
          <p:cNvSpPr>
            <a:spLocks noChangeArrowheads="1"/>
          </p:cNvSpPr>
          <p:nvPr/>
        </p:nvSpPr>
        <p:spPr bwMode="auto">
          <a:xfrm>
            <a:off x="70866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242" name="Oval 345"/>
          <p:cNvSpPr>
            <a:spLocks noChangeArrowheads="1"/>
          </p:cNvSpPr>
          <p:nvPr/>
        </p:nvSpPr>
        <p:spPr bwMode="auto">
          <a:xfrm>
            <a:off x="70104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243" name="Oval 346"/>
          <p:cNvSpPr>
            <a:spLocks noChangeArrowheads="1"/>
          </p:cNvSpPr>
          <p:nvPr/>
        </p:nvSpPr>
        <p:spPr bwMode="auto">
          <a:xfrm>
            <a:off x="6934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44" name="Oval 347"/>
          <p:cNvSpPr>
            <a:spLocks noChangeArrowheads="1"/>
          </p:cNvSpPr>
          <p:nvPr/>
        </p:nvSpPr>
        <p:spPr bwMode="auto">
          <a:xfrm>
            <a:off x="76200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45" name="Oval 348"/>
          <p:cNvSpPr>
            <a:spLocks noChangeArrowheads="1"/>
          </p:cNvSpPr>
          <p:nvPr/>
        </p:nvSpPr>
        <p:spPr bwMode="auto">
          <a:xfrm>
            <a:off x="6934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46" name="Oval 349"/>
          <p:cNvSpPr>
            <a:spLocks noChangeArrowheads="1"/>
          </p:cNvSpPr>
          <p:nvPr/>
        </p:nvSpPr>
        <p:spPr bwMode="auto">
          <a:xfrm>
            <a:off x="6934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47" name="Oval 350"/>
          <p:cNvSpPr>
            <a:spLocks noChangeArrowheads="1"/>
          </p:cNvSpPr>
          <p:nvPr/>
        </p:nvSpPr>
        <p:spPr bwMode="auto">
          <a:xfrm>
            <a:off x="6934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248" name="Oval 352"/>
          <p:cNvSpPr>
            <a:spLocks noChangeArrowheads="1"/>
          </p:cNvSpPr>
          <p:nvPr/>
        </p:nvSpPr>
        <p:spPr bwMode="auto">
          <a:xfrm>
            <a:off x="72390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9249" name="Oval 353"/>
          <p:cNvSpPr>
            <a:spLocks noChangeArrowheads="1"/>
          </p:cNvSpPr>
          <p:nvPr/>
        </p:nvSpPr>
        <p:spPr bwMode="auto">
          <a:xfrm>
            <a:off x="70866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50" name="Oval 354"/>
          <p:cNvSpPr>
            <a:spLocks noChangeArrowheads="1"/>
          </p:cNvSpPr>
          <p:nvPr/>
        </p:nvSpPr>
        <p:spPr bwMode="auto">
          <a:xfrm>
            <a:off x="72390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251" name="Oval 355"/>
          <p:cNvSpPr>
            <a:spLocks noChangeArrowheads="1"/>
          </p:cNvSpPr>
          <p:nvPr/>
        </p:nvSpPr>
        <p:spPr bwMode="auto">
          <a:xfrm>
            <a:off x="7467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252" name="Oval 356"/>
          <p:cNvSpPr>
            <a:spLocks noChangeArrowheads="1"/>
          </p:cNvSpPr>
          <p:nvPr/>
        </p:nvSpPr>
        <p:spPr bwMode="auto">
          <a:xfrm>
            <a:off x="72390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253" name="Oval 357"/>
          <p:cNvSpPr>
            <a:spLocks noChangeArrowheads="1"/>
          </p:cNvSpPr>
          <p:nvPr/>
        </p:nvSpPr>
        <p:spPr bwMode="auto">
          <a:xfrm>
            <a:off x="7543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254" name="Oval 358"/>
          <p:cNvSpPr>
            <a:spLocks noChangeArrowheads="1"/>
          </p:cNvSpPr>
          <p:nvPr/>
        </p:nvSpPr>
        <p:spPr bwMode="auto">
          <a:xfrm>
            <a:off x="7696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55" name="Oval 359"/>
          <p:cNvSpPr>
            <a:spLocks noChangeArrowheads="1"/>
          </p:cNvSpPr>
          <p:nvPr/>
        </p:nvSpPr>
        <p:spPr bwMode="auto">
          <a:xfrm>
            <a:off x="78486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256" name="Oval 360"/>
          <p:cNvSpPr>
            <a:spLocks noChangeArrowheads="1"/>
          </p:cNvSpPr>
          <p:nvPr/>
        </p:nvSpPr>
        <p:spPr bwMode="auto">
          <a:xfrm>
            <a:off x="8077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57" name="Oval 361"/>
          <p:cNvSpPr>
            <a:spLocks noChangeArrowheads="1"/>
          </p:cNvSpPr>
          <p:nvPr/>
        </p:nvSpPr>
        <p:spPr bwMode="auto">
          <a:xfrm>
            <a:off x="8077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58" name="Oval 362"/>
          <p:cNvSpPr>
            <a:spLocks noChangeArrowheads="1"/>
          </p:cNvSpPr>
          <p:nvPr/>
        </p:nvSpPr>
        <p:spPr bwMode="auto">
          <a:xfrm>
            <a:off x="7620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259" name="Oval 363"/>
          <p:cNvSpPr>
            <a:spLocks noChangeArrowheads="1"/>
          </p:cNvSpPr>
          <p:nvPr/>
        </p:nvSpPr>
        <p:spPr bwMode="auto">
          <a:xfrm>
            <a:off x="75438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260" name="Oval 364"/>
          <p:cNvSpPr>
            <a:spLocks noChangeArrowheads="1"/>
          </p:cNvSpPr>
          <p:nvPr/>
        </p:nvSpPr>
        <p:spPr bwMode="auto">
          <a:xfrm>
            <a:off x="7467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261" name="Oval 365"/>
          <p:cNvSpPr>
            <a:spLocks noChangeArrowheads="1"/>
          </p:cNvSpPr>
          <p:nvPr/>
        </p:nvSpPr>
        <p:spPr bwMode="auto">
          <a:xfrm>
            <a:off x="7467600" y="5916613"/>
            <a:ext cx="76200" cy="76200"/>
          </a:xfrm>
          <a:prstGeom prst="ellipse">
            <a:avLst/>
          </a:prstGeom>
          <a:solidFill>
            <a:schemeClr val="accent2"/>
          </a:solidFill>
          <a:ln w="9525">
            <a:noFill/>
            <a:round/>
            <a:headEnd/>
            <a:tailEnd/>
          </a:ln>
        </p:spPr>
        <p:txBody>
          <a:bodyPr wrap="none" anchor="ctr"/>
          <a:lstStyle/>
          <a:p>
            <a:endParaRPr lang="en-US"/>
          </a:p>
        </p:txBody>
      </p:sp>
      <p:sp>
        <p:nvSpPr>
          <p:cNvPr id="39262" name="Oval 366"/>
          <p:cNvSpPr>
            <a:spLocks noChangeArrowheads="1"/>
          </p:cNvSpPr>
          <p:nvPr/>
        </p:nvSpPr>
        <p:spPr bwMode="auto">
          <a:xfrm>
            <a:off x="7543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63" name="Oval 367"/>
          <p:cNvSpPr>
            <a:spLocks noChangeArrowheads="1"/>
          </p:cNvSpPr>
          <p:nvPr/>
        </p:nvSpPr>
        <p:spPr bwMode="auto">
          <a:xfrm>
            <a:off x="7086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64" name="Oval 368"/>
          <p:cNvSpPr>
            <a:spLocks noChangeArrowheads="1"/>
          </p:cNvSpPr>
          <p:nvPr/>
        </p:nvSpPr>
        <p:spPr bwMode="auto">
          <a:xfrm>
            <a:off x="72390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65" name="Oval 369"/>
          <p:cNvSpPr>
            <a:spLocks noChangeArrowheads="1"/>
          </p:cNvSpPr>
          <p:nvPr/>
        </p:nvSpPr>
        <p:spPr bwMode="auto">
          <a:xfrm>
            <a:off x="7391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66" name="Oval 370"/>
          <p:cNvSpPr>
            <a:spLocks noChangeArrowheads="1"/>
          </p:cNvSpPr>
          <p:nvPr/>
        </p:nvSpPr>
        <p:spPr bwMode="auto">
          <a:xfrm>
            <a:off x="7391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67" name="Oval 371"/>
          <p:cNvSpPr>
            <a:spLocks noChangeArrowheads="1"/>
          </p:cNvSpPr>
          <p:nvPr/>
        </p:nvSpPr>
        <p:spPr bwMode="auto">
          <a:xfrm>
            <a:off x="70866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68" name="Oval 372"/>
          <p:cNvSpPr>
            <a:spLocks noChangeArrowheads="1"/>
          </p:cNvSpPr>
          <p:nvPr/>
        </p:nvSpPr>
        <p:spPr bwMode="auto">
          <a:xfrm>
            <a:off x="7162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69" name="Oval 373"/>
          <p:cNvSpPr>
            <a:spLocks noChangeArrowheads="1"/>
          </p:cNvSpPr>
          <p:nvPr/>
        </p:nvSpPr>
        <p:spPr bwMode="auto">
          <a:xfrm>
            <a:off x="7315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270" name="Oval 374"/>
          <p:cNvSpPr>
            <a:spLocks noChangeArrowheads="1"/>
          </p:cNvSpPr>
          <p:nvPr/>
        </p:nvSpPr>
        <p:spPr bwMode="auto">
          <a:xfrm>
            <a:off x="73914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71" name="Oval 375"/>
          <p:cNvSpPr>
            <a:spLocks noChangeArrowheads="1"/>
          </p:cNvSpPr>
          <p:nvPr/>
        </p:nvSpPr>
        <p:spPr bwMode="auto">
          <a:xfrm>
            <a:off x="73152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72" name="Oval 377"/>
          <p:cNvSpPr>
            <a:spLocks noChangeArrowheads="1"/>
          </p:cNvSpPr>
          <p:nvPr/>
        </p:nvSpPr>
        <p:spPr bwMode="auto">
          <a:xfrm>
            <a:off x="7086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273" name="Oval 378"/>
          <p:cNvSpPr>
            <a:spLocks noChangeArrowheads="1"/>
          </p:cNvSpPr>
          <p:nvPr/>
        </p:nvSpPr>
        <p:spPr bwMode="auto">
          <a:xfrm>
            <a:off x="7239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274" name="Oval 379"/>
          <p:cNvSpPr>
            <a:spLocks noChangeArrowheads="1"/>
          </p:cNvSpPr>
          <p:nvPr/>
        </p:nvSpPr>
        <p:spPr bwMode="auto">
          <a:xfrm>
            <a:off x="7162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275" name="Oval 380"/>
          <p:cNvSpPr>
            <a:spLocks noChangeArrowheads="1"/>
          </p:cNvSpPr>
          <p:nvPr/>
        </p:nvSpPr>
        <p:spPr bwMode="auto">
          <a:xfrm>
            <a:off x="70104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276" name="Oval 381"/>
          <p:cNvSpPr>
            <a:spLocks noChangeArrowheads="1"/>
          </p:cNvSpPr>
          <p:nvPr/>
        </p:nvSpPr>
        <p:spPr bwMode="auto">
          <a:xfrm>
            <a:off x="69342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277" name="Oval 384"/>
          <p:cNvSpPr>
            <a:spLocks noChangeArrowheads="1"/>
          </p:cNvSpPr>
          <p:nvPr/>
        </p:nvSpPr>
        <p:spPr bwMode="auto">
          <a:xfrm>
            <a:off x="7162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278" name="Oval 385"/>
          <p:cNvSpPr>
            <a:spLocks noChangeArrowheads="1"/>
          </p:cNvSpPr>
          <p:nvPr/>
        </p:nvSpPr>
        <p:spPr bwMode="auto">
          <a:xfrm>
            <a:off x="72390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279" name="Oval 386"/>
          <p:cNvSpPr>
            <a:spLocks noChangeArrowheads="1"/>
          </p:cNvSpPr>
          <p:nvPr/>
        </p:nvSpPr>
        <p:spPr bwMode="auto">
          <a:xfrm>
            <a:off x="73914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280" name="Oval 387"/>
          <p:cNvSpPr>
            <a:spLocks noChangeArrowheads="1"/>
          </p:cNvSpPr>
          <p:nvPr/>
        </p:nvSpPr>
        <p:spPr bwMode="auto">
          <a:xfrm>
            <a:off x="7391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281" name="Oval 388"/>
          <p:cNvSpPr>
            <a:spLocks noChangeArrowheads="1"/>
          </p:cNvSpPr>
          <p:nvPr/>
        </p:nvSpPr>
        <p:spPr bwMode="auto">
          <a:xfrm>
            <a:off x="7620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282" name="Oval 389"/>
          <p:cNvSpPr>
            <a:spLocks noChangeArrowheads="1"/>
          </p:cNvSpPr>
          <p:nvPr/>
        </p:nvSpPr>
        <p:spPr bwMode="auto">
          <a:xfrm>
            <a:off x="81534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283" name="Oval 390"/>
          <p:cNvSpPr>
            <a:spLocks noChangeArrowheads="1"/>
          </p:cNvSpPr>
          <p:nvPr/>
        </p:nvSpPr>
        <p:spPr bwMode="auto">
          <a:xfrm>
            <a:off x="80772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284" name="Oval 391"/>
          <p:cNvSpPr>
            <a:spLocks noChangeArrowheads="1"/>
          </p:cNvSpPr>
          <p:nvPr/>
        </p:nvSpPr>
        <p:spPr bwMode="auto">
          <a:xfrm>
            <a:off x="8153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285" name="Oval 392"/>
          <p:cNvSpPr>
            <a:spLocks noChangeArrowheads="1"/>
          </p:cNvSpPr>
          <p:nvPr/>
        </p:nvSpPr>
        <p:spPr bwMode="auto">
          <a:xfrm>
            <a:off x="80010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286" name="Oval 393"/>
          <p:cNvSpPr>
            <a:spLocks noChangeArrowheads="1"/>
          </p:cNvSpPr>
          <p:nvPr/>
        </p:nvSpPr>
        <p:spPr bwMode="auto">
          <a:xfrm>
            <a:off x="8001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87" name="Oval 394"/>
          <p:cNvSpPr>
            <a:spLocks noChangeArrowheads="1"/>
          </p:cNvSpPr>
          <p:nvPr/>
        </p:nvSpPr>
        <p:spPr bwMode="auto">
          <a:xfrm>
            <a:off x="80772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88" name="Oval 395"/>
          <p:cNvSpPr>
            <a:spLocks noChangeArrowheads="1"/>
          </p:cNvSpPr>
          <p:nvPr/>
        </p:nvSpPr>
        <p:spPr bwMode="auto">
          <a:xfrm>
            <a:off x="7620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289" name="Oval 396"/>
          <p:cNvSpPr>
            <a:spLocks noChangeArrowheads="1"/>
          </p:cNvSpPr>
          <p:nvPr/>
        </p:nvSpPr>
        <p:spPr bwMode="auto">
          <a:xfrm>
            <a:off x="7772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90" name="Oval 397"/>
          <p:cNvSpPr>
            <a:spLocks noChangeArrowheads="1"/>
          </p:cNvSpPr>
          <p:nvPr/>
        </p:nvSpPr>
        <p:spPr bwMode="auto">
          <a:xfrm>
            <a:off x="7924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291" name="Oval 398"/>
          <p:cNvSpPr>
            <a:spLocks noChangeArrowheads="1"/>
          </p:cNvSpPr>
          <p:nvPr/>
        </p:nvSpPr>
        <p:spPr bwMode="auto">
          <a:xfrm>
            <a:off x="7924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292" name="Oval 399"/>
          <p:cNvSpPr>
            <a:spLocks noChangeArrowheads="1"/>
          </p:cNvSpPr>
          <p:nvPr/>
        </p:nvSpPr>
        <p:spPr bwMode="auto">
          <a:xfrm>
            <a:off x="76200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293" name="Oval 400"/>
          <p:cNvSpPr>
            <a:spLocks noChangeArrowheads="1"/>
          </p:cNvSpPr>
          <p:nvPr/>
        </p:nvSpPr>
        <p:spPr bwMode="auto">
          <a:xfrm>
            <a:off x="7696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294" name="Oval 401"/>
          <p:cNvSpPr>
            <a:spLocks noChangeArrowheads="1"/>
          </p:cNvSpPr>
          <p:nvPr/>
        </p:nvSpPr>
        <p:spPr bwMode="auto">
          <a:xfrm>
            <a:off x="7772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295" name="Oval 402"/>
          <p:cNvSpPr>
            <a:spLocks noChangeArrowheads="1"/>
          </p:cNvSpPr>
          <p:nvPr/>
        </p:nvSpPr>
        <p:spPr bwMode="auto">
          <a:xfrm>
            <a:off x="74676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296" name="Oval 403"/>
          <p:cNvSpPr>
            <a:spLocks noChangeArrowheads="1"/>
          </p:cNvSpPr>
          <p:nvPr/>
        </p:nvSpPr>
        <p:spPr bwMode="auto">
          <a:xfrm>
            <a:off x="78486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297" name="Oval 404"/>
          <p:cNvSpPr>
            <a:spLocks noChangeArrowheads="1"/>
          </p:cNvSpPr>
          <p:nvPr/>
        </p:nvSpPr>
        <p:spPr bwMode="auto">
          <a:xfrm>
            <a:off x="76962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298" name="Oval 405"/>
          <p:cNvSpPr>
            <a:spLocks noChangeArrowheads="1"/>
          </p:cNvSpPr>
          <p:nvPr/>
        </p:nvSpPr>
        <p:spPr bwMode="auto">
          <a:xfrm>
            <a:off x="73914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299" name="Oval 406"/>
          <p:cNvSpPr>
            <a:spLocks noChangeArrowheads="1"/>
          </p:cNvSpPr>
          <p:nvPr/>
        </p:nvSpPr>
        <p:spPr bwMode="auto">
          <a:xfrm>
            <a:off x="76200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00" name="Oval 407"/>
          <p:cNvSpPr>
            <a:spLocks noChangeArrowheads="1"/>
          </p:cNvSpPr>
          <p:nvPr/>
        </p:nvSpPr>
        <p:spPr bwMode="auto">
          <a:xfrm>
            <a:off x="77724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301" name="Oval 408"/>
          <p:cNvSpPr>
            <a:spLocks noChangeArrowheads="1"/>
          </p:cNvSpPr>
          <p:nvPr/>
        </p:nvSpPr>
        <p:spPr bwMode="auto">
          <a:xfrm>
            <a:off x="76962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9302" name="Oval 409"/>
          <p:cNvSpPr>
            <a:spLocks noChangeArrowheads="1"/>
          </p:cNvSpPr>
          <p:nvPr/>
        </p:nvSpPr>
        <p:spPr bwMode="auto">
          <a:xfrm>
            <a:off x="75438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303" name="Oval 410"/>
          <p:cNvSpPr>
            <a:spLocks noChangeArrowheads="1"/>
          </p:cNvSpPr>
          <p:nvPr/>
        </p:nvSpPr>
        <p:spPr bwMode="auto">
          <a:xfrm>
            <a:off x="7543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304" name="Oval 411"/>
          <p:cNvSpPr>
            <a:spLocks noChangeArrowheads="1"/>
          </p:cNvSpPr>
          <p:nvPr/>
        </p:nvSpPr>
        <p:spPr bwMode="auto">
          <a:xfrm>
            <a:off x="75438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305" name="Oval 412"/>
          <p:cNvSpPr>
            <a:spLocks noChangeArrowheads="1"/>
          </p:cNvSpPr>
          <p:nvPr/>
        </p:nvSpPr>
        <p:spPr bwMode="auto">
          <a:xfrm>
            <a:off x="7543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06" name="Oval 413"/>
          <p:cNvSpPr>
            <a:spLocks noChangeArrowheads="1"/>
          </p:cNvSpPr>
          <p:nvPr/>
        </p:nvSpPr>
        <p:spPr bwMode="auto">
          <a:xfrm>
            <a:off x="7696200" y="4545013"/>
            <a:ext cx="76200" cy="76200"/>
          </a:xfrm>
          <a:prstGeom prst="ellipse">
            <a:avLst/>
          </a:prstGeom>
          <a:solidFill>
            <a:schemeClr val="accent2"/>
          </a:solidFill>
          <a:ln w="9525">
            <a:noFill/>
            <a:round/>
            <a:headEnd/>
            <a:tailEnd/>
          </a:ln>
        </p:spPr>
        <p:txBody>
          <a:bodyPr wrap="none" anchor="ctr"/>
          <a:lstStyle/>
          <a:p>
            <a:endParaRPr lang="en-US"/>
          </a:p>
        </p:txBody>
      </p:sp>
      <p:sp>
        <p:nvSpPr>
          <p:cNvPr id="39307" name="Oval 414"/>
          <p:cNvSpPr>
            <a:spLocks noChangeArrowheads="1"/>
          </p:cNvSpPr>
          <p:nvPr/>
        </p:nvSpPr>
        <p:spPr bwMode="auto">
          <a:xfrm>
            <a:off x="78486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9308" name="Oval 415"/>
          <p:cNvSpPr>
            <a:spLocks noChangeArrowheads="1"/>
          </p:cNvSpPr>
          <p:nvPr/>
        </p:nvSpPr>
        <p:spPr bwMode="auto">
          <a:xfrm>
            <a:off x="8077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09" name="Oval 416"/>
          <p:cNvSpPr>
            <a:spLocks noChangeArrowheads="1"/>
          </p:cNvSpPr>
          <p:nvPr/>
        </p:nvSpPr>
        <p:spPr bwMode="auto">
          <a:xfrm>
            <a:off x="7924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310" name="Oval 417"/>
          <p:cNvSpPr>
            <a:spLocks noChangeArrowheads="1"/>
          </p:cNvSpPr>
          <p:nvPr/>
        </p:nvSpPr>
        <p:spPr bwMode="auto">
          <a:xfrm>
            <a:off x="8153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11" name="Oval 418"/>
          <p:cNvSpPr>
            <a:spLocks noChangeArrowheads="1"/>
          </p:cNvSpPr>
          <p:nvPr/>
        </p:nvSpPr>
        <p:spPr bwMode="auto">
          <a:xfrm>
            <a:off x="81534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312" name="Oval 419"/>
          <p:cNvSpPr>
            <a:spLocks noChangeArrowheads="1"/>
          </p:cNvSpPr>
          <p:nvPr/>
        </p:nvSpPr>
        <p:spPr bwMode="auto">
          <a:xfrm>
            <a:off x="8001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13" name="AutoShape 420"/>
          <p:cNvSpPr>
            <a:spLocks noChangeArrowheads="1"/>
          </p:cNvSpPr>
          <p:nvPr/>
        </p:nvSpPr>
        <p:spPr bwMode="auto">
          <a:xfrm>
            <a:off x="990600" y="3783013"/>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9314" name="Rectangle 421"/>
          <p:cNvSpPr>
            <a:spLocks noChangeArrowheads="1"/>
          </p:cNvSpPr>
          <p:nvPr/>
        </p:nvSpPr>
        <p:spPr bwMode="auto">
          <a:xfrm>
            <a:off x="762000" y="3630613"/>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9315" name="Oval 424"/>
          <p:cNvSpPr>
            <a:spLocks noChangeArrowheads="1"/>
          </p:cNvSpPr>
          <p:nvPr/>
        </p:nvSpPr>
        <p:spPr bwMode="auto">
          <a:xfrm>
            <a:off x="1905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316" name="Oval 425"/>
          <p:cNvSpPr>
            <a:spLocks noChangeArrowheads="1"/>
          </p:cNvSpPr>
          <p:nvPr/>
        </p:nvSpPr>
        <p:spPr bwMode="auto">
          <a:xfrm>
            <a:off x="1600200" y="5078413"/>
            <a:ext cx="76200" cy="76200"/>
          </a:xfrm>
          <a:prstGeom prst="ellipse">
            <a:avLst/>
          </a:prstGeom>
          <a:solidFill>
            <a:schemeClr val="accent2"/>
          </a:solidFill>
          <a:ln w="9525">
            <a:noFill/>
            <a:round/>
            <a:headEnd/>
            <a:tailEnd/>
          </a:ln>
        </p:spPr>
        <p:txBody>
          <a:bodyPr wrap="none" anchor="ctr"/>
          <a:lstStyle/>
          <a:p>
            <a:endParaRPr lang="en-US"/>
          </a:p>
        </p:txBody>
      </p:sp>
      <p:sp>
        <p:nvSpPr>
          <p:cNvPr id="39317" name="Oval 426"/>
          <p:cNvSpPr>
            <a:spLocks noChangeArrowheads="1"/>
          </p:cNvSpPr>
          <p:nvPr/>
        </p:nvSpPr>
        <p:spPr bwMode="auto">
          <a:xfrm>
            <a:off x="16764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18" name="Oval 427"/>
          <p:cNvSpPr>
            <a:spLocks noChangeArrowheads="1"/>
          </p:cNvSpPr>
          <p:nvPr/>
        </p:nvSpPr>
        <p:spPr bwMode="auto">
          <a:xfrm>
            <a:off x="1981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19" name="Oval 428"/>
          <p:cNvSpPr>
            <a:spLocks noChangeArrowheads="1"/>
          </p:cNvSpPr>
          <p:nvPr/>
        </p:nvSpPr>
        <p:spPr bwMode="auto">
          <a:xfrm>
            <a:off x="22098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320" name="Oval 429"/>
          <p:cNvSpPr>
            <a:spLocks noChangeArrowheads="1"/>
          </p:cNvSpPr>
          <p:nvPr/>
        </p:nvSpPr>
        <p:spPr bwMode="auto">
          <a:xfrm>
            <a:off x="24384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321" name="Oval 430"/>
          <p:cNvSpPr>
            <a:spLocks noChangeArrowheads="1"/>
          </p:cNvSpPr>
          <p:nvPr/>
        </p:nvSpPr>
        <p:spPr bwMode="auto">
          <a:xfrm>
            <a:off x="2209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322" name="Oval 431"/>
          <p:cNvSpPr>
            <a:spLocks noChangeArrowheads="1"/>
          </p:cNvSpPr>
          <p:nvPr/>
        </p:nvSpPr>
        <p:spPr bwMode="auto">
          <a:xfrm>
            <a:off x="1981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323" name="Oval 432"/>
          <p:cNvSpPr>
            <a:spLocks noChangeArrowheads="1"/>
          </p:cNvSpPr>
          <p:nvPr/>
        </p:nvSpPr>
        <p:spPr bwMode="auto">
          <a:xfrm>
            <a:off x="2438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324" name="Oval 433"/>
          <p:cNvSpPr>
            <a:spLocks noChangeArrowheads="1"/>
          </p:cNvSpPr>
          <p:nvPr/>
        </p:nvSpPr>
        <p:spPr bwMode="auto">
          <a:xfrm>
            <a:off x="2438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325" name="Oval 434"/>
          <p:cNvSpPr>
            <a:spLocks noChangeArrowheads="1"/>
          </p:cNvSpPr>
          <p:nvPr/>
        </p:nvSpPr>
        <p:spPr bwMode="auto">
          <a:xfrm>
            <a:off x="25146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26" name="Oval 435"/>
          <p:cNvSpPr>
            <a:spLocks noChangeArrowheads="1"/>
          </p:cNvSpPr>
          <p:nvPr/>
        </p:nvSpPr>
        <p:spPr bwMode="auto">
          <a:xfrm>
            <a:off x="22098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327" name="Oval 437"/>
          <p:cNvSpPr>
            <a:spLocks noChangeArrowheads="1"/>
          </p:cNvSpPr>
          <p:nvPr/>
        </p:nvSpPr>
        <p:spPr bwMode="auto">
          <a:xfrm>
            <a:off x="2667000" y="4849813"/>
            <a:ext cx="76200" cy="76200"/>
          </a:xfrm>
          <a:prstGeom prst="ellipse">
            <a:avLst/>
          </a:prstGeom>
          <a:solidFill>
            <a:schemeClr val="accent2"/>
          </a:solidFill>
          <a:ln w="9525">
            <a:noFill/>
            <a:round/>
            <a:headEnd/>
            <a:tailEnd/>
          </a:ln>
        </p:spPr>
        <p:txBody>
          <a:bodyPr wrap="none" anchor="ctr"/>
          <a:lstStyle/>
          <a:p>
            <a:endParaRPr lang="en-US"/>
          </a:p>
        </p:txBody>
      </p:sp>
      <p:sp>
        <p:nvSpPr>
          <p:cNvPr id="39328" name="Oval 438"/>
          <p:cNvSpPr>
            <a:spLocks noChangeArrowheads="1"/>
          </p:cNvSpPr>
          <p:nvPr/>
        </p:nvSpPr>
        <p:spPr bwMode="auto">
          <a:xfrm>
            <a:off x="2590800" y="5002213"/>
            <a:ext cx="76200" cy="76200"/>
          </a:xfrm>
          <a:prstGeom prst="ellipse">
            <a:avLst/>
          </a:prstGeom>
          <a:solidFill>
            <a:schemeClr val="accent2"/>
          </a:solidFill>
          <a:ln w="9525">
            <a:noFill/>
            <a:round/>
            <a:headEnd/>
            <a:tailEnd/>
          </a:ln>
        </p:spPr>
        <p:txBody>
          <a:bodyPr wrap="none" anchor="ctr"/>
          <a:lstStyle/>
          <a:p>
            <a:endParaRPr lang="en-US"/>
          </a:p>
        </p:txBody>
      </p:sp>
      <p:sp>
        <p:nvSpPr>
          <p:cNvPr id="39329" name="Oval 439"/>
          <p:cNvSpPr>
            <a:spLocks noChangeArrowheads="1"/>
          </p:cNvSpPr>
          <p:nvPr/>
        </p:nvSpPr>
        <p:spPr bwMode="auto">
          <a:xfrm>
            <a:off x="2895600" y="5307013"/>
            <a:ext cx="76200" cy="76200"/>
          </a:xfrm>
          <a:prstGeom prst="ellipse">
            <a:avLst/>
          </a:prstGeom>
          <a:solidFill>
            <a:schemeClr val="accent2"/>
          </a:solidFill>
          <a:ln w="9525">
            <a:noFill/>
            <a:round/>
            <a:headEnd/>
            <a:tailEnd/>
          </a:ln>
        </p:spPr>
        <p:txBody>
          <a:bodyPr wrap="none" anchor="ctr"/>
          <a:lstStyle/>
          <a:p>
            <a:endParaRPr lang="en-US"/>
          </a:p>
        </p:txBody>
      </p:sp>
      <p:sp>
        <p:nvSpPr>
          <p:cNvPr id="39330" name="Oval 440"/>
          <p:cNvSpPr>
            <a:spLocks noChangeArrowheads="1"/>
          </p:cNvSpPr>
          <p:nvPr/>
        </p:nvSpPr>
        <p:spPr bwMode="auto">
          <a:xfrm>
            <a:off x="26670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31" name="Oval 441"/>
          <p:cNvSpPr>
            <a:spLocks noChangeArrowheads="1"/>
          </p:cNvSpPr>
          <p:nvPr/>
        </p:nvSpPr>
        <p:spPr bwMode="auto">
          <a:xfrm>
            <a:off x="2743200" y="5459413"/>
            <a:ext cx="76200" cy="76200"/>
          </a:xfrm>
          <a:prstGeom prst="ellipse">
            <a:avLst/>
          </a:prstGeom>
          <a:solidFill>
            <a:schemeClr val="accent2"/>
          </a:solidFill>
          <a:ln w="9525">
            <a:noFill/>
            <a:round/>
            <a:headEnd/>
            <a:tailEnd/>
          </a:ln>
        </p:spPr>
        <p:txBody>
          <a:bodyPr wrap="none" anchor="ctr"/>
          <a:lstStyle/>
          <a:p>
            <a:endParaRPr lang="en-US"/>
          </a:p>
        </p:txBody>
      </p:sp>
      <p:sp>
        <p:nvSpPr>
          <p:cNvPr id="39332" name="Oval 442"/>
          <p:cNvSpPr>
            <a:spLocks noChangeArrowheads="1"/>
          </p:cNvSpPr>
          <p:nvPr/>
        </p:nvSpPr>
        <p:spPr bwMode="auto">
          <a:xfrm>
            <a:off x="3200400" y="5154613"/>
            <a:ext cx="76200" cy="76200"/>
          </a:xfrm>
          <a:prstGeom prst="ellipse">
            <a:avLst/>
          </a:prstGeom>
          <a:solidFill>
            <a:schemeClr val="accent2"/>
          </a:solidFill>
          <a:ln w="9525">
            <a:noFill/>
            <a:round/>
            <a:headEnd/>
            <a:tailEnd/>
          </a:ln>
        </p:spPr>
        <p:txBody>
          <a:bodyPr wrap="none" anchor="ctr"/>
          <a:lstStyle/>
          <a:p>
            <a:endParaRPr lang="en-US"/>
          </a:p>
        </p:txBody>
      </p:sp>
      <p:sp>
        <p:nvSpPr>
          <p:cNvPr id="39333" name="Oval 443"/>
          <p:cNvSpPr>
            <a:spLocks noChangeArrowheads="1"/>
          </p:cNvSpPr>
          <p:nvPr/>
        </p:nvSpPr>
        <p:spPr bwMode="auto">
          <a:xfrm>
            <a:off x="31242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334" name="Oval 444"/>
          <p:cNvSpPr>
            <a:spLocks noChangeArrowheads="1"/>
          </p:cNvSpPr>
          <p:nvPr/>
        </p:nvSpPr>
        <p:spPr bwMode="auto">
          <a:xfrm>
            <a:off x="2057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335" name="Oval 445"/>
          <p:cNvSpPr>
            <a:spLocks noChangeArrowheads="1"/>
          </p:cNvSpPr>
          <p:nvPr/>
        </p:nvSpPr>
        <p:spPr bwMode="auto">
          <a:xfrm>
            <a:off x="28194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336" name="Oval 446"/>
          <p:cNvSpPr>
            <a:spLocks noChangeArrowheads="1"/>
          </p:cNvSpPr>
          <p:nvPr/>
        </p:nvSpPr>
        <p:spPr bwMode="auto">
          <a:xfrm>
            <a:off x="15240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337" name="Oval 447"/>
          <p:cNvSpPr>
            <a:spLocks noChangeArrowheads="1"/>
          </p:cNvSpPr>
          <p:nvPr/>
        </p:nvSpPr>
        <p:spPr bwMode="auto">
          <a:xfrm>
            <a:off x="17526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338" name="Oval 448"/>
          <p:cNvSpPr>
            <a:spLocks noChangeArrowheads="1"/>
          </p:cNvSpPr>
          <p:nvPr/>
        </p:nvSpPr>
        <p:spPr bwMode="auto">
          <a:xfrm>
            <a:off x="1981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39" name="Oval 449"/>
          <p:cNvSpPr>
            <a:spLocks noChangeArrowheads="1"/>
          </p:cNvSpPr>
          <p:nvPr/>
        </p:nvSpPr>
        <p:spPr bwMode="auto">
          <a:xfrm>
            <a:off x="28956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340" name="Oval 450"/>
          <p:cNvSpPr>
            <a:spLocks noChangeArrowheads="1"/>
          </p:cNvSpPr>
          <p:nvPr/>
        </p:nvSpPr>
        <p:spPr bwMode="auto">
          <a:xfrm>
            <a:off x="2819400" y="5840413"/>
            <a:ext cx="76200" cy="76200"/>
          </a:xfrm>
          <a:prstGeom prst="ellipse">
            <a:avLst/>
          </a:prstGeom>
          <a:solidFill>
            <a:schemeClr val="accent2"/>
          </a:solidFill>
          <a:ln w="9525">
            <a:noFill/>
            <a:round/>
            <a:headEnd/>
            <a:tailEnd/>
          </a:ln>
        </p:spPr>
        <p:txBody>
          <a:bodyPr wrap="none" anchor="ctr"/>
          <a:lstStyle/>
          <a:p>
            <a:endParaRPr lang="en-US"/>
          </a:p>
        </p:txBody>
      </p:sp>
      <p:sp>
        <p:nvSpPr>
          <p:cNvPr id="39341" name="Oval 451"/>
          <p:cNvSpPr>
            <a:spLocks noChangeArrowheads="1"/>
          </p:cNvSpPr>
          <p:nvPr/>
        </p:nvSpPr>
        <p:spPr bwMode="auto">
          <a:xfrm>
            <a:off x="25146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342" name="Oval 452"/>
          <p:cNvSpPr>
            <a:spLocks noChangeArrowheads="1"/>
          </p:cNvSpPr>
          <p:nvPr/>
        </p:nvSpPr>
        <p:spPr bwMode="auto">
          <a:xfrm>
            <a:off x="25908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343" name="Oval 453"/>
          <p:cNvSpPr>
            <a:spLocks noChangeArrowheads="1"/>
          </p:cNvSpPr>
          <p:nvPr/>
        </p:nvSpPr>
        <p:spPr bwMode="auto">
          <a:xfrm>
            <a:off x="2819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344" name="Oval 454"/>
          <p:cNvSpPr>
            <a:spLocks noChangeArrowheads="1"/>
          </p:cNvSpPr>
          <p:nvPr/>
        </p:nvSpPr>
        <p:spPr bwMode="auto">
          <a:xfrm>
            <a:off x="2971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345" name="Oval 455"/>
          <p:cNvSpPr>
            <a:spLocks noChangeArrowheads="1"/>
          </p:cNvSpPr>
          <p:nvPr/>
        </p:nvSpPr>
        <p:spPr bwMode="auto">
          <a:xfrm>
            <a:off x="31242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346" name="Oval 456"/>
          <p:cNvSpPr>
            <a:spLocks noChangeArrowheads="1"/>
          </p:cNvSpPr>
          <p:nvPr/>
        </p:nvSpPr>
        <p:spPr bwMode="auto">
          <a:xfrm>
            <a:off x="17526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9347" name="Oval 457"/>
          <p:cNvSpPr>
            <a:spLocks noChangeArrowheads="1"/>
          </p:cNvSpPr>
          <p:nvPr/>
        </p:nvSpPr>
        <p:spPr bwMode="auto">
          <a:xfrm>
            <a:off x="33528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348" name="Oval 458"/>
          <p:cNvSpPr>
            <a:spLocks noChangeArrowheads="1"/>
          </p:cNvSpPr>
          <p:nvPr/>
        </p:nvSpPr>
        <p:spPr bwMode="auto">
          <a:xfrm>
            <a:off x="15240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349" name="Oval 459"/>
          <p:cNvSpPr>
            <a:spLocks noChangeArrowheads="1"/>
          </p:cNvSpPr>
          <p:nvPr/>
        </p:nvSpPr>
        <p:spPr bwMode="auto">
          <a:xfrm>
            <a:off x="1828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350" name="Oval 460"/>
          <p:cNvSpPr>
            <a:spLocks noChangeArrowheads="1"/>
          </p:cNvSpPr>
          <p:nvPr/>
        </p:nvSpPr>
        <p:spPr bwMode="auto">
          <a:xfrm>
            <a:off x="1981200" y="5992813"/>
            <a:ext cx="76200" cy="76200"/>
          </a:xfrm>
          <a:prstGeom prst="ellipse">
            <a:avLst/>
          </a:prstGeom>
          <a:solidFill>
            <a:schemeClr val="accent2"/>
          </a:solidFill>
          <a:ln w="9525">
            <a:noFill/>
            <a:round/>
            <a:headEnd/>
            <a:tailEnd/>
          </a:ln>
        </p:spPr>
        <p:txBody>
          <a:bodyPr wrap="none" anchor="ctr"/>
          <a:lstStyle/>
          <a:p>
            <a:endParaRPr lang="en-US"/>
          </a:p>
        </p:txBody>
      </p:sp>
      <p:sp>
        <p:nvSpPr>
          <p:cNvPr id="39351" name="Oval 461"/>
          <p:cNvSpPr>
            <a:spLocks noChangeArrowheads="1"/>
          </p:cNvSpPr>
          <p:nvPr/>
        </p:nvSpPr>
        <p:spPr bwMode="auto">
          <a:xfrm>
            <a:off x="31242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352" name="Oval 463"/>
          <p:cNvSpPr>
            <a:spLocks noChangeArrowheads="1"/>
          </p:cNvSpPr>
          <p:nvPr/>
        </p:nvSpPr>
        <p:spPr bwMode="auto">
          <a:xfrm>
            <a:off x="3581400" y="5764213"/>
            <a:ext cx="76200" cy="76200"/>
          </a:xfrm>
          <a:prstGeom prst="ellipse">
            <a:avLst/>
          </a:prstGeom>
          <a:solidFill>
            <a:schemeClr val="accent2"/>
          </a:solidFill>
          <a:ln w="9525">
            <a:noFill/>
            <a:round/>
            <a:headEnd/>
            <a:tailEnd/>
          </a:ln>
        </p:spPr>
        <p:txBody>
          <a:bodyPr wrap="none" anchor="ctr"/>
          <a:lstStyle/>
          <a:p>
            <a:endParaRPr lang="en-US"/>
          </a:p>
        </p:txBody>
      </p:sp>
      <p:sp>
        <p:nvSpPr>
          <p:cNvPr id="39353" name="Oval 464"/>
          <p:cNvSpPr>
            <a:spLocks noChangeArrowheads="1"/>
          </p:cNvSpPr>
          <p:nvPr/>
        </p:nvSpPr>
        <p:spPr bwMode="auto">
          <a:xfrm>
            <a:off x="3505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54" name="Oval 465"/>
          <p:cNvSpPr>
            <a:spLocks noChangeArrowheads="1"/>
          </p:cNvSpPr>
          <p:nvPr/>
        </p:nvSpPr>
        <p:spPr bwMode="auto">
          <a:xfrm>
            <a:off x="3581400" y="6145213"/>
            <a:ext cx="76200" cy="76200"/>
          </a:xfrm>
          <a:prstGeom prst="ellipse">
            <a:avLst/>
          </a:prstGeom>
          <a:solidFill>
            <a:schemeClr val="accent2"/>
          </a:solidFill>
          <a:ln w="9525">
            <a:noFill/>
            <a:round/>
            <a:headEnd/>
            <a:tailEnd/>
          </a:ln>
        </p:spPr>
        <p:txBody>
          <a:bodyPr wrap="none" anchor="ctr"/>
          <a:lstStyle/>
          <a:p>
            <a:endParaRPr lang="en-US"/>
          </a:p>
        </p:txBody>
      </p:sp>
      <p:sp>
        <p:nvSpPr>
          <p:cNvPr id="39355" name="Oval 469"/>
          <p:cNvSpPr>
            <a:spLocks noChangeArrowheads="1"/>
          </p:cNvSpPr>
          <p:nvPr/>
        </p:nvSpPr>
        <p:spPr bwMode="auto">
          <a:xfrm>
            <a:off x="14478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356" name="Oval 470"/>
          <p:cNvSpPr>
            <a:spLocks noChangeArrowheads="1"/>
          </p:cNvSpPr>
          <p:nvPr/>
        </p:nvSpPr>
        <p:spPr bwMode="auto">
          <a:xfrm>
            <a:off x="2057400" y="6221413"/>
            <a:ext cx="76200" cy="76200"/>
          </a:xfrm>
          <a:prstGeom prst="ellipse">
            <a:avLst/>
          </a:prstGeom>
          <a:solidFill>
            <a:schemeClr val="accent2"/>
          </a:solidFill>
          <a:ln w="9525">
            <a:noFill/>
            <a:round/>
            <a:headEnd/>
            <a:tailEnd/>
          </a:ln>
        </p:spPr>
        <p:txBody>
          <a:bodyPr wrap="none" anchor="ctr"/>
          <a:lstStyle/>
          <a:p>
            <a:endParaRPr lang="en-US"/>
          </a:p>
        </p:txBody>
      </p:sp>
      <p:sp>
        <p:nvSpPr>
          <p:cNvPr id="39357" name="Oval 471"/>
          <p:cNvSpPr>
            <a:spLocks noChangeArrowheads="1"/>
          </p:cNvSpPr>
          <p:nvPr/>
        </p:nvSpPr>
        <p:spPr bwMode="auto">
          <a:xfrm>
            <a:off x="22860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9358" name="Oval 472"/>
          <p:cNvSpPr>
            <a:spLocks noChangeArrowheads="1"/>
          </p:cNvSpPr>
          <p:nvPr/>
        </p:nvSpPr>
        <p:spPr bwMode="auto">
          <a:xfrm>
            <a:off x="2438400" y="6297613"/>
            <a:ext cx="76200" cy="76200"/>
          </a:xfrm>
          <a:prstGeom prst="ellipse">
            <a:avLst/>
          </a:prstGeom>
          <a:solidFill>
            <a:schemeClr val="accent2"/>
          </a:solidFill>
          <a:ln w="9525">
            <a:noFill/>
            <a:round/>
            <a:headEnd/>
            <a:tailEnd/>
          </a:ln>
        </p:spPr>
        <p:txBody>
          <a:bodyPr wrap="none" anchor="ctr"/>
          <a:lstStyle/>
          <a:p>
            <a:endParaRPr lang="en-US"/>
          </a:p>
        </p:txBody>
      </p:sp>
      <p:sp>
        <p:nvSpPr>
          <p:cNvPr id="39359" name="Oval 473"/>
          <p:cNvSpPr>
            <a:spLocks noChangeArrowheads="1"/>
          </p:cNvSpPr>
          <p:nvPr/>
        </p:nvSpPr>
        <p:spPr bwMode="auto">
          <a:xfrm>
            <a:off x="1066800" y="6069013"/>
            <a:ext cx="76200" cy="76200"/>
          </a:xfrm>
          <a:prstGeom prst="ellipse">
            <a:avLst/>
          </a:prstGeom>
          <a:solidFill>
            <a:schemeClr val="accent2"/>
          </a:solidFill>
          <a:ln w="9525">
            <a:noFill/>
            <a:round/>
            <a:headEnd/>
            <a:tailEnd/>
          </a:ln>
        </p:spPr>
        <p:txBody>
          <a:bodyPr wrap="none" anchor="ctr"/>
          <a:lstStyle/>
          <a:p>
            <a:endParaRPr lang="en-US"/>
          </a:p>
        </p:txBody>
      </p:sp>
      <p:sp>
        <p:nvSpPr>
          <p:cNvPr id="39360" name="Oval 474"/>
          <p:cNvSpPr>
            <a:spLocks noChangeArrowheads="1"/>
          </p:cNvSpPr>
          <p:nvPr/>
        </p:nvSpPr>
        <p:spPr bwMode="auto">
          <a:xfrm>
            <a:off x="1295400" y="5535613"/>
            <a:ext cx="76200" cy="76200"/>
          </a:xfrm>
          <a:prstGeom prst="ellipse">
            <a:avLst/>
          </a:prstGeom>
          <a:solidFill>
            <a:schemeClr val="accent2"/>
          </a:solidFill>
          <a:ln w="9525">
            <a:noFill/>
            <a:round/>
            <a:headEnd/>
            <a:tailEnd/>
          </a:ln>
        </p:spPr>
        <p:txBody>
          <a:bodyPr wrap="none" anchor="ctr"/>
          <a:lstStyle/>
          <a:p>
            <a:endParaRPr lang="en-US"/>
          </a:p>
        </p:txBody>
      </p:sp>
      <p:sp>
        <p:nvSpPr>
          <p:cNvPr id="39361" name="Oval 475"/>
          <p:cNvSpPr>
            <a:spLocks noChangeArrowheads="1"/>
          </p:cNvSpPr>
          <p:nvPr/>
        </p:nvSpPr>
        <p:spPr bwMode="auto">
          <a:xfrm>
            <a:off x="1447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362" name="Oval 476"/>
          <p:cNvSpPr>
            <a:spLocks noChangeArrowheads="1"/>
          </p:cNvSpPr>
          <p:nvPr/>
        </p:nvSpPr>
        <p:spPr bwMode="auto">
          <a:xfrm>
            <a:off x="10668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363" name="Oval 479"/>
          <p:cNvSpPr>
            <a:spLocks noChangeArrowheads="1"/>
          </p:cNvSpPr>
          <p:nvPr/>
        </p:nvSpPr>
        <p:spPr bwMode="auto">
          <a:xfrm>
            <a:off x="1143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64" name="Oval 480"/>
          <p:cNvSpPr>
            <a:spLocks noChangeArrowheads="1"/>
          </p:cNvSpPr>
          <p:nvPr/>
        </p:nvSpPr>
        <p:spPr bwMode="auto">
          <a:xfrm>
            <a:off x="3352800" y="4392613"/>
            <a:ext cx="76200" cy="76200"/>
          </a:xfrm>
          <a:prstGeom prst="ellipse">
            <a:avLst/>
          </a:prstGeom>
          <a:solidFill>
            <a:schemeClr val="accent2"/>
          </a:solidFill>
          <a:ln w="9525">
            <a:noFill/>
            <a:round/>
            <a:headEnd/>
            <a:tailEnd/>
          </a:ln>
        </p:spPr>
        <p:txBody>
          <a:bodyPr wrap="none" anchor="ctr"/>
          <a:lstStyle/>
          <a:p>
            <a:endParaRPr lang="en-US"/>
          </a:p>
        </p:txBody>
      </p:sp>
      <p:sp>
        <p:nvSpPr>
          <p:cNvPr id="39365" name="Oval 481"/>
          <p:cNvSpPr>
            <a:spLocks noChangeArrowheads="1"/>
          </p:cNvSpPr>
          <p:nvPr/>
        </p:nvSpPr>
        <p:spPr bwMode="auto">
          <a:xfrm>
            <a:off x="3581400" y="4773613"/>
            <a:ext cx="76200" cy="76200"/>
          </a:xfrm>
          <a:prstGeom prst="ellipse">
            <a:avLst/>
          </a:prstGeom>
          <a:solidFill>
            <a:schemeClr val="accent2"/>
          </a:solidFill>
          <a:ln w="9525">
            <a:noFill/>
            <a:round/>
            <a:headEnd/>
            <a:tailEnd/>
          </a:ln>
        </p:spPr>
        <p:txBody>
          <a:bodyPr wrap="none" anchor="ctr"/>
          <a:lstStyle/>
          <a:p>
            <a:endParaRPr lang="en-US"/>
          </a:p>
        </p:txBody>
      </p:sp>
      <p:sp>
        <p:nvSpPr>
          <p:cNvPr id="39366" name="Oval 482"/>
          <p:cNvSpPr>
            <a:spLocks noChangeArrowheads="1"/>
          </p:cNvSpPr>
          <p:nvPr/>
        </p:nvSpPr>
        <p:spPr bwMode="auto">
          <a:xfrm>
            <a:off x="35814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67" name="Oval 483"/>
          <p:cNvSpPr>
            <a:spLocks noChangeArrowheads="1"/>
          </p:cNvSpPr>
          <p:nvPr/>
        </p:nvSpPr>
        <p:spPr bwMode="auto">
          <a:xfrm>
            <a:off x="1066800" y="5688013"/>
            <a:ext cx="76200" cy="76200"/>
          </a:xfrm>
          <a:prstGeom prst="ellipse">
            <a:avLst/>
          </a:prstGeom>
          <a:solidFill>
            <a:schemeClr val="accent2"/>
          </a:solidFill>
          <a:ln w="9525">
            <a:noFill/>
            <a:round/>
            <a:headEnd/>
            <a:tailEnd/>
          </a:ln>
        </p:spPr>
        <p:txBody>
          <a:bodyPr wrap="none" anchor="ctr"/>
          <a:lstStyle/>
          <a:p>
            <a:endParaRPr lang="en-US"/>
          </a:p>
        </p:txBody>
      </p:sp>
      <p:sp>
        <p:nvSpPr>
          <p:cNvPr id="39368" name="Oval 485"/>
          <p:cNvSpPr>
            <a:spLocks noChangeArrowheads="1"/>
          </p:cNvSpPr>
          <p:nvPr/>
        </p:nvSpPr>
        <p:spPr bwMode="auto">
          <a:xfrm>
            <a:off x="12192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69" name="Oval 486"/>
          <p:cNvSpPr>
            <a:spLocks noChangeArrowheads="1"/>
          </p:cNvSpPr>
          <p:nvPr/>
        </p:nvSpPr>
        <p:spPr bwMode="auto">
          <a:xfrm>
            <a:off x="3276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370" name="Oval 487"/>
          <p:cNvSpPr>
            <a:spLocks noChangeArrowheads="1"/>
          </p:cNvSpPr>
          <p:nvPr/>
        </p:nvSpPr>
        <p:spPr bwMode="auto">
          <a:xfrm>
            <a:off x="3352800" y="5611813"/>
            <a:ext cx="76200" cy="76200"/>
          </a:xfrm>
          <a:prstGeom prst="ellipse">
            <a:avLst/>
          </a:prstGeom>
          <a:solidFill>
            <a:schemeClr val="accent2"/>
          </a:solidFill>
          <a:ln w="9525">
            <a:noFill/>
            <a:round/>
            <a:headEnd/>
            <a:tailEnd/>
          </a:ln>
        </p:spPr>
        <p:txBody>
          <a:bodyPr wrap="none" anchor="ctr"/>
          <a:lstStyle/>
          <a:p>
            <a:endParaRPr lang="en-US"/>
          </a:p>
        </p:txBody>
      </p:sp>
      <p:sp>
        <p:nvSpPr>
          <p:cNvPr id="39371" name="Oval 489"/>
          <p:cNvSpPr>
            <a:spLocks noChangeArrowheads="1"/>
          </p:cNvSpPr>
          <p:nvPr/>
        </p:nvSpPr>
        <p:spPr bwMode="auto">
          <a:xfrm>
            <a:off x="1600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72" name="Oval 490"/>
          <p:cNvSpPr>
            <a:spLocks noChangeArrowheads="1"/>
          </p:cNvSpPr>
          <p:nvPr/>
        </p:nvSpPr>
        <p:spPr bwMode="auto">
          <a:xfrm>
            <a:off x="14478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73" name="Oval 492"/>
          <p:cNvSpPr>
            <a:spLocks noChangeArrowheads="1"/>
          </p:cNvSpPr>
          <p:nvPr/>
        </p:nvSpPr>
        <p:spPr bwMode="auto">
          <a:xfrm>
            <a:off x="18288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74" name="Oval 493"/>
          <p:cNvSpPr>
            <a:spLocks noChangeArrowheads="1"/>
          </p:cNvSpPr>
          <p:nvPr/>
        </p:nvSpPr>
        <p:spPr bwMode="auto">
          <a:xfrm>
            <a:off x="19812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75" name="Oval 494"/>
          <p:cNvSpPr>
            <a:spLocks noChangeArrowheads="1"/>
          </p:cNvSpPr>
          <p:nvPr/>
        </p:nvSpPr>
        <p:spPr bwMode="auto">
          <a:xfrm>
            <a:off x="2362200" y="4621213"/>
            <a:ext cx="76200" cy="76200"/>
          </a:xfrm>
          <a:prstGeom prst="ellipse">
            <a:avLst/>
          </a:prstGeom>
          <a:solidFill>
            <a:schemeClr val="accent2"/>
          </a:solidFill>
          <a:ln w="9525">
            <a:noFill/>
            <a:round/>
            <a:headEnd/>
            <a:tailEnd/>
          </a:ln>
        </p:spPr>
        <p:txBody>
          <a:bodyPr wrap="none" anchor="ctr"/>
          <a:lstStyle/>
          <a:p>
            <a:endParaRPr lang="en-US"/>
          </a:p>
        </p:txBody>
      </p:sp>
      <p:sp>
        <p:nvSpPr>
          <p:cNvPr id="39376" name="Oval 495"/>
          <p:cNvSpPr>
            <a:spLocks noChangeArrowheads="1"/>
          </p:cNvSpPr>
          <p:nvPr/>
        </p:nvSpPr>
        <p:spPr bwMode="auto">
          <a:xfrm>
            <a:off x="2667000" y="4468813"/>
            <a:ext cx="76200" cy="76200"/>
          </a:xfrm>
          <a:prstGeom prst="ellipse">
            <a:avLst/>
          </a:prstGeom>
          <a:solidFill>
            <a:schemeClr val="accent2"/>
          </a:solidFill>
          <a:ln w="9525">
            <a:noFill/>
            <a:round/>
            <a:headEnd/>
            <a:tailEnd/>
          </a:ln>
        </p:spPr>
        <p:txBody>
          <a:bodyPr wrap="none" anchor="ctr"/>
          <a:lstStyle/>
          <a:p>
            <a:endParaRPr lang="en-US"/>
          </a:p>
        </p:txBody>
      </p:sp>
      <p:sp>
        <p:nvSpPr>
          <p:cNvPr id="39377" name="Oval 497"/>
          <p:cNvSpPr>
            <a:spLocks noChangeArrowheads="1"/>
          </p:cNvSpPr>
          <p:nvPr/>
        </p:nvSpPr>
        <p:spPr bwMode="auto">
          <a:xfrm>
            <a:off x="31242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378" name="Oval 498"/>
          <p:cNvSpPr>
            <a:spLocks noChangeArrowheads="1"/>
          </p:cNvSpPr>
          <p:nvPr/>
        </p:nvSpPr>
        <p:spPr bwMode="auto">
          <a:xfrm>
            <a:off x="3429000" y="4926013"/>
            <a:ext cx="76200" cy="76200"/>
          </a:xfrm>
          <a:prstGeom prst="ellipse">
            <a:avLst/>
          </a:prstGeom>
          <a:solidFill>
            <a:schemeClr val="accent2"/>
          </a:solidFill>
          <a:ln w="9525">
            <a:noFill/>
            <a:round/>
            <a:headEnd/>
            <a:tailEnd/>
          </a:ln>
        </p:spPr>
        <p:txBody>
          <a:bodyPr wrap="none" anchor="ctr"/>
          <a:lstStyle/>
          <a:p>
            <a:endParaRPr lang="en-US"/>
          </a:p>
        </p:txBody>
      </p:sp>
      <p:sp>
        <p:nvSpPr>
          <p:cNvPr id="39379" name="Oval 500"/>
          <p:cNvSpPr>
            <a:spLocks noChangeArrowheads="1"/>
          </p:cNvSpPr>
          <p:nvPr/>
        </p:nvSpPr>
        <p:spPr bwMode="auto">
          <a:xfrm>
            <a:off x="3124200" y="4697413"/>
            <a:ext cx="76200" cy="76200"/>
          </a:xfrm>
          <a:prstGeom prst="ellipse">
            <a:avLst/>
          </a:prstGeom>
          <a:solidFill>
            <a:schemeClr val="accent2"/>
          </a:solidFill>
          <a:ln w="9525">
            <a:noFill/>
            <a:round/>
            <a:headEnd/>
            <a:tailEnd/>
          </a:ln>
        </p:spPr>
        <p:txBody>
          <a:bodyPr wrap="none" anchor="ctr"/>
          <a:lstStyle/>
          <a:p>
            <a:endParaRPr lang="en-US"/>
          </a:p>
        </p:txBody>
      </p:sp>
      <p:sp>
        <p:nvSpPr>
          <p:cNvPr id="39380" name="Line 502"/>
          <p:cNvSpPr>
            <a:spLocks noChangeShapeType="1"/>
          </p:cNvSpPr>
          <p:nvPr/>
        </p:nvSpPr>
        <p:spPr bwMode="auto">
          <a:xfrm>
            <a:off x="3124200" y="2106613"/>
            <a:ext cx="2286000" cy="533400"/>
          </a:xfrm>
          <a:prstGeom prst="line">
            <a:avLst/>
          </a:prstGeom>
          <a:noFill/>
          <a:ln w="28575">
            <a:solidFill>
              <a:schemeClr val="tx1"/>
            </a:solidFill>
            <a:round/>
            <a:headEnd/>
            <a:tailEnd type="triangle" w="med" len="med"/>
          </a:ln>
        </p:spPr>
        <p:txBody>
          <a:bodyPr/>
          <a:lstStyle/>
          <a:p>
            <a:endParaRPr lang="en-US"/>
          </a:p>
        </p:txBody>
      </p:sp>
      <p:sp>
        <p:nvSpPr>
          <p:cNvPr id="39381" name="Line 503"/>
          <p:cNvSpPr>
            <a:spLocks noChangeShapeType="1"/>
          </p:cNvSpPr>
          <p:nvPr/>
        </p:nvSpPr>
        <p:spPr bwMode="auto">
          <a:xfrm>
            <a:off x="2743200" y="2487613"/>
            <a:ext cx="2971800" cy="1676400"/>
          </a:xfrm>
          <a:prstGeom prst="line">
            <a:avLst/>
          </a:prstGeom>
          <a:noFill/>
          <a:ln w="28575">
            <a:solidFill>
              <a:schemeClr val="tx1"/>
            </a:solidFill>
            <a:round/>
            <a:headEnd/>
            <a:tailEnd type="triangle" w="med" len="med"/>
          </a:ln>
        </p:spPr>
        <p:txBody>
          <a:bodyPr/>
          <a:lstStyle/>
          <a:p>
            <a:endParaRPr lang="en-US"/>
          </a:p>
        </p:txBody>
      </p:sp>
      <p:sp>
        <p:nvSpPr>
          <p:cNvPr id="39382" name="Line 504"/>
          <p:cNvSpPr>
            <a:spLocks noChangeShapeType="1"/>
          </p:cNvSpPr>
          <p:nvPr/>
        </p:nvSpPr>
        <p:spPr bwMode="auto">
          <a:xfrm>
            <a:off x="2133600" y="2563813"/>
            <a:ext cx="0" cy="1600200"/>
          </a:xfrm>
          <a:prstGeom prst="line">
            <a:avLst/>
          </a:prstGeom>
          <a:noFill/>
          <a:ln w="28575">
            <a:solidFill>
              <a:schemeClr val="tx1"/>
            </a:solidFill>
            <a:round/>
            <a:headEnd/>
            <a:tailEnd type="triangle" w="med" len="med"/>
          </a:ln>
        </p:spPr>
        <p:txBody>
          <a:bodyPr/>
          <a:lstStyle/>
          <a:p>
            <a:endParaRPr lang="en-US"/>
          </a:p>
        </p:txBody>
      </p:sp>
      <p:sp>
        <p:nvSpPr>
          <p:cNvPr id="39383" name="Text Box 505"/>
          <p:cNvSpPr txBox="1">
            <a:spLocks noChangeArrowheads="1"/>
          </p:cNvSpPr>
          <p:nvPr/>
        </p:nvSpPr>
        <p:spPr bwMode="auto">
          <a:xfrm>
            <a:off x="1579563" y="6461125"/>
            <a:ext cx="1438275" cy="400050"/>
          </a:xfrm>
          <a:prstGeom prst="rect">
            <a:avLst/>
          </a:prstGeom>
          <a:noFill/>
          <a:ln w="9525">
            <a:noFill/>
            <a:miter lim="800000"/>
            <a:headEnd/>
            <a:tailEnd/>
          </a:ln>
        </p:spPr>
        <p:txBody>
          <a:bodyPr wrap="none">
            <a:spAutoFit/>
          </a:bodyPr>
          <a:lstStyle/>
          <a:p>
            <a:pPr algn="ctr"/>
            <a:r>
              <a:rPr lang="en-US" sz="2000" b="1"/>
              <a:t>Hypotonic</a:t>
            </a:r>
          </a:p>
        </p:txBody>
      </p:sp>
      <p:sp>
        <p:nvSpPr>
          <p:cNvPr id="39384" name="Text Box 506"/>
          <p:cNvSpPr txBox="1">
            <a:spLocks noChangeArrowheads="1"/>
          </p:cNvSpPr>
          <p:nvPr/>
        </p:nvSpPr>
        <p:spPr bwMode="auto">
          <a:xfrm>
            <a:off x="6316663" y="6454775"/>
            <a:ext cx="1525587" cy="400050"/>
          </a:xfrm>
          <a:prstGeom prst="rect">
            <a:avLst/>
          </a:prstGeom>
          <a:noFill/>
          <a:ln w="9525">
            <a:noFill/>
            <a:miter lim="800000"/>
            <a:headEnd/>
            <a:tailEnd/>
          </a:ln>
        </p:spPr>
        <p:txBody>
          <a:bodyPr wrap="none">
            <a:spAutoFit/>
          </a:bodyPr>
          <a:lstStyle/>
          <a:p>
            <a:pPr algn="ctr"/>
            <a:r>
              <a:rPr lang="en-US" sz="2000" b="1"/>
              <a:t>Hypertonic</a:t>
            </a:r>
          </a:p>
        </p:txBody>
      </p:sp>
      <p:sp>
        <p:nvSpPr>
          <p:cNvPr id="39385" name="Text Box 507"/>
          <p:cNvSpPr txBox="1">
            <a:spLocks noChangeArrowheads="1"/>
          </p:cNvSpPr>
          <p:nvPr/>
        </p:nvSpPr>
        <p:spPr bwMode="auto">
          <a:xfrm>
            <a:off x="6351588" y="3325813"/>
            <a:ext cx="1168400" cy="400050"/>
          </a:xfrm>
          <a:prstGeom prst="rect">
            <a:avLst/>
          </a:prstGeom>
          <a:noFill/>
          <a:ln w="9525">
            <a:noFill/>
            <a:miter lim="800000"/>
            <a:headEnd/>
            <a:tailEnd/>
          </a:ln>
        </p:spPr>
        <p:txBody>
          <a:bodyPr wrap="none">
            <a:spAutoFit/>
          </a:bodyPr>
          <a:lstStyle/>
          <a:p>
            <a:pPr algn="ctr"/>
            <a:r>
              <a:rPr lang="en-US" sz="2000" b="1"/>
              <a:t>Isotonic</a:t>
            </a:r>
          </a:p>
        </p:txBody>
      </p:sp>
      <p:sp>
        <p:nvSpPr>
          <p:cNvPr id="39386" name="Text Box 508"/>
          <p:cNvSpPr txBox="1">
            <a:spLocks noChangeArrowheads="1"/>
          </p:cNvSpPr>
          <p:nvPr/>
        </p:nvSpPr>
        <p:spPr bwMode="auto">
          <a:xfrm>
            <a:off x="1600200" y="4132263"/>
            <a:ext cx="1393825" cy="336550"/>
          </a:xfrm>
          <a:prstGeom prst="rect">
            <a:avLst/>
          </a:prstGeom>
          <a:noFill/>
          <a:ln w="9525">
            <a:noFill/>
            <a:miter lim="800000"/>
            <a:headEnd/>
            <a:tailEnd/>
          </a:ln>
        </p:spPr>
        <p:txBody>
          <a:bodyPr wrap="none">
            <a:spAutoFit/>
          </a:bodyPr>
          <a:lstStyle/>
          <a:p>
            <a:r>
              <a:rPr lang="en-US" sz="1600" b="1"/>
              <a:t>240 mOsm/L</a:t>
            </a:r>
          </a:p>
        </p:txBody>
      </p:sp>
      <p:sp>
        <p:nvSpPr>
          <p:cNvPr id="39387" name="Text Box 509"/>
          <p:cNvSpPr txBox="1">
            <a:spLocks noChangeArrowheads="1"/>
          </p:cNvSpPr>
          <p:nvPr/>
        </p:nvSpPr>
        <p:spPr bwMode="auto">
          <a:xfrm>
            <a:off x="6226175" y="4132263"/>
            <a:ext cx="1393825" cy="336550"/>
          </a:xfrm>
          <a:prstGeom prst="rect">
            <a:avLst/>
          </a:prstGeom>
          <a:noFill/>
          <a:ln w="9525">
            <a:noFill/>
            <a:miter lim="800000"/>
            <a:headEnd/>
            <a:tailEnd/>
          </a:ln>
        </p:spPr>
        <p:txBody>
          <a:bodyPr wrap="none">
            <a:spAutoFit/>
          </a:bodyPr>
          <a:lstStyle/>
          <a:p>
            <a:r>
              <a:rPr lang="en-US" sz="1600" b="1"/>
              <a:t>360 mOsm/L</a:t>
            </a:r>
          </a:p>
        </p:txBody>
      </p:sp>
      <p:sp>
        <p:nvSpPr>
          <p:cNvPr id="39388" name="Text Box 510"/>
          <p:cNvSpPr txBox="1">
            <a:spLocks noChangeArrowheads="1"/>
          </p:cNvSpPr>
          <p:nvPr/>
        </p:nvSpPr>
        <p:spPr bwMode="auto">
          <a:xfrm>
            <a:off x="6172200" y="1084263"/>
            <a:ext cx="1393825" cy="336550"/>
          </a:xfrm>
          <a:prstGeom prst="rect">
            <a:avLst/>
          </a:prstGeom>
          <a:noFill/>
          <a:ln w="9525">
            <a:noFill/>
            <a:miter lim="800000"/>
            <a:headEnd/>
            <a:tailEnd/>
          </a:ln>
        </p:spPr>
        <p:txBody>
          <a:bodyPr wrap="none">
            <a:spAutoFit/>
          </a:bodyPr>
          <a:lstStyle/>
          <a:p>
            <a:r>
              <a:rPr lang="en-US" sz="1600" b="1"/>
              <a:t>280 mOsm/L</a:t>
            </a:r>
          </a:p>
        </p:txBody>
      </p:sp>
      <p:sp>
        <p:nvSpPr>
          <p:cNvPr id="39390" name="Text Box 507"/>
          <p:cNvSpPr txBox="1">
            <a:spLocks noChangeArrowheads="1"/>
          </p:cNvSpPr>
          <p:nvPr/>
        </p:nvSpPr>
        <p:spPr bwMode="auto">
          <a:xfrm>
            <a:off x="6172200" y="3581400"/>
            <a:ext cx="1541463" cy="400050"/>
          </a:xfrm>
          <a:prstGeom prst="rect">
            <a:avLst/>
          </a:prstGeom>
          <a:noFill/>
          <a:ln w="9525">
            <a:noFill/>
            <a:miter lim="800000"/>
            <a:headEnd/>
            <a:tailEnd/>
          </a:ln>
        </p:spPr>
        <p:txBody>
          <a:bodyPr wrap="none">
            <a:spAutoFit/>
          </a:bodyPr>
          <a:lstStyle/>
          <a:p>
            <a:pPr algn="ctr"/>
            <a:r>
              <a:rPr lang="en-US" sz="2000" b="1">
                <a:solidFill>
                  <a:srgbClr val="FF0000"/>
                </a:solidFill>
              </a:rPr>
              <a:t>No Change</a:t>
            </a:r>
          </a:p>
        </p:txBody>
      </p:sp>
      <p:sp>
        <p:nvSpPr>
          <p:cNvPr id="39391" name="TextBox 482"/>
          <p:cNvSpPr txBox="1">
            <a:spLocks noChangeArrowheads="1"/>
          </p:cNvSpPr>
          <p:nvPr/>
        </p:nvSpPr>
        <p:spPr bwMode="auto">
          <a:xfrm>
            <a:off x="1219200" y="1219200"/>
            <a:ext cx="184150" cy="369888"/>
          </a:xfrm>
          <a:prstGeom prst="rect">
            <a:avLst/>
          </a:prstGeom>
          <a:noFill/>
          <a:ln w="9525">
            <a:noFill/>
            <a:miter lim="800000"/>
            <a:headEnd/>
            <a:tailEnd/>
          </a:ln>
        </p:spPr>
        <p:txBody>
          <a:bodyPr wrap="none">
            <a:spAutoFit/>
          </a:bodyPr>
          <a:lstStyle/>
          <a:p>
            <a:endParaRPr lang="en-US"/>
          </a:p>
        </p:txBody>
      </p:sp>
      <p:sp>
        <p:nvSpPr>
          <p:cNvPr id="39392" name="Text Box 510"/>
          <p:cNvSpPr txBox="1">
            <a:spLocks noChangeArrowheads="1"/>
          </p:cNvSpPr>
          <p:nvPr/>
        </p:nvSpPr>
        <p:spPr bwMode="auto">
          <a:xfrm>
            <a:off x="228600" y="2362200"/>
            <a:ext cx="1393825" cy="336550"/>
          </a:xfrm>
          <a:prstGeom prst="rect">
            <a:avLst/>
          </a:prstGeom>
          <a:noFill/>
          <a:ln w="9525">
            <a:noFill/>
            <a:miter lim="800000"/>
            <a:headEnd/>
            <a:tailEnd/>
          </a:ln>
        </p:spPr>
        <p:txBody>
          <a:bodyPr wrap="none">
            <a:spAutoFit/>
          </a:bodyPr>
          <a:lstStyle/>
          <a:p>
            <a:r>
              <a:rPr lang="en-US" sz="1600" b="1"/>
              <a:t>280 mOsm/L</a:t>
            </a:r>
          </a:p>
        </p:txBody>
      </p:sp>
      <p:sp>
        <p:nvSpPr>
          <p:cNvPr id="39393" name="Oval 192"/>
          <p:cNvSpPr>
            <a:spLocks noChangeArrowheads="1"/>
          </p:cNvSpPr>
          <p:nvPr/>
        </p:nvSpPr>
        <p:spPr bwMode="auto">
          <a:xfrm>
            <a:off x="6705600" y="5383213"/>
            <a:ext cx="76200" cy="76200"/>
          </a:xfrm>
          <a:prstGeom prst="ellipse">
            <a:avLst/>
          </a:prstGeom>
          <a:solidFill>
            <a:schemeClr val="accent2"/>
          </a:solidFill>
          <a:ln w="9525">
            <a:noFill/>
            <a:round/>
            <a:headEnd/>
            <a:tailEnd/>
          </a:ln>
        </p:spPr>
        <p:txBody>
          <a:bodyPr wrap="none" anchor="ctr"/>
          <a:lstStyle/>
          <a:p>
            <a:endParaRPr lang="en-US"/>
          </a:p>
        </p:txBody>
      </p:sp>
      <p:sp>
        <p:nvSpPr>
          <p:cNvPr id="39394" name="Oval 192"/>
          <p:cNvSpPr>
            <a:spLocks noChangeArrowheads="1"/>
          </p:cNvSpPr>
          <p:nvPr/>
        </p:nvSpPr>
        <p:spPr bwMode="auto">
          <a:xfrm>
            <a:off x="70104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39395" name="Oval 191"/>
          <p:cNvSpPr>
            <a:spLocks noChangeArrowheads="1"/>
          </p:cNvSpPr>
          <p:nvPr/>
        </p:nvSpPr>
        <p:spPr bwMode="auto">
          <a:xfrm>
            <a:off x="6781800" y="5230813"/>
            <a:ext cx="76200" cy="76200"/>
          </a:xfrm>
          <a:prstGeom prst="ellipse">
            <a:avLst/>
          </a:prstGeom>
          <a:solidFill>
            <a:schemeClr val="accent2"/>
          </a:solidFill>
          <a:ln w="9525">
            <a:noFill/>
            <a:round/>
            <a:headEnd/>
            <a:tailEnd/>
          </a:ln>
        </p:spPr>
        <p:txBody>
          <a:bodyPr wrap="none" anchor="ctr"/>
          <a:lstStyle/>
          <a:p>
            <a:endParaRPr lang="en-US"/>
          </a:p>
        </p:txBody>
      </p:sp>
      <p:sp>
        <p:nvSpPr>
          <p:cNvPr id="39396" name="Oval 191"/>
          <p:cNvSpPr>
            <a:spLocks noChangeArrowheads="1"/>
          </p:cNvSpPr>
          <p:nvPr/>
        </p:nvSpPr>
        <p:spPr bwMode="auto">
          <a:xfrm>
            <a:off x="6781800" y="5105400"/>
            <a:ext cx="76200" cy="76200"/>
          </a:xfrm>
          <a:prstGeom prst="ellipse">
            <a:avLst/>
          </a:prstGeom>
          <a:solidFill>
            <a:schemeClr val="accent2"/>
          </a:solidFill>
          <a:ln w="9525">
            <a:noFill/>
            <a:round/>
            <a:headEnd/>
            <a:tailEnd/>
          </a:ln>
        </p:spPr>
        <p:txBody>
          <a:bodyPr wrap="none" anchor="ctr"/>
          <a:lstStyle/>
          <a:p>
            <a:endParaRPr lang="en-US"/>
          </a:p>
        </p:txBody>
      </p:sp>
      <p:sp>
        <p:nvSpPr>
          <p:cNvPr id="39397" name="Oval 191"/>
          <p:cNvSpPr>
            <a:spLocks noChangeArrowheads="1"/>
          </p:cNvSpPr>
          <p:nvPr/>
        </p:nvSpPr>
        <p:spPr bwMode="auto">
          <a:xfrm>
            <a:off x="68580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86" name="Title 485"/>
          <p:cNvSpPr>
            <a:spLocks noGrp="1"/>
          </p:cNvSpPr>
          <p:nvPr>
            <p:ph type="title"/>
          </p:nvPr>
        </p:nvSpPr>
        <p:spPr>
          <a:xfrm>
            <a:off x="457200" y="0"/>
            <a:ext cx="8305800" cy="1143000"/>
          </a:xfrm>
        </p:spPr>
        <p:txBody>
          <a:bodyPr/>
          <a:lstStyle/>
          <a:p>
            <a:r>
              <a:rPr lang="en-US" dirty="0" smtClean="0"/>
              <a:t>Tonicity: in practice</a:t>
            </a:r>
            <a:endParaRPr lang="en-US" dirty="0"/>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AutoShape 3"/>
          <p:cNvSpPr>
            <a:spLocks noChangeArrowheads="1"/>
          </p:cNvSpPr>
          <p:nvPr/>
        </p:nvSpPr>
        <p:spPr bwMode="auto">
          <a:xfrm>
            <a:off x="5611813" y="838200"/>
            <a:ext cx="2743200" cy="23622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39939" name="Rectangle 4"/>
          <p:cNvSpPr>
            <a:spLocks noChangeArrowheads="1"/>
          </p:cNvSpPr>
          <p:nvPr/>
        </p:nvSpPr>
        <p:spPr bwMode="auto">
          <a:xfrm>
            <a:off x="5562600" y="762000"/>
            <a:ext cx="2944813" cy="381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39940" name="Oval 5"/>
          <p:cNvSpPr>
            <a:spLocks noChangeArrowheads="1"/>
          </p:cNvSpPr>
          <p:nvPr/>
        </p:nvSpPr>
        <p:spPr bwMode="auto">
          <a:xfrm>
            <a:off x="1295400" y="1192213"/>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39941" name="Oval 6"/>
          <p:cNvSpPr>
            <a:spLocks noChangeArrowheads="1"/>
          </p:cNvSpPr>
          <p:nvPr/>
        </p:nvSpPr>
        <p:spPr bwMode="auto">
          <a:xfrm>
            <a:off x="1981200" y="1725613"/>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39942" name="Oval 7"/>
          <p:cNvSpPr>
            <a:spLocks noChangeArrowheads="1"/>
          </p:cNvSpPr>
          <p:nvPr/>
        </p:nvSpPr>
        <p:spPr bwMode="auto">
          <a:xfrm>
            <a:off x="1524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943" name="Oval 8"/>
          <p:cNvSpPr>
            <a:spLocks noChangeArrowheads="1"/>
          </p:cNvSpPr>
          <p:nvPr/>
        </p:nvSpPr>
        <p:spPr bwMode="auto">
          <a:xfrm>
            <a:off x="1676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944" name="Oval 9"/>
          <p:cNvSpPr>
            <a:spLocks noChangeArrowheads="1"/>
          </p:cNvSpPr>
          <p:nvPr/>
        </p:nvSpPr>
        <p:spPr bwMode="auto">
          <a:xfrm>
            <a:off x="1752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945" name="Oval 10"/>
          <p:cNvSpPr>
            <a:spLocks noChangeArrowheads="1"/>
          </p:cNvSpPr>
          <p:nvPr/>
        </p:nvSpPr>
        <p:spPr bwMode="auto">
          <a:xfrm>
            <a:off x="1447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946" name="Oval 11"/>
          <p:cNvSpPr>
            <a:spLocks noChangeArrowheads="1"/>
          </p:cNvSpPr>
          <p:nvPr/>
        </p:nvSpPr>
        <p:spPr bwMode="auto">
          <a:xfrm>
            <a:off x="1524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947" name="Oval 12"/>
          <p:cNvSpPr>
            <a:spLocks noChangeArrowheads="1"/>
          </p:cNvSpPr>
          <p:nvPr/>
        </p:nvSpPr>
        <p:spPr bwMode="auto">
          <a:xfrm>
            <a:off x="1752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9948" name="Oval 13"/>
          <p:cNvSpPr>
            <a:spLocks noChangeArrowheads="1"/>
          </p:cNvSpPr>
          <p:nvPr/>
        </p:nvSpPr>
        <p:spPr bwMode="auto">
          <a:xfrm>
            <a:off x="190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949" name="Oval 14"/>
          <p:cNvSpPr>
            <a:spLocks noChangeArrowheads="1"/>
          </p:cNvSpPr>
          <p:nvPr/>
        </p:nvSpPr>
        <p:spPr bwMode="auto">
          <a:xfrm>
            <a:off x="1828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950" name="Oval 16"/>
          <p:cNvSpPr>
            <a:spLocks noChangeArrowheads="1"/>
          </p:cNvSpPr>
          <p:nvPr/>
        </p:nvSpPr>
        <p:spPr bwMode="auto">
          <a:xfrm>
            <a:off x="2209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9951" name="Oval 18"/>
          <p:cNvSpPr>
            <a:spLocks noChangeArrowheads="1"/>
          </p:cNvSpPr>
          <p:nvPr/>
        </p:nvSpPr>
        <p:spPr bwMode="auto">
          <a:xfrm>
            <a:off x="1981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952" name="Oval 19"/>
          <p:cNvSpPr>
            <a:spLocks noChangeArrowheads="1"/>
          </p:cNvSpPr>
          <p:nvPr/>
        </p:nvSpPr>
        <p:spPr bwMode="auto">
          <a:xfrm>
            <a:off x="20574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9953" name="Oval 20"/>
          <p:cNvSpPr>
            <a:spLocks noChangeArrowheads="1"/>
          </p:cNvSpPr>
          <p:nvPr/>
        </p:nvSpPr>
        <p:spPr bwMode="auto">
          <a:xfrm>
            <a:off x="228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9954" name="Oval 21"/>
          <p:cNvSpPr>
            <a:spLocks noChangeArrowheads="1"/>
          </p:cNvSpPr>
          <p:nvPr/>
        </p:nvSpPr>
        <p:spPr bwMode="auto">
          <a:xfrm>
            <a:off x="2438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955" name="Oval 22"/>
          <p:cNvSpPr>
            <a:spLocks noChangeArrowheads="1"/>
          </p:cNvSpPr>
          <p:nvPr/>
        </p:nvSpPr>
        <p:spPr bwMode="auto">
          <a:xfrm>
            <a:off x="2362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956" name="Oval 23"/>
          <p:cNvSpPr>
            <a:spLocks noChangeArrowheads="1"/>
          </p:cNvSpPr>
          <p:nvPr/>
        </p:nvSpPr>
        <p:spPr bwMode="auto">
          <a:xfrm>
            <a:off x="21336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9957" name="Oval 24"/>
          <p:cNvSpPr>
            <a:spLocks noChangeArrowheads="1"/>
          </p:cNvSpPr>
          <p:nvPr/>
        </p:nvSpPr>
        <p:spPr bwMode="auto">
          <a:xfrm>
            <a:off x="2286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958" name="Oval 25"/>
          <p:cNvSpPr>
            <a:spLocks noChangeArrowheads="1"/>
          </p:cNvSpPr>
          <p:nvPr/>
        </p:nvSpPr>
        <p:spPr bwMode="auto">
          <a:xfrm>
            <a:off x="23622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9959" name="Oval 26"/>
          <p:cNvSpPr>
            <a:spLocks noChangeArrowheads="1"/>
          </p:cNvSpPr>
          <p:nvPr/>
        </p:nvSpPr>
        <p:spPr bwMode="auto">
          <a:xfrm>
            <a:off x="2057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960" name="Oval 27"/>
          <p:cNvSpPr>
            <a:spLocks noChangeArrowheads="1"/>
          </p:cNvSpPr>
          <p:nvPr/>
        </p:nvSpPr>
        <p:spPr bwMode="auto">
          <a:xfrm>
            <a:off x="213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961" name="Oval 28"/>
          <p:cNvSpPr>
            <a:spLocks noChangeArrowheads="1"/>
          </p:cNvSpPr>
          <p:nvPr/>
        </p:nvSpPr>
        <p:spPr bwMode="auto">
          <a:xfrm>
            <a:off x="23622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39962" name="Oval 29"/>
          <p:cNvSpPr>
            <a:spLocks noChangeArrowheads="1"/>
          </p:cNvSpPr>
          <p:nvPr/>
        </p:nvSpPr>
        <p:spPr bwMode="auto">
          <a:xfrm>
            <a:off x="25146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963" name="Oval 30"/>
          <p:cNvSpPr>
            <a:spLocks noChangeArrowheads="1"/>
          </p:cNvSpPr>
          <p:nvPr/>
        </p:nvSpPr>
        <p:spPr bwMode="auto">
          <a:xfrm>
            <a:off x="2438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39964" name="Oval 31"/>
          <p:cNvSpPr>
            <a:spLocks noChangeArrowheads="1"/>
          </p:cNvSpPr>
          <p:nvPr/>
        </p:nvSpPr>
        <p:spPr bwMode="auto">
          <a:xfrm>
            <a:off x="2590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965" name="Oval 32"/>
          <p:cNvSpPr>
            <a:spLocks noChangeArrowheads="1"/>
          </p:cNvSpPr>
          <p:nvPr/>
        </p:nvSpPr>
        <p:spPr bwMode="auto">
          <a:xfrm>
            <a:off x="2743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39966" name="Oval 33"/>
          <p:cNvSpPr>
            <a:spLocks noChangeArrowheads="1"/>
          </p:cNvSpPr>
          <p:nvPr/>
        </p:nvSpPr>
        <p:spPr bwMode="auto">
          <a:xfrm>
            <a:off x="281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39967" name="Oval 34"/>
          <p:cNvSpPr>
            <a:spLocks noChangeArrowheads="1"/>
          </p:cNvSpPr>
          <p:nvPr/>
        </p:nvSpPr>
        <p:spPr bwMode="auto">
          <a:xfrm>
            <a:off x="25146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968" name="Oval 35"/>
          <p:cNvSpPr>
            <a:spLocks noChangeArrowheads="1"/>
          </p:cNvSpPr>
          <p:nvPr/>
        </p:nvSpPr>
        <p:spPr bwMode="auto">
          <a:xfrm>
            <a:off x="2590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969" name="Oval 36"/>
          <p:cNvSpPr>
            <a:spLocks noChangeArrowheads="1"/>
          </p:cNvSpPr>
          <p:nvPr/>
        </p:nvSpPr>
        <p:spPr bwMode="auto">
          <a:xfrm>
            <a:off x="28194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39970" name="Oval 37"/>
          <p:cNvSpPr>
            <a:spLocks noChangeArrowheads="1"/>
          </p:cNvSpPr>
          <p:nvPr/>
        </p:nvSpPr>
        <p:spPr bwMode="auto">
          <a:xfrm>
            <a:off x="297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39971" name="Oval 38"/>
          <p:cNvSpPr>
            <a:spLocks noChangeArrowheads="1"/>
          </p:cNvSpPr>
          <p:nvPr/>
        </p:nvSpPr>
        <p:spPr bwMode="auto">
          <a:xfrm>
            <a:off x="2895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9972" name="Oval 39"/>
          <p:cNvSpPr>
            <a:spLocks noChangeArrowheads="1"/>
          </p:cNvSpPr>
          <p:nvPr/>
        </p:nvSpPr>
        <p:spPr bwMode="auto">
          <a:xfrm>
            <a:off x="1600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39973" name="Oval 40"/>
          <p:cNvSpPr>
            <a:spLocks noChangeArrowheads="1"/>
          </p:cNvSpPr>
          <p:nvPr/>
        </p:nvSpPr>
        <p:spPr bwMode="auto">
          <a:xfrm>
            <a:off x="17526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974" name="Oval 41"/>
          <p:cNvSpPr>
            <a:spLocks noChangeArrowheads="1"/>
          </p:cNvSpPr>
          <p:nvPr/>
        </p:nvSpPr>
        <p:spPr bwMode="auto">
          <a:xfrm>
            <a:off x="1905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39975" name="Oval 42"/>
          <p:cNvSpPr>
            <a:spLocks noChangeArrowheads="1"/>
          </p:cNvSpPr>
          <p:nvPr/>
        </p:nvSpPr>
        <p:spPr bwMode="auto">
          <a:xfrm>
            <a:off x="1905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976" name="Oval 43"/>
          <p:cNvSpPr>
            <a:spLocks noChangeArrowheads="1"/>
          </p:cNvSpPr>
          <p:nvPr/>
        </p:nvSpPr>
        <p:spPr bwMode="auto">
          <a:xfrm>
            <a:off x="2514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9977" name="Oval 44"/>
          <p:cNvSpPr>
            <a:spLocks noChangeArrowheads="1"/>
          </p:cNvSpPr>
          <p:nvPr/>
        </p:nvSpPr>
        <p:spPr bwMode="auto">
          <a:xfrm>
            <a:off x="2667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39978" name="Oval 45"/>
          <p:cNvSpPr>
            <a:spLocks noChangeArrowheads="1"/>
          </p:cNvSpPr>
          <p:nvPr/>
        </p:nvSpPr>
        <p:spPr bwMode="auto">
          <a:xfrm>
            <a:off x="1371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39979" name="Oval 46"/>
          <p:cNvSpPr>
            <a:spLocks noChangeArrowheads="1"/>
          </p:cNvSpPr>
          <p:nvPr/>
        </p:nvSpPr>
        <p:spPr bwMode="auto">
          <a:xfrm>
            <a:off x="16002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39980" name="Oval 47"/>
          <p:cNvSpPr>
            <a:spLocks noChangeArrowheads="1"/>
          </p:cNvSpPr>
          <p:nvPr/>
        </p:nvSpPr>
        <p:spPr bwMode="auto">
          <a:xfrm>
            <a:off x="16764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39981" name="Oval 48"/>
          <p:cNvSpPr>
            <a:spLocks noChangeArrowheads="1"/>
          </p:cNvSpPr>
          <p:nvPr/>
        </p:nvSpPr>
        <p:spPr bwMode="auto">
          <a:xfrm>
            <a:off x="1905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39982" name="Oval 49"/>
          <p:cNvSpPr>
            <a:spLocks noChangeArrowheads="1"/>
          </p:cNvSpPr>
          <p:nvPr/>
        </p:nvSpPr>
        <p:spPr bwMode="auto">
          <a:xfrm>
            <a:off x="19050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39983" name="Oval 50"/>
          <p:cNvSpPr>
            <a:spLocks noChangeArrowheads="1"/>
          </p:cNvSpPr>
          <p:nvPr/>
        </p:nvSpPr>
        <p:spPr bwMode="auto">
          <a:xfrm>
            <a:off x="2743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39984" name="Oval 51"/>
          <p:cNvSpPr>
            <a:spLocks noChangeArrowheads="1"/>
          </p:cNvSpPr>
          <p:nvPr/>
        </p:nvSpPr>
        <p:spPr bwMode="auto">
          <a:xfrm>
            <a:off x="6069013" y="1371600"/>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39985" name="Oval 52"/>
          <p:cNvSpPr>
            <a:spLocks noChangeArrowheads="1"/>
          </p:cNvSpPr>
          <p:nvPr/>
        </p:nvSpPr>
        <p:spPr bwMode="auto">
          <a:xfrm>
            <a:off x="6754813" y="1905000"/>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39986" name="Oval 53"/>
          <p:cNvSpPr>
            <a:spLocks noChangeArrowheads="1"/>
          </p:cNvSpPr>
          <p:nvPr/>
        </p:nvSpPr>
        <p:spPr bwMode="auto">
          <a:xfrm>
            <a:off x="62976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39987" name="Oval 54"/>
          <p:cNvSpPr>
            <a:spLocks noChangeArrowheads="1"/>
          </p:cNvSpPr>
          <p:nvPr/>
        </p:nvSpPr>
        <p:spPr bwMode="auto">
          <a:xfrm>
            <a:off x="6450013" y="1905000"/>
            <a:ext cx="76200" cy="76200"/>
          </a:xfrm>
          <a:prstGeom prst="ellipse">
            <a:avLst/>
          </a:prstGeom>
          <a:solidFill>
            <a:schemeClr val="accent2"/>
          </a:solidFill>
          <a:ln w="9525">
            <a:noFill/>
            <a:round/>
            <a:headEnd/>
            <a:tailEnd/>
          </a:ln>
        </p:spPr>
        <p:txBody>
          <a:bodyPr wrap="none" anchor="ctr"/>
          <a:lstStyle/>
          <a:p>
            <a:endParaRPr lang="en-US"/>
          </a:p>
        </p:txBody>
      </p:sp>
      <p:sp>
        <p:nvSpPr>
          <p:cNvPr id="39988" name="Oval 55"/>
          <p:cNvSpPr>
            <a:spLocks noChangeArrowheads="1"/>
          </p:cNvSpPr>
          <p:nvPr/>
        </p:nvSpPr>
        <p:spPr bwMode="auto">
          <a:xfrm>
            <a:off x="65262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39989" name="Oval 56"/>
          <p:cNvSpPr>
            <a:spLocks noChangeArrowheads="1"/>
          </p:cNvSpPr>
          <p:nvPr/>
        </p:nvSpPr>
        <p:spPr bwMode="auto">
          <a:xfrm>
            <a:off x="62214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39990" name="Oval 57"/>
          <p:cNvSpPr>
            <a:spLocks noChangeArrowheads="1"/>
          </p:cNvSpPr>
          <p:nvPr/>
        </p:nvSpPr>
        <p:spPr bwMode="auto">
          <a:xfrm>
            <a:off x="62976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39991" name="Oval 58"/>
          <p:cNvSpPr>
            <a:spLocks noChangeArrowheads="1"/>
          </p:cNvSpPr>
          <p:nvPr/>
        </p:nvSpPr>
        <p:spPr bwMode="auto">
          <a:xfrm>
            <a:off x="6526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39992" name="Oval 59"/>
          <p:cNvSpPr>
            <a:spLocks noChangeArrowheads="1"/>
          </p:cNvSpPr>
          <p:nvPr/>
        </p:nvSpPr>
        <p:spPr bwMode="auto">
          <a:xfrm>
            <a:off x="66786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39993" name="Oval 60"/>
          <p:cNvSpPr>
            <a:spLocks noChangeArrowheads="1"/>
          </p:cNvSpPr>
          <p:nvPr/>
        </p:nvSpPr>
        <p:spPr bwMode="auto">
          <a:xfrm>
            <a:off x="6602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39994" name="Oval 62"/>
          <p:cNvSpPr>
            <a:spLocks noChangeArrowheads="1"/>
          </p:cNvSpPr>
          <p:nvPr/>
        </p:nvSpPr>
        <p:spPr bwMode="auto">
          <a:xfrm>
            <a:off x="69834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39995" name="Oval 64"/>
          <p:cNvSpPr>
            <a:spLocks noChangeArrowheads="1"/>
          </p:cNvSpPr>
          <p:nvPr/>
        </p:nvSpPr>
        <p:spPr bwMode="auto">
          <a:xfrm>
            <a:off x="67548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39996" name="Oval 65"/>
          <p:cNvSpPr>
            <a:spLocks noChangeArrowheads="1"/>
          </p:cNvSpPr>
          <p:nvPr/>
        </p:nvSpPr>
        <p:spPr bwMode="auto">
          <a:xfrm>
            <a:off x="6831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39997" name="Oval 66"/>
          <p:cNvSpPr>
            <a:spLocks noChangeArrowheads="1"/>
          </p:cNvSpPr>
          <p:nvPr/>
        </p:nvSpPr>
        <p:spPr bwMode="auto">
          <a:xfrm>
            <a:off x="7059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39998" name="Oval 67"/>
          <p:cNvSpPr>
            <a:spLocks noChangeArrowheads="1"/>
          </p:cNvSpPr>
          <p:nvPr/>
        </p:nvSpPr>
        <p:spPr bwMode="auto">
          <a:xfrm>
            <a:off x="72120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39999" name="Oval 68"/>
          <p:cNvSpPr>
            <a:spLocks noChangeArrowheads="1"/>
          </p:cNvSpPr>
          <p:nvPr/>
        </p:nvSpPr>
        <p:spPr bwMode="auto">
          <a:xfrm>
            <a:off x="71358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00" name="Oval 69"/>
          <p:cNvSpPr>
            <a:spLocks noChangeArrowheads="1"/>
          </p:cNvSpPr>
          <p:nvPr/>
        </p:nvSpPr>
        <p:spPr bwMode="auto">
          <a:xfrm>
            <a:off x="69072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01" name="Oval 70"/>
          <p:cNvSpPr>
            <a:spLocks noChangeArrowheads="1"/>
          </p:cNvSpPr>
          <p:nvPr/>
        </p:nvSpPr>
        <p:spPr bwMode="auto">
          <a:xfrm>
            <a:off x="70596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0002" name="Oval 71"/>
          <p:cNvSpPr>
            <a:spLocks noChangeArrowheads="1"/>
          </p:cNvSpPr>
          <p:nvPr/>
        </p:nvSpPr>
        <p:spPr bwMode="auto">
          <a:xfrm>
            <a:off x="71358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03" name="Oval 72"/>
          <p:cNvSpPr>
            <a:spLocks noChangeArrowheads="1"/>
          </p:cNvSpPr>
          <p:nvPr/>
        </p:nvSpPr>
        <p:spPr bwMode="auto">
          <a:xfrm>
            <a:off x="68310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0004" name="Oval 73"/>
          <p:cNvSpPr>
            <a:spLocks noChangeArrowheads="1"/>
          </p:cNvSpPr>
          <p:nvPr/>
        </p:nvSpPr>
        <p:spPr bwMode="auto">
          <a:xfrm>
            <a:off x="69072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0005" name="Oval 74"/>
          <p:cNvSpPr>
            <a:spLocks noChangeArrowheads="1"/>
          </p:cNvSpPr>
          <p:nvPr/>
        </p:nvSpPr>
        <p:spPr bwMode="auto">
          <a:xfrm>
            <a:off x="7135813" y="1905000"/>
            <a:ext cx="76200" cy="76200"/>
          </a:xfrm>
          <a:prstGeom prst="ellipse">
            <a:avLst/>
          </a:prstGeom>
          <a:solidFill>
            <a:schemeClr val="accent2"/>
          </a:solidFill>
          <a:ln w="9525">
            <a:noFill/>
            <a:round/>
            <a:headEnd/>
            <a:tailEnd/>
          </a:ln>
        </p:spPr>
        <p:txBody>
          <a:bodyPr wrap="none" anchor="ctr"/>
          <a:lstStyle/>
          <a:p>
            <a:endParaRPr lang="en-US"/>
          </a:p>
        </p:txBody>
      </p:sp>
      <p:sp>
        <p:nvSpPr>
          <p:cNvPr id="40006" name="Oval 75"/>
          <p:cNvSpPr>
            <a:spLocks noChangeArrowheads="1"/>
          </p:cNvSpPr>
          <p:nvPr/>
        </p:nvSpPr>
        <p:spPr bwMode="auto">
          <a:xfrm>
            <a:off x="72882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0007" name="Oval 76"/>
          <p:cNvSpPr>
            <a:spLocks noChangeArrowheads="1"/>
          </p:cNvSpPr>
          <p:nvPr/>
        </p:nvSpPr>
        <p:spPr bwMode="auto">
          <a:xfrm>
            <a:off x="7212013" y="1752600"/>
            <a:ext cx="76200" cy="76200"/>
          </a:xfrm>
          <a:prstGeom prst="ellipse">
            <a:avLst/>
          </a:prstGeom>
          <a:solidFill>
            <a:schemeClr val="accent2"/>
          </a:solidFill>
          <a:ln w="9525">
            <a:noFill/>
            <a:round/>
            <a:headEnd/>
            <a:tailEnd/>
          </a:ln>
        </p:spPr>
        <p:txBody>
          <a:bodyPr wrap="none" anchor="ctr"/>
          <a:lstStyle/>
          <a:p>
            <a:endParaRPr lang="en-US"/>
          </a:p>
        </p:txBody>
      </p:sp>
      <p:sp>
        <p:nvSpPr>
          <p:cNvPr id="40008" name="Oval 77"/>
          <p:cNvSpPr>
            <a:spLocks noChangeArrowheads="1"/>
          </p:cNvSpPr>
          <p:nvPr/>
        </p:nvSpPr>
        <p:spPr bwMode="auto">
          <a:xfrm>
            <a:off x="73644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0009" name="Oval 78"/>
          <p:cNvSpPr>
            <a:spLocks noChangeArrowheads="1"/>
          </p:cNvSpPr>
          <p:nvPr/>
        </p:nvSpPr>
        <p:spPr bwMode="auto">
          <a:xfrm>
            <a:off x="7516813" y="2057400"/>
            <a:ext cx="76200" cy="76200"/>
          </a:xfrm>
          <a:prstGeom prst="ellipse">
            <a:avLst/>
          </a:prstGeom>
          <a:solidFill>
            <a:schemeClr val="accent2"/>
          </a:solidFill>
          <a:ln w="9525">
            <a:noFill/>
            <a:round/>
            <a:headEnd/>
            <a:tailEnd/>
          </a:ln>
        </p:spPr>
        <p:txBody>
          <a:bodyPr wrap="none" anchor="ctr"/>
          <a:lstStyle/>
          <a:p>
            <a:endParaRPr lang="en-US"/>
          </a:p>
        </p:txBody>
      </p:sp>
      <p:sp>
        <p:nvSpPr>
          <p:cNvPr id="40010" name="Oval 79"/>
          <p:cNvSpPr>
            <a:spLocks noChangeArrowheads="1"/>
          </p:cNvSpPr>
          <p:nvPr/>
        </p:nvSpPr>
        <p:spPr bwMode="auto">
          <a:xfrm>
            <a:off x="75930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0011" name="Oval 80"/>
          <p:cNvSpPr>
            <a:spLocks noChangeArrowheads="1"/>
          </p:cNvSpPr>
          <p:nvPr/>
        </p:nvSpPr>
        <p:spPr bwMode="auto">
          <a:xfrm>
            <a:off x="72882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0012" name="Oval 81"/>
          <p:cNvSpPr>
            <a:spLocks noChangeArrowheads="1"/>
          </p:cNvSpPr>
          <p:nvPr/>
        </p:nvSpPr>
        <p:spPr bwMode="auto">
          <a:xfrm>
            <a:off x="73644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0013" name="Oval 82"/>
          <p:cNvSpPr>
            <a:spLocks noChangeArrowheads="1"/>
          </p:cNvSpPr>
          <p:nvPr/>
        </p:nvSpPr>
        <p:spPr bwMode="auto">
          <a:xfrm>
            <a:off x="75930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0014" name="Oval 83"/>
          <p:cNvSpPr>
            <a:spLocks noChangeArrowheads="1"/>
          </p:cNvSpPr>
          <p:nvPr/>
        </p:nvSpPr>
        <p:spPr bwMode="auto">
          <a:xfrm>
            <a:off x="7745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0015" name="Oval 84"/>
          <p:cNvSpPr>
            <a:spLocks noChangeArrowheads="1"/>
          </p:cNvSpPr>
          <p:nvPr/>
        </p:nvSpPr>
        <p:spPr bwMode="auto">
          <a:xfrm>
            <a:off x="7669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0016" name="Oval 85"/>
          <p:cNvSpPr>
            <a:spLocks noChangeArrowheads="1"/>
          </p:cNvSpPr>
          <p:nvPr/>
        </p:nvSpPr>
        <p:spPr bwMode="auto">
          <a:xfrm>
            <a:off x="63738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0017" name="Oval 86"/>
          <p:cNvSpPr>
            <a:spLocks noChangeArrowheads="1"/>
          </p:cNvSpPr>
          <p:nvPr/>
        </p:nvSpPr>
        <p:spPr bwMode="auto">
          <a:xfrm>
            <a:off x="65262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18" name="Oval 87"/>
          <p:cNvSpPr>
            <a:spLocks noChangeArrowheads="1"/>
          </p:cNvSpPr>
          <p:nvPr/>
        </p:nvSpPr>
        <p:spPr bwMode="auto">
          <a:xfrm>
            <a:off x="6678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0019" name="Oval 88"/>
          <p:cNvSpPr>
            <a:spLocks noChangeArrowheads="1"/>
          </p:cNvSpPr>
          <p:nvPr/>
        </p:nvSpPr>
        <p:spPr bwMode="auto">
          <a:xfrm>
            <a:off x="6678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20" name="Oval 89"/>
          <p:cNvSpPr>
            <a:spLocks noChangeArrowheads="1"/>
          </p:cNvSpPr>
          <p:nvPr/>
        </p:nvSpPr>
        <p:spPr bwMode="auto">
          <a:xfrm>
            <a:off x="7440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21" name="Oval 90"/>
          <p:cNvSpPr>
            <a:spLocks noChangeArrowheads="1"/>
          </p:cNvSpPr>
          <p:nvPr/>
        </p:nvSpPr>
        <p:spPr bwMode="auto">
          <a:xfrm>
            <a:off x="6145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0022" name="Oval 91"/>
          <p:cNvSpPr>
            <a:spLocks noChangeArrowheads="1"/>
          </p:cNvSpPr>
          <p:nvPr/>
        </p:nvSpPr>
        <p:spPr bwMode="auto">
          <a:xfrm>
            <a:off x="63738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0023" name="Oval 92"/>
          <p:cNvSpPr>
            <a:spLocks noChangeArrowheads="1"/>
          </p:cNvSpPr>
          <p:nvPr/>
        </p:nvSpPr>
        <p:spPr bwMode="auto">
          <a:xfrm>
            <a:off x="64500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0024" name="Oval 93"/>
          <p:cNvSpPr>
            <a:spLocks noChangeArrowheads="1"/>
          </p:cNvSpPr>
          <p:nvPr/>
        </p:nvSpPr>
        <p:spPr bwMode="auto">
          <a:xfrm>
            <a:off x="66786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0025" name="Oval 94"/>
          <p:cNvSpPr>
            <a:spLocks noChangeArrowheads="1"/>
          </p:cNvSpPr>
          <p:nvPr/>
        </p:nvSpPr>
        <p:spPr bwMode="auto">
          <a:xfrm>
            <a:off x="66786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26" name="Oval 95"/>
          <p:cNvSpPr>
            <a:spLocks noChangeArrowheads="1"/>
          </p:cNvSpPr>
          <p:nvPr/>
        </p:nvSpPr>
        <p:spPr bwMode="auto">
          <a:xfrm>
            <a:off x="75168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0027" name="Oval 96"/>
          <p:cNvSpPr>
            <a:spLocks noChangeArrowheads="1"/>
          </p:cNvSpPr>
          <p:nvPr/>
        </p:nvSpPr>
        <p:spPr bwMode="auto">
          <a:xfrm>
            <a:off x="7212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28" name="Oval 97"/>
          <p:cNvSpPr>
            <a:spLocks noChangeArrowheads="1"/>
          </p:cNvSpPr>
          <p:nvPr/>
        </p:nvSpPr>
        <p:spPr bwMode="auto">
          <a:xfrm>
            <a:off x="73644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0029" name="Oval 98"/>
          <p:cNvSpPr>
            <a:spLocks noChangeArrowheads="1"/>
          </p:cNvSpPr>
          <p:nvPr/>
        </p:nvSpPr>
        <p:spPr bwMode="auto">
          <a:xfrm>
            <a:off x="74406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30" name="Oval 99"/>
          <p:cNvSpPr>
            <a:spLocks noChangeArrowheads="1"/>
          </p:cNvSpPr>
          <p:nvPr/>
        </p:nvSpPr>
        <p:spPr bwMode="auto">
          <a:xfrm>
            <a:off x="7135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31" name="Oval 100"/>
          <p:cNvSpPr>
            <a:spLocks noChangeArrowheads="1"/>
          </p:cNvSpPr>
          <p:nvPr/>
        </p:nvSpPr>
        <p:spPr bwMode="auto">
          <a:xfrm>
            <a:off x="7212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32" name="Oval 101"/>
          <p:cNvSpPr>
            <a:spLocks noChangeArrowheads="1"/>
          </p:cNvSpPr>
          <p:nvPr/>
        </p:nvSpPr>
        <p:spPr bwMode="auto">
          <a:xfrm>
            <a:off x="74406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0033" name="Oval 102"/>
          <p:cNvSpPr>
            <a:spLocks noChangeArrowheads="1"/>
          </p:cNvSpPr>
          <p:nvPr/>
        </p:nvSpPr>
        <p:spPr bwMode="auto">
          <a:xfrm>
            <a:off x="75930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34" name="Oval 103"/>
          <p:cNvSpPr>
            <a:spLocks noChangeArrowheads="1"/>
          </p:cNvSpPr>
          <p:nvPr/>
        </p:nvSpPr>
        <p:spPr bwMode="auto">
          <a:xfrm>
            <a:off x="75168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35" name="Oval 104"/>
          <p:cNvSpPr>
            <a:spLocks noChangeArrowheads="1"/>
          </p:cNvSpPr>
          <p:nvPr/>
        </p:nvSpPr>
        <p:spPr bwMode="auto">
          <a:xfrm>
            <a:off x="77454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0036" name="Oval 105"/>
          <p:cNvSpPr>
            <a:spLocks noChangeArrowheads="1"/>
          </p:cNvSpPr>
          <p:nvPr/>
        </p:nvSpPr>
        <p:spPr bwMode="auto">
          <a:xfrm>
            <a:off x="63738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0037" name="Oval 106"/>
          <p:cNvSpPr>
            <a:spLocks noChangeArrowheads="1"/>
          </p:cNvSpPr>
          <p:nvPr/>
        </p:nvSpPr>
        <p:spPr bwMode="auto">
          <a:xfrm>
            <a:off x="79740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0038" name="Oval 107"/>
          <p:cNvSpPr>
            <a:spLocks noChangeArrowheads="1"/>
          </p:cNvSpPr>
          <p:nvPr/>
        </p:nvSpPr>
        <p:spPr bwMode="auto">
          <a:xfrm>
            <a:off x="61452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39" name="Oval 108"/>
          <p:cNvSpPr>
            <a:spLocks noChangeArrowheads="1"/>
          </p:cNvSpPr>
          <p:nvPr/>
        </p:nvSpPr>
        <p:spPr bwMode="auto">
          <a:xfrm>
            <a:off x="62214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0040" name="Oval 109"/>
          <p:cNvSpPr>
            <a:spLocks noChangeArrowheads="1"/>
          </p:cNvSpPr>
          <p:nvPr/>
        </p:nvSpPr>
        <p:spPr bwMode="auto">
          <a:xfrm>
            <a:off x="64500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0041" name="Oval 110"/>
          <p:cNvSpPr>
            <a:spLocks noChangeArrowheads="1"/>
          </p:cNvSpPr>
          <p:nvPr/>
        </p:nvSpPr>
        <p:spPr bwMode="auto">
          <a:xfrm>
            <a:off x="66024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42" name="Oval 111"/>
          <p:cNvSpPr>
            <a:spLocks noChangeArrowheads="1"/>
          </p:cNvSpPr>
          <p:nvPr/>
        </p:nvSpPr>
        <p:spPr bwMode="auto">
          <a:xfrm>
            <a:off x="65262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43" name="Oval 112"/>
          <p:cNvSpPr>
            <a:spLocks noChangeArrowheads="1"/>
          </p:cNvSpPr>
          <p:nvPr/>
        </p:nvSpPr>
        <p:spPr bwMode="auto">
          <a:xfrm>
            <a:off x="7974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44" name="Oval 113"/>
          <p:cNvSpPr>
            <a:spLocks noChangeArrowheads="1"/>
          </p:cNvSpPr>
          <p:nvPr/>
        </p:nvSpPr>
        <p:spPr bwMode="auto">
          <a:xfrm>
            <a:off x="77454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0045" name="Oval 114"/>
          <p:cNvSpPr>
            <a:spLocks noChangeArrowheads="1"/>
          </p:cNvSpPr>
          <p:nvPr/>
        </p:nvSpPr>
        <p:spPr bwMode="auto">
          <a:xfrm>
            <a:off x="78216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46" name="Oval 115"/>
          <p:cNvSpPr>
            <a:spLocks noChangeArrowheads="1"/>
          </p:cNvSpPr>
          <p:nvPr/>
        </p:nvSpPr>
        <p:spPr bwMode="auto">
          <a:xfrm>
            <a:off x="80502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0047" name="Oval 116"/>
          <p:cNvSpPr>
            <a:spLocks noChangeArrowheads="1"/>
          </p:cNvSpPr>
          <p:nvPr/>
        </p:nvSpPr>
        <p:spPr bwMode="auto">
          <a:xfrm>
            <a:off x="8202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0048" name="Oval 117"/>
          <p:cNvSpPr>
            <a:spLocks noChangeArrowheads="1"/>
          </p:cNvSpPr>
          <p:nvPr/>
        </p:nvSpPr>
        <p:spPr bwMode="auto">
          <a:xfrm>
            <a:off x="8126413" y="2667000"/>
            <a:ext cx="76200" cy="76200"/>
          </a:xfrm>
          <a:prstGeom prst="ellipse">
            <a:avLst/>
          </a:prstGeom>
          <a:solidFill>
            <a:schemeClr val="accent2"/>
          </a:solidFill>
          <a:ln w="9525">
            <a:noFill/>
            <a:round/>
            <a:headEnd/>
            <a:tailEnd/>
          </a:ln>
        </p:spPr>
        <p:txBody>
          <a:bodyPr wrap="none" anchor="ctr"/>
          <a:lstStyle/>
          <a:p>
            <a:endParaRPr lang="en-US"/>
          </a:p>
        </p:txBody>
      </p:sp>
      <p:sp>
        <p:nvSpPr>
          <p:cNvPr id="40049" name="Oval 118"/>
          <p:cNvSpPr>
            <a:spLocks noChangeArrowheads="1"/>
          </p:cNvSpPr>
          <p:nvPr/>
        </p:nvSpPr>
        <p:spPr bwMode="auto">
          <a:xfrm>
            <a:off x="8278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50" name="Oval 119"/>
          <p:cNvSpPr>
            <a:spLocks noChangeArrowheads="1"/>
          </p:cNvSpPr>
          <p:nvPr/>
        </p:nvSpPr>
        <p:spPr bwMode="auto">
          <a:xfrm>
            <a:off x="80502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0051" name="Oval 120"/>
          <p:cNvSpPr>
            <a:spLocks noChangeArrowheads="1"/>
          </p:cNvSpPr>
          <p:nvPr/>
        </p:nvSpPr>
        <p:spPr bwMode="auto">
          <a:xfrm>
            <a:off x="8126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0052" name="Oval 121"/>
          <p:cNvSpPr>
            <a:spLocks noChangeArrowheads="1"/>
          </p:cNvSpPr>
          <p:nvPr/>
        </p:nvSpPr>
        <p:spPr bwMode="auto">
          <a:xfrm>
            <a:off x="82026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53" name="Oval 122"/>
          <p:cNvSpPr>
            <a:spLocks noChangeArrowheads="1"/>
          </p:cNvSpPr>
          <p:nvPr/>
        </p:nvSpPr>
        <p:spPr bwMode="auto">
          <a:xfrm>
            <a:off x="6754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54" name="Oval 123"/>
          <p:cNvSpPr>
            <a:spLocks noChangeArrowheads="1"/>
          </p:cNvSpPr>
          <p:nvPr/>
        </p:nvSpPr>
        <p:spPr bwMode="auto">
          <a:xfrm>
            <a:off x="69834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0055" name="Oval 124"/>
          <p:cNvSpPr>
            <a:spLocks noChangeArrowheads="1"/>
          </p:cNvSpPr>
          <p:nvPr/>
        </p:nvSpPr>
        <p:spPr bwMode="auto">
          <a:xfrm>
            <a:off x="82788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0056" name="Oval 125"/>
          <p:cNvSpPr>
            <a:spLocks noChangeArrowheads="1"/>
          </p:cNvSpPr>
          <p:nvPr/>
        </p:nvSpPr>
        <p:spPr bwMode="auto">
          <a:xfrm>
            <a:off x="82026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0057" name="Oval 126"/>
          <p:cNvSpPr>
            <a:spLocks noChangeArrowheads="1"/>
          </p:cNvSpPr>
          <p:nvPr/>
        </p:nvSpPr>
        <p:spPr bwMode="auto">
          <a:xfrm>
            <a:off x="57642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0058" name="Oval 127"/>
          <p:cNvSpPr>
            <a:spLocks noChangeArrowheads="1"/>
          </p:cNvSpPr>
          <p:nvPr/>
        </p:nvSpPr>
        <p:spPr bwMode="auto">
          <a:xfrm>
            <a:off x="59166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59" name="Oval 128"/>
          <p:cNvSpPr>
            <a:spLocks noChangeArrowheads="1"/>
          </p:cNvSpPr>
          <p:nvPr/>
        </p:nvSpPr>
        <p:spPr bwMode="auto">
          <a:xfrm>
            <a:off x="60690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0060" name="Oval 129"/>
          <p:cNvSpPr>
            <a:spLocks noChangeArrowheads="1"/>
          </p:cNvSpPr>
          <p:nvPr/>
        </p:nvSpPr>
        <p:spPr bwMode="auto">
          <a:xfrm>
            <a:off x="6069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61" name="Oval 130"/>
          <p:cNvSpPr>
            <a:spLocks noChangeArrowheads="1"/>
          </p:cNvSpPr>
          <p:nvPr/>
        </p:nvSpPr>
        <p:spPr bwMode="auto">
          <a:xfrm>
            <a:off x="66786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0062" name="Oval 131"/>
          <p:cNvSpPr>
            <a:spLocks noChangeArrowheads="1"/>
          </p:cNvSpPr>
          <p:nvPr/>
        </p:nvSpPr>
        <p:spPr bwMode="auto">
          <a:xfrm>
            <a:off x="6831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0063" name="Oval 132"/>
          <p:cNvSpPr>
            <a:spLocks noChangeArrowheads="1"/>
          </p:cNvSpPr>
          <p:nvPr/>
        </p:nvSpPr>
        <p:spPr bwMode="auto">
          <a:xfrm>
            <a:off x="70596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0064" name="Oval 133"/>
          <p:cNvSpPr>
            <a:spLocks noChangeArrowheads="1"/>
          </p:cNvSpPr>
          <p:nvPr/>
        </p:nvSpPr>
        <p:spPr bwMode="auto">
          <a:xfrm>
            <a:off x="57642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0065" name="Oval 134"/>
          <p:cNvSpPr>
            <a:spLocks noChangeArrowheads="1"/>
          </p:cNvSpPr>
          <p:nvPr/>
        </p:nvSpPr>
        <p:spPr bwMode="auto">
          <a:xfrm>
            <a:off x="72882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0066" name="Oval 135"/>
          <p:cNvSpPr>
            <a:spLocks noChangeArrowheads="1"/>
          </p:cNvSpPr>
          <p:nvPr/>
        </p:nvSpPr>
        <p:spPr bwMode="auto">
          <a:xfrm>
            <a:off x="75930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0067" name="Oval 136"/>
          <p:cNvSpPr>
            <a:spLocks noChangeArrowheads="1"/>
          </p:cNvSpPr>
          <p:nvPr/>
        </p:nvSpPr>
        <p:spPr bwMode="auto">
          <a:xfrm>
            <a:off x="80502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0068" name="Oval 137"/>
          <p:cNvSpPr>
            <a:spLocks noChangeArrowheads="1"/>
          </p:cNvSpPr>
          <p:nvPr/>
        </p:nvSpPr>
        <p:spPr bwMode="auto">
          <a:xfrm>
            <a:off x="58404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0069" name="Oval 138"/>
          <p:cNvSpPr>
            <a:spLocks noChangeArrowheads="1"/>
          </p:cNvSpPr>
          <p:nvPr/>
        </p:nvSpPr>
        <p:spPr bwMode="auto">
          <a:xfrm>
            <a:off x="59166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0070" name="Oval 139"/>
          <p:cNvSpPr>
            <a:spLocks noChangeArrowheads="1"/>
          </p:cNvSpPr>
          <p:nvPr/>
        </p:nvSpPr>
        <p:spPr bwMode="auto">
          <a:xfrm>
            <a:off x="6069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0071" name="Oval 140"/>
          <p:cNvSpPr>
            <a:spLocks noChangeArrowheads="1"/>
          </p:cNvSpPr>
          <p:nvPr/>
        </p:nvSpPr>
        <p:spPr bwMode="auto">
          <a:xfrm>
            <a:off x="59928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72" name="Oval 141"/>
          <p:cNvSpPr>
            <a:spLocks noChangeArrowheads="1"/>
          </p:cNvSpPr>
          <p:nvPr/>
        </p:nvSpPr>
        <p:spPr bwMode="auto">
          <a:xfrm>
            <a:off x="58404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0073" name="Oval 142"/>
          <p:cNvSpPr>
            <a:spLocks noChangeArrowheads="1"/>
          </p:cNvSpPr>
          <p:nvPr/>
        </p:nvSpPr>
        <p:spPr bwMode="auto">
          <a:xfrm>
            <a:off x="56880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0074" name="Oval 143"/>
          <p:cNvSpPr>
            <a:spLocks noChangeArrowheads="1"/>
          </p:cNvSpPr>
          <p:nvPr/>
        </p:nvSpPr>
        <p:spPr bwMode="auto">
          <a:xfrm>
            <a:off x="57642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75" name="Oval 144"/>
          <p:cNvSpPr>
            <a:spLocks noChangeArrowheads="1"/>
          </p:cNvSpPr>
          <p:nvPr/>
        </p:nvSpPr>
        <p:spPr bwMode="auto">
          <a:xfrm>
            <a:off x="59166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0076" name="Oval 145"/>
          <p:cNvSpPr>
            <a:spLocks noChangeArrowheads="1"/>
          </p:cNvSpPr>
          <p:nvPr/>
        </p:nvSpPr>
        <p:spPr bwMode="auto">
          <a:xfrm>
            <a:off x="5840413" y="1752600"/>
            <a:ext cx="76200" cy="76200"/>
          </a:xfrm>
          <a:prstGeom prst="ellipse">
            <a:avLst/>
          </a:prstGeom>
          <a:solidFill>
            <a:schemeClr val="accent2"/>
          </a:solidFill>
          <a:ln w="9525">
            <a:noFill/>
            <a:round/>
            <a:headEnd/>
            <a:tailEnd/>
          </a:ln>
        </p:spPr>
        <p:txBody>
          <a:bodyPr wrap="none" anchor="ctr"/>
          <a:lstStyle/>
          <a:p>
            <a:endParaRPr lang="en-US"/>
          </a:p>
        </p:txBody>
      </p:sp>
      <p:sp>
        <p:nvSpPr>
          <p:cNvPr id="40077" name="Oval 146"/>
          <p:cNvSpPr>
            <a:spLocks noChangeArrowheads="1"/>
          </p:cNvSpPr>
          <p:nvPr/>
        </p:nvSpPr>
        <p:spPr bwMode="auto">
          <a:xfrm>
            <a:off x="5688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078" name="Oval 147"/>
          <p:cNvSpPr>
            <a:spLocks noChangeArrowheads="1"/>
          </p:cNvSpPr>
          <p:nvPr/>
        </p:nvSpPr>
        <p:spPr bwMode="auto">
          <a:xfrm>
            <a:off x="79740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0079" name="Oval 148"/>
          <p:cNvSpPr>
            <a:spLocks noChangeArrowheads="1"/>
          </p:cNvSpPr>
          <p:nvPr/>
        </p:nvSpPr>
        <p:spPr bwMode="auto">
          <a:xfrm>
            <a:off x="7974013" y="1143000"/>
            <a:ext cx="76200" cy="76200"/>
          </a:xfrm>
          <a:prstGeom prst="ellipse">
            <a:avLst/>
          </a:prstGeom>
          <a:solidFill>
            <a:schemeClr val="accent2"/>
          </a:solidFill>
          <a:ln w="9525">
            <a:noFill/>
            <a:round/>
            <a:headEnd/>
            <a:tailEnd/>
          </a:ln>
        </p:spPr>
        <p:txBody>
          <a:bodyPr wrap="none" anchor="ctr"/>
          <a:lstStyle/>
          <a:p>
            <a:endParaRPr lang="en-US"/>
          </a:p>
        </p:txBody>
      </p:sp>
      <p:sp>
        <p:nvSpPr>
          <p:cNvPr id="40080" name="Oval 149"/>
          <p:cNvSpPr>
            <a:spLocks noChangeArrowheads="1"/>
          </p:cNvSpPr>
          <p:nvPr/>
        </p:nvSpPr>
        <p:spPr bwMode="auto">
          <a:xfrm>
            <a:off x="82026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0081" name="Oval 150"/>
          <p:cNvSpPr>
            <a:spLocks noChangeArrowheads="1"/>
          </p:cNvSpPr>
          <p:nvPr/>
        </p:nvSpPr>
        <p:spPr bwMode="auto">
          <a:xfrm>
            <a:off x="81264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0082" name="Oval 151"/>
          <p:cNvSpPr>
            <a:spLocks noChangeArrowheads="1"/>
          </p:cNvSpPr>
          <p:nvPr/>
        </p:nvSpPr>
        <p:spPr bwMode="auto">
          <a:xfrm>
            <a:off x="8202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083" name="Oval 152"/>
          <p:cNvSpPr>
            <a:spLocks noChangeArrowheads="1"/>
          </p:cNvSpPr>
          <p:nvPr/>
        </p:nvSpPr>
        <p:spPr bwMode="auto">
          <a:xfrm>
            <a:off x="63738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84" name="Oval 153"/>
          <p:cNvSpPr>
            <a:spLocks noChangeArrowheads="1"/>
          </p:cNvSpPr>
          <p:nvPr/>
        </p:nvSpPr>
        <p:spPr bwMode="auto">
          <a:xfrm>
            <a:off x="5688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0085" name="Oval 154"/>
          <p:cNvSpPr>
            <a:spLocks noChangeArrowheads="1"/>
          </p:cNvSpPr>
          <p:nvPr/>
        </p:nvSpPr>
        <p:spPr bwMode="auto">
          <a:xfrm>
            <a:off x="5688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0086" name="Oval 155"/>
          <p:cNvSpPr>
            <a:spLocks noChangeArrowheads="1"/>
          </p:cNvSpPr>
          <p:nvPr/>
        </p:nvSpPr>
        <p:spPr bwMode="auto">
          <a:xfrm>
            <a:off x="56880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0087" name="Oval 156"/>
          <p:cNvSpPr>
            <a:spLocks noChangeArrowheads="1"/>
          </p:cNvSpPr>
          <p:nvPr/>
        </p:nvSpPr>
        <p:spPr bwMode="auto">
          <a:xfrm>
            <a:off x="56880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0088" name="Oval 157"/>
          <p:cNvSpPr>
            <a:spLocks noChangeArrowheads="1"/>
          </p:cNvSpPr>
          <p:nvPr/>
        </p:nvSpPr>
        <p:spPr bwMode="auto">
          <a:xfrm>
            <a:off x="5840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0089" name="Oval 158"/>
          <p:cNvSpPr>
            <a:spLocks noChangeArrowheads="1"/>
          </p:cNvSpPr>
          <p:nvPr/>
        </p:nvSpPr>
        <p:spPr bwMode="auto">
          <a:xfrm>
            <a:off x="78978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0090" name="Oval 159"/>
          <p:cNvSpPr>
            <a:spLocks noChangeArrowheads="1"/>
          </p:cNvSpPr>
          <p:nvPr/>
        </p:nvSpPr>
        <p:spPr bwMode="auto">
          <a:xfrm>
            <a:off x="79740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91" name="Oval 160"/>
          <p:cNvSpPr>
            <a:spLocks noChangeArrowheads="1"/>
          </p:cNvSpPr>
          <p:nvPr/>
        </p:nvSpPr>
        <p:spPr bwMode="auto">
          <a:xfrm>
            <a:off x="7821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0092" name="Oval 161"/>
          <p:cNvSpPr>
            <a:spLocks noChangeArrowheads="1"/>
          </p:cNvSpPr>
          <p:nvPr/>
        </p:nvSpPr>
        <p:spPr bwMode="auto">
          <a:xfrm>
            <a:off x="58404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093" name="Oval 162"/>
          <p:cNvSpPr>
            <a:spLocks noChangeArrowheads="1"/>
          </p:cNvSpPr>
          <p:nvPr/>
        </p:nvSpPr>
        <p:spPr bwMode="auto">
          <a:xfrm>
            <a:off x="59928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94" name="Oval 163"/>
          <p:cNvSpPr>
            <a:spLocks noChangeArrowheads="1"/>
          </p:cNvSpPr>
          <p:nvPr/>
        </p:nvSpPr>
        <p:spPr bwMode="auto">
          <a:xfrm>
            <a:off x="62214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095" name="Oval 164"/>
          <p:cNvSpPr>
            <a:spLocks noChangeArrowheads="1"/>
          </p:cNvSpPr>
          <p:nvPr/>
        </p:nvSpPr>
        <p:spPr bwMode="auto">
          <a:xfrm>
            <a:off x="60690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096" name="Oval 165"/>
          <p:cNvSpPr>
            <a:spLocks noChangeArrowheads="1"/>
          </p:cNvSpPr>
          <p:nvPr/>
        </p:nvSpPr>
        <p:spPr bwMode="auto">
          <a:xfrm>
            <a:off x="6297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097" name="Oval 166"/>
          <p:cNvSpPr>
            <a:spLocks noChangeArrowheads="1"/>
          </p:cNvSpPr>
          <p:nvPr/>
        </p:nvSpPr>
        <p:spPr bwMode="auto">
          <a:xfrm>
            <a:off x="6450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098" name="Oval 167"/>
          <p:cNvSpPr>
            <a:spLocks noChangeArrowheads="1"/>
          </p:cNvSpPr>
          <p:nvPr/>
        </p:nvSpPr>
        <p:spPr bwMode="auto">
          <a:xfrm>
            <a:off x="66024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099" name="Oval 168"/>
          <p:cNvSpPr>
            <a:spLocks noChangeArrowheads="1"/>
          </p:cNvSpPr>
          <p:nvPr/>
        </p:nvSpPr>
        <p:spPr bwMode="auto">
          <a:xfrm>
            <a:off x="6831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100" name="Oval 169"/>
          <p:cNvSpPr>
            <a:spLocks noChangeArrowheads="1"/>
          </p:cNvSpPr>
          <p:nvPr/>
        </p:nvSpPr>
        <p:spPr bwMode="auto">
          <a:xfrm>
            <a:off x="69834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101" name="Oval 170"/>
          <p:cNvSpPr>
            <a:spLocks noChangeArrowheads="1"/>
          </p:cNvSpPr>
          <p:nvPr/>
        </p:nvSpPr>
        <p:spPr bwMode="auto">
          <a:xfrm>
            <a:off x="71358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102" name="Oval 171"/>
          <p:cNvSpPr>
            <a:spLocks noChangeArrowheads="1"/>
          </p:cNvSpPr>
          <p:nvPr/>
        </p:nvSpPr>
        <p:spPr bwMode="auto">
          <a:xfrm>
            <a:off x="72882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103" name="Oval 172"/>
          <p:cNvSpPr>
            <a:spLocks noChangeArrowheads="1"/>
          </p:cNvSpPr>
          <p:nvPr/>
        </p:nvSpPr>
        <p:spPr bwMode="auto">
          <a:xfrm>
            <a:off x="7440613" y="1371600"/>
            <a:ext cx="76200" cy="76200"/>
          </a:xfrm>
          <a:prstGeom prst="ellipse">
            <a:avLst/>
          </a:prstGeom>
          <a:solidFill>
            <a:schemeClr val="accent2"/>
          </a:solidFill>
          <a:ln w="9525">
            <a:noFill/>
            <a:round/>
            <a:headEnd/>
            <a:tailEnd/>
          </a:ln>
        </p:spPr>
        <p:txBody>
          <a:bodyPr wrap="none" anchor="ctr"/>
          <a:lstStyle/>
          <a:p>
            <a:endParaRPr lang="en-US"/>
          </a:p>
        </p:txBody>
      </p:sp>
      <p:sp>
        <p:nvSpPr>
          <p:cNvPr id="40104" name="Oval 173"/>
          <p:cNvSpPr>
            <a:spLocks noChangeArrowheads="1"/>
          </p:cNvSpPr>
          <p:nvPr/>
        </p:nvSpPr>
        <p:spPr bwMode="auto">
          <a:xfrm>
            <a:off x="75930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0105" name="Oval 174"/>
          <p:cNvSpPr>
            <a:spLocks noChangeArrowheads="1"/>
          </p:cNvSpPr>
          <p:nvPr/>
        </p:nvSpPr>
        <p:spPr bwMode="auto">
          <a:xfrm>
            <a:off x="77454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0106" name="Oval 175"/>
          <p:cNvSpPr>
            <a:spLocks noChangeArrowheads="1"/>
          </p:cNvSpPr>
          <p:nvPr/>
        </p:nvSpPr>
        <p:spPr bwMode="auto">
          <a:xfrm>
            <a:off x="78978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0107" name="Oval 176"/>
          <p:cNvSpPr>
            <a:spLocks noChangeArrowheads="1"/>
          </p:cNvSpPr>
          <p:nvPr/>
        </p:nvSpPr>
        <p:spPr bwMode="auto">
          <a:xfrm>
            <a:off x="79740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0108" name="Oval 177"/>
          <p:cNvSpPr>
            <a:spLocks noChangeArrowheads="1"/>
          </p:cNvSpPr>
          <p:nvPr/>
        </p:nvSpPr>
        <p:spPr bwMode="auto">
          <a:xfrm>
            <a:off x="78216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0109" name="Oval 178"/>
          <p:cNvSpPr>
            <a:spLocks noChangeArrowheads="1"/>
          </p:cNvSpPr>
          <p:nvPr/>
        </p:nvSpPr>
        <p:spPr bwMode="auto">
          <a:xfrm>
            <a:off x="7821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110" name="Oval 179"/>
          <p:cNvSpPr>
            <a:spLocks noChangeArrowheads="1"/>
          </p:cNvSpPr>
          <p:nvPr/>
        </p:nvSpPr>
        <p:spPr bwMode="auto">
          <a:xfrm>
            <a:off x="80502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0111" name="Oval 180"/>
          <p:cNvSpPr>
            <a:spLocks noChangeArrowheads="1"/>
          </p:cNvSpPr>
          <p:nvPr/>
        </p:nvSpPr>
        <p:spPr bwMode="auto">
          <a:xfrm>
            <a:off x="75930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0112" name="Oval 181"/>
          <p:cNvSpPr>
            <a:spLocks noChangeArrowheads="1"/>
          </p:cNvSpPr>
          <p:nvPr/>
        </p:nvSpPr>
        <p:spPr bwMode="auto">
          <a:xfrm>
            <a:off x="7669213" y="1371600"/>
            <a:ext cx="76200" cy="76200"/>
          </a:xfrm>
          <a:prstGeom prst="ellipse">
            <a:avLst/>
          </a:prstGeom>
          <a:solidFill>
            <a:schemeClr val="accent2"/>
          </a:solidFill>
          <a:ln w="9525">
            <a:noFill/>
            <a:round/>
            <a:headEnd/>
            <a:tailEnd/>
          </a:ln>
        </p:spPr>
        <p:txBody>
          <a:bodyPr wrap="none" anchor="ctr"/>
          <a:lstStyle/>
          <a:p>
            <a:endParaRPr lang="en-US"/>
          </a:p>
        </p:txBody>
      </p:sp>
      <p:sp>
        <p:nvSpPr>
          <p:cNvPr id="40113" name="AutoShape 182"/>
          <p:cNvSpPr>
            <a:spLocks noChangeArrowheads="1"/>
          </p:cNvSpPr>
          <p:nvPr/>
        </p:nvSpPr>
        <p:spPr bwMode="auto">
          <a:xfrm>
            <a:off x="5562600" y="3486150"/>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40114" name="Rectangle 183"/>
          <p:cNvSpPr>
            <a:spLocks noChangeArrowheads="1"/>
          </p:cNvSpPr>
          <p:nvPr/>
        </p:nvSpPr>
        <p:spPr bwMode="auto">
          <a:xfrm>
            <a:off x="5334000" y="3333750"/>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40115" name="Oval 184"/>
          <p:cNvSpPr>
            <a:spLocks noChangeArrowheads="1"/>
          </p:cNvSpPr>
          <p:nvPr/>
        </p:nvSpPr>
        <p:spPr bwMode="auto">
          <a:xfrm>
            <a:off x="6248400" y="4705350"/>
            <a:ext cx="1219200" cy="6858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40116" name="Oval 185"/>
          <p:cNvSpPr>
            <a:spLocks noChangeArrowheads="1"/>
          </p:cNvSpPr>
          <p:nvPr/>
        </p:nvSpPr>
        <p:spPr bwMode="auto">
          <a:xfrm>
            <a:off x="6705600" y="4857750"/>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40117" name="Oval 186"/>
          <p:cNvSpPr>
            <a:spLocks noChangeArrowheads="1"/>
          </p:cNvSpPr>
          <p:nvPr/>
        </p:nvSpPr>
        <p:spPr bwMode="auto">
          <a:xfrm>
            <a:off x="6248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118" name="Oval 187"/>
          <p:cNvSpPr>
            <a:spLocks noChangeArrowheads="1"/>
          </p:cNvSpPr>
          <p:nvPr/>
        </p:nvSpPr>
        <p:spPr bwMode="auto">
          <a:xfrm>
            <a:off x="64008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0119" name="Oval 188"/>
          <p:cNvSpPr>
            <a:spLocks noChangeArrowheads="1"/>
          </p:cNvSpPr>
          <p:nvPr/>
        </p:nvSpPr>
        <p:spPr bwMode="auto">
          <a:xfrm>
            <a:off x="60960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120" name="Oval 191"/>
          <p:cNvSpPr>
            <a:spLocks noChangeArrowheads="1"/>
          </p:cNvSpPr>
          <p:nvPr/>
        </p:nvSpPr>
        <p:spPr bwMode="auto">
          <a:xfrm>
            <a:off x="6629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121" name="Oval 192"/>
          <p:cNvSpPr>
            <a:spLocks noChangeArrowheads="1"/>
          </p:cNvSpPr>
          <p:nvPr/>
        </p:nvSpPr>
        <p:spPr bwMode="auto">
          <a:xfrm>
            <a:off x="65532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122" name="Oval 194"/>
          <p:cNvSpPr>
            <a:spLocks noChangeArrowheads="1"/>
          </p:cNvSpPr>
          <p:nvPr/>
        </p:nvSpPr>
        <p:spPr bwMode="auto">
          <a:xfrm>
            <a:off x="67056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123" name="Oval 195"/>
          <p:cNvSpPr>
            <a:spLocks noChangeArrowheads="1"/>
          </p:cNvSpPr>
          <p:nvPr/>
        </p:nvSpPr>
        <p:spPr bwMode="auto">
          <a:xfrm>
            <a:off x="6781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24" name="Oval 196"/>
          <p:cNvSpPr>
            <a:spLocks noChangeArrowheads="1"/>
          </p:cNvSpPr>
          <p:nvPr/>
        </p:nvSpPr>
        <p:spPr bwMode="auto">
          <a:xfrm>
            <a:off x="66294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25" name="Oval 197"/>
          <p:cNvSpPr>
            <a:spLocks noChangeArrowheads="1"/>
          </p:cNvSpPr>
          <p:nvPr/>
        </p:nvSpPr>
        <p:spPr bwMode="auto">
          <a:xfrm>
            <a:off x="6781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126" name="Oval 198"/>
          <p:cNvSpPr>
            <a:spLocks noChangeArrowheads="1"/>
          </p:cNvSpPr>
          <p:nvPr/>
        </p:nvSpPr>
        <p:spPr bwMode="auto">
          <a:xfrm>
            <a:off x="64770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0127" name="Oval 199"/>
          <p:cNvSpPr>
            <a:spLocks noChangeArrowheads="1"/>
          </p:cNvSpPr>
          <p:nvPr/>
        </p:nvSpPr>
        <p:spPr bwMode="auto">
          <a:xfrm>
            <a:off x="6477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28" name="Oval 200"/>
          <p:cNvSpPr>
            <a:spLocks noChangeArrowheads="1"/>
          </p:cNvSpPr>
          <p:nvPr/>
        </p:nvSpPr>
        <p:spPr bwMode="auto">
          <a:xfrm>
            <a:off x="66294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129" name="Oval 201"/>
          <p:cNvSpPr>
            <a:spLocks noChangeArrowheads="1"/>
          </p:cNvSpPr>
          <p:nvPr/>
        </p:nvSpPr>
        <p:spPr bwMode="auto">
          <a:xfrm>
            <a:off x="65532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0130" name="Oval 202"/>
          <p:cNvSpPr>
            <a:spLocks noChangeArrowheads="1"/>
          </p:cNvSpPr>
          <p:nvPr/>
        </p:nvSpPr>
        <p:spPr bwMode="auto">
          <a:xfrm>
            <a:off x="60960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131" name="Oval 203"/>
          <p:cNvSpPr>
            <a:spLocks noChangeArrowheads="1"/>
          </p:cNvSpPr>
          <p:nvPr/>
        </p:nvSpPr>
        <p:spPr bwMode="auto">
          <a:xfrm>
            <a:off x="63246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132" name="Oval 204"/>
          <p:cNvSpPr>
            <a:spLocks noChangeArrowheads="1"/>
          </p:cNvSpPr>
          <p:nvPr/>
        </p:nvSpPr>
        <p:spPr bwMode="auto">
          <a:xfrm>
            <a:off x="64008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133" name="Oval 205"/>
          <p:cNvSpPr>
            <a:spLocks noChangeArrowheads="1"/>
          </p:cNvSpPr>
          <p:nvPr/>
        </p:nvSpPr>
        <p:spPr bwMode="auto">
          <a:xfrm>
            <a:off x="6629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134" name="Oval 206"/>
          <p:cNvSpPr>
            <a:spLocks noChangeArrowheads="1"/>
          </p:cNvSpPr>
          <p:nvPr/>
        </p:nvSpPr>
        <p:spPr bwMode="auto">
          <a:xfrm>
            <a:off x="66294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135" name="Oval 207"/>
          <p:cNvSpPr>
            <a:spLocks noChangeArrowheads="1"/>
          </p:cNvSpPr>
          <p:nvPr/>
        </p:nvSpPr>
        <p:spPr bwMode="auto">
          <a:xfrm>
            <a:off x="6248400" y="5772150"/>
            <a:ext cx="76200" cy="76200"/>
          </a:xfrm>
          <a:prstGeom prst="ellipse">
            <a:avLst/>
          </a:prstGeom>
          <a:solidFill>
            <a:schemeClr val="accent2"/>
          </a:solidFill>
          <a:ln w="9525">
            <a:noFill/>
            <a:round/>
            <a:headEnd/>
            <a:tailEnd/>
          </a:ln>
        </p:spPr>
        <p:txBody>
          <a:bodyPr wrap="none" anchor="ctr"/>
          <a:lstStyle/>
          <a:p>
            <a:endParaRPr lang="en-US"/>
          </a:p>
        </p:txBody>
      </p:sp>
      <p:sp>
        <p:nvSpPr>
          <p:cNvPr id="40136" name="Oval 208"/>
          <p:cNvSpPr>
            <a:spLocks noChangeArrowheads="1"/>
          </p:cNvSpPr>
          <p:nvPr/>
        </p:nvSpPr>
        <p:spPr bwMode="auto">
          <a:xfrm>
            <a:off x="6096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37" name="Oval 209"/>
          <p:cNvSpPr>
            <a:spLocks noChangeArrowheads="1"/>
          </p:cNvSpPr>
          <p:nvPr/>
        </p:nvSpPr>
        <p:spPr bwMode="auto">
          <a:xfrm>
            <a:off x="61722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138" name="Oval 210"/>
          <p:cNvSpPr>
            <a:spLocks noChangeArrowheads="1"/>
          </p:cNvSpPr>
          <p:nvPr/>
        </p:nvSpPr>
        <p:spPr bwMode="auto">
          <a:xfrm>
            <a:off x="6400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139" name="Oval 211"/>
          <p:cNvSpPr>
            <a:spLocks noChangeArrowheads="1"/>
          </p:cNvSpPr>
          <p:nvPr/>
        </p:nvSpPr>
        <p:spPr bwMode="auto">
          <a:xfrm>
            <a:off x="6553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40" name="Oval 212"/>
          <p:cNvSpPr>
            <a:spLocks noChangeArrowheads="1"/>
          </p:cNvSpPr>
          <p:nvPr/>
        </p:nvSpPr>
        <p:spPr bwMode="auto">
          <a:xfrm>
            <a:off x="6477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141" name="Oval 213"/>
          <p:cNvSpPr>
            <a:spLocks noChangeArrowheads="1"/>
          </p:cNvSpPr>
          <p:nvPr/>
        </p:nvSpPr>
        <p:spPr bwMode="auto">
          <a:xfrm>
            <a:off x="6705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42" name="Oval 214"/>
          <p:cNvSpPr>
            <a:spLocks noChangeArrowheads="1"/>
          </p:cNvSpPr>
          <p:nvPr/>
        </p:nvSpPr>
        <p:spPr bwMode="auto">
          <a:xfrm>
            <a:off x="56388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43" name="Oval 215"/>
          <p:cNvSpPr>
            <a:spLocks noChangeArrowheads="1"/>
          </p:cNvSpPr>
          <p:nvPr/>
        </p:nvSpPr>
        <p:spPr bwMode="auto">
          <a:xfrm>
            <a:off x="57912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144" name="Oval 216"/>
          <p:cNvSpPr>
            <a:spLocks noChangeArrowheads="1"/>
          </p:cNvSpPr>
          <p:nvPr/>
        </p:nvSpPr>
        <p:spPr bwMode="auto">
          <a:xfrm>
            <a:off x="59436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145" name="Oval 217"/>
          <p:cNvSpPr>
            <a:spLocks noChangeArrowheads="1"/>
          </p:cNvSpPr>
          <p:nvPr/>
        </p:nvSpPr>
        <p:spPr bwMode="auto">
          <a:xfrm>
            <a:off x="5943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46" name="Oval 218"/>
          <p:cNvSpPr>
            <a:spLocks noChangeArrowheads="1"/>
          </p:cNvSpPr>
          <p:nvPr/>
        </p:nvSpPr>
        <p:spPr bwMode="auto">
          <a:xfrm>
            <a:off x="6705600" y="6076950"/>
            <a:ext cx="76200" cy="76200"/>
          </a:xfrm>
          <a:prstGeom prst="ellipse">
            <a:avLst/>
          </a:prstGeom>
          <a:solidFill>
            <a:schemeClr val="accent2"/>
          </a:solidFill>
          <a:ln w="9525">
            <a:noFill/>
            <a:round/>
            <a:headEnd/>
            <a:tailEnd/>
          </a:ln>
        </p:spPr>
        <p:txBody>
          <a:bodyPr wrap="none" anchor="ctr"/>
          <a:lstStyle/>
          <a:p>
            <a:endParaRPr lang="en-US"/>
          </a:p>
        </p:txBody>
      </p:sp>
      <p:sp>
        <p:nvSpPr>
          <p:cNvPr id="40147" name="Oval 219"/>
          <p:cNvSpPr>
            <a:spLocks noChangeArrowheads="1"/>
          </p:cNvSpPr>
          <p:nvPr/>
        </p:nvSpPr>
        <p:spPr bwMode="auto">
          <a:xfrm>
            <a:off x="67818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148" name="Oval 220"/>
          <p:cNvSpPr>
            <a:spLocks noChangeArrowheads="1"/>
          </p:cNvSpPr>
          <p:nvPr/>
        </p:nvSpPr>
        <p:spPr bwMode="auto">
          <a:xfrm>
            <a:off x="57150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149" name="Oval 221"/>
          <p:cNvSpPr>
            <a:spLocks noChangeArrowheads="1"/>
          </p:cNvSpPr>
          <p:nvPr/>
        </p:nvSpPr>
        <p:spPr bwMode="auto">
          <a:xfrm>
            <a:off x="57912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150" name="Oval 222"/>
          <p:cNvSpPr>
            <a:spLocks noChangeArrowheads="1"/>
          </p:cNvSpPr>
          <p:nvPr/>
        </p:nvSpPr>
        <p:spPr bwMode="auto">
          <a:xfrm>
            <a:off x="58674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151" name="Oval 223"/>
          <p:cNvSpPr>
            <a:spLocks noChangeArrowheads="1"/>
          </p:cNvSpPr>
          <p:nvPr/>
        </p:nvSpPr>
        <p:spPr bwMode="auto">
          <a:xfrm>
            <a:off x="6096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52" name="Oval 224"/>
          <p:cNvSpPr>
            <a:spLocks noChangeArrowheads="1"/>
          </p:cNvSpPr>
          <p:nvPr/>
        </p:nvSpPr>
        <p:spPr bwMode="auto">
          <a:xfrm>
            <a:off x="58674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153" name="Oval 225"/>
          <p:cNvSpPr>
            <a:spLocks noChangeArrowheads="1"/>
          </p:cNvSpPr>
          <p:nvPr/>
        </p:nvSpPr>
        <p:spPr bwMode="auto">
          <a:xfrm>
            <a:off x="5791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154" name="Oval 226"/>
          <p:cNvSpPr>
            <a:spLocks noChangeArrowheads="1"/>
          </p:cNvSpPr>
          <p:nvPr/>
        </p:nvSpPr>
        <p:spPr bwMode="auto">
          <a:xfrm>
            <a:off x="56388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155" name="Oval 227"/>
          <p:cNvSpPr>
            <a:spLocks noChangeArrowheads="1"/>
          </p:cNvSpPr>
          <p:nvPr/>
        </p:nvSpPr>
        <p:spPr bwMode="auto">
          <a:xfrm>
            <a:off x="56388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156" name="Oval 228"/>
          <p:cNvSpPr>
            <a:spLocks noChangeArrowheads="1"/>
          </p:cNvSpPr>
          <p:nvPr/>
        </p:nvSpPr>
        <p:spPr bwMode="auto">
          <a:xfrm>
            <a:off x="57912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157" name="Oval 229"/>
          <p:cNvSpPr>
            <a:spLocks noChangeArrowheads="1"/>
          </p:cNvSpPr>
          <p:nvPr/>
        </p:nvSpPr>
        <p:spPr bwMode="auto">
          <a:xfrm>
            <a:off x="57150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0158" name="Oval 230"/>
          <p:cNvSpPr>
            <a:spLocks noChangeArrowheads="1"/>
          </p:cNvSpPr>
          <p:nvPr/>
        </p:nvSpPr>
        <p:spPr bwMode="auto">
          <a:xfrm>
            <a:off x="5638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59" name="Oval 231"/>
          <p:cNvSpPr>
            <a:spLocks noChangeArrowheads="1"/>
          </p:cNvSpPr>
          <p:nvPr/>
        </p:nvSpPr>
        <p:spPr bwMode="auto">
          <a:xfrm>
            <a:off x="63246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160" name="Oval 232"/>
          <p:cNvSpPr>
            <a:spLocks noChangeArrowheads="1"/>
          </p:cNvSpPr>
          <p:nvPr/>
        </p:nvSpPr>
        <p:spPr bwMode="auto">
          <a:xfrm>
            <a:off x="5638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61" name="Oval 233"/>
          <p:cNvSpPr>
            <a:spLocks noChangeArrowheads="1"/>
          </p:cNvSpPr>
          <p:nvPr/>
        </p:nvSpPr>
        <p:spPr bwMode="auto">
          <a:xfrm>
            <a:off x="5638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162" name="Oval 234"/>
          <p:cNvSpPr>
            <a:spLocks noChangeArrowheads="1"/>
          </p:cNvSpPr>
          <p:nvPr/>
        </p:nvSpPr>
        <p:spPr bwMode="auto">
          <a:xfrm>
            <a:off x="56388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163" name="Oval 235"/>
          <p:cNvSpPr>
            <a:spLocks noChangeArrowheads="1"/>
          </p:cNvSpPr>
          <p:nvPr/>
        </p:nvSpPr>
        <p:spPr bwMode="auto">
          <a:xfrm>
            <a:off x="56388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0164" name="Oval 236"/>
          <p:cNvSpPr>
            <a:spLocks noChangeArrowheads="1"/>
          </p:cNvSpPr>
          <p:nvPr/>
        </p:nvSpPr>
        <p:spPr bwMode="auto">
          <a:xfrm>
            <a:off x="59436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165" name="Oval 237"/>
          <p:cNvSpPr>
            <a:spLocks noChangeArrowheads="1"/>
          </p:cNvSpPr>
          <p:nvPr/>
        </p:nvSpPr>
        <p:spPr bwMode="auto">
          <a:xfrm>
            <a:off x="5791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66" name="Oval 238"/>
          <p:cNvSpPr>
            <a:spLocks noChangeArrowheads="1"/>
          </p:cNvSpPr>
          <p:nvPr/>
        </p:nvSpPr>
        <p:spPr bwMode="auto">
          <a:xfrm>
            <a:off x="5943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167" name="Oval 239"/>
          <p:cNvSpPr>
            <a:spLocks noChangeArrowheads="1"/>
          </p:cNvSpPr>
          <p:nvPr/>
        </p:nvSpPr>
        <p:spPr bwMode="auto">
          <a:xfrm>
            <a:off x="6172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168" name="Oval 240"/>
          <p:cNvSpPr>
            <a:spLocks noChangeArrowheads="1"/>
          </p:cNvSpPr>
          <p:nvPr/>
        </p:nvSpPr>
        <p:spPr bwMode="auto">
          <a:xfrm>
            <a:off x="59436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169" name="Oval 241"/>
          <p:cNvSpPr>
            <a:spLocks noChangeArrowheads="1"/>
          </p:cNvSpPr>
          <p:nvPr/>
        </p:nvSpPr>
        <p:spPr bwMode="auto">
          <a:xfrm>
            <a:off x="6248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170" name="Oval 242"/>
          <p:cNvSpPr>
            <a:spLocks noChangeArrowheads="1"/>
          </p:cNvSpPr>
          <p:nvPr/>
        </p:nvSpPr>
        <p:spPr bwMode="auto">
          <a:xfrm>
            <a:off x="6400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71" name="Oval 243"/>
          <p:cNvSpPr>
            <a:spLocks noChangeArrowheads="1"/>
          </p:cNvSpPr>
          <p:nvPr/>
        </p:nvSpPr>
        <p:spPr bwMode="auto">
          <a:xfrm>
            <a:off x="65532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172" name="Oval 244"/>
          <p:cNvSpPr>
            <a:spLocks noChangeArrowheads="1"/>
          </p:cNvSpPr>
          <p:nvPr/>
        </p:nvSpPr>
        <p:spPr bwMode="auto">
          <a:xfrm>
            <a:off x="6781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73" name="Oval 245"/>
          <p:cNvSpPr>
            <a:spLocks noChangeArrowheads="1"/>
          </p:cNvSpPr>
          <p:nvPr/>
        </p:nvSpPr>
        <p:spPr bwMode="auto">
          <a:xfrm>
            <a:off x="6781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174" name="Oval 246"/>
          <p:cNvSpPr>
            <a:spLocks noChangeArrowheads="1"/>
          </p:cNvSpPr>
          <p:nvPr/>
        </p:nvSpPr>
        <p:spPr bwMode="auto">
          <a:xfrm>
            <a:off x="63246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175" name="Oval 247"/>
          <p:cNvSpPr>
            <a:spLocks noChangeArrowheads="1"/>
          </p:cNvSpPr>
          <p:nvPr/>
        </p:nvSpPr>
        <p:spPr bwMode="auto">
          <a:xfrm>
            <a:off x="6248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176" name="Oval 248"/>
          <p:cNvSpPr>
            <a:spLocks noChangeArrowheads="1"/>
          </p:cNvSpPr>
          <p:nvPr/>
        </p:nvSpPr>
        <p:spPr bwMode="auto">
          <a:xfrm>
            <a:off x="6172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177" name="Oval 249"/>
          <p:cNvSpPr>
            <a:spLocks noChangeArrowheads="1"/>
          </p:cNvSpPr>
          <p:nvPr/>
        </p:nvSpPr>
        <p:spPr bwMode="auto">
          <a:xfrm>
            <a:off x="61722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0178" name="Oval 250"/>
          <p:cNvSpPr>
            <a:spLocks noChangeArrowheads="1"/>
          </p:cNvSpPr>
          <p:nvPr/>
        </p:nvSpPr>
        <p:spPr bwMode="auto">
          <a:xfrm>
            <a:off x="6248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179" name="Oval 251"/>
          <p:cNvSpPr>
            <a:spLocks noChangeArrowheads="1"/>
          </p:cNvSpPr>
          <p:nvPr/>
        </p:nvSpPr>
        <p:spPr bwMode="auto">
          <a:xfrm>
            <a:off x="5791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180" name="Oval 252"/>
          <p:cNvSpPr>
            <a:spLocks noChangeArrowheads="1"/>
          </p:cNvSpPr>
          <p:nvPr/>
        </p:nvSpPr>
        <p:spPr bwMode="auto">
          <a:xfrm>
            <a:off x="59436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181" name="Oval 253"/>
          <p:cNvSpPr>
            <a:spLocks noChangeArrowheads="1"/>
          </p:cNvSpPr>
          <p:nvPr/>
        </p:nvSpPr>
        <p:spPr bwMode="auto">
          <a:xfrm>
            <a:off x="60960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182" name="Oval 254"/>
          <p:cNvSpPr>
            <a:spLocks noChangeArrowheads="1"/>
          </p:cNvSpPr>
          <p:nvPr/>
        </p:nvSpPr>
        <p:spPr bwMode="auto">
          <a:xfrm>
            <a:off x="6096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183" name="Oval 255"/>
          <p:cNvSpPr>
            <a:spLocks noChangeArrowheads="1"/>
          </p:cNvSpPr>
          <p:nvPr/>
        </p:nvSpPr>
        <p:spPr bwMode="auto">
          <a:xfrm>
            <a:off x="5791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184" name="Oval 256"/>
          <p:cNvSpPr>
            <a:spLocks noChangeArrowheads="1"/>
          </p:cNvSpPr>
          <p:nvPr/>
        </p:nvSpPr>
        <p:spPr bwMode="auto">
          <a:xfrm>
            <a:off x="5867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85" name="Oval 257"/>
          <p:cNvSpPr>
            <a:spLocks noChangeArrowheads="1"/>
          </p:cNvSpPr>
          <p:nvPr/>
        </p:nvSpPr>
        <p:spPr bwMode="auto">
          <a:xfrm>
            <a:off x="60198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186" name="Oval 258"/>
          <p:cNvSpPr>
            <a:spLocks noChangeArrowheads="1"/>
          </p:cNvSpPr>
          <p:nvPr/>
        </p:nvSpPr>
        <p:spPr bwMode="auto">
          <a:xfrm>
            <a:off x="6096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187" name="Oval 259"/>
          <p:cNvSpPr>
            <a:spLocks noChangeArrowheads="1"/>
          </p:cNvSpPr>
          <p:nvPr/>
        </p:nvSpPr>
        <p:spPr bwMode="auto">
          <a:xfrm>
            <a:off x="6019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188" name="Oval 260"/>
          <p:cNvSpPr>
            <a:spLocks noChangeArrowheads="1"/>
          </p:cNvSpPr>
          <p:nvPr/>
        </p:nvSpPr>
        <p:spPr bwMode="auto">
          <a:xfrm>
            <a:off x="5943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189" name="Oval 261"/>
          <p:cNvSpPr>
            <a:spLocks noChangeArrowheads="1"/>
          </p:cNvSpPr>
          <p:nvPr/>
        </p:nvSpPr>
        <p:spPr bwMode="auto">
          <a:xfrm>
            <a:off x="5791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190" name="Oval 262"/>
          <p:cNvSpPr>
            <a:spLocks noChangeArrowheads="1"/>
          </p:cNvSpPr>
          <p:nvPr/>
        </p:nvSpPr>
        <p:spPr bwMode="auto">
          <a:xfrm>
            <a:off x="59436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191" name="Oval 263"/>
          <p:cNvSpPr>
            <a:spLocks noChangeArrowheads="1"/>
          </p:cNvSpPr>
          <p:nvPr/>
        </p:nvSpPr>
        <p:spPr bwMode="auto">
          <a:xfrm>
            <a:off x="58674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0192" name="Oval 264"/>
          <p:cNvSpPr>
            <a:spLocks noChangeArrowheads="1"/>
          </p:cNvSpPr>
          <p:nvPr/>
        </p:nvSpPr>
        <p:spPr bwMode="auto">
          <a:xfrm>
            <a:off x="57150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193" name="Oval 265"/>
          <p:cNvSpPr>
            <a:spLocks noChangeArrowheads="1"/>
          </p:cNvSpPr>
          <p:nvPr/>
        </p:nvSpPr>
        <p:spPr bwMode="auto">
          <a:xfrm>
            <a:off x="5715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194" name="Oval 266"/>
          <p:cNvSpPr>
            <a:spLocks noChangeArrowheads="1"/>
          </p:cNvSpPr>
          <p:nvPr/>
        </p:nvSpPr>
        <p:spPr bwMode="auto">
          <a:xfrm>
            <a:off x="57150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0195" name="Oval 267"/>
          <p:cNvSpPr>
            <a:spLocks noChangeArrowheads="1"/>
          </p:cNvSpPr>
          <p:nvPr/>
        </p:nvSpPr>
        <p:spPr bwMode="auto">
          <a:xfrm>
            <a:off x="57150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0196" name="Oval 268"/>
          <p:cNvSpPr>
            <a:spLocks noChangeArrowheads="1"/>
          </p:cNvSpPr>
          <p:nvPr/>
        </p:nvSpPr>
        <p:spPr bwMode="auto">
          <a:xfrm>
            <a:off x="58674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197" name="Oval 269"/>
          <p:cNvSpPr>
            <a:spLocks noChangeArrowheads="1"/>
          </p:cNvSpPr>
          <p:nvPr/>
        </p:nvSpPr>
        <p:spPr bwMode="auto">
          <a:xfrm>
            <a:off x="59436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198" name="Oval 270"/>
          <p:cNvSpPr>
            <a:spLocks noChangeArrowheads="1"/>
          </p:cNvSpPr>
          <p:nvPr/>
        </p:nvSpPr>
        <p:spPr bwMode="auto">
          <a:xfrm>
            <a:off x="60960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199" name="Oval 271"/>
          <p:cNvSpPr>
            <a:spLocks noChangeArrowheads="1"/>
          </p:cNvSpPr>
          <p:nvPr/>
        </p:nvSpPr>
        <p:spPr bwMode="auto">
          <a:xfrm>
            <a:off x="6096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200" name="Oval 272"/>
          <p:cNvSpPr>
            <a:spLocks noChangeArrowheads="1"/>
          </p:cNvSpPr>
          <p:nvPr/>
        </p:nvSpPr>
        <p:spPr bwMode="auto">
          <a:xfrm>
            <a:off x="63246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201" name="Oval 273"/>
          <p:cNvSpPr>
            <a:spLocks noChangeArrowheads="1"/>
          </p:cNvSpPr>
          <p:nvPr/>
        </p:nvSpPr>
        <p:spPr bwMode="auto">
          <a:xfrm>
            <a:off x="6858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202" name="Oval 277"/>
          <p:cNvSpPr>
            <a:spLocks noChangeArrowheads="1"/>
          </p:cNvSpPr>
          <p:nvPr/>
        </p:nvSpPr>
        <p:spPr bwMode="auto">
          <a:xfrm>
            <a:off x="6705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03" name="Oval 278"/>
          <p:cNvSpPr>
            <a:spLocks noChangeArrowheads="1"/>
          </p:cNvSpPr>
          <p:nvPr/>
        </p:nvSpPr>
        <p:spPr bwMode="auto">
          <a:xfrm>
            <a:off x="6781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04" name="Oval 279"/>
          <p:cNvSpPr>
            <a:spLocks noChangeArrowheads="1"/>
          </p:cNvSpPr>
          <p:nvPr/>
        </p:nvSpPr>
        <p:spPr bwMode="auto">
          <a:xfrm>
            <a:off x="6324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05" name="Oval 280"/>
          <p:cNvSpPr>
            <a:spLocks noChangeArrowheads="1"/>
          </p:cNvSpPr>
          <p:nvPr/>
        </p:nvSpPr>
        <p:spPr bwMode="auto">
          <a:xfrm>
            <a:off x="6477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06" name="Oval 281"/>
          <p:cNvSpPr>
            <a:spLocks noChangeArrowheads="1"/>
          </p:cNvSpPr>
          <p:nvPr/>
        </p:nvSpPr>
        <p:spPr bwMode="auto">
          <a:xfrm>
            <a:off x="6629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07" name="Oval 282"/>
          <p:cNvSpPr>
            <a:spLocks noChangeArrowheads="1"/>
          </p:cNvSpPr>
          <p:nvPr/>
        </p:nvSpPr>
        <p:spPr bwMode="auto">
          <a:xfrm>
            <a:off x="6629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08" name="Oval 283"/>
          <p:cNvSpPr>
            <a:spLocks noChangeArrowheads="1"/>
          </p:cNvSpPr>
          <p:nvPr/>
        </p:nvSpPr>
        <p:spPr bwMode="auto">
          <a:xfrm>
            <a:off x="63246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209" name="Oval 284"/>
          <p:cNvSpPr>
            <a:spLocks noChangeArrowheads="1"/>
          </p:cNvSpPr>
          <p:nvPr/>
        </p:nvSpPr>
        <p:spPr bwMode="auto">
          <a:xfrm>
            <a:off x="64008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210" name="Oval 286"/>
          <p:cNvSpPr>
            <a:spLocks noChangeArrowheads="1"/>
          </p:cNvSpPr>
          <p:nvPr/>
        </p:nvSpPr>
        <p:spPr bwMode="auto">
          <a:xfrm>
            <a:off x="6172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211" name="Oval 287"/>
          <p:cNvSpPr>
            <a:spLocks noChangeArrowheads="1"/>
          </p:cNvSpPr>
          <p:nvPr/>
        </p:nvSpPr>
        <p:spPr bwMode="auto">
          <a:xfrm>
            <a:off x="6553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12" name="Oval 288"/>
          <p:cNvSpPr>
            <a:spLocks noChangeArrowheads="1"/>
          </p:cNvSpPr>
          <p:nvPr/>
        </p:nvSpPr>
        <p:spPr bwMode="auto">
          <a:xfrm>
            <a:off x="64008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213" name="Oval 289"/>
          <p:cNvSpPr>
            <a:spLocks noChangeArrowheads="1"/>
          </p:cNvSpPr>
          <p:nvPr/>
        </p:nvSpPr>
        <p:spPr bwMode="auto">
          <a:xfrm>
            <a:off x="6096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214" name="Oval 290"/>
          <p:cNvSpPr>
            <a:spLocks noChangeArrowheads="1"/>
          </p:cNvSpPr>
          <p:nvPr/>
        </p:nvSpPr>
        <p:spPr bwMode="auto">
          <a:xfrm>
            <a:off x="6324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15" name="Oval 291"/>
          <p:cNvSpPr>
            <a:spLocks noChangeArrowheads="1"/>
          </p:cNvSpPr>
          <p:nvPr/>
        </p:nvSpPr>
        <p:spPr bwMode="auto">
          <a:xfrm>
            <a:off x="64770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216" name="Oval 292"/>
          <p:cNvSpPr>
            <a:spLocks noChangeArrowheads="1"/>
          </p:cNvSpPr>
          <p:nvPr/>
        </p:nvSpPr>
        <p:spPr bwMode="auto">
          <a:xfrm>
            <a:off x="64008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0217" name="Oval 293"/>
          <p:cNvSpPr>
            <a:spLocks noChangeArrowheads="1"/>
          </p:cNvSpPr>
          <p:nvPr/>
        </p:nvSpPr>
        <p:spPr bwMode="auto">
          <a:xfrm>
            <a:off x="62484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18" name="Oval 294"/>
          <p:cNvSpPr>
            <a:spLocks noChangeArrowheads="1"/>
          </p:cNvSpPr>
          <p:nvPr/>
        </p:nvSpPr>
        <p:spPr bwMode="auto">
          <a:xfrm>
            <a:off x="6248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19" name="Oval 295"/>
          <p:cNvSpPr>
            <a:spLocks noChangeArrowheads="1"/>
          </p:cNvSpPr>
          <p:nvPr/>
        </p:nvSpPr>
        <p:spPr bwMode="auto">
          <a:xfrm>
            <a:off x="62484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0220" name="Oval 297"/>
          <p:cNvSpPr>
            <a:spLocks noChangeArrowheads="1"/>
          </p:cNvSpPr>
          <p:nvPr/>
        </p:nvSpPr>
        <p:spPr bwMode="auto">
          <a:xfrm>
            <a:off x="6400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21" name="Oval 298"/>
          <p:cNvSpPr>
            <a:spLocks noChangeArrowheads="1"/>
          </p:cNvSpPr>
          <p:nvPr/>
        </p:nvSpPr>
        <p:spPr bwMode="auto">
          <a:xfrm>
            <a:off x="6553200" y="4324350"/>
            <a:ext cx="76200" cy="76200"/>
          </a:xfrm>
          <a:prstGeom prst="ellipse">
            <a:avLst/>
          </a:prstGeom>
          <a:solidFill>
            <a:schemeClr val="accent2"/>
          </a:solidFill>
          <a:ln w="9525">
            <a:noFill/>
            <a:round/>
            <a:headEnd/>
            <a:tailEnd/>
          </a:ln>
        </p:spPr>
        <p:txBody>
          <a:bodyPr wrap="none" anchor="ctr"/>
          <a:lstStyle/>
          <a:p>
            <a:endParaRPr lang="en-US"/>
          </a:p>
        </p:txBody>
      </p:sp>
      <p:sp>
        <p:nvSpPr>
          <p:cNvPr id="40222" name="Oval 299"/>
          <p:cNvSpPr>
            <a:spLocks noChangeArrowheads="1"/>
          </p:cNvSpPr>
          <p:nvPr/>
        </p:nvSpPr>
        <p:spPr bwMode="auto">
          <a:xfrm>
            <a:off x="67818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23" name="Oval 300"/>
          <p:cNvSpPr>
            <a:spLocks noChangeArrowheads="1"/>
          </p:cNvSpPr>
          <p:nvPr/>
        </p:nvSpPr>
        <p:spPr bwMode="auto">
          <a:xfrm>
            <a:off x="6629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224" name="Oval 301"/>
          <p:cNvSpPr>
            <a:spLocks noChangeArrowheads="1"/>
          </p:cNvSpPr>
          <p:nvPr/>
        </p:nvSpPr>
        <p:spPr bwMode="auto">
          <a:xfrm>
            <a:off x="6858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225" name="Oval 302"/>
          <p:cNvSpPr>
            <a:spLocks noChangeArrowheads="1"/>
          </p:cNvSpPr>
          <p:nvPr/>
        </p:nvSpPr>
        <p:spPr bwMode="auto">
          <a:xfrm>
            <a:off x="7543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226" name="Oval 303"/>
          <p:cNvSpPr>
            <a:spLocks noChangeArrowheads="1"/>
          </p:cNvSpPr>
          <p:nvPr/>
        </p:nvSpPr>
        <p:spPr bwMode="auto">
          <a:xfrm>
            <a:off x="76962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0227" name="Oval 304"/>
          <p:cNvSpPr>
            <a:spLocks noChangeArrowheads="1"/>
          </p:cNvSpPr>
          <p:nvPr/>
        </p:nvSpPr>
        <p:spPr bwMode="auto">
          <a:xfrm>
            <a:off x="7391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228" name="Oval 305"/>
          <p:cNvSpPr>
            <a:spLocks noChangeArrowheads="1"/>
          </p:cNvSpPr>
          <p:nvPr/>
        </p:nvSpPr>
        <p:spPr bwMode="auto">
          <a:xfrm>
            <a:off x="7543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229" name="Oval 306"/>
          <p:cNvSpPr>
            <a:spLocks noChangeArrowheads="1"/>
          </p:cNvSpPr>
          <p:nvPr/>
        </p:nvSpPr>
        <p:spPr bwMode="auto">
          <a:xfrm>
            <a:off x="7848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230" name="Oval 307"/>
          <p:cNvSpPr>
            <a:spLocks noChangeArrowheads="1"/>
          </p:cNvSpPr>
          <p:nvPr/>
        </p:nvSpPr>
        <p:spPr bwMode="auto">
          <a:xfrm>
            <a:off x="79248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231" name="Oval 308"/>
          <p:cNvSpPr>
            <a:spLocks noChangeArrowheads="1"/>
          </p:cNvSpPr>
          <p:nvPr/>
        </p:nvSpPr>
        <p:spPr bwMode="auto">
          <a:xfrm>
            <a:off x="78486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232" name="Oval 309"/>
          <p:cNvSpPr>
            <a:spLocks noChangeArrowheads="1"/>
          </p:cNvSpPr>
          <p:nvPr/>
        </p:nvSpPr>
        <p:spPr bwMode="auto">
          <a:xfrm>
            <a:off x="80772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0233" name="Oval 310"/>
          <p:cNvSpPr>
            <a:spLocks noChangeArrowheads="1"/>
          </p:cNvSpPr>
          <p:nvPr/>
        </p:nvSpPr>
        <p:spPr bwMode="auto">
          <a:xfrm>
            <a:off x="80010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234" name="Oval 311"/>
          <p:cNvSpPr>
            <a:spLocks noChangeArrowheads="1"/>
          </p:cNvSpPr>
          <p:nvPr/>
        </p:nvSpPr>
        <p:spPr bwMode="auto">
          <a:xfrm>
            <a:off x="8077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35" name="Oval 312"/>
          <p:cNvSpPr>
            <a:spLocks noChangeArrowheads="1"/>
          </p:cNvSpPr>
          <p:nvPr/>
        </p:nvSpPr>
        <p:spPr bwMode="auto">
          <a:xfrm>
            <a:off x="7924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36" name="Oval 313"/>
          <p:cNvSpPr>
            <a:spLocks noChangeArrowheads="1"/>
          </p:cNvSpPr>
          <p:nvPr/>
        </p:nvSpPr>
        <p:spPr bwMode="auto">
          <a:xfrm>
            <a:off x="80772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237" name="Oval 314"/>
          <p:cNvSpPr>
            <a:spLocks noChangeArrowheads="1"/>
          </p:cNvSpPr>
          <p:nvPr/>
        </p:nvSpPr>
        <p:spPr bwMode="auto">
          <a:xfrm>
            <a:off x="77724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0238" name="Oval 315"/>
          <p:cNvSpPr>
            <a:spLocks noChangeArrowheads="1"/>
          </p:cNvSpPr>
          <p:nvPr/>
        </p:nvSpPr>
        <p:spPr bwMode="auto">
          <a:xfrm>
            <a:off x="7772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39" name="Oval 316"/>
          <p:cNvSpPr>
            <a:spLocks noChangeArrowheads="1"/>
          </p:cNvSpPr>
          <p:nvPr/>
        </p:nvSpPr>
        <p:spPr bwMode="auto">
          <a:xfrm>
            <a:off x="79248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240" name="Oval 317"/>
          <p:cNvSpPr>
            <a:spLocks noChangeArrowheads="1"/>
          </p:cNvSpPr>
          <p:nvPr/>
        </p:nvSpPr>
        <p:spPr bwMode="auto">
          <a:xfrm>
            <a:off x="79248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241" name="Oval 318"/>
          <p:cNvSpPr>
            <a:spLocks noChangeArrowheads="1"/>
          </p:cNvSpPr>
          <p:nvPr/>
        </p:nvSpPr>
        <p:spPr bwMode="auto">
          <a:xfrm>
            <a:off x="73152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0242" name="Oval 319"/>
          <p:cNvSpPr>
            <a:spLocks noChangeArrowheads="1"/>
          </p:cNvSpPr>
          <p:nvPr/>
        </p:nvSpPr>
        <p:spPr bwMode="auto">
          <a:xfrm>
            <a:off x="7620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243" name="Oval 320"/>
          <p:cNvSpPr>
            <a:spLocks noChangeArrowheads="1"/>
          </p:cNvSpPr>
          <p:nvPr/>
        </p:nvSpPr>
        <p:spPr bwMode="auto">
          <a:xfrm>
            <a:off x="76962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244" name="Oval 321"/>
          <p:cNvSpPr>
            <a:spLocks noChangeArrowheads="1"/>
          </p:cNvSpPr>
          <p:nvPr/>
        </p:nvSpPr>
        <p:spPr bwMode="auto">
          <a:xfrm>
            <a:off x="7924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245" name="Oval 322"/>
          <p:cNvSpPr>
            <a:spLocks noChangeArrowheads="1"/>
          </p:cNvSpPr>
          <p:nvPr/>
        </p:nvSpPr>
        <p:spPr bwMode="auto">
          <a:xfrm>
            <a:off x="79248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46" name="Oval 323"/>
          <p:cNvSpPr>
            <a:spLocks noChangeArrowheads="1"/>
          </p:cNvSpPr>
          <p:nvPr/>
        </p:nvSpPr>
        <p:spPr bwMode="auto">
          <a:xfrm>
            <a:off x="7543800" y="5772150"/>
            <a:ext cx="76200" cy="76200"/>
          </a:xfrm>
          <a:prstGeom prst="ellipse">
            <a:avLst/>
          </a:prstGeom>
          <a:solidFill>
            <a:schemeClr val="accent2"/>
          </a:solidFill>
          <a:ln w="9525">
            <a:noFill/>
            <a:round/>
            <a:headEnd/>
            <a:tailEnd/>
          </a:ln>
        </p:spPr>
        <p:txBody>
          <a:bodyPr wrap="none" anchor="ctr"/>
          <a:lstStyle/>
          <a:p>
            <a:endParaRPr lang="en-US"/>
          </a:p>
        </p:txBody>
      </p:sp>
      <p:sp>
        <p:nvSpPr>
          <p:cNvPr id="40247" name="Oval 324"/>
          <p:cNvSpPr>
            <a:spLocks noChangeArrowheads="1"/>
          </p:cNvSpPr>
          <p:nvPr/>
        </p:nvSpPr>
        <p:spPr bwMode="auto">
          <a:xfrm>
            <a:off x="73914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48" name="Oval 325"/>
          <p:cNvSpPr>
            <a:spLocks noChangeArrowheads="1"/>
          </p:cNvSpPr>
          <p:nvPr/>
        </p:nvSpPr>
        <p:spPr bwMode="auto">
          <a:xfrm>
            <a:off x="74676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249" name="Oval 326"/>
          <p:cNvSpPr>
            <a:spLocks noChangeArrowheads="1"/>
          </p:cNvSpPr>
          <p:nvPr/>
        </p:nvSpPr>
        <p:spPr bwMode="auto">
          <a:xfrm>
            <a:off x="7696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50" name="Oval 327"/>
          <p:cNvSpPr>
            <a:spLocks noChangeArrowheads="1"/>
          </p:cNvSpPr>
          <p:nvPr/>
        </p:nvSpPr>
        <p:spPr bwMode="auto">
          <a:xfrm>
            <a:off x="7848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51" name="Oval 328"/>
          <p:cNvSpPr>
            <a:spLocks noChangeArrowheads="1"/>
          </p:cNvSpPr>
          <p:nvPr/>
        </p:nvSpPr>
        <p:spPr bwMode="auto">
          <a:xfrm>
            <a:off x="7772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52" name="Oval 329"/>
          <p:cNvSpPr>
            <a:spLocks noChangeArrowheads="1"/>
          </p:cNvSpPr>
          <p:nvPr/>
        </p:nvSpPr>
        <p:spPr bwMode="auto">
          <a:xfrm>
            <a:off x="8001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53" name="Oval 330"/>
          <p:cNvSpPr>
            <a:spLocks noChangeArrowheads="1"/>
          </p:cNvSpPr>
          <p:nvPr/>
        </p:nvSpPr>
        <p:spPr bwMode="auto">
          <a:xfrm>
            <a:off x="6934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54" name="Oval 331"/>
          <p:cNvSpPr>
            <a:spLocks noChangeArrowheads="1"/>
          </p:cNvSpPr>
          <p:nvPr/>
        </p:nvSpPr>
        <p:spPr bwMode="auto">
          <a:xfrm>
            <a:off x="70866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55" name="Oval 332"/>
          <p:cNvSpPr>
            <a:spLocks noChangeArrowheads="1"/>
          </p:cNvSpPr>
          <p:nvPr/>
        </p:nvSpPr>
        <p:spPr bwMode="auto">
          <a:xfrm>
            <a:off x="72390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56" name="Oval 333"/>
          <p:cNvSpPr>
            <a:spLocks noChangeArrowheads="1"/>
          </p:cNvSpPr>
          <p:nvPr/>
        </p:nvSpPr>
        <p:spPr bwMode="auto">
          <a:xfrm>
            <a:off x="7239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57" name="Oval 334"/>
          <p:cNvSpPr>
            <a:spLocks noChangeArrowheads="1"/>
          </p:cNvSpPr>
          <p:nvPr/>
        </p:nvSpPr>
        <p:spPr bwMode="auto">
          <a:xfrm>
            <a:off x="8229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58" name="Oval 335"/>
          <p:cNvSpPr>
            <a:spLocks noChangeArrowheads="1"/>
          </p:cNvSpPr>
          <p:nvPr/>
        </p:nvSpPr>
        <p:spPr bwMode="auto">
          <a:xfrm>
            <a:off x="80772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59" name="Oval 336"/>
          <p:cNvSpPr>
            <a:spLocks noChangeArrowheads="1"/>
          </p:cNvSpPr>
          <p:nvPr/>
        </p:nvSpPr>
        <p:spPr bwMode="auto">
          <a:xfrm>
            <a:off x="70104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260" name="Oval 337"/>
          <p:cNvSpPr>
            <a:spLocks noChangeArrowheads="1"/>
          </p:cNvSpPr>
          <p:nvPr/>
        </p:nvSpPr>
        <p:spPr bwMode="auto">
          <a:xfrm>
            <a:off x="70866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261" name="Oval 338"/>
          <p:cNvSpPr>
            <a:spLocks noChangeArrowheads="1"/>
          </p:cNvSpPr>
          <p:nvPr/>
        </p:nvSpPr>
        <p:spPr bwMode="auto">
          <a:xfrm>
            <a:off x="7239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262" name="Oval 339"/>
          <p:cNvSpPr>
            <a:spLocks noChangeArrowheads="1"/>
          </p:cNvSpPr>
          <p:nvPr/>
        </p:nvSpPr>
        <p:spPr bwMode="auto">
          <a:xfrm>
            <a:off x="7391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63" name="Oval 340"/>
          <p:cNvSpPr>
            <a:spLocks noChangeArrowheads="1"/>
          </p:cNvSpPr>
          <p:nvPr/>
        </p:nvSpPr>
        <p:spPr bwMode="auto">
          <a:xfrm>
            <a:off x="7162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64" name="Oval 341"/>
          <p:cNvSpPr>
            <a:spLocks noChangeArrowheads="1"/>
          </p:cNvSpPr>
          <p:nvPr/>
        </p:nvSpPr>
        <p:spPr bwMode="auto">
          <a:xfrm>
            <a:off x="71628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0265" name="Oval 342"/>
          <p:cNvSpPr>
            <a:spLocks noChangeArrowheads="1"/>
          </p:cNvSpPr>
          <p:nvPr/>
        </p:nvSpPr>
        <p:spPr bwMode="auto">
          <a:xfrm>
            <a:off x="6934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66" name="Oval 343"/>
          <p:cNvSpPr>
            <a:spLocks noChangeArrowheads="1"/>
          </p:cNvSpPr>
          <p:nvPr/>
        </p:nvSpPr>
        <p:spPr bwMode="auto">
          <a:xfrm>
            <a:off x="69342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267" name="Oval 344"/>
          <p:cNvSpPr>
            <a:spLocks noChangeArrowheads="1"/>
          </p:cNvSpPr>
          <p:nvPr/>
        </p:nvSpPr>
        <p:spPr bwMode="auto">
          <a:xfrm>
            <a:off x="70866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268" name="Oval 345"/>
          <p:cNvSpPr>
            <a:spLocks noChangeArrowheads="1"/>
          </p:cNvSpPr>
          <p:nvPr/>
        </p:nvSpPr>
        <p:spPr bwMode="auto">
          <a:xfrm>
            <a:off x="7010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269" name="Oval 346"/>
          <p:cNvSpPr>
            <a:spLocks noChangeArrowheads="1"/>
          </p:cNvSpPr>
          <p:nvPr/>
        </p:nvSpPr>
        <p:spPr bwMode="auto">
          <a:xfrm>
            <a:off x="6934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70" name="Oval 347"/>
          <p:cNvSpPr>
            <a:spLocks noChangeArrowheads="1"/>
          </p:cNvSpPr>
          <p:nvPr/>
        </p:nvSpPr>
        <p:spPr bwMode="auto">
          <a:xfrm>
            <a:off x="76200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71" name="Oval 348"/>
          <p:cNvSpPr>
            <a:spLocks noChangeArrowheads="1"/>
          </p:cNvSpPr>
          <p:nvPr/>
        </p:nvSpPr>
        <p:spPr bwMode="auto">
          <a:xfrm>
            <a:off x="6934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72" name="Oval 349"/>
          <p:cNvSpPr>
            <a:spLocks noChangeArrowheads="1"/>
          </p:cNvSpPr>
          <p:nvPr/>
        </p:nvSpPr>
        <p:spPr bwMode="auto">
          <a:xfrm>
            <a:off x="6934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73" name="Oval 350"/>
          <p:cNvSpPr>
            <a:spLocks noChangeArrowheads="1"/>
          </p:cNvSpPr>
          <p:nvPr/>
        </p:nvSpPr>
        <p:spPr bwMode="auto">
          <a:xfrm>
            <a:off x="6934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274" name="Oval 352"/>
          <p:cNvSpPr>
            <a:spLocks noChangeArrowheads="1"/>
          </p:cNvSpPr>
          <p:nvPr/>
        </p:nvSpPr>
        <p:spPr bwMode="auto">
          <a:xfrm>
            <a:off x="72390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0275" name="Oval 353"/>
          <p:cNvSpPr>
            <a:spLocks noChangeArrowheads="1"/>
          </p:cNvSpPr>
          <p:nvPr/>
        </p:nvSpPr>
        <p:spPr bwMode="auto">
          <a:xfrm>
            <a:off x="70866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76" name="Oval 354"/>
          <p:cNvSpPr>
            <a:spLocks noChangeArrowheads="1"/>
          </p:cNvSpPr>
          <p:nvPr/>
        </p:nvSpPr>
        <p:spPr bwMode="auto">
          <a:xfrm>
            <a:off x="72390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77" name="Oval 355"/>
          <p:cNvSpPr>
            <a:spLocks noChangeArrowheads="1"/>
          </p:cNvSpPr>
          <p:nvPr/>
        </p:nvSpPr>
        <p:spPr bwMode="auto">
          <a:xfrm>
            <a:off x="7467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78" name="Oval 356"/>
          <p:cNvSpPr>
            <a:spLocks noChangeArrowheads="1"/>
          </p:cNvSpPr>
          <p:nvPr/>
        </p:nvSpPr>
        <p:spPr bwMode="auto">
          <a:xfrm>
            <a:off x="72390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279" name="Oval 357"/>
          <p:cNvSpPr>
            <a:spLocks noChangeArrowheads="1"/>
          </p:cNvSpPr>
          <p:nvPr/>
        </p:nvSpPr>
        <p:spPr bwMode="auto">
          <a:xfrm>
            <a:off x="75438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280" name="Oval 358"/>
          <p:cNvSpPr>
            <a:spLocks noChangeArrowheads="1"/>
          </p:cNvSpPr>
          <p:nvPr/>
        </p:nvSpPr>
        <p:spPr bwMode="auto">
          <a:xfrm>
            <a:off x="7696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81" name="Oval 359"/>
          <p:cNvSpPr>
            <a:spLocks noChangeArrowheads="1"/>
          </p:cNvSpPr>
          <p:nvPr/>
        </p:nvSpPr>
        <p:spPr bwMode="auto">
          <a:xfrm>
            <a:off x="78486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282" name="Oval 360"/>
          <p:cNvSpPr>
            <a:spLocks noChangeArrowheads="1"/>
          </p:cNvSpPr>
          <p:nvPr/>
        </p:nvSpPr>
        <p:spPr bwMode="auto">
          <a:xfrm>
            <a:off x="8077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283" name="Oval 361"/>
          <p:cNvSpPr>
            <a:spLocks noChangeArrowheads="1"/>
          </p:cNvSpPr>
          <p:nvPr/>
        </p:nvSpPr>
        <p:spPr bwMode="auto">
          <a:xfrm>
            <a:off x="8077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84" name="Oval 362"/>
          <p:cNvSpPr>
            <a:spLocks noChangeArrowheads="1"/>
          </p:cNvSpPr>
          <p:nvPr/>
        </p:nvSpPr>
        <p:spPr bwMode="auto">
          <a:xfrm>
            <a:off x="7620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285" name="Oval 363"/>
          <p:cNvSpPr>
            <a:spLocks noChangeArrowheads="1"/>
          </p:cNvSpPr>
          <p:nvPr/>
        </p:nvSpPr>
        <p:spPr bwMode="auto">
          <a:xfrm>
            <a:off x="75438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286" name="Oval 364"/>
          <p:cNvSpPr>
            <a:spLocks noChangeArrowheads="1"/>
          </p:cNvSpPr>
          <p:nvPr/>
        </p:nvSpPr>
        <p:spPr bwMode="auto">
          <a:xfrm>
            <a:off x="7467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287" name="Oval 365"/>
          <p:cNvSpPr>
            <a:spLocks noChangeArrowheads="1"/>
          </p:cNvSpPr>
          <p:nvPr/>
        </p:nvSpPr>
        <p:spPr bwMode="auto">
          <a:xfrm>
            <a:off x="74676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0288" name="Oval 366"/>
          <p:cNvSpPr>
            <a:spLocks noChangeArrowheads="1"/>
          </p:cNvSpPr>
          <p:nvPr/>
        </p:nvSpPr>
        <p:spPr bwMode="auto">
          <a:xfrm>
            <a:off x="7543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89" name="Oval 367"/>
          <p:cNvSpPr>
            <a:spLocks noChangeArrowheads="1"/>
          </p:cNvSpPr>
          <p:nvPr/>
        </p:nvSpPr>
        <p:spPr bwMode="auto">
          <a:xfrm>
            <a:off x="7086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290" name="Oval 368"/>
          <p:cNvSpPr>
            <a:spLocks noChangeArrowheads="1"/>
          </p:cNvSpPr>
          <p:nvPr/>
        </p:nvSpPr>
        <p:spPr bwMode="auto">
          <a:xfrm>
            <a:off x="7239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91" name="Oval 369"/>
          <p:cNvSpPr>
            <a:spLocks noChangeArrowheads="1"/>
          </p:cNvSpPr>
          <p:nvPr/>
        </p:nvSpPr>
        <p:spPr bwMode="auto">
          <a:xfrm>
            <a:off x="7391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92" name="Oval 370"/>
          <p:cNvSpPr>
            <a:spLocks noChangeArrowheads="1"/>
          </p:cNvSpPr>
          <p:nvPr/>
        </p:nvSpPr>
        <p:spPr bwMode="auto">
          <a:xfrm>
            <a:off x="7391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293" name="Oval 371"/>
          <p:cNvSpPr>
            <a:spLocks noChangeArrowheads="1"/>
          </p:cNvSpPr>
          <p:nvPr/>
        </p:nvSpPr>
        <p:spPr bwMode="auto">
          <a:xfrm>
            <a:off x="70866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294" name="Oval 372"/>
          <p:cNvSpPr>
            <a:spLocks noChangeArrowheads="1"/>
          </p:cNvSpPr>
          <p:nvPr/>
        </p:nvSpPr>
        <p:spPr bwMode="auto">
          <a:xfrm>
            <a:off x="7162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95" name="Oval 373"/>
          <p:cNvSpPr>
            <a:spLocks noChangeArrowheads="1"/>
          </p:cNvSpPr>
          <p:nvPr/>
        </p:nvSpPr>
        <p:spPr bwMode="auto">
          <a:xfrm>
            <a:off x="7315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296" name="Oval 374"/>
          <p:cNvSpPr>
            <a:spLocks noChangeArrowheads="1"/>
          </p:cNvSpPr>
          <p:nvPr/>
        </p:nvSpPr>
        <p:spPr bwMode="auto">
          <a:xfrm>
            <a:off x="7391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297" name="Oval 375"/>
          <p:cNvSpPr>
            <a:spLocks noChangeArrowheads="1"/>
          </p:cNvSpPr>
          <p:nvPr/>
        </p:nvSpPr>
        <p:spPr bwMode="auto">
          <a:xfrm>
            <a:off x="7315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298" name="Oval 377"/>
          <p:cNvSpPr>
            <a:spLocks noChangeArrowheads="1"/>
          </p:cNvSpPr>
          <p:nvPr/>
        </p:nvSpPr>
        <p:spPr bwMode="auto">
          <a:xfrm>
            <a:off x="7086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299" name="Oval 378"/>
          <p:cNvSpPr>
            <a:spLocks noChangeArrowheads="1"/>
          </p:cNvSpPr>
          <p:nvPr/>
        </p:nvSpPr>
        <p:spPr bwMode="auto">
          <a:xfrm>
            <a:off x="72390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300" name="Oval 379"/>
          <p:cNvSpPr>
            <a:spLocks noChangeArrowheads="1"/>
          </p:cNvSpPr>
          <p:nvPr/>
        </p:nvSpPr>
        <p:spPr bwMode="auto">
          <a:xfrm>
            <a:off x="71628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301" name="Oval 380"/>
          <p:cNvSpPr>
            <a:spLocks noChangeArrowheads="1"/>
          </p:cNvSpPr>
          <p:nvPr/>
        </p:nvSpPr>
        <p:spPr bwMode="auto">
          <a:xfrm>
            <a:off x="7010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302" name="Oval 381"/>
          <p:cNvSpPr>
            <a:spLocks noChangeArrowheads="1"/>
          </p:cNvSpPr>
          <p:nvPr/>
        </p:nvSpPr>
        <p:spPr bwMode="auto">
          <a:xfrm>
            <a:off x="6934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303" name="Oval 384"/>
          <p:cNvSpPr>
            <a:spLocks noChangeArrowheads="1"/>
          </p:cNvSpPr>
          <p:nvPr/>
        </p:nvSpPr>
        <p:spPr bwMode="auto">
          <a:xfrm>
            <a:off x="7162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304" name="Oval 385"/>
          <p:cNvSpPr>
            <a:spLocks noChangeArrowheads="1"/>
          </p:cNvSpPr>
          <p:nvPr/>
        </p:nvSpPr>
        <p:spPr bwMode="auto">
          <a:xfrm>
            <a:off x="72390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305" name="Oval 386"/>
          <p:cNvSpPr>
            <a:spLocks noChangeArrowheads="1"/>
          </p:cNvSpPr>
          <p:nvPr/>
        </p:nvSpPr>
        <p:spPr bwMode="auto">
          <a:xfrm>
            <a:off x="73914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0306" name="Oval 387"/>
          <p:cNvSpPr>
            <a:spLocks noChangeArrowheads="1"/>
          </p:cNvSpPr>
          <p:nvPr/>
        </p:nvSpPr>
        <p:spPr bwMode="auto">
          <a:xfrm>
            <a:off x="73914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307" name="Oval 388"/>
          <p:cNvSpPr>
            <a:spLocks noChangeArrowheads="1"/>
          </p:cNvSpPr>
          <p:nvPr/>
        </p:nvSpPr>
        <p:spPr bwMode="auto">
          <a:xfrm>
            <a:off x="7620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308" name="Oval 389"/>
          <p:cNvSpPr>
            <a:spLocks noChangeArrowheads="1"/>
          </p:cNvSpPr>
          <p:nvPr/>
        </p:nvSpPr>
        <p:spPr bwMode="auto">
          <a:xfrm>
            <a:off x="81534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309" name="Oval 390"/>
          <p:cNvSpPr>
            <a:spLocks noChangeArrowheads="1"/>
          </p:cNvSpPr>
          <p:nvPr/>
        </p:nvSpPr>
        <p:spPr bwMode="auto">
          <a:xfrm>
            <a:off x="80772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0310" name="Oval 391"/>
          <p:cNvSpPr>
            <a:spLocks noChangeArrowheads="1"/>
          </p:cNvSpPr>
          <p:nvPr/>
        </p:nvSpPr>
        <p:spPr bwMode="auto">
          <a:xfrm>
            <a:off x="81534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311" name="Oval 392"/>
          <p:cNvSpPr>
            <a:spLocks noChangeArrowheads="1"/>
          </p:cNvSpPr>
          <p:nvPr/>
        </p:nvSpPr>
        <p:spPr bwMode="auto">
          <a:xfrm>
            <a:off x="80010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312" name="Oval 393"/>
          <p:cNvSpPr>
            <a:spLocks noChangeArrowheads="1"/>
          </p:cNvSpPr>
          <p:nvPr/>
        </p:nvSpPr>
        <p:spPr bwMode="auto">
          <a:xfrm>
            <a:off x="8001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313" name="Oval 394"/>
          <p:cNvSpPr>
            <a:spLocks noChangeArrowheads="1"/>
          </p:cNvSpPr>
          <p:nvPr/>
        </p:nvSpPr>
        <p:spPr bwMode="auto">
          <a:xfrm>
            <a:off x="8077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314" name="Oval 395"/>
          <p:cNvSpPr>
            <a:spLocks noChangeArrowheads="1"/>
          </p:cNvSpPr>
          <p:nvPr/>
        </p:nvSpPr>
        <p:spPr bwMode="auto">
          <a:xfrm>
            <a:off x="7620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0315" name="Oval 396"/>
          <p:cNvSpPr>
            <a:spLocks noChangeArrowheads="1"/>
          </p:cNvSpPr>
          <p:nvPr/>
        </p:nvSpPr>
        <p:spPr bwMode="auto">
          <a:xfrm>
            <a:off x="7772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316" name="Oval 397"/>
          <p:cNvSpPr>
            <a:spLocks noChangeArrowheads="1"/>
          </p:cNvSpPr>
          <p:nvPr/>
        </p:nvSpPr>
        <p:spPr bwMode="auto">
          <a:xfrm>
            <a:off x="7924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0317" name="Oval 398"/>
          <p:cNvSpPr>
            <a:spLocks noChangeArrowheads="1"/>
          </p:cNvSpPr>
          <p:nvPr/>
        </p:nvSpPr>
        <p:spPr bwMode="auto">
          <a:xfrm>
            <a:off x="79248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0318" name="Oval 399"/>
          <p:cNvSpPr>
            <a:spLocks noChangeArrowheads="1"/>
          </p:cNvSpPr>
          <p:nvPr/>
        </p:nvSpPr>
        <p:spPr bwMode="auto">
          <a:xfrm>
            <a:off x="76200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0319" name="Oval 400"/>
          <p:cNvSpPr>
            <a:spLocks noChangeArrowheads="1"/>
          </p:cNvSpPr>
          <p:nvPr/>
        </p:nvSpPr>
        <p:spPr bwMode="auto">
          <a:xfrm>
            <a:off x="76962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0320" name="Oval 401"/>
          <p:cNvSpPr>
            <a:spLocks noChangeArrowheads="1"/>
          </p:cNvSpPr>
          <p:nvPr/>
        </p:nvSpPr>
        <p:spPr bwMode="auto">
          <a:xfrm>
            <a:off x="77724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321" name="Oval 402"/>
          <p:cNvSpPr>
            <a:spLocks noChangeArrowheads="1"/>
          </p:cNvSpPr>
          <p:nvPr/>
        </p:nvSpPr>
        <p:spPr bwMode="auto">
          <a:xfrm>
            <a:off x="74676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0322" name="Oval 403"/>
          <p:cNvSpPr>
            <a:spLocks noChangeArrowheads="1"/>
          </p:cNvSpPr>
          <p:nvPr/>
        </p:nvSpPr>
        <p:spPr bwMode="auto">
          <a:xfrm>
            <a:off x="78486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0323" name="Oval 404"/>
          <p:cNvSpPr>
            <a:spLocks noChangeArrowheads="1"/>
          </p:cNvSpPr>
          <p:nvPr/>
        </p:nvSpPr>
        <p:spPr bwMode="auto">
          <a:xfrm>
            <a:off x="7696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0324" name="Oval 405"/>
          <p:cNvSpPr>
            <a:spLocks noChangeArrowheads="1"/>
          </p:cNvSpPr>
          <p:nvPr/>
        </p:nvSpPr>
        <p:spPr bwMode="auto">
          <a:xfrm>
            <a:off x="73914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0325" name="Oval 406"/>
          <p:cNvSpPr>
            <a:spLocks noChangeArrowheads="1"/>
          </p:cNvSpPr>
          <p:nvPr/>
        </p:nvSpPr>
        <p:spPr bwMode="auto">
          <a:xfrm>
            <a:off x="76200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326" name="Oval 407"/>
          <p:cNvSpPr>
            <a:spLocks noChangeArrowheads="1"/>
          </p:cNvSpPr>
          <p:nvPr/>
        </p:nvSpPr>
        <p:spPr bwMode="auto">
          <a:xfrm>
            <a:off x="7772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0327" name="Oval 408"/>
          <p:cNvSpPr>
            <a:spLocks noChangeArrowheads="1"/>
          </p:cNvSpPr>
          <p:nvPr/>
        </p:nvSpPr>
        <p:spPr bwMode="auto">
          <a:xfrm>
            <a:off x="76962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0328" name="Oval 409"/>
          <p:cNvSpPr>
            <a:spLocks noChangeArrowheads="1"/>
          </p:cNvSpPr>
          <p:nvPr/>
        </p:nvSpPr>
        <p:spPr bwMode="auto">
          <a:xfrm>
            <a:off x="7543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329" name="Oval 410"/>
          <p:cNvSpPr>
            <a:spLocks noChangeArrowheads="1"/>
          </p:cNvSpPr>
          <p:nvPr/>
        </p:nvSpPr>
        <p:spPr bwMode="auto">
          <a:xfrm>
            <a:off x="7543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0330" name="Oval 411"/>
          <p:cNvSpPr>
            <a:spLocks noChangeArrowheads="1"/>
          </p:cNvSpPr>
          <p:nvPr/>
        </p:nvSpPr>
        <p:spPr bwMode="auto">
          <a:xfrm>
            <a:off x="75438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0331" name="Oval 412"/>
          <p:cNvSpPr>
            <a:spLocks noChangeArrowheads="1"/>
          </p:cNvSpPr>
          <p:nvPr/>
        </p:nvSpPr>
        <p:spPr bwMode="auto">
          <a:xfrm>
            <a:off x="7543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332" name="Oval 413"/>
          <p:cNvSpPr>
            <a:spLocks noChangeArrowheads="1"/>
          </p:cNvSpPr>
          <p:nvPr/>
        </p:nvSpPr>
        <p:spPr bwMode="auto">
          <a:xfrm>
            <a:off x="7696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0333" name="Oval 414"/>
          <p:cNvSpPr>
            <a:spLocks noChangeArrowheads="1"/>
          </p:cNvSpPr>
          <p:nvPr/>
        </p:nvSpPr>
        <p:spPr bwMode="auto">
          <a:xfrm>
            <a:off x="7848600" y="4324350"/>
            <a:ext cx="76200" cy="76200"/>
          </a:xfrm>
          <a:prstGeom prst="ellipse">
            <a:avLst/>
          </a:prstGeom>
          <a:solidFill>
            <a:schemeClr val="accent2"/>
          </a:solidFill>
          <a:ln w="9525">
            <a:noFill/>
            <a:round/>
            <a:headEnd/>
            <a:tailEnd/>
          </a:ln>
        </p:spPr>
        <p:txBody>
          <a:bodyPr wrap="none" anchor="ctr"/>
          <a:lstStyle/>
          <a:p>
            <a:endParaRPr lang="en-US"/>
          </a:p>
        </p:txBody>
      </p:sp>
      <p:sp>
        <p:nvSpPr>
          <p:cNvPr id="40334" name="Oval 415"/>
          <p:cNvSpPr>
            <a:spLocks noChangeArrowheads="1"/>
          </p:cNvSpPr>
          <p:nvPr/>
        </p:nvSpPr>
        <p:spPr bwMode="auto">
          <a:xfrm>
            <a:off x="8077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0335" name="Oval 416"/>
          <p:cNvSpPr>
            <a:spLocks noChangeArrowheads="1"/>
          </p:cNvSpPr>
          <p:nvPr/>
        </p:nvSpPr>
        <p:spPr bwMode="auto">
          <a:xfrm>
            <a:off x="79248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0336" name="Oval 417"/>
          <p:cNvSpPr>
            <a:spLocks noChangeArrowheads="1"/>
          </p:cNvSpPr>
          <p:nvPr/>
        </p:nvSpPr>
        <p:spPr bwMode="auto">
          <a:xfrm>
            <a:off x="81534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0337" name="Oval 418"/>
          <p:cNvSpPr>
            <a:spLocks noChangeArrowheads="1"/>
          </p:cNvSpPr>
          <p:nvPr/>
        </p:nvSpPr>
        <p:spPr bwMode="auto">
          <a:xfrm>
            <a:off x="81534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0338" name="Oval 419"/>
          <p:cNvSpPr>
            <a:spLocks noChangeArrowheads="1"/>
          </p:cNvSpPr>
          <p:nvPr/>
        </p:nvSpPr>
        <p:spPr bwMode="auto">
          <a:xfrm>
            <a:off x="80010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0339" name="AutoShape 420"/>
          <p:cNvSpPr>
            <a:spLocks noChangeArrowheads="1"/>
          </p:cNvSpPr>
          <p:nvPr/>
        </p:nvSpPr>
        <p:spPr bwMode="auto">
          <a:xfrm>
            <a:off x="990600" y="3429000"/>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40340" name="Rectangle 421"/>
          <p:cNvSpPr>
            <a:spLocks noChangeArrowheads="1"/>
          </p:cNvSpPr>
          <p:nvPr/>
        </p:nvSpPr>
        <p:spPr bwMode="auto">
          <a:xfrm>
            <a:off x="762000" y="3276600"/>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40341" name="Oval 424"/>
          <p:cNvSpPr>
            <a:spLocks noChangeArrowheads="1"/>
          </p:cNvSpPr>
          <p:nvPr/>
        </p:nvSpPr>
        <p:spPr bwMode="auto">
          <a:xfrm>
            <a:off x="19050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0342" name="Oval 425"/>
          <p:cNvSpPr>
            <a:spLocks noChangeArrowheads="1"/>
          </p:cNvSpPr>
          <p:nvPr/>
        </p:nvSpPr>
        <p:spPr bwMode="auto">
          <a:xfrm>
            <a:off x="1600200" y="4724400"/>
            <a:ext cx="76200" cy="76200"/>
          </a:xfrm>
          <a:prstGeom prst="ellipse">
            <a:avLst/>
          </a:prstGeom>
          <a:solidFill>
            <a:schemeClr val="accent2"/>
          </a:solidFill>
          <a:ln w="9525">
            <a:noFill/>
            <a:round/>
            <a:headEnd/>
            <a:tailEnd/>
          </a:ln>
        </p:spPr>
        <p:txBody>
          <a:bodyPr wrap="none" anchor="ctr"/>
          <a:lstStyle/>
          <a:p>
            <a:endParaRPr lang="en-US"/>
          </a:p>
        </p:txBody>
      </p:sp>
      <p:sp>
        <p:nvSpPr>
          <p:cNvPr id="40343" name="Oval 426"/>
          <p:cNvSpPr>
            <a:spLocks noChangeArrowheads="1"/>
          </p:cNvSpPr>
          <p:nvPr/>
        </p:nvSpPr>
        <p:spPr bwMode="auto">
          <a:xfrm>
            <a:off x="16764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0344" name="Oval 427"/>
          <p:cNvSpPr>
            <a:spLocks noChangeArrowheads="1"/>
          </p:cNvSpPr>
          <p:nvPr/>
        </p:nvSpPr>
        <p:spPr bwMode="auto">
          <a:xfrm>
            <a:off x="19812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0345" name="Oval 428"/>
          <p:cNvSpPr>
            <a:spLocks noChangeArrowheads="1"/>
          </p:cNvSpPr>
          <p:nvPr/>
        </p:nvSpPr>
        <p:spPr bwMode="auto">
          <a:xfrm>
            <a:off x="22098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0346" name="Oval 429"/>
          <p:cNvSpPr>
            <a:spLocks noChangeArrowheads="1"/>
          </p:cNvSpPr>
          <p:nvPr/>
        </p:nvSpPr>
        <p:spPr bwMode="auto">
          <a:xfrm>
            <a:off x="24384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0347" name="Oval 430"/>
          <p:cNvSpPr>
            <a:spLocks noChangeArrowheads="1"/>
          </p:cNvSpPr>
          <p:nvPr/>
        </p:nvSpPr>
        <p:spPr bwMode="auto">
          <a:xfrm>
            <a:off x="22098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0348" name="Oval 431"/>
          <p:cNvSpPr>
            <a:spLocks noChangeArrowheads="1"/>
          </p:cNvSpPr>
          <p:nvPr/>
        </p:nvSpPr>
        <p:spPr bwMode="auto">
          <a:xfrm>
            <a:off x="19812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0349" name="Oval 432"/>
          <p:cNvSpPr>
            <a:spLocks noChangeArrowheads="1"/>
          </p:cNvSpPr>
          <p:nvPr/>
        </p:nvSpPr>
        <p:spPr bwMode="auto">
          <a:xfrm>
            <a:off x="24384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0350" name="Oval 433"/>
          <p:cNvSpPr>
            <a:spLocks noChangeArrowheads="1"/>
          </p:cNvSpPr>
          <p:nvPr/>
        </p:nvSpPr>
        <p:spPr bwMode="auto">
          <a:xfrm>
            <a:off x="24384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0351" name="Oval 434"/>
          <p:cNvSpPr>
            <a:spLocks noChangeArrowheads="1"/>
          </p:cNvSpPr>
          <p:nvPr/>
        </p:nvSpPr>
        <p:spPr bwMode="auto">
          <a:xfrm>
            <a:off x="25146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0352" name="Oval 435"/>
          <p:cNvSpPr>
            <a:spLocks noChangeArrowheads="1"/>
          </p:cNvSpPr>
          <p:nvPr/>
        </p:nvSpPr>
        <p:spPr bwMode="auto">
          <a:xfrm>
            <a:off x="2209800" y="4495800"/>
            <a:ext cx="76200" cy="76200"/>
          </a:xfrm>
          <a:prstGeom prst="ellipse">
            <a:avLst/>
          </a:prstGeom>
          <a:solidFill>
            <a:schemeClr val="accent2"/>
          </a:solidFill>
          <a:ln w="9525">
            <a:noFill/>
            <a:round/>
            <a:headEnd/>
            <a:tailEnd/>
          </a:ln>
        </p:spPr>
        <p:txBody>
          <a:bodyPr wrap="none" anchor="ctr"/>
          <a:lstStyle/>
          <a:p>
            <a:endParaRPr lang="en-US"/>
          </a:p>
        </p:txBody>
      </p:sp>
      <p:sp>
        <p:nvSpPr>
          <p:cNvPr id="40353" name="Oval 437"/>
          <p:cNvSpPr>
            <a:spLocks noChangeArrowheads="1"/>
          </p:cNvSpPr>
          <p:nvPr/>
        </p:nvSpPr>
        <p:spPr bwMode="auto">
          <a:xfrm>
            <a:off x="2667000" y="4495800"/>
            <a:ext cx="76200" cy="76200"/>
          </a:xfrm>
          <a:prstGeom prst="ellipse">
            <a:avLst/>
          </a:prstGeom>
          <a:solidFill>
            <a:schemeClr val="accent2"/>
          </a:solidFill>
          <a:ln w="9525">
            <a:noFill/>
            <a:round/>
            <a:headEnd/>
            <a:tailEnd/>
          </a:ln>
        </p:spPr>
        <p:txBody>
          <a:bodyPr wrap="none" anchor="ctr"/>
          <a:lstStyle/>
          <a:p>
            <a:endParaRPr lang="en-US"/>
          </a:p>
        </p:txBody>
      </p:sp>
      <p:sp>
        <p:nvSpPr>
          <p:cNvPr id="40354" name="Oval 438"/>
          <p:cNvSpPr>
            <a:spLocks noChangeArrowheads="1"/>
          </p:cNvSpPr>
          <p:nvPr/>
        </p:nvSpPr>
        <p:spPr bwMode="auto">
          <a:xfrm>
            <a:off x="2590800" y="4648200"/>
            <a:ext cx="76200" cy="76200"/>
          </a:xfrm>
          <a:prstGeom prst="ellipse">
            <a:avLst/>
          </a:prstGeom>
          <a:solidFill>
            <a:schemeClr val="accent2"/>
          </a:solidFill>
          <a:ln w="9525">
            <a:noFill/>
            <a:round/>
            <a:headEnd/>
            <a:tailEnd/>
          </a:ln>
        </p:spPr>
        <p:txBody>
          <a:bodyPr wrap="none" anchor="ctr"/>
          <a:lstStyle/>
          <a:p>
            <a:endParaRPr lang="en-US"/>
          </a:p>
        </p:txBody>
      </p:sp>
      <p:sp>
        <p:nvSpPr>
          <p:cNvPr id="40355" name="Oval 439"/>
          <p:cNvSpPr>
            <a:spLocks noChangeArrowheads="1"/>
          </p:cNvSpPr>
          <p:nvPr/>
        </p:nvSpPr>
        <p:spPr bwMode="auto">
          <a:xfrm>
            <a:off x="28956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0356" name="Oval 440"/>
          <p:cNvSpPr>
            <a:spLocks noChangeArrowheads="1"/>
          </p:cNvSpPr>
          <p:nvPr/>
        </p:nvSpPr>
        <p:spPr bwMode="auto">
          <a:xfrm>
            <a:off x="26670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0357" name="Oval 442"/>
          <p:cNvSpPr>
            <a:spLocks noChangeArrowheads="1"/>
          </p:cNvSpPr>
          <p:nvPr/>
        </p:nvSpPr>
        <p:spPr bwMode="auto">
          <a:xfrm>
            <a:off x="3200400" y="4800600"/>
            <a:ext cx="76200" cy="76200"/>
          </a:xfrm>
          <a:prstGeom prst="ellipse">
            <a:avLst/>
          </a:prstGeom>
          <a:solidFill>
            <a:schemeClr val="accent2"/>
          </a:solidFill>
          <a:ln w="9525">
            <a:noFill/>
            <a:round/>
            <a:headEnd/>
            <a:tailEnd/>
          </a:ln>
        </p:spPr>
        <p:txBody>
          <a:bodyPr wrap="none" anchor="ctr"/>
          <a:lstStyle/>
          <a:p>
            <a:endParaRPr lang="en-US"/>
          </a:p>
        </p:txBody>
      </p:sp>
      <p:sp>
        <p:nvSpPr>
          <p:cNvPr id="40358" name="Oval 443"/>
          <p:cNvSpPr>
            <a:spLocks noChangeArrowheads="1"/>
          </p:cNvSpPr>
          <p:nvPr/>
        </p:nvSpPr>
        <p:spPr bwMode="auto">
          <a:xfrm>
            <a:off x="31242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0359" name="Oval 444"/>
          <p:cNvSpPr>
            <a:spLocks noChangeArrowheads="1"/>
          </p:cNvSpPr>
          <p:nvPr/>
        </p:nvSpPr>
        <p:spPr bwMode="auto">
          <a:xfrm>
            <a:off x="20574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0360" name="Oval 445"/>
          <p:cNvSpPr>
            <a:spLocks noChangeArrowheads="1"/>
          </p:cNvSpPr>
          <p:nvPr/>
        </p:nvSpPr>
        <p:spPr bwMode="auto">
          <a:xfrm>
            <a:off x="28194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0361" name="Oval 446"/>
          <p:cNvSpPr>
            <a:spLocks noChangeArrowheads="1"/>
          </p:cNvSpPr>
          <p:nvPr/>
        </p:nvSpPr>
        <p:spPr bwMode="auto">
          <a:xfrm>
            <a:off x="1524000" y="5029200"/>
            <a:ext cx="76200" cy="76200"/>
          </a:xfrm>
          <a:prstGeom prst="ellipse">
            <a:avLst/>
          </a:prstGeom>
          <a:solidFill>
            <a:schemeClr val="accent2"/>
          </a:solidFill>
          <a:ln w="9525">
            <a:noFill/>
            <a:round/>
            <a:headEnd/>
            <a:tailEnd/>
          </a:ln>
        </p:spPr>
        <p:txBody>
          <a:bodyPr wrap="none" anchor="ctr"/>
          <a:lstStyle/>
          <a:p>
            <a:endParaRPr lang="en-US"/>
          </a:p>
        </p:txBody>
      </p:sp>
      <p:sp>
        <p:nvSpPr>
          <p:cNvPr id="40362" name="Oval 447"/>
          <p:cNvSpPr>
            <a:spLocks noChangeArrowheads="1"/>
          </p:cNvSpPr>
          <p:nvPr/>
        </p:nvSpPr>
        <p:spPr bwMode="auto">
          <a:xfrm>
            <a:off x="17526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0363" name="Oval 448"/>
          <p:cNvSpPr>
            <a:spLocks noChangeArrowheads="1"/>
          </p:cNvSpPr>
          <p:nvPr/>
        </p:nvSpPr>
        <p:spPr bwMode="auto">
          <a:xfrm>
            <a:off x="19812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0364" name="Oval 449"/>
          <p:cNvSpPr>
            <a:spLocks noChangeArrowheads="1"/>
          </p:cNvSpPr>
          <p:nvPr/>
        </p:nvSpPr>
        <p:spPr bwMode="auto">
          <a:xfrm>
            <a:off x="28956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0365" name="Oval 450"/>
          <p:cNvSpPr>
            <a:spLocks noChangeArrowheads="1"/>
          </p:cNvSpPr>
          <p:nvPr/>
        </p:nvSpPr>
        <p:spPr bwMode="auto">
          <a:xfrm>
            <a:off x="2819400" y="5486400"/>
            <a:ext cx="76200" cy="76200"/>
          </a:xfrm>
          <a:prstGeom prst="ellipse">
            <a:avLst/>
          </a:prstGeom>
          <a:solidFill>
            <a:schemeClr val="accent2"/>
          </a:solidFill>
          <a:ln w="9525">
            <a:noFill/>
            <a:round/>
            <a:headEnd/>
            <a:tailEnd/>
          </a:ln>
        </p:spPr>
        <p:txBody>
          <a:bodyPr wrap="none" anchor="ctr"/>
          <a:lstStyle/>
          <a:p>
            <a:endParaRPr lang="en-US"/>
          </a:p>
        </p:txBody>
      </p:sp>
      <p:sp>
        <p:nvSpPr>
          <p:cNvPr id="40366" name="Oval 451"/>
          <p:cNvSpPr>
            <a:spLocks noChangeArrowheads="1"/>
          </p:cNvSpPr>
          <p:nvPr/>
        </p:nvSpPr>
        <p:spPr bwMode="auto">
          <a:xfrm>
            <a:off x="25146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0367" name="Oval 452"/>
          <p:cNvSpPr>
            <a:spLocks noChangeArrowheads="1"/>
          </p:cNvSpPr>
          <p:nvPr/>
        </p:nvSpPr>
        <p:spPr bwMode="auto">
          <a:xfrm>
            <a:off x="2590800" y="5791200"/>
            <a:ext cx="76200" cy="76200"/>
          </a:xfrm>
          <a:prstGeom prst="ellipse">
            <a:avLst/>
          </a:prstGeom>
          <a:solidFill>
            <a:schemeClr val="accent2"/>
          </a:solidFill>
          <a:ln w="9525">
            <a:noFill/>
            <a:round/>
            <a:headEnd/>
            <a:tailEnd/>
          </a:ln>
        </p:spPr>
        <p:txBody>
          <a:bodyPr wrap="none" anchor="ctr"/>
          <a:lstStyle/>
          <a:p>
            <a:endParaRPr lang="en-US"/>
          </a:p>
        </p:txBody>
      </p:sp>
      <p:sp>
        <p:nvSpPr>
          <p:cNvPr id="40368" name="Oval 453"/>
          <p:cNvSpPr>
            <a:spLocks noChangeArrowheads="1"/>
          </p:cNvSpPr>
          <p:nvPr/>
        </p:nvSpPr>
        <p:spPr bwMode="auto">
          <a:xfrm>
            <a:off x="28194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0369" name="Oval 454"/>
          <p:cNvSpPr>
            <a:spLocks noChangeArrowheads="1"/>
          </p:cNvSpPr>
          <p:nvPr/>
        </p:nvSpPr>
        <p:spPr bwMode="auto">
          <a:xfrm>
            <a:off x="29718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0370" name="Oval 455"/>
          <p:cNvSpPr>
            <a:spLocks noChangeArrowheads="1"/>
          </p:cNvSpPr>
          <p:nvPr/>
        </p:nvSpPr>
        <p:spPr bwMode="auto">
          <a:xfrm>
            <a:off x="3124200" y="5867400"/>
            <a:ext cx="76200" cy="76200"/>
          </a:xfrm>
          <a:prstGeom prst="ellipse">
            <a:avLst/>
          </a:prstGeom>
          <a:solidFill>
            <a:schemeClr val="accent2"/>
          </a:solidFill>
          <a:ln w="9525">
            <a:noFill/>
            <a:round/>
            <a:headEnd/>
            <a:tailEnd/>
          </a:ln>
        </p:spPr>
        <p:txBody>
          <a:bodyPr wrap="none" anchor="ctr"/>
          <a:lstStyle/>
          <a:p>
            <a:endParaRPr lang="en-US"/>
          </a:p>
        </p:txBody>
      </p:sp>
      <p:sp>
        <p:nvSpPr>
          <p:cNvPr id="40371" name="Oval 456"/>
          <p:cNvSpPr>
            <a:spLocks noChangeArrowheads="1"/>
          </p:cNvSpPr>
          <p:nvPr/>
        </p:nvSpPr>
        <p:spPr bwMode="auto">
          <a:xfrm>
            <a:off x="17526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0372" name="Oval 457"/>
          <p:cNvSpPr>
            <a:spLocks noChangeArrowheads="1"/>
          </p:cNvSpPr>
          <p:nvPr/>
        </p:nvSpPr>
        <p:spPr bwMode="auto">
          <a:xfrm>
            <a:off x="33528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0373" name="Oval 458"/>
          <p:cNvSpPr>
            <a:spLocks noChangeArrowheads="1"/>
          </p:cNvSpPr>
          <p:nvPr/>
        </p:nvSpPr>
        <p:spPr bwMode="auto">
          <a:xfrm>
            <a:off x="15240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0374" name="Oval 459"/>
          <p:cNvSpPr>
            <a:spLocks noChangeArrowheads="1"/>
          </p:cNvSpPr>
          <p:nvPr/>
        </p:nvSpPr>
        <p:spPr bwMode="auto">
          <a:xfrm>
            <a:off x="18288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0375" name="Oval 460"/>
          <p:cNvSpPr>
            <a:spLocks noChangeArrowheads="1"/>
          </p:cNvSpPr>
          <p:nvPr/>
        </p:nvSpPr>
        <p:spPr bwMode="auto">
          <a:xfrm>
            <a:off x="19812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0376" name="Oval 461"/>
          <p:cNvSpPr>
            <a:spLocks noChangeArrowheads="1"/>
          </p:cNvSpPr>
          <p:nvPr/>
        </p:nvSpPr>
        <p:spPr bwMode="auto">
          <a:xfrm>
            <a:off x="31242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0377" name="Oval 463"/>
          <p:cNvSpPr>
            <a:spLocks noChangeArrowheads="1"/>
          </p:cNvSpPr>
          <p:nvPr/>
        </p:nvSpPr>
        <p:spPr bwMode="auto">
          <a:xfrm>
            <a:off x="35814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0378" name="Oval 464"/>
          <p:cNvSpPr>
            <a:spLocks noChangeArrowheads="1"/>
          </p:cNvSpPr>
          <p:nvPr/>
        </p:nvSpPr>
        <p:spPr bwMode="auto">
          <a:xfrm>
            <a:off x="35052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0379" name="Oval 465"/>
          <p:cNvSpPr>
            <a:spLocks noChangeArrowheads="1"/>
          </p:cNvSpPr>
          <p:nvPr/>
        </p:nvSpPr>
        <p:spPr bwMode="auto">
          <a:xfrm>
            <a:off x="3581400" y="5791200"/>
            <a:ext cx="76200" cy="76200"/>
          </a:xfrm>
          <a:prstGeom prst="ellipse">
            <a:avLst/>
          </a:prstGeom>
          <a:solidFill>
            <a:schemeClr val="accent2"/>
          </a:solidFill>
          <a:ln w="9525">
            <a:noFill/>
            <a:round/>
            <a:headEnd/>
            <a:tailEnd/>
          </a:ln>
        </p:spPr>
        <p:txBody>
          <a:bodyPr wrap="none" anchor="ctr"/>
          <a:lstStyle/>
          <a:p>
            <a:endParaRPr lang="en-US"/>
          </a:p>
        </p:txBody>
      </p:sp>
      <p:sp>
        <p:nvSpPr>
          <p:cNvPr id="40380" name="Oval 469"/>
          <p:cNvSpPr>
            <a:spLocks noChangeArrowheads="1"/>
          </p:cNvSpPr>
          <p:nvPr/>
        </p:nvSpPr>
        <p:spPr bwMode="auto">
          <a:xfrm>
            <a:off x="14478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0381" name="Oval 470"/>
          <p:cNvSpPr>
            <a:spLocks noChangeArrowheads="1"/>
          </p:cNvSpPr>
          <p:nvPr/>
        </p:nvSpPr>
        <p:spPr bwMode="auto">
          <a:xfrm>
            <a:off x="2057400" y="5867400"/>
            <a:ext cx="76200" cy="76200"/>
          </a:xfrm>
          <a:prstGeom prst="ellipse">
            <a:avLst/>
          </a:prstGeom>
          <a:solidFill>
            <a:schemeClr val="accent2"/>
          </a:solidFill>
          <a:ln w="9525">
            <a:noFill/>
            <a:round/>
            <a:headEnd/>
            <a:tailEnd/>
          </a:ln>
        </p:spPr>
        <p:txBody>
          <a:bodyPr wrap="none" anchor="ctr"/>
          <a:lstStyle/>
          <a:p>
            <a:endParaRPr lang="en-US"/>
          </a:p>
        </p:txBody>
      </p:sp>
      <p:sp>
        <p:nvSpPr>
          <p:cNvPr id="40382" name="Oval 471"/>
          <p:cNvSpPr>
            <a:spLocks noChangeArrowheads="1"/>
          </p:cNvSpPr>
          <p:nvPr/>
        </p:nvSpPr>
        <p:spPr bwMode="auto">
          <a:xfrm>
            <a:off x="22860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0383" name="Oval 472"/>
          <p:cNvSpPr>
            <a:spLocks noChangeArrowheads="1"/>
          </p:cNvSpPr>
          <p:nvPr/>
        </p:nvSpPr>
        <p:spPr bwMode="auto">
          <a:xfrm>
            <a:off x="24384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0384" name="Oval 473"/>
          <p:cNvSpPr>
            <a:spLocks noChangeArrowheads="1"/>
          </p:cNvSpPr>
          <p:nvPr/>
        </p:nvSpPr>
        <p:spPr bwMode="auto">
          <a:xfrm>
            <a:off x="10668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0385" name="Oval 474"/>
          <p:cNvSpPr>
            <a:spLocks noChangeArrowheads="1"/>
          </p:cNvSpPr>
          <p:nvPr/>
        </p:nvSpPr>
        <p:spPr bwMode="auto">
          <a:xfrm>
            <a:off x="12954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0386" name="Oval 475"/>
          <p:cNvSpPr>
            <a:spLocks noChangeArrowheads="1"/>
          </p:cNvSpPr>
          <p:nvPr/>
        </p:nvSpPr>
        <p:spPr bwMode="auto">
          <a:xfrm>
            <a:off x="14478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0387" name="Oval 476"/>
          <p:cNvSpPr>
            <a:spLocks noChangeArrowheads="1"/>
          </p:cNvSpPr>
          <p:nvPr/>
        </p:nvSpPr>
        <p:spPr bwMode="auto">
          <a:xfrm>
            <a:off x="10668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0388" name="Oval 479"/>
          <p:cNvSpPr>
            <a:spLocks noChangeArrowheads="1"/>
          </p:cNvSpPr>
          <p:nvPr/>
        </p:nvSpPr>
        <p:spPr bwMode="auto">
          <a:xfrm>
            <a:off x="11430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0389" name="Oval 480"/>
          <p:cNvSpPr>
            <a:spLocks noChangeArrowheads="1"/>
          </p:cNvSpPr>
          <p:nvPr/>
        </p:nvSpPr>
        <p:spPr bwMode="auto">
          <a:xfrm>
            <a:off x="3352800" y="4038600"/>
            <a:ext cx="76200" cy="76200"/>
          </a:xfrm>
          <a:prstGeom prst="ellipse">
            <a:avLst/>
          </a:prstGeom>
          <a:solidFill>
            <a:schemeClr val="accent2"/>
          </a:solidFill>
          <a:ln w="9525">
            <a:noFill/>
            <a:round/>
            <a:headEnd/>
            <a:tailEnd/>
          </a:ln>
        </p:spPr>
        <p:txBody>
          <a:bodyPr wrap="none" anchor="ctr"/>
          <a:lstStyle/>
          <a:p>
            <a:endParaRPr lang="en-US"/>
          </a:p>
        </p:txBody>
      </p:sp>
      <p:sp>
        <p:nvSpPr>
          <p:cNvPr id="40390" name="Oval 481"/>
          <p:cNvSpPr>
            <a:spLocks noChangeArrowheads="1"/>
          </p:cNvSpPr>
          <p:nvPr/>
        </p:nvSpPr>
        <p:spPr bwMode="auto">
          <a:xfrm>
            <a:off x="3581400" y="4419600"/>
            <a:ext cx="76200" cy="76200"/>
          </a:xfrm>
          <a:prstGeom prst="ellipse">
            <a:avLst/>
          </a:prstGeom>
          <a:solidFill>
            <a:schemeClr val="accent2"/>
          </a:solidFill>
          <a:ln w="9525">
            <a:noFill/>
            <a:round/>
            <a:headEnd/>
            <a:tailEnd/>
          </a:ln>
        </p:spPr>
        <p:txBody>
          <a:bodyPr wrap="none" anchor="ctr"/>
          <a:lstStyle/>
          <a:p>
            <a:endParaRPr lang="en-US"/>
          </a:p>
        </p:txBody>
      </p:sp>
      <p:sp>
        <p:nvSpPr>
          <p:cNvPr id="40391" name="Oval 482"/>
          <p:cNvSpPr>
            <a:spLocks noChangeArrowheads="1"/>
          </p:cNvSpPr>
          <p:nvPr/>
        </p:nvSpPr>
        <p:spPr bwMode="auto">
          <a:xfrm>
            <a:off x="35814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0392" name="Oval 483"/>
          <p:cNvSpPr>
            <a:spLocks noChangeArrowheads="1"/>
          </p:cNvSpPr>
          <p:nvPr/>
        </p:nvSpPr>
        <p:spPr bwMode="auto">
          <a:xfrm>
            <a:off x="10668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0393" name="Oval 485"/>
          <p:cNvSpPr>
            <a:spLocks noChangeArrowheads="1"/>
          </p:cNvSpPr>
          <p:nvPr/>
        </p:nvSpPr>
        <p:spPr bwMode="auto">
          <a:xfrm>
            <a:off x="12192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0394" name="Oval 486"/>
          <p:cNvSpPr>
            <a:spLocks noChangeArrowheads="1"/>
          </p:cNvSpPr>
          <p:nvPr/>
        </p:nvSpPr>
        <p:spPr bwMode="auto">
          <a:xfrm>
            <a:off x="3276600" y="5029200"/>
            <a:ext cx="76200" cy="76200"/>
          </a:xfrm>
          <a:prstGeom prst="ellipse">
            <a:avLst/>
          </a:prstGeom>
          <a:solidFill>
            <a:schemeClr val="accent2"/>
          </a:solidFill>
          <a:ln w="9525">
            <a:noFill/>
            <a:round/>
            <a:headEnd/>
            <a:tailEnd/>
          </a:ln>
        </p:spPr>
        <p:txBody>
          <a:bodyPr wrap="none" anchor="ctr"/>
          <a:lstStyle/>
          <a:p>
            <a:endParaRPr lang="en-US"/>
          </a:p>
        </p:txBody>
      </p:sp>
      <p:sp>
        <p:nvSpPr>
          <p:cNvPr id="40395" name="Oval 487"/>
          <p:cNvSpPr>
            <a:spLocks noChangeArrowheads="1"/>
          </p:cNvSpPr>
          <p:nvPr/>
        </p:nvSpPr>
        <p:spPr bwMode="auto">
          <a:xfrm>
            <a:off x="33528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0396" name="Oval 489"/>
          <p:cNvSpPr>
            <a:spLocks noChangeArrowheads="1"/>
          </p:cNvSpPr>
          <p:nvPr/>
        </p:nvSpPr>
        <p:spPr bwMode="auto">
          <a:xfrm>
            <a:off x="16002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0397" name="Oval 490"/>
          <p:cNvSpPr>
            <a:spLocks noChangeArrowheads="1"/>
          </p:cNvSpPr>
          <p:nvPr/>
        </p:nvSpPr>
        <p:spPr bwMode="auto">
          <a:xfrm>
            <a:off x="14478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0398" name="Oval 492"/>
          <p:cNvSpPr>
            <a:spLocks noChangeArrowheads="1"/>
          </p:cNvSpPr>
          <p:nvPr/>
        </p:nvSpPr>
        <p:spPr bwMode="auto">
          <a:xfrm>
            <a:off x="18288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0399" name="Oval 493"/>
          <p:cNvSpPr>
            <a:spLocks noChangeArrowheads="1"/>
          </p:cNvSpPr>
          <p:nvPr/>
        </p:nvSpPr>
        <p:spPr bwMode="auto">
          <a:xfrm>
            <a:off x="19812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0400" name="Oval 494"/>
          <p:cNvSpPr>
            <a:spLocks noChangeArrowheads="1"/>
          </p:cNvSpPr>
          <p:nvPr/>
        </p:nvSpPr>
        <p:spPr bwMode="auto">
          <a:xfrm>
            <a:off x="2362200" y="4267200"/>
            <a:ext cx="76200" cy="76200"/>
          </a:xfrm>
          <a:prstGeom prst="ellipse">
            <a:avLst/>
          </a:prstGeom>
          <a:solidFill>
            <a:schemeClr val="accent2"/>
          </a:solidFill>
          <a:ln w="9525">
            <a:noFill/>
            <a:round/>
            <a:headEnd/>
            <a:tailEnd/>
          </a:ln>
        </p:spPr>
        <p:txBody>
          <a:bodyPr wrap="none" anchor="ctr"/>
          <a:lstStyle/>
          <a:p>
            <a:endParaRPr lang="en-US"/>
          </a:p>
        </p:txBody>
      </p:sp>
      <p:sp>
        <p:nvSpPr>
          <p:cNvPr id="40401" name="Oval 495"/>
          <p:cNvSpPr>
            <a:spLocks noChangeArrowheads="1"/>
          </p:cNvSpPr>
          <p:nvPr/>
        </p:nvSpPr>
        <p:spPr bwMode="auto">
          <a:xfrm>
            <a:off x="26670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0402" name="Oval 497"/>
          <p:cNvSpPr>
            <a:spLocks noChangeArrowheads="1"/>
          </p:cNvSpPr>
          <p:nvPr/>
        </p:nvSpPr>
        <p:spPr bwMode="auto">
          <a:xfrm>
            <a:off x="31242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0403" name="Oval 498"/>
          <p:cNvSpPr>
            <a:spLocks noChangeArrowheads="1"/>
          </p:cNvSpPr>
          <p:nvPr/>
        </p:nvSpPr>
        <p:spPr bwMode="auto">
          <a:xfrm>
            <a:off x="34290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0404" name="Oval 500"/>
          <p:cNvSpPr>
            <a:spLocks noChangeArrowheads="1"/>
          </p:cNvSpPr>
          <p:nvPr/>
        </p:nvSpPr>
        <p:spPr bwMode="auto">
          <a:xfrm>
            <a:off x="31242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0405" name="Line 502"/>
          <p:cNvSpPr>
            <a:spLocks noChangeShapeType="1"/>
          </p:cNvSpPr>
          <p:nvPr/>
        </p:nvSpPr>
        <p:spPr bwMode="auto">
          <a:xfrm>
            <a:off x="3124200" y="2057400"/>
            <a:ext cx="2362200" cy="304800"/>
          </a:xfrm>
          <a:prstGeom prst="line">
            <a:avLst/>
          </a:prstGeom>
          <a:noFill/>
          <a:ln w="28575">
            <a:solidFill>
              <a:schemeClr val="tx1"/>
            </a:solidFill>
            <a:round/>
            <a:headEnd/>
            <a:tailEnd type="triangle" w="med" len="med"/>
          </a:ln>
        </p:spPr>
        <p:txBody>
          <a:bodyPr/>
          <a:lstStyle/>
          <a:p>
            <a:endParaRPr lang="en-US"/>
          </a:p>
        </p:txBody>
      </p:sp>
      <p:sp>
        <p:nvSpPr>
          <p:cNvPr id="40406" name="Line 503"/>
          <p:cNvSpPr>
            <a:spLocks noChangeShapeType="1"/>
          </p:cNvSpPr>
          <p:nvPr/>
        </p:nvSpPr>
        <p:spPr bwMode="auto">
          <a:xfrm>
            <a:off x="2743200" y="2487613"/>
            <a:ext cx="2667000" cy="1474787"/>
          </a:xfrm>
          <a:prstGeom prst="line">
            <a:avLst/>
          </a:prstGeom>
          <a:noFill/>
          <a:ln w="28575">
            <a:solidFill>
              <a:schemeClr val="tx1"/>
            </a:solidFill>
            <a:round/>
            <a:headEnd/>
            <a:tailEnd type="triangle" w="med" len="med"/>
          </a:ln>
        </p:spPr>
        <p:txBody>
          <a:bodyPr/>
          <a:lstStyle/>
          <a:p>
            <a:endParaRPr lang="en-US"/>
          </a:p>
        </p:txBody>
      </p:sp>
      <p:sp>
        <p:nvSpPr>
          <p:cNvPr id="40407" name="Line 504"/>
          <p:cNvSpPr>
            <a:spLocks noChangeShapeType="1"/>
          </p:cNvSpPr>
          <p:nvPr/>
        </p:nvSpPr>
        <p:spPr bwMode="auto">
          <a:xfrm>
            <a:off x="2133600" y="2563813"/>
            <a:ext cx="0" cy="1322387"/>
          </a:xfrm>
          <a:prstGeom prst="line">
            <a:avLst/>
          </a:prstGeom>
          <a:noFill/>
          <a:ln w="28575">
            <a:solidFill>
              <a:schemeClr val="tx1"/>
            </a:solidFill>
            <a:round/>
            <a:headEnd/>
            <a:tailEnd type="triangle" w="med" len="med"/>
          </a:ln>
        </p:spPr>
        <p:txBody>
          <a:bodyPr/>
          <a:lstStyle/>
          <a:p>
            <a:endParaRPr lang="en-US"/>
          </a:p>
        </p:txBody>
      </p:sp>
      <p:sp>
        <p:nvSpPr>
          <p:cNvPr id="40408" name="Text Box 505"/>
          <p:cNvSpPr txBox="1">
            <a:spLocks noChangeArrowheads="1"/>
          </p:cNvSpPr>
          <p:nvPr/>
        </p:nvSpPr>
        <p:spPr bwMode="auto">
          <a:xfrm>
            <a:off x="1579563" y="6107113"/>
            <a:ext cx="1438275" cy="400050"/>
          </a:xfrm>
          <a:prstGeom prst="rect">
            <a:avLst/>
          </a:prstGeom>
          <a:noFill/>
          <a:ln w="9525">
            <a:noFill/>
            <a:miter lim="800000"/>
            <a:headEnd/>
            <a:tailEnd/>
          </a:ln>
        </p:spPr>
        <p:txBody>
          <a:bodyPr wrap="none">
            <a:spAutoFit/>
          </a:bodyPr>
          <a:lstStyle/>
          <a:p>
            <a:pPr algn="ctr"/>
            <a:r>
              <a:rPr lang="en-US" sz="2000" b="1"/>
              <a:t>Hypotonic</a:t>
            </a:r>
          </a:p>
        </p:txBody>
      </p:sp>
      <p:sp>
        <p:nvSpPr>
          <p:cNvPr id="40409" name="Text Box 506"/>
          <p:cNvSpPr txBox="1">
            <a:spLocks noChangeArrowheads="1"/>
          </p:cNvSpPr>
          <p:nvPr/>
        </p:nvSpPr>
        <p:spPr bwMode="auto">
          <a:xfrm>
            <a:off x="6316663" y="6157913"/>
            <a:ext cx="1525587" cy="400050"/>
          </a:xfrm>
          <a:prstGeom prst="rect">
            <a:avLst/>
          </a:prstGeom>
          <a:noFill/>
          <a:ln w="9525">
            <a:noFill/>
            <a:miter lim="800000"/>
            <a:headEnd/>
            <a:tailEnd/>
          </a:ln>
        </p:spPr>
        <p:txBody>
          <a:bodyPr wrap="none">
            <a:spAutoFit/>
          </a:bodyPr>
          <a:lstStyle/>
          <a:p>
            <a:pPr algn="ctr"/>
            <a:r>
              <a:rPr lang="en-US" sz="2000" b="1"/>
              <a:t>Hypertonic</a:t>
            </a:r>
          </a:p>
        </p:txBody>
      </p:sp>
      <p:sp>
        <p:nvSpPr>
          <p:cNvPr id="40410" name="Text Box 507"/>
          <p:cNvSpPr txBox="1">
            <a:spLocks noChangeArrowheads="1"/>
          </p:cNvSpPr>
          <p:nvPr/>
        </p:nvSpPr>
        <p:spPr bwMode="auto">
          <a:xfrm>
            <a:off x="6400800" y="3200400"/>
            <a:ext cx="1166813" cy="400050"/>
          </a:xfrm>
          <a:prstGeom prst="rect">
            <a:avLst/>
          </a:prstGeom>
          <a:noFill/>
          <a:ln w="9525">
            <a:noFill/>
            <a:miter lim="800000"/>
            <a:headEnd/>
            <a:tailEnd/>
          </a:ln>
        </p:spPr>
        <p:txBody>
          <a:bodyPr wrap="none">
            <a:spAutoFit/>
          </a:bodyPr>
          <a:lstStyle/>
          <a:p>
            <a:pPr algn="ctr"/>
            <a:r>
              <a:rPr lang="en-US" sz="2000" b="1"/>
              <a:t>Isotonic</a:t>
            </a:r>
          </a:p>
        </p:txBody>
      </p:sp>
      <p:sp>
        <p:nvSpPr>
          <p:cNvPr id="40411" name="Text Box 508"/>
          <p:cNvSpPr txBox="1">
            <a:spLocks noChangeArrowheads="1"/>
          </p:cNvSpPr>
          <p:nvPr/>
        </p:nvSpPr>
        <p:spPr bwMode="auto">
          <a:xfrm>
            <a:off x="1600200" y="3778250"/>
            <a:ext cx="1393825" cy="336550"/>
          </a:xfrm>
          <a:prstGeom prst="rect">
            <a:avLst/>
          </a:prstGeom>
          <a:noFill/>
          <a:ln w="9525">
            <a:noFill/>
            <a:miter lim="800000"/>
            <a:headEnd/>
            <a:tailEnd/>
          </a:ln>
        </p:spPr>
        <p:txBody>
          <a:bodyPr wrap="none">
            <a:spAutoFit/>
          </a:bodyPr>
          <a:lstStyle/>
          <a:p>
            <a:r>
              <a:rPr lang="en-US" sz="1600" b="1"/>
              <a:t>240 mOsm/L</a:t>
            </a:r>
          </a:p>
        </p:txBody>
      </p:sp>
      <p:sp>
        <p:nvSpPr>
          <p:cNvPr id="40412" name="Text Box 509"/>
          <p:cNvSpPr txBox="1">
            <a:spLocks noChangeArrowheads="1"/>
          </p:cNvSpPr>
          <p:nvPr/>
        </p:nvSpPr>
        <p:spPr bwMode="auto">
          <a:xfrm>
            <a:off x="6226175" y="3835400"/>
            <a:ext cx="1393825" cy="336550"/>
          </a:xfrm>
          <a:prstGeom prst="rect">
            <a:avLst/>
          </a:prstGeom>
          <a:noFill/>
          <a:ln w="9525">
            <a:noFill/>
            <a:miter lim="800000"/>
            <a:headEnd/>
            <a:tailEnd/>
          </a:ln>
        </p:spPr>
        <p:txBody>
          <a:bodyPr wrap="none">
            <a:spAutoFit/>
          </a:bodyPr>
          <a:lstStyle/>
          <a:p>
            <a:r>
              <a:rPr lang="en-US" sz="1600" b="1"/>
              <a:t>360 mOsm/L</a:t>
            </a:r>
          </a:p>
        </p:txBody>
      </p:sp>
      <p:sp>
        <p:nvSpPr>
          <p:cNvPr id="40413" name="Text Box 510"/>
          <p:cNvSpPr txBox="1">
            <a:spLocks noChangeArrowheads="1"/>
          </p:cNvSpPr>
          <p:nvPr/>
        </p:nvSpPr>
        <p:spPr bwMode="auto">
          <a:xfrm>
            <a:off x="6221413" y="882650"/>
            <a:ext cx="1393825" cy="336550"/>
          </a:xfrm>
          <a:prstGeom prst="rect">
            <a:avLst/>
          </a:prstGeom>
          <a:noFill/>
          <a:ln w="9525">
            <a:noFill/>
            <a:miter lim="800000"/>
            <a:headEnd/>
            <a:tailEnd/>
          </a:ln>
        </p:spPr>
        <p:txBody>
          <a:bodyPr wrap="none">
            <a:spAutoFit/>
          </a:bodyPr>
          <a:lstStyle/>
          <a:p>
            <a:r>
              <a:rPr lang="en-US" sz="1600" b="1"/>
              <a:t>280 mOsm/L</a:t>
            </a:r>
          </a:p>
        </p:txBody>
      </p:sp>
      <p:sp>
        <p:nvSpPr>
          <p:cNvPr id="40415" name="Text Box 507"/>
          <p:cNvSpPr txBox="1">
            <a:spLocks noChangeArrowheads="1"/>
          </p:cNvSpPr>
          <p:nvPr/>
        </p:nvSpPr>
        <p:spPr bwMode="auto">
          <a:xfrm>
            <a:off x="6400800" y="3200400"/>
            <a:ext cx="1166813" cy="400050"/>
          </a:xfrm>
          <a:prstGeom prst="rect">
            <a:avLst/>
          </a:prstGeom>
          <a:noFill/>
          <a:ln w="9525">
            <a:noFill/>
            <a:miter lim="800000"/>
            <a:headEnd/>
            <a:tailEnd/>
          </a:ln>
        </p:spPr>
        <p:txBody>
          <a:bodyPr wrap="none">
            <a:spAutoFit/>
          </a:bodyPr>
          <a:lstStyle/>
          <a:p>
            <a:pPr algn="ctr"/>
            <a:r>
              <a:rPr lang="en-US" sz="2000" b="1"/>
              <a:t>Isotonic</a:t>
            </a:r>
          </a:p>
        </p:txBody>
      </p:sp>
      <p:sp>
        <p:nvSpPr>
          <p:cNvPr id="40416" name="Text Box 507"/>
          <p:cNvSpPr txBox="1">
            <a:spLocks noChangeArrowheads="1"/>
          </p:cNvSpPr>
          <p:nvPr/>
        </p:nvSpPr>
        <p:spPr bwMode="auto">
          <a:xfrm>
            <a:off x="6221413" y="3455988"/>
            <a:ext cx="1539875" cy="400050"/>
          </a:xfrm>
          <a:prstGeom prst="rect">
            <a:avLst/>
          </a:prstGeom>
          <a:noFill/>
          <a:ln w="9525">
            <a:noFill/>
            <a:miter lim="800000"/>
            <a:headEnd/>
            <a:tailEnd/>
          </a:ln>
        </p:spPr>
        <p:txBody>
          <a:bodyPr wrap="none">
            <a:spAutoFit/>
          </a:bodyPr>
          <a:lstStyle/>
          <a:p>
            <a:pPr algn="ctr"/>
            <a:r>
              <a:rPr lang="en-US" sz="2000" b="1">
                <a:solidFill>
                  <a:srgbClr val="FF0000"/>
                </a:solidFill>
              </a:rPr>
              <a:t>No Change</a:t>
            </a:r>
          </a:p>
        </p:txBody>
      </p:sp>
      <p:sp>
        <p:nvSpPr>
          <p:cNvPr id="40417" name="Text Box 507"/>
          <p:cNvSpPr txBox="1">
            <a:spLocks noChangeArrowheads="1"/>
          </p:cNvSpPr>
          <p:nvPr/>
        </p:nvSpPr>
        <p:spPr bwMode="auto">
          <a:xfrm>
            <a:off x="6248400" y="6457950"/>
            <a:ext cx="1665288" cy="400050"/>
          </a:xfrm>
          <a:prstGeom prst="rect">
            <a:avLst/>
          </a:prstGeom>
          <a:noFill/>
          <a:ln w="9525">
            <a:noFill/>
            <a:miter lim="800000"/>
            <a:headEnd/>
            <a:tailEnd/>
          </a:ln>
        </p:spPr>
        <p:txBody>
          <a:bodyPr wrap="none">
            <a:spAutoFit/>
          </a:bodyPr>
          <a:lstStyle/>
          <a:p>
            <a:pPr algn="ctr"/>
            <a:r>
              <a:rPr lang="en-US" sz="2000" b="1">
                <a:solidFill>
                  <a:srgbClr val="FF0000"/>
                </a:solidFill>
              </a:rPr>
              <a:t>Cell Shrinks</a:t>
            </a:r>
          </a:p>
        </p:txBody>
      </p:sp>
      <p:sp>
        <p:nvSpPr>
          <p:cNvPr id="40418" name="Text Box 510"/>
          <p:cNvSpPr txBox="1">
            <a:spLocks noChangeArrowheads="1"/>
          </p:cNvSpPr>
          <p:nvPr/>
        </p:nvSpPr>
        <p:spPr bwMode="auto">
          <a:xfrm>
            <a:off x="228600" y="2362200"/>
            <a:ext cx="1393825" cy="336550"/>
          </a:xfrm>
          <a:prstGeom prst="rect">
            <a:avLst/>
          </a:prstGeom>
          <a:noFill/>
          <a:ln w="9525">
            <a:noFill/>
            <a:miter lim="800000"/>
            <a:headEnd/>
            <a:tailEnd/>
          </a:ln>
        </p:spPr>
        <p:txBody>
          <a:bodyPr wrap="none">
            <a:spAutoFit/>
          </a:bodyPr>
          <a:lstStyle/>
          <a:p>
            <a:r>
              <a:rPr lang="en-US" sz="1600" b="1"/>
              <a:t>280 mOsm/L</a:t>
            </a:r>
          </a:p>
        </p:txBody>
      </p:sp>
      <p:sp>
        <p:nvSpPr>
          <p:cNvPr id="483" name="Title 482"/>
          <p:cNvSpPr>
            <a:spLocks noGrp="1"/>
          </p:cNvSpPr>
          <p:nvPr>
            <p:ph type="title"/>
          </p:nvPr>
        </p:nvSpPr>
        <p:spPr>
          <a:xfrm>
            <a:off x="457200" y="0"/>
            <a:ext cx="8305800" cy="1143000"/>
          </a:xfrm>
        </p:spPr>
        <p:txBody>
          <a:bodyPr/>
          <a:lstStyle/>
          <a:p>
            <a:r>
              <a:rPr lang="en-US" dirty="0" smtClean="0"/>
              <a:t>Tonicity: in practice</a:t>
            </a:r>
            <a:endParaRPr lang="en-US" dirty="0"/>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AutoShape 3"/>
          <p:cNvSpPr>
            <a:spLocks noChangeArrowheads="1"/>
          </p:cNvSpPr>
          <p:nvPr/>
        </p:nvSpPr>
        <p:spPr bwMode="auto">
          <a:xfrm>
            <a:off x="5611813" y="838200"/>
            <a:ext cx="2743200" cy="23622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40963" name="Rectangle 4"/>
          <p:cNvSpPr>
            <a:spLocks noChangeArrowheads="1"/>
          </p:cNvSpPr>
          <p:nvPr/>
        </p:nvSpPr>
        <p:spPr bwMode="auto">
          <a:xfrm>
            <a:off x="5562600" y="838200"/>
            <a:ext cx="2944813" cy="3048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40964" name="Oval 5"/>
          <p:cNvSpPr>
            <a:spLocks noChangeArrowheads="1"/>
          </p:cNvSpPr>
          <p:nvPr/>
        </p:nvSpPr>
        <p:spPr bwMode="auto">
          <a:xfrm>
            <a:off x="1295400" y="1192213"/>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40965" name="Oval 6"/>
          <p:cNvSpPr>
            <a:spLocks noChangeArrowheads="1"/>
          </p:cNvSpPr>
          <p:nvPr/>
        </p:nvSpPr>
        <p:spPr bwMode="auto">
          <a:xfrm>
            <a:off x="1981200" y="1725613"/>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40966" name="Oval 7"/>
          <p:cNvSpPr>
            <a:spLocks noChangeArrowheads="1"/>
          </p:cNvSpPr>
          <p:nvPr/>
        </p:nvSpPr>
        <p:spPr bwMode="auto">
          <a:xfrm>
            <a:off x="1524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40967" name="Oval 8"/>
          <p:cNvSpPr>
            <a:spLocks noChangeArrowheads="1"/>
          </p:cNvSpPr>
          <p:nvPr/>
        </p:nvSpPr>
        <p:spPr bwMode="auto">
          <a:xfrm>
            <a:off x="16764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40968" name="Oval 9"/>
          <p:cNvSpPr>
            <a:spLocks noChangeArrowheads="1"/>
          </p:cNvSpPr>
          <p:nvPr/>
        </p:nvSpPr>
        <p:spPr bwMode="auto">
          <a:xfrm>
            <a:off x="17526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40969" name="Oval 10"/>
          <p:cNvSpPr>
            <a:spLocks noChangeArrowheads="1"/>
          </p:cNvSpPr>
          <p:nvPr/>
        </p:nvSpPr>
        <p:spPr bwMode="auto">
          <a:xfrm>
            <a:off x="1447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40970" name="Oval 11"/>
          <p:cNvSpPr>
            <a:spLocks noChangeArrowheads="1"/>
          </p:cNvSpPr>
          <p:nvPr/>
        </p:nvSpPr>
        <p:spPr bwMode="auto">
          <a:xfrm>
            <a:off x="15240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40971" name="Oval 12"/>
          <p:cNvSpPr>
            <a:spLocks noChangeArrowheads="1"/>
          </p:cNvSpPr>
          <p:nvPr/>
        </p:nvSpPr>
        <p:spPr bwMode="auto">
          <a:xfrm>
            <a:off x="1752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40972" name="Oval 13"/>
          <p:cNvSpPr>
            <a:spLocks noChangeArrowheads="1"/>
          </p:cNvSpPr>
          <p:nvPr/>
        </p:nvSpPr>
        <p:spPr bwMode="auto">
          <a:xfrm>
            <a:off x="19050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40973" name="Oval 14"/>
          <p:cNvSpPr>
            <a:spLocks noChangeArrowheads="1"/>
          </p:cNvSpPr>
          <p:nvPr/>
        </p:nvSpPr>
        <p:spPr bwMode="auto">
          <a:xfrm>
            <a:off x="1828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40974" name="Oval 16"/>
          <p:cNvSpPr>
            <a:spLocks noChangeArrowheads="1"/>
          </p:cNvSpPr>
          <p:nvPr/>
        </p:nvSpPr>
        <p:spPr bwMode="auto">
          <a:xfrm>
            <a:off x="22098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40975" name="Oval 18"/>
          <p:cNvSpPr>
            <a:spLocks noChangeArrowheads="1"/>
          </p:cNvSpPr>
          <p:nvPr/>
        </p:nvSpPr>
        <p:spPr bwMode="auto">
          <a:xfrm>
            <a:off x="1981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40976" name="Oval 19"/>
          <p:cNvSpPr>
            <a:spLocks noChangeArrowheads="1"/>
          </p:cNvSpPr>
          <p:nvPr/>
        </p:nvSpPr>
        <p:spPr bwMode="auto">
          <a:xfrm>
            <a:off x="20574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40977" name="Oval 20"/>
          <p:cNvSpPr>
            <a:spLocks noChangeArrowheads="1"/>
          </p:cNvSpPr>
          <p:nvPr/>
        </p:nvSpPr>
        <p:spPr bwMode="auto">
          <a:xfrm>
            <a:off x="2286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40978" name="Oval 21"/>
          <p:cNvSpPr>
            <a:spLocks noChangeArrowheads="1"/>
          </p:cNvSpPr>
          <p:nvPr/>
        </p:nvSpPr>
        <p:spPr bwMode="auto">
          <a:xfrm>
            <a:off x="24384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40979" name="Oval 22"/>
          <p:cNvSpPr>
            <a:spLocks noChangeArrowheads="1"/>
          </p:cNvSpPr>
          <p:nvPr/>
        </p:nvSpPr>
        <p:spPr bwMode="auto">
          <a:xfrm>
            <a:off x="23622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40980" name="Oval 23"/>
          <p:cNvSpPr>
            <a:spLocks noChangeArrowheads="1"/>
          </p:cNvSpPr>
          <p:nvPr/>
        </p:nvSpPr>
        <p:spPr bwMode="auto">
          <a:xfrm>
            <a:off x="21336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40981" name="Oval 24"/>
          <p:cNvSpPr>
            <a:spLocks noChangeArrowheads="1"/>
          </p:cNvSpPr>
          <p:nvPr/>
        </p:nvSpPr>
        <p:spPr bwMode="auto">
          <a:xfrm>
            <a:off x="22860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40982" name="Oval 25"/>
          <p:cNvSpPr>
            <a:spLocks noChangeArrowheads="1"/>
          </p:cNvSpPr>
          <p:nvPr/>
        </p:nvSpPr>
        <p:spPr bwMode="auto">
          <a:xfrm>
            <a:off x="23622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40983" name="Oval 26"/>
          <p:cNvSpPr>
            <a:spLocks noChangeArrowheads="1"/>
          </p:cNvSpPr>
          <p:nvPr/>
        </p:nvSpPr>
        <p:spPr bwMode="auto">
          <a:xfrm>
            <a:off x="20574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40984" name="Oval 27"/>
          <p:cNvSpPr>
            <a:spLocks noChangeArrowheads="1"/>
          </p:cNvSpPr>
          <p:nvPr/>
        </p:nvSpPr>
        <p:spPr bwMode="auto">
          <a:xfrm>
            <a:off x="21336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40985" name="Oval 28"/>
          <p:cNvSpPr>
            <a:spLocks noChangeArrowheads="1"/>
          </p:cNvSpPr>
          <p:nvPr/>
        </p:nvSpPr>
        <p:spPr bwMode="auto">
          <a:xfrm>
            <a:off x="2362200" y="1725613"/>
            <a:ext cx="76200" cy="76200"/>
          </a:xfrm>
          <a:prstGeom prst="ellipse">
            <a:avLst/>
          </a:prstGeom>
          <a:solidFill>
            <a:schemeClr val="accent2"/>
          </a:solidFill>
          <a:ln w="9525">
            <a:noFill/>
            <a:round/>
            <a:headEnd/>
            <a:tailEnd/>
          </a:ln>
        </p:spPr>
        <p:txBody>
          <a:bodyPr wrap="none" anchor="ctr"/>
          <a:lstStyle/>
          <a:p>
            <a:endParaRPr lang="en-US"/>
          </a:p>
        </p:txBody>
      </p:sp>
      <p:sp>
        <p:nvSpPr>
          <p:cNvPr id="40986" name="Oval 29"/>
          <p:cNvSpPr>
            <a:spLocks noChangeArrowheads="1"/>
          </p:cNvSpPr>
          <p:nvPr/>
        </p:nvSpPr>
        <p:spPr bwMode="auto">
          <a:xfrm>
            <a:off x="25146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40987" name="Oval 30"/>
          <p:cNvSpPr>
            <a:spLocks noChangeArrowheads="1"/>
          </p:cNvSpPr>
          <p:nvPr/>
        </p:nvSpPr>
        <p:spPr bwMode="auto">
          <a:xfrm>
            <a:off x="2438400" y="1573213"/>
            <a:ext cx="76200" cy="76200"/>
          </a:xfrm>
          <a:prstGeom prst="ellipse">
            <a:avLst/>
          </a:prstGeom>
          <a:solidFill>
            <a:schemeClr val="accent2"/>
          </a:solidFill>
          <a:ln w="9525">
            <a:noFill/>
            <a:round/>
            <a:headEnd/>
            <a:tailEnd/>
          </a:ln>
        </p:spPr>
        <p:txBody>
          <a:bodyPr wrap="none" anchor="ctr"/>
          <a:lstStyle/>
          <a:p>
            <a:endParaRPr lang="en-US"/>
          </a:p>
        </p:txBody>
      </p:sp>
      <p:sp>
        <p:nvSpPr>
          <p:cNvPr id="40988" name="Oval 31"/>
          <p:cNvSpPr>
            <a:spLocks noChangeArrowheads="1"/>
          </p:cNvSpPr>
          <p:nvPr/>
        </p:nvSpPr>
        <p:spPr bwMode="auto">
          <a:xfrm>
            <a:off x="25908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40989" name="Oval 32"/>
          <p:cNvSpPr>
            <a:spLocks noChangeArrowheads="1"/>
          </p:cNvSpPr>
          <p:nvPr/>
        </p:nvSpPr>
        <p:spPr bwMode="auto">
          <a:xfrm>
            <a:off x="2743200" y="1878013"/>
            <a:ext cx="76200" cy="76200"/>
          </a:xfrm>
          <a:prstGeom prst="ellipse">
            <a:avLst/>
          </a:prstGeom>
          <a:solidFill>
            <a:schemeClr val="accent2"/>
          </a:solidFill>
          <a:ln w="9525">
            <a:noFill/>
            <a:round/>
            <a:headEnd/>
            <a:tailEnd/>
          </a:ln>
        </p:spPr>
        <p:txBody>
          <a:bodyPr wrap="none" anchor="ctr"/>
          <a:lstStyle/>
          <a:p>
            <a:endParaRPr lang="en-US"/>
          </a:p>
        </p:txBody>
      </p:sp>
      <p:sp>
        <p:nvSpPr>
          <p:cNvPr id="40990" name="Oval 33"/>
          <p:cNvSpPr>
            <a:spLocks noChangeArrowheads="1"/>
          </p:cNvSpPr>
          <p:nvPr/>
        </p:nvSpPr>
        <p:spPr bwMode="auto">
          <a:xfrm>
            <a:off x="2819400" y="1649413"/>
            <a:ext cx="76200" cy="76200"/>
          </a:xfrm>
          <a:prstGeom prst="ellipse">
            <a:avLst/>
          </a:prstGeom>
          <a:solidFill>
            <a:schemeClr val="accent2"/>
          </a:solidFill>
          <a:ln w="9525">
            <a:noFill/>
            <a:round/>
            <a:headEnd/>
            <a:tailEnd/>
          </a:ln>
        </p:spPr>
        <p:txBody>
          <a:bodyPr wrap="none" anchor="ctr"/>
          <a:lstStyle/>
          <a:p>
            <a:endParaRPr lang="en-US"/>
          </a:p>
        </p:txBody>
      </p:sp>
      <p:sp>
        <p:nvSpPr>
          <p:cNvPr id="40991" name="Oval 34"/>
          <p:cNvSpPr>
            <a:spLocks noChangeArrowheads="1"/>
          </p:cNvSpPr>
          <p:nvPr/>
        </p:nvSpPr>
        <p:spPr bwMode="auto">
          <a:xfrm>
            <a:off x="25146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40992" name="Oval 35"/>
          <p:cNvSpPr>
            <a:spLocks noChangeArrowheads="1"/>
          </p:cNvSpPr>
          <p:nvPr/>
        </p:nvSpPr>
        <p:spPr bwMode="auto">
          <a:xfrm>
            <a:off x="25908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40993" name="Oval 36"/>
          <p:cNvSpPr>
            <a:spLocks noChangeArrowheads="1"/>
          </p:cNvSpPr>
          <p:nvPr/>
        </p:nvSpPr>
        <p:spPr bwMode="auto">
          <a:xfrm>
            <a:off x="2819400" y="2106613"/>
            <a:ext cx="76200" cy="76200"/>
          </a:xfrm>
          <a:prstGeom prst="ellipse">
            <a:avLst/>
          </a:prstGeom>
          <a:solidFill>
            <a:schemeClr val="accent2"/>
          </a:solidFill>
          <a:ln w="9525">
            <a:noFill/>
            <a:round/>
            <a:headEnd/>
            <a:tailEnd/>
          </a:ln>
        </p:spPr>
        <p:txBody>
          <a:bodyPr wrap="none" anchor="ctr"/>
          <a:lstStyle/>
          <a:p>
            <a:endParaRPr lang="en-US"/>
          </a:p>
        </p:txBody>
      </p:sp>
      <p:sp>
        <p:nvSpPr>
          <p:cNvPr id="40994" name="Oval 37"/>
          <p:cNvSpPr>
            <a:spLocks noChangeArrowheads="1"/>
          </p:cNvSpPr>
          <p:nvPr/>
        </p:nvSpPr>
        <p:spPr bwMode="auto">
          <a:xfrm>
            <a:off x="2971800" y="1801813"/>
            <a:ext cx="76200" cy="76200"/>
          </a:xfrm>
          <a:prstGeom prst="ellipse">
            <a:avLst/>
          </a:prstGeom>
          <a:solidFill>
            <a:schemeClr val="accent2"/>
          </a:solidFill>
          <a:ln w="9525">
            <a:noFill/>
            <a:round/>
            <a:headEnd/>
            <a:tailEnd/>
          </a:ln>
        </p:spPr>
        <p:txBody>
          <a:bodyPr wrap="none" anchor="ctr"/>
          <a:lstStyle/>
          <a:p>
            <a:endParaRPr lang="en-US"/>
          </a:p>
        </p:txBody>
      </p:sp>
      <p:sp>
        <p:nvSpPr>
          <p:cNvPr id="40995" name="Oval 38"/>
          <p:cNvSpPr>
            <a:spLocks noChangeArrowheads="1"/>
          </p:cNvSpPr>
          <p:nvPr/>
        </p:nvSpPr>
        <p:spPr bwMode="auto">
          <a:xfrm>
            <a:off x="2895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40996" name="Oval 39"/>
          <p:cNvSpPr>
            <a:spLocks noChangeArrowheads="1"/>
          </p:cNvSpPr>
          <p:nvPr/>
        </p:nvSpPr>
        <p:spPr bwMode="auto">
          <a:xfrm>
            <a:off x="1600200" y="2030413"/>
            <a:ext cx="76200" cy="76200"/>
          </a:xfrm>
          <a:prstGeom prst="ellipse">
            <a:avLst/>
          </a:prstGeom>
          <a:solidFill>
            <a:schemeClr val="accent2"/>
          </a:solidFill>
          <a:ln w="9525">
            <a:noFill/>
            <a:round/>
            <a:headEnd/>
            <a:tailEnd/>
          </a:ln>
        </p:spPr>
        <p:txBody>
          <a:bodyPr wrap="none" anchor="ctr"/>
          <a:lstStyle/>
          <a:p>
            <a:endParaRPr lang="en-US"/>
          </a:p>
        </p:txBody>
      </p:sp>
      <p:sp>
        <p:nvSpPr>
          <p:cNvPr id="40997" name="Oval 40"/>
          <p:cNvSpPr>
            <a:spLocks noChangeArrowheads="1"/>
          </p:cNvSpPr>
          <p:nvPr/>
        </p:nvSpPr>
        <p:spPr bwMode="auto">
          <a:xfrm>
            <a:off x="17526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40998" name="Oval 41"/>
          <p:cNvSpPr>
            <a:spLocks noChangeArrowheads="1"/>
          </p:cNvSpPr>
          <p:nvPr/>
        </p:nvSpPr>
        <p:spPr bwMode="auto">
          <a:xfrm>
            <a:off x="1905000" y="2335213"/>
            <a:ext cx="76200" cy="76200"/>
          </a:xfrm>
          <a:prstGeom prst="ellipse">
            <a:avLst/>
          </a:prstGeom>
          <a:solidFill>
            <a:schemeClr val="accent2"/>
          </a:solidFill>
          <a:ln w="9525">
            <a:noFill/>
            <a:round/>
            <a:headEnd/>
            <a:tailEnd/>
          </a:ln>
        </p:spPr>
        <p:txBody>
          <a:bodyPr wrap="none" anchor="ctr"/>
          <a:lstStyle/>
          <a:p>
            <a:endParaRPr lang="en-US"/>
          </a:p>
        </p:txBody>
      </p:sp>
      <p:sp>
        <p:nvSpPr>
          <p:cNvPr id="40999" name="Oval 42"/>
          <p:cNvSpPr>
            <a:spLocks noChangeArrowheads="1"/>
          </p:cNvSpPr>
          <p:nvPr/>
        </p:nvSpPr>
        <p:spPr bwMode="auto">
          <a:xfrm>
            <a:off x="1905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41000" name="Oval 43"/>
          <p:cNvSpPr>
            <a:spLocks noChangeArrowheads="1"/>
          </p:cNvSpPr>
          <p:nvPr/>
        </p:nvSpPr>
        <p:spPr bwMode="auto">
          <a:xfrm>
            <a:off x="25146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41001" name="Oval 44"/>
          <p:cNvSpPr>
            <a:spLocks noChangeArrowheads="1"/>
          </p:cNvSpPr>
          <p:nvPr/>
        </p:nvSpPr>
        <p:spPr bwMode="auto">
          <a:xfrm>
            <a:off x="2667000" y="2182813"/>
            <a:ext cx="76200" cy="76200"/>
          </a:xfrm>
          <a:prstGeom prst="ellipse">
            <a:avLst/>
          </a:prstGeom>
          <a:solidFill>
            <a:schemeClr val="accent2"/>
          </a:solidFill>
          <a:ln w="9525">
            <a:noFill/>
            <a:round/>
            <a:headEnd/>
            <a:tailEnd/>
          </a:ln>
        </p:spPr>
        <p:txBody>
          <a:bodyPr wrap="none" anchor="ctr"/>
          <a:lstStyle/>
          <a:p>
            <a:endParaRPr lang="en-US"/>
          </a:p>
        </p:txBody>
      </p:sp>
      <p:sp>
        <p:nvSpPr>
          <p:cNvPr id="41002" name="Oval 45"/>
          <p:cNvSpPr>
            <a:spLocks noChangeArrowheads="1"/>
          </p:cNvSpPr>
          <p:nvPr/>
        </p:nvSpPr>
        <p:spPr bwMode="auto">
          <a:xfrm>
            <a:off x="1371600" y="1954213"/>
            <a:ext cx="76200" cy="76200"/>
          </a:xfrm>
          <a:prstGeom prst="ellipse">
            <a:avLst/>
          </a:prstGeom>
          <a:solidFill>
            <a:schemeClr val="accent2"/>
          </a:solidFill>
          <a:ln w="9525">
            <a:noFill/>
            <a:round/>
            <a:headEnd/>
            <a:tailEnd/>
          </a:ln>
        </p:spPr>
        <p:txBody>
          <a:bodyPr wrap="none" anchor="ctr"/>
          <a:lstStyle/>
          <a:p>
            <a:endParaRPr lang="en-US"/>
          </a:p>
        </p:txBody>
      </p:sp>
      <p:sp>
        <p:nvSpPr>
          <p:cNvPr id="41003" name="Oval 46"/>
          <p:cNvSpPr>
            <a:spLocks noChangeArrowheads="1"/>
          </p:cNvSpPr>
          <p:nvPr/>
        </p:nvSpPr>
        <p:spPr bwMode="auto">
          <a:xfrm>
            <a:off x="1600200" y="2259013"/>
            <a:ext cx="76200" cy="76200"/>
          </a:xfrm>
          <a:prstGeom prst="ellipse">
            <a:avLst/>
          </a:prstGeom>
          <a:solidFill>
            <a:schemeClr val="accent2"/>
          </a:solidFill>
          <a:ln w="9525">
            <a:noFill/>
            <a:round/>
            <a:headEnd/>
            <a:tailEnd/>
          </a:ln>
        </p:spPr>
        <p:txBody>
          <a:bodyPr wrap="none" anchor="ctr"/>
          <a:lstStyle/>
          <a:p>
            <a:endParaRPr lang="en-US"/>
          </a:p>
        </p:txBody>
      </p:sp>
      <p:sp>
        <p:nvSpPr>
          <p:cNvPr id="41004" name="Oval 47"/>
          <p:cNvSpPr>
            <a:spLocks noChangeArrowheads="1"/>
          </p:cNvSpPr>
          <p:nvPr/>
        </p:nvSpPr>
        <p:spPr bwMode="auto">
          <a:xfrm>
            <a:off x="1676400" y="1344613"/>
            <a:ext cx="76200" cy="76200"/>
          </a:xfrm>
          <a:prstGeom prst="ellipse">
            <a:avLst/>
          </a:prstGeom>
          <a:solidFill>
            <a:schemeClr val="accent2"/>
          </a:solidFill>
          <a:ln w="9525">
            <a:noFill/>
            <a:round/>
            <a:headEnd/>
            <a:tailEnd/>
          </a:ln>
        </p:spPr>
        <p:txBody>
          <a:bodyPr wrap="none" anchor="ctr"/>
          <a:lstStyle/>
          <a:p>
            <a:endParaRPr lang="en-US"/>
          </a:p>
        </p:txBody>
      </p:sp>
      <p:sp>
        <p:nvSpPr>
          <p:cNvPr id="41005" name="Oval 48"/>
          <p:cNvSpPr>
            <a:spLocks noChangeArrowheads="1"/>
          </p:cNvSpPr>
          <p:nvPr/>
        </p:nvSpPr>
        <p:spPr bwMode="auto">
          <a:xfrm>
            <a:off x="1905000" y="1420813"/>
            <a:ext cx="76200" cy="76200"/>
          </a:xfrm>
          <a:prstGeom prst="ellipse">
            <a:avLst/>
          </a:prstGeom>
          <a:solidFill>
            <a:schemeClr val="accent2"/>
          </a:solidFill>
          <a:ln w="9525">
            <a:noFill/>
            <a:round/>
            <a:headEnd/>
            <a:tailEnd/>
          </a:ln>
        </p:spPr>
        <p:txBody>
          <a:bodyPr wrap="none" anchor="ctr"/>
          <a:lstStyle/>
          <a:p>
            <a:endParaRPr lang="en-US"/>
          </a:p>
        </p:txBody>
      </p:sp>
      <p:sp>
        <p:nvSpPr>
          <p:cNvPr id="41006" name="Oval 49"/>
          <p:cNvSpPr>
            <a:spLocks noChangeArrowheads="1"/>
          </p:cNvSpPr>
          <p:nvPr/>
        </p:nvSpPr>
        <p:spPr bwMode="auto">
          <a:xfrm>
            <a:off x="1905000" y="1268413"/>
            <a:ext cx="76200" cy="76200"/>
          </a:xfrm>
          <a:prstGeom prst="ellipse">
            <a:avLst/>
          </a:prstGeom>
          <a:solidFill>
            <a:schemeClr val="accent2"/>
          </a:solidFill>
          <a:ln w="9525">
            <a:noFill/>
            <a:round/>
            <a:headEnd/>
            <a:tailEnd/>
          </a:ln>
        </p:spPr>
        <p:txBody>
          <a:bodyPr wrap="none" anchor="ctr"/>
          <a:lstStyle/>
          <a:p>
            <a:endParaRPr lang="en-US"/>
          </a:p>
        </p:txBody>
      </p:sp>
      <p:sp>
        <p:nvSpPr>
          <p:cNvPr id="41007" name="Oval 50"/>
          <p:cNvSpPr>
            <a:spLocks noChangeArrowheads="1"/>
          </p:cNvSpPr>
          <p:nvPr/>
        </p:nvSpPr>
        <p:spPr bwMode="auto">
          <a:xfrm>
            <a:off x="2743200" y="1497013"/>
            <a:ext cx="76200" cy="76200"/>
          </a:xfrm>
          <a:prstGeom prst="ellipse">
            <a:avLst/>
          </a:prstGeom>
          <a:solidFill>
            <a:schemeClr val="accent2"/>
          </a:solidFill>
          <a:ln w="9525">
            <a:noFill/>
            <a:round/>
            <a:headEnd/>
            <a:tailEnd/>
          </a:ln>
        </p:spPr>
        <p:txBody>
          <a:bodyPr wrap="none" anchor="ctr"/>
          <a:lstStyle/>
          <a:p>
            <a:endParaRPr lang="en-US"/>
          </a:p>
        </p:txBody>
      </p:sp>
      <p:sp>
        <p:nvSpPr>
          <p:cNvPr id="41008" name="Oval 51"/>
          <p:cNvSpPr>
            <a:spLocks noChangeArrowheads="1"/>
          </p:cNvSpPr>
          <p:nvPr/>
        </p:nvSpPr>
        <p:spPr bwMode="auto">
          <a:xfrm>
            <a:off x="6069013" y="1371600"/>
            <a:ext cx="1752600" cy="12954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41009" name="Oval 52"/>
          <p:cNvSpPr>
            <a:spLocks noChangeArrowheads="1"/>
          </p:cNvSpPr>
          <p:nvPr/>
        </p:nvSpPr>
        <p:spPr bwMode="auto">
          <a:xfrm>
            <a:off x="6754813" y="1905000"/>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41010" name="Oval 53"/>
          <p:cNvSpPr>
            <a:spLocks noChangeArrowheads="1"/>
          </p:cNvSpPr>
          <p:nvPr/>
        </p:nvSpPr>
        <p:spPr bwMode="auto">
          <a:xfrm>
            <a:off x="62976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011" name="Oval 54"/>
          <p:cNvSpPr>
            <a:spLocks noChangeArrowheads="1"/>
          </p:cNvSpPr>
          <p:nvPr/>
        </p:nvSpPr>
        <p:spPr bwMode="auto">
          <a:xfrm>
            <a:off x="6450013" y="1905000"/>
            <a:ext cx="76200" cy="76200"/>
          </a:xfrm>
          <a:prstGeom prst="ellipse">
            <a:avLst/>
          </a:prstGeom>
          <a:solidFill>
            <a:schemeClr val="accent2"/>
          </a:solidFill>
          <a:ln w="9525">
            <a:noFill/>
            <a:round/>
            <a:headEnd/>
            <a:tailEnd/>
          </a:ln>
        </p:spPr>
        <p:txBody>
          <a:bodyPr wrap="none" anchor="ctr"/>
          <a:lstStyle/>
          <a:p>
            <a:endParaRPr lang="en-US"/>
          </a:p>
        </p:txBody>
      </p:sp>
      <p:sp>
        <p:nvSpPr>
          <p:cNvPr id="41012" name="Oval 55"/>
          <p:cNvSpPr>
            <a:spLocks noChangeArrowheads="1"/>
          </p:cNvSpPr>
          <p:nvPr/>
        </p:nvSpPr>
        <p:spPr bwMode="auto">
          <a:xfrm>
            <a:off x="65262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013" name="Oval 56"/>
          <p:cNvSpPr>
            <a:spLocks noChangeArrowheads="1"/>
          </p:cNvSpPr>
          <p:nvPr/>
        </p:nvSpPr>
        <p:spPr bwMode="auto">
          <a:xfrm>
            <a:off x="62214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14" name="Oval 57"/>
          <p:cNvSpPr>
            <a:spLocks noChangeArrowheads="1"/>
          </p:cNvSpPr>
          <p:nvPr/>
        </p:nvSpPr>
        <p:spPr bwMode="auto">
          <a:xfrm>
            <a:off x="62976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015" name="Oval 58"/>
          <p:cNvSpPr>
            <a:spLocks noChangeArrowheads="1"/>
          </p:cNvSpPr>
          <p:nvPr/>
        </p:nvSpPr>
        <p:spPr bwMode="auto">
          <a:xfrm>
            <a:off x="6526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016" name="Oval 59"/>
          <p:cNvSpPr>
            <a:spLocks noChangeArrowheads="1"/>
          </p:cNvSpPr>
          <p:nvPr/>
        </p:nvSpPr>
        <p:spPr bwMode="auto">
          <a:xfrm>
            <a:off x="66786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17" name="Oval 60"/>
          <p:cNvSpPr>
            <a:spLocks noChangeArrowheads="1"/>
          </p:cNvSpPr>
          <p:nvPr/>
        </p:nvSpPr>
        <p:spPr bwMode="auto">
          <a:xfrm>
            <a:off x="6602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018" name="Oval 62"/>
          <p:cNvSpPr>
            <a:spLocks noChangeArrowheads="1"/>
          </p:cNvSpPr>
          <p:nvPr/>
        </p:nvSpPr>
        <p:spPr bwMode="auto">
          <a:xfrm>
            <a:off x="69834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1019" name="Oval 64"/>
          <p:cNvSpPr>
            <a:spLocks noChangeArrowheads="1"/>
          </p:cNvSpPr>
          <p:nvPr/>
        </p:nvSpPr>
        <p:spPr bwMode="auto">
          <a:xfrm>
            <a:off x="67548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020" name="Oval 65"/>
          <p:cNvSpPr>
            <a:spLocks noChangeArrowheads="1"/>
          </p:cNvSpPr>
          <p:nvPr/>
        </p:nvSpPr>
        <p:spPr bwMode="auto">
          <a:xfrm>
            <a:off x="6831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1021" name="Oval 66"/>
          <p:cNvSpPr>
            <a:spLocks noChangeArrowheads="1"/>
          </p:cNvSpPr>
          <p:nvPr/>
        </p:nvSpPr>
        <p:spPr bwMode="auto">
          <a:xfrm>
            <a:off x="7059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22" name="Oval 67"/>
          <p:cNvSpPr>
            <a:spLocks noChangeArrowheads="1"/>
          </p:cNvSpPr>
          <p:nvPr/>
        </p:nvSpPr>
        <p:spPr bwMode="auto">
          <a:xfrm>
            <a:off x="72120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023" name="Oval 68"/>
          <p:cNvSpPr>
            <a:spLocks noChangeArrowheads="1"/>
          </p:cNvSpPr>
          <p:nvPr/>
        </p:nvSpPr>
        <p:spPr bwMode="auto">
          <a:xfrm>
            <a:off x="71358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024" name="Oval 69"/>
          <p:cNvSpPr>
            <a:spLocks noChangeArrowheads="1"/>
          </p:cNvSpPr>
          <p:nvPr/>
        </p:nvSpPr>
        <p:spPr bwMode="auto">
          <a:xfrm>
            <a:off x="69072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025" name="Oval 70"/>
          <p:cNvSpPr>
            <a:spLocks noChangeArrowheads="1"/>
          </p:cNvSpPr>
          <p:nvPr/>
        </p:nvSpPr>
        <p:spPr bwMode="auto">
          <a:xfrm>
            <a:off x="70596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026" name="Oval 71"/>
          <p:cNvSpPr>
            <a:spLocks noChangeArrowheads="1"/>
          </p:cNvSpPr>
          <p:nvPr/>
        </p:nvSpPr>
        <p:spPr bwMode="auto">
          <a:xfrm>
            <a:off x="71358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027" name="Oval 72"/>
          <p:cNvSpPr>
            <a:spLocks noChangeArrowheads="1"/>
          </p:cNvSpPr>
          <p:nvPr/>
        </p:nvSpPr>
        <p:spPr bwMode="auto">
          <a:xfrm>
            <a:off x="68310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1028" name="Oval 73"/>
          <p:cNvSpPr>
            <a:spLocks noChangeArrowheads="1"/>
          </p:cNvSpPr>
          <p:nvPr/>
        </p:nvSpPr>
        <p:spPr bwMode="auto">
          <a:xfrm>
            <a:off x="69072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29" name="Oval 74"/>
          <p:cNvSpPr>
            <a:spLocks noChangeArrowheads="1"/>
          </p:cNvSpPr>
          <p:nvPr/>
        </p:nvSpPr>
        <p:spPr bwMode="auto">
          <a:xfrm>
            <a:off x="7135813" y="1905000"/>
            <a:ext cx="76200" cy="76200"/>
          </a:xfrm>
          <a:prstGeom prst="ellipse">
            <a:avLst/>
          </a:prstGeom>
          <a:solidFill>
            <a:schemeClr val="accent2"/>
          </a:solidFill>
          <a:ln w="9525">
            <a:noFill/>
            <a:round/>
            <a:headEnd/>
            <a:tailEnd/>
          </a:ln>
        </p:spPr>
        <p:txBody>
          <a:bodyPr wrap="none" anchor="ctr"/>
          <a:lstStyle/>
          <a:p>
            <a:endParaRPr lang="en-US"/>
          </a:p>
        </p:txBody>
      </p:sp>
      <p:sp>
        <p:nvSpPr>
          <p:cNvPr id="41030" name="Oval 75"/>
          <p:cNvSpPr>
            <a:spLocks noChangeArrowheads="1"/>
          </p:cNvSpPr>
          <p:nvPr/>
        </p:nvSpPr>
        <p:spPr bwMode="auto">
          <a:xfrm>
            <a:off x="72882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1031" name="Oval 76"/>
          <p:cNvSpPr>
            <a:spLocks noChangeArrowheads="1"/>
          </p:cNvSpPr>
          <p:nvPr/>
        </p:nvSpPr>
        <p:spPr bwMode="auto">
          <a:xfrm>
            <a:off x="7212013" y="1752600"/>
            <a:ext cx="76200" cy="76200"/>
          </a:xfrm>
          <a:prstGeom prst="ellipse">
            <a:avLst/>
          </a:prstGeom>
          <a:solidFill>
            <a:schemeClr val="accent2"/>
          </a:solidFill>
          <a:ln w="9525">
            <a:noFill/>
            <a:round/>
            <a:headEnd/>
            <a:tailEnd/>
          </a:ln>
        </p:spPr>
        <p:txBody>
          <a:bodyPr wrap="none" anchor="ctr"/>
          <a:lstStyle/>
          <a:p>
            <a:endParaRPr lang="en-US"/>
          </a:p>
        </p:txBody>
      </p:sp>
      <p:sp>
        <p:nvSpPr>
          <p:cNvPr id="41032" name="Oval 77"/>
          <p:cNvSpPr>
            <a:spLocks noChangeArrowheads="1"/>
          </p:cNvSpPr>
          <p:nvPr/>
        </p:nvSpPr>
        <p:spPr bwMode="auto">
          <a:xfrm>
            <a:off x="73644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33" name="Oval 78"/>
          <p:cNvSpPr>
            <a:spLocks noChangeArrowheads="1"/>
          </p:cNvSpPr>
          <p:nvPr/>
        </p:nvSpPr>
        <p:spPr bwMode="auto">
          <a:xfrm>
            <a:off x="7516813" y="2057400"/>
            <a:ext cx="76200" cy="76200"/>
          </a:xfrm>
          <a:prstGeom prst="ellipse">
            <a:avLst/>
          </a:prstGeom>
          <a:solidFill>
            <a:schemeClr val="accent2"/>
          </a:solidFill>
          <a:ln w="9525">
            <a:noFill/>
            <a:round/>
            <a:headEnd/>
            <a:tailEnd/>
          </a:ln>
        </p:spPr>
        <p:txBody>
          <a:bodyPr wrap="none" anchor="ctr"/>
          <a:lstStyle/>
          <a:p>
            <a:endParaRPr lang="en-US"/>
          </a:p>
        </p:txBody>
      </p:sp>
      <p:sp>
        <p:nvSpPr>
          <p:cNvPr id="41034" name="Oval 79"/>
          <p:cNvSpPr>
            <a:spLocks noChangeArrowheads="1"/>
          </p:cNvSpPr>
          <p:nvPr/>
        </p:nvSpPr>
        <p:spPr bwMode="auto">
          <a:xfrm>
            <a:off x="75930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35" name="Oval 80"/>
          <p:cNvSpPr>
            <a:spLocks noChangeArrowheads="1"/>
          </p:cNvSpPr>
          <p:nvPr/>
        </p:nvSpPr>
        <p:spPr bwMode="auto">
          <a:xfrm>
            <a:off x="72882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036" name="Oval 81"/>
          <p:cNvSpPr>
            <a:spLocks noChangeArrowheads="1"/>
          </p:cNvSpPr>
          <p:nvPr/>
        </p:nvSpPr>
        <p:spPr bwMode="auto">
          <a:xfrm>
            <a:off x="73644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037" name="Oval 82"/>
          <p:cNvSpPr>
            <a:spLocks noChangeArrowheads="1"/>
          </p:cNvSpPr>
          <p:nvPr/>
        </p:nvSpPr>
        <p:spPr bwMode="auto">
          <a:xfrm>
            <a:off x="75930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1038" name="Oval 83"/>
          <p:cNvSpPr>
            <a:spLocks noChangeArrowheads="1"/>
          </p:cNvSpPr>
          <p:nvPr/>
        </p:nvSpPr>
        <p:spPr bwMode="auto">
          <a:xfrm>
            <a:off x="7745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039" name="Oval 84"/>
          <p:cNvSpPr>
            <a:spLocks noChangeArrowheads="1"/>
          </p:cNvSpPr>
          <p:nvPr/>
        </p:nvSpPr>
        <p:spPr bwMode="auto">
          <a:xfrm>
            <a:off x="7669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040" name="Oval 85"/>
          <p:cNvSpPr>
            <a:spLocks noChangeArrowheads="1"/>
          </p:cNvSpPr>
          <p:nvPr/>
        </p:nvSpPr>
        <p:spPr bwMode="auto">
          <a:xfrm>
            <a:off x="63738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041" name="Oval 86"/>
          <p:cNvSpPr>
            <a:spLocks noChangeArrowheads="1"/>
          </p:cNvSpPr>
          <p:nvPr/>
        </p:nvSpPr>
        <p:spPr bwMode="auto">
          <a:xfrm>
            <a:off x="65262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042" name="Oval 87"/>
          <p:cNvSpPr>
            <a:spLocks noChangeArrowheads="1"/>
          </p:cNvSpPr>
          <p:nvPr/>
        </p:nvSpPr>
        <p:spPr bwMode="auto">
          <a:xfrm>
            <a:off x="6678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43" name="Oval 88"/>
          <p:cNvSpPr>
            <a:spLocks noChangeArrowheads="1"/>
          </p:cNvSpPr>
          <p:nvPr/>
        </p:nvSpPr>
        <p:spPr bwMode="auto">
          <a:xfrm>
            <a:off x="6678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044" name="Oval 89"/>
          <p:cNvSpPr>
            <a:spLocks noChangeArrowheads="1"/>
          </p:cNvSpPr>
          <p:nvPr/>
        </p:nvSpPr>
        <p:spPr bwMode="auto">
          <a:xfrm>
            <a:off x="7440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045" name="Oval 90"/>
          <p:cNvSpPr>
            <a:spLocks noChangeArrowheads="1"/>
          </p:cNvSpPr>
          <p:nvPr/>
        </p:nvSpPr>
        <p:spPr bwMode="auto">
          <a:xfrm>
            <a:off x="61452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046" name="Oval 91"/>
          <p:cNvSpPr>
            <a:spLocks noChangeArrowheads="1"/>
          </p:cNvSpPr>
          <p:nvPr/>
        </p:nvSpPr>
        <p:spPr bwMode="auto">
          <a:xfrm>
            <a:off x="63738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1047" name="Oval 92"/>
          <p:cNvSpPr>
            <a:spLocks noChangeArrowheads="1"/>
          </p:cNvSpPr>
          <p:nvPr/>
        </p:nvSpPr>
        <p:spPr bwMode="auto">
          <a:xfrm>
            <a:off x="64500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1048" name="Oval 93"/>
          <p:cNvSpPr>
            <a:spLocks noChangeArrowheads="1"/>
          </p:cNvSpPr>
          <p:nvPr/>
        </p:nvSpPr>
        <p:spPr bwMode="auto">
          <a:xfrm>
            <a:off x="66786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1049" name="Oval 94"/>
          <p:cNvSpPr>
            <a:spLocks noChangeArrowheads="1"/>
          </p:cNvSpPr>
          <p:nvPr/>
        </p:nvSpPr>
        <p:spPr bwMode="auto">
          <a:xfrm>
            <a:off x="66786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050" name="Oval 95"/>
          <p:cNvSpPr>
            <a:spLocks noChangeArrowheads="1"/>
          </p:cNvSpPr>
          <p:nvPr/>
        </p:nvSpPr>
        <p:spPr bwMode="auto">
          <a:xfrm>
            <a:off x="75168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051" name="Oval 96"/>
          <p:cNvSpPr>
            <a:spLocks noChangeArrowheads="1"/>
          </p:cNvSpPr>
          <p:nvPr/>
        </p:nvSpPr>
        <p:spPr bwMode="auto">
          <a:xfrm>
            <a:off x="7212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052" name="Oval 97"/>
          <p:cNvSpPr>
            <a:spLocks noChangeArrowheads="1"/>
          </p:cNvSpPr>
          <p:nvPr/>
        </p:nvSpPr>
        <p:spPr bwMode="auto">
          <a:xfrm>
            <a:off x="73644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1053" name="Oval 98"/>
          <p:cNvSpPr>
            <a:spLocks noChangeArrowheads="1"/>
          </p:cNvSpPr>
          <p:nvPr/>
        </p:nvSpPr>
        <p:spPr bwMode="auto">
          <a:xfrm>
            <a:off x="74406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054" name="Oval 99"/>
          <p:cNvSpPr>
            <a:spLocks noChangeArrowheads="1"/>
          </p:cNvSpPr>
          <p:nvPr/>
        </p:nvSpPr>
        <p:spPr bwMode="auto">
          <a:xfrm>
            <a:off x="7135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55" name="Oval 100"/>
          <p:cNvSpPr>
            <a:spLocks noChangeArrowheads="1"/>
          </p:cNvSpPr>
          <p:nvPr/>
        </p:nvSpPr>
        <p:spPr bwMode="auto">
          <a:xfrm>
            <a:off x="7212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56" name="Oval 101"/>
          <p:cNvSpPr>
            <a:spLocks noChangeArrowheads="1"/>
          </p:cNvSpPr>
          <p:nvPr/>
        </p:nvSpPr>
        <p:spPr bwMode="auto">
          <a:xfrm>
            <a:off x="74406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1057" name="Oval 102"/>
          <p:cNvSpPr>
            <a:spLocks noChangeArrowheads="1"/>
          </p:cNvSpPr>
          <p:nvPr/>
        </p:nvSpPr>
        <p:spPr bwMode="auto">
          <a:xfrm>
            <a:off x="75930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58" name="Oval 103"/>
          <p:cNvSpPr>
            <a:spLocks noChangeArrowheads="1"/>
          </p:cNvSpPr>
          <p:nvPr/>
        </p:nvSpPr>
        <p:spPr bwMode="auto">
          <a:xfrm>
            <a:off x="75168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59" name="Oval 104"/>
          <p:cNvSpPr>
            <a:spLocks noChangeArrowheads="1"/>
          </p:cNvSpPr>
          <p:nvPr/>
        </p:nvSpPr>
        <p:spPr bwMode="auto">
          <a:xfrm>
            <a:off x="77454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1060" name="Oval 105"/>
          <p:cNvSpPr>
            <a:spLocks noChangeArrowheads="1"/>
          </p:cNvSpPr>
          <p:nvPr/>
        </p:nvSpPr>
        <p:spPr bwMode="auto">
          <a:xfrm>
            <a:off x="63738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1061" name="Oval 106"/>
          <p:cNvSpPr>
            <a:spLocks noChangeArrowheads="1"/>
          </p:cNvSpPr>
          <p:nvPr/>
        </p:nvSpPr>
        <p:spPr bwMode="auto">
          <a:xfrm>
            <a:off x="79740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1062" name="Oval 107"/>
          <p:cNvSpPr>
            <a:spLocks noChangeArrowheads="1"/>
          </p:cNvSpPr>
          <p:nvPr/>
        </p:nvSpPr>
        <p:spPr bwMode="auto">
          <a:xfrm>
            <a:off x="61452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63" name="Oval 108"/>
          <p:cNvSpPr>
            <a:spLocks noChangeArrowheads="1"/>
          </p:cNvSpPr>
          <p:nvPr/>
        </p:nvSpPr>
        <p:spPr bwMode="auto">
          <a:xfrm>
            <a:off x="62214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1064" name="Oval 109"/>
          <p:cNvSpPr>
            <a:spLocks noChangeArrowheads="1"/>
          </p:cNvSpPr>
          <p:nvPr/>
        </p:nvSpPr>
        <p:spPr bwMode="auto">
          <a:xfrm>
            <a:off x="64500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1065" name="Oval 110"/>
          <p:cNvSpPr>
            <a:spLocks noChangeArrowheads="1"/>
          </p:cNvSpPr>
          <p:nvPr/>
        </p:nvSpPr>
        <p:spPr bwMode="auto">
          <a:xfrm>
            <a:off x="66024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66" name="Oval 111"/>
          <p:cNvSpPr>
            <a:spLocks noChangeArrowheads="1"/>
          </p:cNvSpPr>
          <p:nvPr/>
        </p:nvSpPr>
        <p:spPr bwMode="auto">
          <a:xfrm>
            <a:off x="65262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67" name="Oval 112"/>
          <p:cNvSpPr>
            <a:spLocks noChangeArrowheads="1"/>
          </p:cNvSpPr>
          <p:nvPr/>
        </p:nvSpPr>
        <p:spPr bwMode="auto">
          <a:xfrm>
            <a:off x="7974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068" name="Oval 113"/>
          <p:cNvSpPr>
            <a:spLocks noChangeArrowheads="1"/>
          </p:cNvSpPr>
          <p:nvPr/>
        </p:nvSpPr>
        <p:spPr bwMode="auto">
          <a:xfrm>
            <a:off x="77454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69" name="Oval 114"/>
          <p:cNvSpPr>
            <a:spLocks noChangeArrowheads="1"/>
          </p:cNvSpPr>
          <p:nvPr/>
        </p:nvSpPr>
        <p:spPr bwMode="auto">
          <a:xfrm>
            <a:off x="78216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70" name="Oval 115"/>
          <p:cNvSpPr>
            <a:spLocks noChangeArrowheads="1"/>
          </p:cNvSpPr>
          <p:nvPr/>
        </p:nvSpPr>
        <p:spPr bwMode="auto">
          <a:xfrm>
            <a:off x="80502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1071" name="Oval 116"/>
          <p:cNvSpPr>
            <a:spLocks noChangeArrowheads="1"/>
          </p:cNvSpPr>
          <p:nvPr/>
        </p:nvSpPr>
        <p:spPr bwMode="auto">
          <a:xfrm>
            <a:off x="82026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72" name="Oval 117"/>
          <p:cNvSpPr>
            <a:spLocks noChangeArrowheads="1"/>
          </p:cNvSpPr>
          <p:nvPr/>
        </p:nvSpPr>
        <p:spPr bwMode="auto">
          <a:xfrm>
            <a:off x="8126413" y="2667000"/>
            <a:ext cx="76200" cy="76200"/>
          </a:xfrm>
          <a:prstGeom prst="ellipse">
            <a:avLst/>
          </a:prstGeom>
          <a:solidFill>
            <a:schemeClr val="accent2"/>
          </a:solidFill>
          <a:ln w="9525">
            <a:noFill/>
            <a:round/>
            <a:headEnd/>
            <a:tailEnd/>
          </a:ln>
        </p:spPr>
        <p:txBody>
          <a:bodyPr wrap="none" anchor="ctr"/>
          <a:lstStyle/>
          <a:p>
            <a:endParaRPr lang="en-US"/>
          </a:p>
        </p:txBody>
      </p:sp>
      <p:sp>
        <p:nvSpPr>
          <p:cNvPr id="41073" name="Oval 118"/>
          <p:cNvSpPr>
            <a:spLocks noChangeArrowheads="1"/>
          </p:cNvSpPr>
          <p:nvPr/>
        </p:nvSpPr>
        <p:spPr bwMode="auto">
          <a:xfrm>
            <a:off x="8278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74" name="Oval 119"/>
          <p:cNvSpPr>
            <a:spLocks noChangeArrowheads="1"/>
          </p:cNvSpPr>
          <p:nvPr/>
        </p:nvSpPr>
        <p:spPr bwMode="auto">
          <a:xfrm>
            <a:off x="80502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075" name="Oval 120"/>
          <p:cNvSpPr>
            <a:spLocks noChangeArrowheads="1"/>
          </p:cNvSpPr>
          <p:nvPr/>
        </p:nvSpPr>
        <p:spPr bwMode="auto">
          <a:xfrm>
            <a:off x="8126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076" name="Oval 121"/>
          <p:cNvSpPr>
            <a:spLocks noChangeArrowheads="1"/>
          </p:cNvSpPr>
          <p:nvPr/>
        </p:nvSpPr>
        <p:spPr bwMode="auto">
          <a:xfrm>
            <a:off x="82026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77" name="Oval 122"/>
          <p:cNvSpPr>
            <a:spLocks noChangeArrowheads="1"/>
          </p:cNvSpPr>
          <p:nvPr/>
        </p:nvSpPr>
        <p:spPr bwMode="auto">
          <a:xfrm>
            <a:off x="67548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78" name="Oval 123"/>
          <p:cNvSpPr>
            <a:spLocks noChangeArrowheads="1"/>
          </p:cNvSpPr>
          <p:nvPr/>
        </p:nvSpPr>
        <p:spPr bwMode="auto">
          <a:xfrm>
            <a:off x="6983413" y="2819400"/>
            <a:ext cx="76200" cy="76200"/>
          </a:xfrm>
          <a:prstGeom prst="ellipse">
            <a:avLst/>
          </a:prstGeom>
          <a:solidFill>
            <a:schemeClr val="accent2"/>
          </a:solidFill>
          <a:ln w="9525">
            <a:noFill/>
            <a:round/>
            <a:headEnd/>
            <a:tailEnd/>
          </a:ln>
        </p:spPr>
        <p:txBody>
          <a:bodyPr wrap="none" anchor="ctr"/>
          <a:lstStyle/>
          <a:p>
            <a:endParaRPr lang="en-US"/>
          </a:p>
        </p:txBody>
      </p:sp>
      <p:sp>
        <p:nvSpPr>
          <p:cNvPr id="41079" name="Oval 124"/>
          <p:cNvSpPr>
            <a:spLocks noChangeArrowheads="1"/>
          </p:cNvSpPr>
          <p:nvPr/>
        </p:nvSpPr>
        <p:spPr bwMode="auto">
          <a:xfrm>
            <a:off x="82788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080" name="Oval 125"/>
          <p:cNvSpPr>
            <a:spLocks noChangeArrowheads="1"/>
          </p:cNvSpPr>
          <p:nvPr/>
        </p:nvSpPr>
        <p:spPr bwMode="auto">
          <a:xfrm>
            <a:off x="82026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1081" name="Oval 126"/>
          <p:cNvSpPr>
            <a:spLocks noChangeArrowheads="1"/>
          </p:cNvSpPr>
          <p:nvPr/>
        </p:nvSpPr>
        <p:spPr bwMode="auto">
          <a:xfrm>
            <a:off x="5764213" y="2743200"/>
            <a:ext cx="76200" cy="76200"/>
          </a:xfrm>
          <a:prstGeom prst="ellipse">
            <a:avLst/>
          </a:prstGeom>
          <a:solidFill>
            <a:schemeClr val="accent2"/>
          </a:solidFill>
          <a:ln w="9525">
            <a:noFill/>
            <a:round/>
            <a:headEnd/>
            <a:tailEnd/>
          </a:ln>
        </p:spPr>
        <p:txBody>
          <a:bodyPr wrap="none" anchor="ctr"/>
          <a:lstStyle/>
          <a:p>
            <a:endParaRPr lang="en-US"/>
          </a:p>
        </p:txBody>
      </p:sp>
      <p:sp>
        <p:nvSpPr>
          <p:cNvPr id="41082" name="Oval 127"/>
          <p:cNvSpPr>
            <a:spLocks noChangeArrowheads="1"/>
          </p:cNvSpPr>
          <p:nvPr/>
        </p:nvSpPr>
        <p:spPr bwMode="auto">
          <a:xfrm>
            <a:off x="59166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83" name="Oval 128"/>
          <p:cNvSpPr>
            <a:spLocks noChangeArrowheads="1"/>
          </p:cNvSpPr>
          <p:nvPr/>
        </p:nvSpPr>
        <p:spPr bwMode="auto">
          <a:xfrm>
            <a:off x="60690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1084" name="Oval 129"/>
          <p:cNvSpPr>
            <a:spLocks noChangeArrowheads="1"/>
          </p:cNvSpPr>
          <p:nvPr/>
        </p:nvSpPr>
        <p:spPr bwMode="auto">
          <a:xfrm>
            <a:off x="6069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85" name="Oval 130"/>
          <p:cNvSpPr>
            <a:spLocks noChangeArrowheads="1"/>
          </p:cNvSpPr>
          <p:nvPr/>
        </p:nvSpPr>
        <p:spPr bwMode="auto">
          <a:xfrm>
            <a:off x="66786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1086" name="Oval 131"/>
          <p:cNvSpPr>
            <a:spLocks noChangeArrowheads="1"/>
          </p:cNvSpPr>
          <p:nvPr/>
        </p:nvSpPr>
        <p:spPr bwMode="auto">
          <a:xfrm>
            <a:off x="6831013" y="2895600"/>
            <a:ext cx="76200" cy="76200"/>
          </a:xfrm>
          <a:prstGeom prst="ellipse">
            <a:avLst/>
          </a:prstGeom>
          <a:solidFill>
            <a:schemeClr val="accent2"/>
          </a:solidFill>
          <a:ln w="9525">
            <a:noFill/>
            <a:round/>
            <a:headEnd/>
            <a:tailEnd/>
          </a:ln>
        </p:spPr>
        <p:txBody>
          <a:bodyPr wrap="none" anchor="ctr"/>
          <a:lstStyle/>
          <a:p>
            <a:endParaRPr lang="en-US"/>
          </a:p>
        </p:txBody>
      </p:sp>
      <p:sp>
        <p:nvSpPr>
          <p:cNvPr id="41087" name="Oval 132"/>
          <p:cNvSpPr>
            <a:spLocks noChangeArrowheads="1"/>
          </p:cNvSpPr>
          <p:nvPr/>
        </p:nvSpPr>
        <p:spPr bwMode="auto">
          <a:xfrm>
            <a:off x="7059613" y="3048000"/>
            <a:ext cx="76200" cy="76200"/>
          </a:xfrm>
          <a:prstGeom prst="ellipse">
            <a:avLst/>
          </a:prstGeom>
          <a:solidFill>
            <a:schemeClr val="accent2"/>
          </a:solidFill>
          <a:ln w="9525">
            <a:noFill/>
            <a:round/>
            <a:headEnd/>
            <a:tailEnd/>
          </a:ln>
        </p:spPr>
        <p:txBody>
          <a:bodyPr wrap="none" anchor="ctr"/>
          <a:lstStyle/>
          <a:p>
            <a:endParaRPr lang="en-US"/>
          </a:p>
        </p:txBody>
      </p:sp>
      <p:sp>
        <p:nvSpPr>
          <p:cNvPr id="41088" name="Oval 133"/>
          <p:cNvSpPr>
            <a:spLocks noChangeArrowheads="1"/>
          </p:cNvSpPr>
          <p:nvPr/>
        </p:nvSpPr>
        <p:spPr bwMode="auto">
          <a:xfrm>
            <a:off x="5764213" y="2971800"/>
            <a:ext cx="76200" cy="76200"/>
          </a:xfrm>
          <a:prstGeom prst="ellipse">
            <a:avLst/>
          </a:prstGeom>
          <a:solidFill>
            <a:schemeClr val="accent2"/>
          </a:solidFill>
          <a:ln w="9525">
            <a:noFill/>
            <a:round/>
            <a:headEnd/>
            <a:tailEnd/>
          </a:ln>
        </p:spPr>
        <p:txBody>
          <a:bodyPr wrap="none" anchor="ctr"/>
          <a:lstStyle/>
          <a:p>
            <a:endParaRPr lang="en-US"/>
          </a:p>
        </p:txBody>
      </p:sp>
      <p:sp>
        <p:nvSpPr>
          <p:cNvPr id="41089" name="Oval 134"/>
          <p:cNvSpPr>
            <a:spLocks noChangeArrowheads="1"/>
          </p:cNvSpPr>
          <p:nvPr/>
        </p:nvSpPr>
        <p:spPr bwMode="auto">
          <a:xfrm>
            <a:off x="72882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1090" name="Oval 135"/>
          <p:cNvSpPr>
            <a:spLocks noChangeArrowheads="1"/>
          </p:cNvSpPr>
          <p:nvPr/>
        </p:nvSpPr>
        <p:spPr bwMode="auto">
          <a:xfrm>
            <a:off x="75930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91" name="Oval 136"/>
          <p:cNvSpPr>
            <a:spLocks noChangeArrowheads="1"/>
          </p:cNvSpPr>
          <p:nvPr/>
        </p:nvSpPr>
        <p:spPr bwMode="auto">
          <a:xfrm>
            <a:off x="80502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092" name="Oval 137"/>
          <p:cNvSpPr>
            <a:spLocks noChangeArrowheads="1"/>
          </p:cNvSpPr>
          <p:nvPr/>
        </p:nvSpPr>
        <p:spPr bwMode="auto">
          <a:xfrm>
            <a:off x="5840413" y="2514600"/>
            <a:ext cx="76200" cy="76200"/>
          </a:xfrm>
          <a:prstGeom prst="ellipse">
            <a:avLst/>
          </a:prstGeom>
          <a:solidFill>
            <a:schemeClr val="accent2"/>
          </a:solidFill>
          <a:ln w="9525">
            <a:noFill/>
            <a:round/>
            <a:headEnd/>
            <a:tailEnd/>
          </a:ln>
        </p:spPr>
        <p:txBody>
          <a:bodyPr wrap="none" anchor="ctr"/>
          <a:lstStyle/>
          <a:p>
            <a:endParaRPr lang="en-US"/>
          </a:p>
        </p:txBody>
      </p:sp>
      <p:sp>
        <p:nvSpPr>
          <p:cNvPr id="41093" name="Oval 138"/>
          <p:cNvSpPr>
            <a:spLocks noChangeArrowheads="1"/>
          </p:cNvSpPr>
          <p:nvPr/>
        </p:nvSpPr>
        <p:spPr bwMode="auto">
          <a:xfrm>
            <a:off x="5916613" y="2286000"/>
            <a:ext cx="76200" cy="76200"/>
          </a:xfrm>
          <a:prstGeom prst="ellipse">
            <a:avLst/>
          </a:prstGeom>
          <a:solidFill>
            <a:schemeClr val="accent2"/>
          </a:solidFill>
          <a:ln w="9525">
            <a:noFill/>
            <a:round/>
            <a:headEnd/>
            <a:tailEnd/>
          </a:ln>
        </p:spPr>
        <p:txBody>
          <a:bodyPr wrap="none" anchor="ctr"/>
          <a:lstStyle/>
          <a:p>
            <a:endParaRPr lang="en-US"/>
          </a:p>
        </p:txBody>
      </p:sp>
      <p:sp>
        <p:nvSpPr>
          <p:cNvPr id="41094" name="Oval 139"/>
          <p:cNvSpPr>
            <a:spLocks noChangeArrowheads="1"/>
          </p:cNvSpPr>
          <p:nvPr/>
        </p:nvSpPr>
        <p:spPr bwMode="auto">
          <a:xfrm>
            <a:off x="6069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1095" name="Oval 140"/>
          <p:cNvSpPr>
            <a:spLocks noChangeArrowheads="1"/>
          </p:cNvSpPr>
          <p:nvPr/>
        </p:nvSpPr>
        <p:spPr bwMode="auto">
          <a:xfrm>
            <a:off x="59928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096" name="Oval 141"/>
          <p:cNvSpPr>
            <a:spLocks noChangeArrowheads="1"/>
          </p:cNvSpPr>
          <p:nvPr/>
        </p:nvSpPr>
        <p:spPr bwMode="auto">
          <a:xfrm>
            <a:off x="58404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097" name="Oval 142"/>
          <p:cNvSpPr>
            <a:spLocks noChangeArrowheads="1"/>
          </p:cNvSpPr>
          <p:nvPr/>
        </p:nvSpPr>
        <p:spPr bwMode="auto">
          <a:xfrm>
            <a:off x="56880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098" name="Oval 143"/>
          <p:cNvSpPr>
            <a:spLocks noChangeArrowheads="1"/>
          </p:cNvSpPr>
          <p:nvPr/>
        </p:nvSpPr>
        <p:spPr bwMode="auto">
          <a:xfrm>
            <a:off x="57642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099" name="Oval 144"/>
          <p:cNvSpPr>
            <a:spLocks noChangeArrowheads="1"/>
          </p:cNvSpPr>
          <p:nvPr/>
        </p:nvSpPr>
        <p:spPr bwMode="auto">
          <a:xfrm>
            <a:off x="59166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1100" name="Oval 145"/>
          <p:cNvSpPr>
            <a:spLocks noChangeArrowheads="1"/>
          </p:cNvSpPr>
          <p:nvPr/>
        </p:nvSpPr>
        <p:spPr bwMode="auto">
          <a:xfrm>
            <a:off x="5840413" y="1752600"/>
            <a:ext cx="76200" cy="76200"/>
          </a:xfrm>
          <a:prstGeom prst="ellipse">
            <a:avLst/>
          </a:prstGeom>
          <a:solidFill>
            <a:schemeClr val="accent2"/>
          </a:solidFill>
          <a:ln w="9525">
            <a:noFill/>
            <a:round/>
            <a:headEnd/>
            <a:tailEnd/>
          </a:ln>
        </p:spPr>
        <p:txBody>
          <a:bodyPr wrap="none" anchor="ctr"/>
          <a:lstStyle/>
          <a:p>
            <a:endParaRPr lang="en-US"/>
          </a:p>
        </p:txBody>
      </p:sp>
      <p:sp>
        <p:nvSpPr>
          <p:cNvPr id="41101" name="Oval 146"/>
          <p:cNvSpPr>
            <a:spLocks noChangeArrowheads="1"/>
          </p:cNvSpPr>
          <p:nvPr/>
        </p:nvSpPr>
        <p:spPr bwMode="auto">
          <a:xfrm>
            <a:off x="5688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02" name="Oval 147"/>
          <p:cNvSpPr>
            <a:spLocks noChangeArrowheads="1"/>
          </p:cNvSpPr>
          <p:nvPr/>
        </p:nvSpPr>
        <p:spPr bwMode="auto">
          <a:xfrm>
            <a:off x="7974013" y="1600200"/>
            <a:ext cx="76200" cy="76200"/>
          </a:xfrm>
          <a:prstGeom prst="ellipse">
            <a:avLst/>
          </a:prstGeom>
          <a:solidFill>
            <a:schemeClr val="accent2"/>
          </a:solidFill>
          <a:ln w="9525">
            <a:noFill/>
            <a:round/>
            <a:headEnd/>
            <a:tailEnd/>
          </a:ln>
        </p:spPr>
        <p:txBody>
          <a:bodyPr wrap="none" anchor="ctr"/>
          <a:lstStyle/>
          <a:p>
            <a:endParaRPr lang="en-US"/>
          </a:p>
        </p:txBody>
      </p:sp>
      <p:sp>
        <p:nvSpPr>
          <p:cNvPr id="41103" name="Oval 148"/>
          <p:cNvSpPr>
            <a:spLocks noChangeArrowheads="1"/>
          </p:cNvSpPr>
          <p:nvPr/>
        </p:nvSpPr>
        <p:spPr bwMode="auto">
          <a:xfrm>
            <a:off x="7974013" y="1143000"/>
            <a:ext cx="76200" cy="76200"/>
          </a:xfrm>
          <a:prstGeom prst="ellipse">
            <a:avLst/>
          </a:prstGeom>
          <a:solidFill>
            <a:schemeClr val="accent2"/>
          </a:solidFill>
          <a:ln w="9525">
            <a:noFill/>
            <a:round/>
            <a:headEnd/>
            <a:tailEnd/>
          </a:ln>
        </p:spPr>
        <p:txBody>
          <a:bodyPr wrap="none" anchor="ctr"/>
          <a:lstStyle/>
          <a:p>
            <a:endParaRPr lang="en-US"/>
          </a:p>
        </p:txBody>
      </p:sp>
      <p:sp>
        <p:nvSpPr>
          <p:cNvPr id="41104" name="Oval 149"/>
          <p:cNvSpPr>
            <a:spLocks noChangeArrowheads="1"/>
          </p:cNvSpPr>
          <p:nvPr/>
        </p:nvSpPr>
        <p:spPr bwMode="auto">
          <a:xfrm>
            <a:off x="82026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1105" name="Oval 150"/>
          <p:cNvSpPr>
            <a:spLocks noChangeArrowheads="1"/>
          </p:cNvSpPr>
          <p:nvPr/>
        </p:nvSpPr>
        <p:spPr bwMode="auto">
          <a:xfrm>
            <a:off x="81264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106" name="Oval 151"/>
          <p:cNvSpPr>
            <a:spLocks noChangeArrowheads="1"/>
          </p:cNvSpPr>
          <p:nvPr/>
        </p:nvSpPr>
        <p:spPr bwMode="auto">
          <a:xfrm>
            <a:off x="8202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07" name="Oval 152"/>
          <p:cNvSpPr>
            <a:spLocks noChangeArrowheads="1"/>
          </p:cNvSpPr>
          <p:nvPr/>
        </p:nvSpPr>
        <p:spPr bwMode="auto">
          <a:xfrm>
            <a:off x="63738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108" name="Oval 153"/>
          <p:cNvSpPr>
            <a:spLocks noChangeArrowheads="1"/>
          </p:cNvSpPr>
          <p:nvPr/>
        </p:nvSpPr>
        <p:spPr bwMode="auto">
          <a:xfrm>
            <a:off x="5688013" y="2438400"/>
            <a:ext cx="76200" cy="76200"/>
          </a:xfrm>
          <a:prstGeom prst="ellipse">
            <a:avLst/>
          </a:prstGeom>
          <a:solidFill>
            <a:schemeClr val="accent2"/>
          </a:solidFill>
          <a:ln w="9525">
            <a:noFill/>
            <a:round/>
            <a:headEnd/>
            <a:tailEnd/>
          </a:ln>
        </p:spPr>
        <p:txBody>
          <a:bodyPr wrap="none" anchor="ctr"/>
          <a:lstStyle/>
          <a:p>
            <a:endParaRPr lang="en-US"/>
          </a:p>
        </p:txBody>
      </p:sp>
      <p:sp>
        <p:nvSpPr>
          <p:cNvPr id="41109" name="Oval 154"/>
          <p:cNvSpPr>
            <a:spLocks noChangeArrowheads="1"/>
          </p:cNvSpPr>
          <p:nvPr/>
        </p:nvSpPr>
        <p:spPr bwMode="auto">
          <a:xfrm>
            <a:off x="5688013" y="2590800"/>
            <a:ext cx="76200" cy="76200"/>
          </a:xfrm>
          <a:prstGeom prst="ellipse">
            <a:avLst/>
          </a:prstGeom>
          <a:solidFill>
            <a:schemeClr val="accent2"/>
          </a:solidFill>
          <a:ln w="9525">
            <a:noFill/>
            <a:round/>
            <a:headEnd/>
            <a:tailEnd/>
          </a:ln>
        </p:spPr>
        <p:txBody>
          <a:bodyPr wrap="none" anchor="ctr"/>
          <a:lstStyle/>
          <a:p>
            <a:endParaRPr lang="en-US"/>
          </a:p>
        </p:txBody>
      </p:sp>
      <p:sp>
        <p:nvSpPr>
          <p:cNvPr id="41110" name="Oval 155"/>
          <p:cNvSpPr>
            <a:spLocks noChangeArrowheads="1"/>
          </p:cNvSpPr>
          <p:nvPr/>
        </p:nvSpPr>
        <p:spPr bwMode="auto">
          <a:xfrm>
            <a:off x="5688013" y="2209800"/>
            <a:ext cx="76200" cy="76200"/>
          </a:xfrm>
          <a:prstGeom prst="ellipse">
            <a:avLst/>
          </a:prstGeom>
          <a:solidFill>
            <a:schemeClr val="accent2"/>
          </a:solidFill>
          <a:ln w="9525">
            <a:noFill/>
            <a:round/>
            <a:headEnd/>
            <a:tailEnd/>
          </a:ln>
        </p:spPr>
        <p:txBody>
          <a:bodyPr wrap="none" anchor="ctr"/>
          <a:lstStyle/>
          <a:p>
            <a:endParaRPr lang="en-US"/>
          </a:p>
        </p:txBody>
      </p:sp>
      <p:sp>
        <p:nvSpPr>
          <p:cNvPr id="41111" name="Oval 156"/>
          <p:cNvSpPr>
            <a:spLocks noChangeArrowheads="1"/>
          </p:cNvSpPr>
          <p:nvPr/>
        </p:nvSpPr>
        <p:spPr bwMode="auto">
          <a:xfrm>
            <a:off x="56880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112" name="Oval 157"/>
          <p:cNvSpPr>
            <a:spLocks noChangeArrowheads="1"/>
          </p:cNvSpPr>
          <p:nvPr/>
        </p:nvSpPr>
        <p:spPr bwMode="auto">
          <a:xfrm>
            <a:off x="5840413" y="1981200"/>
            <a:ext cx="76200" cy="76200"/>
          </a:xfrm>
          <a:prstGeom prst="ellipse">
            <a:avLst/>
          </a:prstGeom>
          <a:solidFill>
            <a:schemeClr val="accent2"/>
          </a:solidFill>
          <a:ln w="9525">
            <a:noFill/>
            <a:round/>
            <a:headEnd/>
            <a:tailEnd/>
          </a:ln>
        </p:spPr>
        <p:txBody>
          <a:bodyPr wrap="none" anchor="ctr"/>
          <a:lstStyle/>
          <a:p>
            <a:endParaRPr lang="en-US"/>
          </a:p>
        </p:txBody>
      </p:sp>
      <p:sp>
        <p:nvSpPr>
          <p:cNvPr id="41113" name="Oval 158"/>
          <p:cNvSpPr>
            <a:spLocks noChangeArrowheads="1"/>
          </p:cNvSpPr>
          <p:nvPr/>
        </p:nvSpPr>
        <p:spPr bwMode="auto">
          <a:xfrm>
            <a:off x="7897813" y="2133600"/>
            <a:ext cx="76200" cy="76200"/>
          </a:xfrm>
          <a:prstGeom prst="ellipse">
            <a:avLst/>
          </a:prstGeom>
          <a:solidFill>
            <a:schemeClr val="accent2"/>
          </a:solidFill>
          <a:ln w="9525">
            <a:noFill/>
            <a:round/>
            <a:headEnd/>
            <a:tailEnd/>
          </a:ln>
        </p:spPr>
        <p:txBody>
          <a:bodyPr wrap="none" anchor="ctr"/>
          <a:lstStyle/>
          <a:p>
            <a:endParaRPr lang="en-US"/>
          </a:p>
        </p:txBody>
      </p:sp>
      <p:sp>
        <p:nvSpPr>
          <p:cNvPr id="41114" name="Oval 159"/>
          <p:cNvSpPr>
            <a:spLocks noChangeArrowheads="1"/>
          </p:cNvSpPr>
          <p:nvPr/>
        </p:nvSpPr>
        <p:spPr bwMode="auto">
          <a:xfrm>
            <a:off x="79740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115" name="Oval 160"/>
          <p:cNvSpPr>
            <a:spLocks noChangeArrowheads="1"/>
          </p:cNvSpPr>
          <p:nvPr/>
        </p:nvSpPr>
        <p:spPr bwMode="auto">
          <a:xfrm>
            <a:off x="7821613" y="2362200"/>
            <a:ext cx="76200" cy="76200"/>
          </a:xfrm>
          <a:prstGeom prst="ellipse">
            <a:avLst/>
          </a:prstGeom>
          <a:solidFill>
            <a:schemeClr val="accent2"/>
          </a:solidFill>
          <a:ln w="9525">
            <a:noFill/>
            <a:round/>
            <a:headEnd/>
            <a:tailEnd/>
          </a:ln>
        </p:spPr>
        <p:txBody>
          <a:bodyPr wrap="none" anchor="ctr"/>
          <a:lstStyle/>
          <a:p>
            <a:endParaRPr lang="en-US"/>
          </a:p>
        </p:txBody>
      </p:sp>
      <p:sp>
        <p:nvSpPr>
          <p:cNvPr id="41116" name="Oval 161"/>
          <p:cNvSpPr>
            <a:spLocks noChangeArrowheads="1"/>
          </p:cNvSpPr>
          <p:nvPr/>
        </p:nvSpPr>
        <p:spPr bwMode="auto">
          <a:xfrm>
            <a:off x="58404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17" name="Oval 162"/>
          <p:cNvSpPr>
            <a:spLocks noChangeArrowheads="1"/>
          </p:cNvSpPr>
          <p:nvPr/>
        </p:nvSpPr>
        <p:spPr bwMode="auto">
          <a:xfrm>
            <a:off x="59928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118" name="Oval 163"/>
          <p:cNvSpPr>
            <a:spLocks noChangeArrowheads="1"/>
          </p:cNvSpPr>
          <p:nvPr/>
        </p:nvSpPr>
        <p:spPr bwMode="auto">
          <a:xfrm>
            <a:off x="62214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119" name="Oval 164"/>
          <p:cNvSpPr>
            <a:spLocks noChangeArrowheads="1"/>
          </p:cNvSpPr>
          <p:nvPr/>
        </p:nvSpPr>
        <p:spPr bwMode="auto">
          <a:xfrm>
            <a:off x="60690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20" name="Oval 165"/>
          <p:cNvSpPr>
            <a:spLocks noChangeArrowheads="1"/>
          </p:cNvSpPr>
          <p:nvPr/>
        </p:nvSpPr>
        <p:spPr bwMode="auto">
          <a:xfrm>
            <a:off x="6297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21" name="Oval 166"/>
          <p:cNvSpPr>
            <a:spLocks noChangeArrowheads="1"/>
          </p:cNvSpPr>
          <p:nvPr/>
        </p:nvSpPr>
        <p:spPr bwMode="auto">
          <a:xfrm>
            <a:off x="6450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22" name="Oval 167"/>
          <p:cNvSpPr>
            <a:spLocks noChangeArrowheads="1"/>
          </p:cNvSpPr>
          <p:nvPr/>
        </p:nvSpPr>
        <p:spPr bwMode="auto">
          <a:xfrm>
            <a:off x="66024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23" name="Oval 168"/>
          <p:cNvSpPr>
            <a:spLocks noChangeArrowheads="1"/>
          </p:cNvSpPr>
          <p:nvPr/>
        </p:nvSpPr>
        <p:spPr bwMode="auto">
          <a:xfrm>
            <a:off x="68310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24" name="Oval 169"/>
          <p:cNvSpPr>
            <a:spLocks noChangeArrowheads="1"/>
          </p:cNvSpPr>
          <p:nvPr/>
        </p:nvSpPr>
        <p:spPr bwMode="auto">
          <a:xfrm>
            <a:off x="69834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25" name="Oval 170"/>
          <p:cNvSpPr>
            <a:spLocks noChangeArrowheads="1"/>
          </p:cNvSpPr>
          <p:nvPr/>
        </p:nvSpPr>
        <p:spPr bwMode="auto">
          <a:xfrm>
            <a:off x="71358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26" name="Oval 171"/>
          <p:cNvSpPr>
            <a:spLocks noChangeArrowheads="1"/>
          </p:cNvSpPr>
          <p:nvPr/>
        </p:nvSpPr>
        <p:spPr bwMode="auto">
          <a:xfrm>
            <a:off x="72882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27" name="Oval 172"/>
          <p:cNvSpPr>
            <a:spLocks noChangeArrowheads="1"/>
          </p:cNvSpPr>
          <p:nvPr/>
        </p:nvSpPr>
        <p:spPr bwMode="auto">
          <a:xfrm>
            <a:off x="7440613" y="1371600"/>
            <a:ext cx="76200" cy="76200"/>
          </a:xfrm>
          <a:prstGeom prst="ellipse">
            <a:avLst/>
          </a:prstGeom>
          <a:solidFill>
            <a:schemeClr val="accent2"/>
          </a:solidFill>
          <a:ln w="9525">
            <a:noFill/>
            <a:round/>
            <a:headEnd/>
            <a:tailEnd/>
          </a:ln>
        </p:spPr>
        <p:txBody>
          <a:bodyPr wrap="none" anchor="ctr"/>
          <a:lstStyle/>
          <a:p>
            <a:endParaRPr lang="en-US"/>
          </a:p>
        </p:txBody>
      </p:sp>
      <p:sp>
        <p:nvSpPr>
          <p:cNvPr id="41128" name="Oval 173"/>
          <p:cNvSpPr>
            <a:spLocks noChangeArrowheads="1"/>
          </p:cNvSpPr>
          <p:nvPr/>
        </p:nvSpPr>
        <p:spPr bwMode="auto">
          <a:xfrm>
            <a:off x="75930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1129" name="Oval 174"/>
          <p:cNvSpPr>
            <a:spLocks noChangeArrowheads="1"/>
          </p:cNvSpPr>
          <p:nvPr/>
        </p:nvSpPr>
        <p:spPr bwMode="auto">
          <a:xfrm>
            <a:off x="7745413" y="1676400"/>
            <a:ext cx="76200" cy="76200"/>
          </a:xfrm>
          <a:prstGeom prst="ellipse">
            <a:avLst/>
          </a:prstGeom>
          <a:solidFill>
            <a:schemeClr val="accent2"/>
          </a:solidFill>
          <a:ln w="9525">
            <a:noFill/>
            <a:round/>
            <a:headEnd/>
            <a:tailEnd/>
          </a:ln>
        </p:spPr>
        <p:txBody>
          <a:bodyPr wrap="none" anchor="ctr"/>
          <a:lstStyle/>
          <a:p>
            <a:endParaRPr lang="en-US"/>
          </a:p>
        </p:txBody>
      </p:sp>
      <p:sp>
        <p:nvSpPr>
          <p:cNvPr id="41130" name="Oval 175"/>
          <p:cNvSpPr>
            <a:spLocks noChangeArrowheads="1"/>
          </p:cNvSpPr>
          <p:nvPr/>
        </p:nvSpPr>
        <p:spPr bwMode="auto">
          <a:xfrm>
            <a:off x="7897813" y="1828800"/>
            <a:ext cx="76200" cy="76200"/>
          </a:xfrm>
          <a:prstGeom prst="ellipse">
            <a:avLst/>
          </a:prstGeom>
          <a:solidFill>
            <a:schemeClr val="accent2"/>
          </a:solidFill>
          <a:ln w="9525">
            <a:noFill/>
            <a:round/>
            <a:headEnd/>
            <a:tailEnd/>
          </a:ln>
        </p:spPr>
        <p:txBody>
          <a:bodyPr wrap="none" anchor="ctr"/>
          <a:lstStyle/>
          <a:p>
            <a:endParaRPr lang="en-US"/>
          </a:p>
        </p:txBody>
      </p:sp>
      <p:sp>
        <p:nvSpPr>
          <p:cNvPr id="41131" name="Oval 176"/>
          <p:cNvSpPr>
            <a:spLocks noChangeArrowheads="1"/>
          </p:cNvSpPr>
          <p:nvPr/>
        </p:nvSpPr>
        <p:spPr bwMode="auto">
          <a:xfrm>
            <a:off x="7974013" y="1447800"/>
            <a:ext cx="76200" cy="76200"/>
          </a:xfrm>
          <a:prstGeom prst="ellipse">
            <a:avLst/>
          </a:prstGeom>
          <a:solidFill>
            <a:schemeClr val="accent2"/>
          </a:solidFill>
          <a:ln w="9525">
            <a:noFill/>
            <a:round/>
            <a:headEnd/>
            <a:tailEnd/>
          </a:ln>
        </p:spPr>
        <p:txBody>
          <a:bodyPr wrap="none" anchor="ctr"/>
          <a:lstStyle/>
          <a:p>
            <a:endParaRPr lang="en-US"/>
          </a:p>
        </p:txBody>
      </p:sp>
      <p:sp>
        <p:nvSpPr>
          <p:cNvPr id="41132" name="Oval 177"/>
          <p:cNvSpPr>
            <a:spLocks noChangeArrowheads="1"/>
          </p:cNvSpPr>
          <p:nvPr/>
        </p:nvSpPr>
        <p:spPr bwMode="auto">
          <a:xfrm>
            <a:off x="7821613" y="1524000"/>
            <a:ext cx="76200" cy="76200"/>
          </a:xfrm>
          <a:prstGeom prst="ellipse">
            <a:avLst/>
          </a:prstGeom>
          <a:solidFill>
            <a:schemeClr val="accent2"/>
          </a:solidFill>
          <a:ln w="9525">
            <a:noFill/>
            <a:round/>
            <a:headEnd/>
            <a:tailEnd/>
          </a:ln>
        </p:spPr>
        <p:txBody>
          <a:bodyPr wrap="none" anchor="ctr"/>
          <a:lstStyle/>
          <a:p>
            <a:endParaRPr lang="en-US"/>
          </a:p>
        </p:txBody>
      </p:sp>
      <p:sp>
        <p:nvSpPr>
          <p:cNvPr id="41133" name="Oval 178"/>
          <p:cNvSpPr>
            <a:spLocks noChangeArrowheads="1"/>
          </p:cNvSpPr>
          <p:nvPr/>
        </p:nvSpPr>
        <p:spPr bwMode="auto">
          <a:xfrm>
            <a:off x="78216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34" name="Oval 179"/>
          <p:cNvSpPr>
            <a:spLocks noChangeArrowheads="1"/>
          </p:cNvSpPr>
          <p:nvPr/>
        </p:nvSpPr>
        <p:spPr bwMode="auto">
          <a:xfrm>
            <a:off x="8050213" y="1295400"/>
            <a:ext cx="76200" cy="76200"/>
          </a:xfrm>
          <a:prstGeom prst="ellipse">
            <a:avLst/>
          </a:prstGeom>
          <a:solidFill>
            <a:schemeClr val="accent2"/>
          </a:solidFill>
          <a:ln w="9525">
            <a:noFill/>
            <a:round/>
            <a:headEnd/>
            <a:tailEnd/>
          </a:ln>
        </p:spPr>
        <p:txBody>
          <a:bodyPr wrap="none" anchor="ctr"/>
          <a:lstStyle/>
          <a:p>
            <a:endParaRPr lang="en-US"/>
          </a:p>
        </p:txBody>
      </p:sp>
      <p:sp>
        <p:nvSpPr>
          <p:cNvPr id="41135" name="Oval 180"/>
          <p:cNvSpPr>
            <a:spLocks noChangeArrowheads="1"/>
          </p:cNvSpPr>
          <p:nvPr/>
        </p:nvSpPr>
        <p:spPr bwMode="auto">
          <a:xfrm>
            <a:off x="7593013" y="1219200"/>
            <a:ext cx="76200" cy="76200"/>
          </a:xfrm>
          <a:prstGeom prst="ellipse">
            <a:avLst/>
          </a:prstGeom>
          <a:solidFill>
            <a:schemeClr val="accent2"/>
          </a:solidFill>
          <a:ln w="9525">
            <a:noFill/>
            <a:round/>
            <a:headEnd/>
            <a:tailEnd/>
          </a:ln>
        </p:spPr>
        <p:txBody>
          <a:bodyPr wrap="none" anchor="ctr"/>
          <a:lstStyle/>
          <a:p>
            <a:endParaRPr lang="en-US"/>
          </a:p>
        </p:txBody>
      </p:sp>
      <p:sp>
        <p:nvSpPr>
          <p:cNvPr id="41136" name="Oval 181"/>
          <p:cNvSpPr>
            <a:spLocks noChangeArrowheads="1"/>
          </p:cNvSpPr>
          <p:nvPr/>
        </p:nvSpPr>
        <p:spPr bwMode="auto">
          <a:xfrm>
            <a:off x="7669213" y="1371600"/>
            <a:ext cx="76200" cy="76200"/>
          </a:xfrm>
          <a:prstGeom prst="ellipse">
            <a:avLst/>
          </a:prstGeom>
          <a:solidFill>
            <a:schemeClr val="accent2"/>
          </a:solidFill>
          <a:ln w="9525">
            <a:noFill/>
            <a:round/>
            <a:headEnd/>
            <a:tailEnd/>
          </a:ln>
        </p:spPr>
        <p:txBody>
          <a:bodyPr wrap="none" anchor="ctr"/>
          <a:lstStyle/>
          <a:p>
            <a:endParaRPr lang="en-US"/>
          </a:p>
        </p:txBody>
      </p:sp>
      <p:sp>
        <p:nvSpPr>
          <p:cNvPr id="41137" name="AutoShape 182"/>
          <p:cNvSpPr>
            <a:spLocks noChangeArrowheads="1"/>
          </p:cNvSpPr>
          <p:nvPr/>
        </p:nvSpPr>
        <p:spPr bwMode="auto">
          <a:xfrm>
            <a:off x="5562600" y="3486150"/>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41138" name="Rectangle 183"/>
          <p:cNvSpPr>
            <a:spLocks noChangeArrowheads="1"/>
          </p:cNvSpPr>
          <p:nvPr/>
        </p:nvSpPr>
        <p:spPr bwMode="auto">
          <a:xfrm>
            <a:off x="5334000" y="3333750"/>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41139" name="Oval 184"/>
          <p:cNvSpPr>
            <a:spLocks noChangeArrowheads="1"/>
          </p:cNvSpPr>
          <p:nvPr/>
        </p:nvSpPr>
        <p:spPr bwMode="auto">
          <a:xfrm>
            <a:off x="6248400" y="4705350"/>
            <a:ext cx="1219200" cy="6858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41140" name="Oval 185"/>
          <p:cNvSpPr>
            <a:spLocks noChangeArrowheads="1"/>
          </p:cNvSpPr>
          <p:nvPr/>
        </p:nvSpPr>
        <p:spPr bwMode="auto">
          <a:xfrm>
            <a:off x="6705600" y="4857750"/>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41141" name="Oval 186"/>
          <p:cNvSpPr>
            <a:spLocks noChangeArrowheads="1"/>
          </p:cNvSpPr>
          <p:nvPr/>
        </p:nvSpPr>
        <p:spPr bwMode="auto">
          <a:xfrm>
            <a:off x="6248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142" name="Oval 187"/>
          <p:cNvSpPr>
            <a:spLocks noChangeArrowheads="1"/>
          </p:cNvSpPr>
          <p:nvPr/>
        </p:nvSpPr>
        <p:spPr bwMode="auto">
          <a:xfrm>
            <a:off x="64008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1143" name="Oval 188"/>
          <p:cNvSpPr>
            <a:spLocks noChangeArrowheads="1"/>
          </p:cNvSpPr>
          <p:nvPr/>
        </p:nvSpPr>
        <p:spPr bwMode="auto">
          <a:xfrm>
            <a:off x="60960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144" name="Oval 191"/>
          <p:cNvSpPr>
            <a:spLocks noChangeArrowheads="1"/>
          </p:cNvSpPr>
          <p:nvPr/>
        </p:nvSpPr>
        <p:spPr bwMode="auto">
          <a:xfrm>
            <a:off x="6629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145" name="Oval 192"/>
          <p:cNvSpPr>
            <a:spLocks noChangeArrowheads="1"/>
          </p:cNvSpPr>
          <p:nvPr/>
        </p:nvSpPr>
        <p:spPr bwMode="auto">
          <a:xfrm>
            <a:off x="65532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146" name="Oval 194"/>
          <p:cNvSpPr>
            <a:spLocks noChangeArrowheads="1"/>
          </p:cNvSpPr>
          <p:nvPr/>
        </p:nvSpPr>
        <p:spPr bwMode="auto">
          <a:xfrm>
            <a:off x="67056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147" name="Oval 195"/>
          <p:cNvSpPr>
            <a:spLocks noChangeArrowheads="1"/>
          </p:cNvSpPr>
          <p:nvPr/>
        </p:nvSpPr>
        <p:spPr bwMode="auto">
          <a:xfrm>
            <a:off x="6781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148" name="Oval 196"/>
          <p:cNvSpPr>
            <a:spLocks noChangeArrowheads="1"/>
          </p:cNvSpPr>
          <p:nvPr/>
        </p:nvSpPr>
        <p:spPr bwMode="auto">
          <a:xfrm>
            <a:off x="66294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149" name="Oval 197"/>
          <p:cNvSpPr>
            <a:spLocks noChangeArrowheads="1"/>
          </p:cNvSpPr>
          <p:nvPr/>
        </p:nvSpPr>
        <p:spPr bwMode="auto">
          <a:xfrm>
            <a:off x="6781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150" name="Oval 198"/>
          <p:cNvSpPr>
            <a:spLocks noChangeArrowheads="1"/>
          </p:cNvSpPr>
          <p:nvPr/>
        </p:nvSpPr>
        <p:spPr bwMode="auto">
          <a:xfrm>
            <a:off x="64770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1151" name="Oval 199"/>
          <p:cNvSpPr>
            <a:spLocks noChangeArrowheads="1"/>
          </p:cNvSpPr>
          <p:nvPr/>
        </p:nvSpPr>
        <p:spPr bwMode="auto">
          <a:xfrm>
            <a:off x="6477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152" name="Oval 200"/>
          <p:cNvSpPr>
            <a:spLocks noChangeArrowheads="1"/>
          </p:cNvSpPr>
          <p:nvPr/>
        </p:nvSpPr>
        <p:spPr bwMode="auto">
          <a:xfrm>
            <a:off x="66294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153" name="Oval 201"/>
          <p:cNvSpPr>
            <a:spLocks noChangeArrowheads="1"/>
          </p:cNvSpPr>
          <p:nvPr/>
        </p:nvSpPr>
        <p:spPr bwMode="auto">
          <a:xfrm>
            <a:off x="65532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1154" name="Oval 202"/>
          <p:cNvSpPr>
            <a:spLocks noChangeArrowheads="1"/>
          </p:cNvSpPr>
          <p:nvPr/>
        </p:nvSpPr>
        <p:spPr bwMode="auto">
          <a:xfrm>
            <a:off x="60960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155" name="Oval 203"/>
          <p:cNvSpPr>
            <a:spLocks noChangeArrowheads="1"/>
          </p:cNvSpPr>
          <p:nvPr/>
        </p:nvSpPr>
        <p:spPr bwMode="auto">
          <a:xfrm>
            <a:off x="63246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156" name="Oval 204"/>
          <p:cNvSpPr>
            <a:spLocks noChangeArrowheads="1"/>
          </p:cNvSpPr>
          <p:nvPr/>
        </p:nvSpPr>
        <p:spPr bwMode="auto">
          <a:xfrm>
            <a:off x="64008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157" name="Oval 205"/>
          <p:cNvSpPr>
            <a:spLocks noChangeArrowheads="1"/>
          </p:cNvSpPr>
          <p:nvPr/>
        </p:nvSpPr>
        <p:spPr bwMode="auto">
          <a:xfrm>
            <a:off x="6629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158" name="Oval 206"/>
          <p:cNvSpPr>
            <a:spLocks noChangeArrowheads="1"/>
          </p:cNvSpPr>
          <p:nvPr/>
        </p:nvSpPr>
        <p:spPr bwMode="auto">
          <a:xfrm>
            <a:off x="66294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159" name="Oval 207"/>
          <p:cNvSpPr>
            <a:spLocks noChangeArrowheads="1"/>
          </p:cNvSpPr>
          <p:nvPr/>
        </p:nvSpPr>
        <p:spPr bwMode="auto">
          <a:xfrm>
            <a:off x="6248400" y="5772150"/>
            <a:ext cx="76200" cy="76200"/>
          </a:xfrm>
          <a:prstGeom prst="ellipse">
            <a:avLst/>
          </a:prstGeom>
          <a:solidFill>
            <a:schemeClr val="accent2"/>
          </a:solidFill>
          <a:ln w="9525">
            <a:noFill/>
            <a:round/>
            <a:headEnd/>
            <a:tailEnd/>
          </a:ln>
        </p:spPr>
        <p:txBody>
          <a:bodyPr wrap="none" anchor="ctr"/>
          <a:lstStyle/>
          <a:p>
            <a:endParaRPr lang="en-US"/>
          </a:p>
        </p:txBody>
      </p:sp>
      <p:sp>
        <p:nvSpPr>
          <p:cNvPr id="41160" name="Oval 208"/>
          <p:cNvSpPr>
            <a:spLocks noChangeArrowheads="1"/>
          </p:cNvSpPr>
          <p:nvPr/>
        </p:nvSpPr>
        <p:spPr bwMode="auto">
          <a:xfrm>
            <a:off x="6096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161" name="Oval 209"/>
          <p:cNvSpPr>
            <a:spLocks noChangeArrowheads="1"/>
          </p:cNvSpPr>
          <p:nvPr/>
        </p:nvSpPr>
        <p:spPr bwMode="auto">
          <a:xfrm>
            <a:off x="61722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162" name="Oval 210"/>
          <p:cNvSpPr>
            <a:spLocks noChangeArrowheads="1"/>
          </p:cNvSpPr>
          <p:nvPr/>
        </p:nvSpPr>
        <p:spPr bwMode="auto">
          <a:xfrm>
            <a:off x="6400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163" name="Oval 211"/>
          <p:cNvSpPr>
            <a:spLocks noChangeArrowheads="1"/>
          </p:cNvSpPr>
          <p:nvPr/>
        </p:nvSpPr>
        <p:spPr bwMode="auto">
          <a:xfrm>
            <a:off x="6553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164" name="Oval 212"/>
          <p:cNvSpPr>
            <a:spLocks noChangeArrowheads="1"/>
          </p:cNvSpPr>
          <p:nvPr/>
        </p:nvSpPr>
        <p:spPr bwMode="auto">
          <a:xfrm>
            <a:off x="6477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165" name="Oval 213"/>
          <p:cNvSpPr>
            <a:spLocks noChangeArrowheads="1"/>
          </p:cNvSpPr>
          <p:nvPr/>
        </p:nvSpPr>
        <p:spPr bwMode="auto">
          <a:xfrm>
            <a:off x="6705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166" name="Oval 214"/>
          <p:cNvSpPr>
            <a:spLocks noChangeArrowheads="1"/>
          </p:cNvSpPr>
          <p:nvPr/>
        </p:nvSpPr>
        <p:spPr bwMode="auto">
          <a:xfrm>
            <a:off x="56388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167" name="Oval 215"/>
          <p:cNvSpPr>
            <a:spLocks noChangeArrowheads="1"/>
          </p:cNvSpPr>
          <p:nvPr/>
        </p:nvSpPr>
        <p:spPr bwMode="auto">
          <a:xfrm>
            <a:off x="57912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168" name="Oval 216"/>
          <p:cNvSpPr>
            <a:spLocks noChangeArrowheads="1"/>
          </p:cNvSpPr>
          <p:nvPr/>
        </p:nvSpPr>
        <p:spPr bwMode="auto">
          <a:xfrm>
            <a:off x="59436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169" name="Oval 217"/>
          <p:cNvSpPr>
            <a:spLocks noChangeArrowheads="1"/>
          </p:cNvSpPr>
          <p:nvPr/>
        </p:nvSpPr>
        <p:spPr bwMode="auto">
          <a:xfrm>
            <a:off x="5943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170" name="Oval 218"/>
          <p:cNvSpPr>
            <a:spLocks noChangeArrowheads="1"/>
          </p:cNvSpPr>
          <p:nvPr/>
        </p:nvSpPr>
        <p:spPr bwMode="auto">
          <a:xfrm>
            <a:off x="6705600" y="6076950"/>
            <a:ext cx="76200" cy="76200"/>
          </a:xfrm>
          <a:prstGeom prst="ellipse">
            <a:avLst/>
          </a:prstGeom>
          <a:solidFill>
            <a:schemeClr val="accent2"/>
          </a:solidFill>
          <a:ln w="9525">
            <a:noFill/>
            <a:round/>
            <a:headEnd/>
            <a:tailEnd/>
          </a:ln>
        </p:spPr>
        <p:txBody>
          <a:bodyPr wrap="none" anchor="ctr"/>
          <a:lstStyle/>
          <a:p>
            <a:endParaRPr lang="en-US"/>
          </a:p>
        </p:txBody>
      </p:sp>
      <p:sp>
        <p:nvSpPr>
          <p:cNvPr id="41171" name="Oval 219"/>
          <p:cNvSpPr>
            <a:spLocks noChangeArrowheads="1"/>
          </p:cNvSpPr>
          <p:nvPr/>
        </p:nvSpPr>
        <p:spPr bwMode="auto">
          <a:xfrm>
            <a:off x="67818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172" name="Oval 220"/>
          <p:cNvSpPr>
            <a:spLocks noChangeArrowheads="1"/>
          </p:cNvSpPr>
          <p:nvPr/>
        </p:nvSpPr>
        <p:spPr bwMode="auto">
          <a:xfrm>
            <a:off x="57150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173" name="Oval 221"/>
          <p:cNvSpPr>
            <a:spLocks noChangeArrowheads="1"/>
          </p:cNvSpPr>
          <p:nvPr/>
        </p:nvSpPr>
        <p:spPr bwMode="auto">
          <a:xfrm>
            <a:off x="57912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174" name="Oval 222"/>
          <p:cNvSpPr>
            <a:spLocks noChangeArrowheads="1"/>
          </p:cNvSpPr>
          <p:nvPr/>
        </p:nvSpPr>
        <p:spPr bwMode="auto">
          <a:xfrm>
            <a:off x="58674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175" name="Oval 223"/>
          <p:cNvSpPr>
            <a:spLocks noChangeArrowheads="1"/>
          </p:cNvSpPr>
          <p:nvPr/>
        </p:nvSpPr>
        <p:spPr bwMode="auto">
          <a:xfrm>
            <a:off x="6096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176" name="Oval 224"/>
          <p:cNvSpPr>
            <a:spLocks noChangeArrowheads="1"/>
          </p:cNvSpPr>
          <p:nvPr/>
        </p:nvSpPr>
        <p:spPr bwMode="auto">
          <a:xfrm>
            <a:off x="58674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177" name="Oval 225"/>
          <p:cNvSpPr>
            <a:spLocks noChangeArrowheads="1"/>
          </p:cNvSpPr>
          <p:nvPr/>
        </p:nvSpPr>
        <p:spPr bwMode="auto">
          <a:xfrm>
            <a:off x="5791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178" name="Oval 226"/>
          <p:cNvSpPr>
            <a:spLocks noChangeArrowheads="1"/>
          </p:cNvSpPr>
          <p:nvPr/>
        </p:nvSpPr>
        <p:spPr bwMode="auto">
          <a:xfrm>
            <a:off x="56388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179" name="Oval 227"/>
          <p:cNvSpPr>
            <a:spLocks noChangeArrowheads="1"/>
          </p:cNvSpPr>
          <p:nvPr/>
        </p:nvSpPr>
        <p:spPr bwMode="auto">
          <a:xfrm>
            <a:off x="56388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180" name="Oval 228"/>
          <p:cNvSpPr>
            <a:spLocks noChangeArrowheads="1"/>
          </p:cNvSpPr>
          <p:nvPr/>
        </p:nvSpPr>
        <p:spPr bwMode="auto">
          <a:xfrm>
            <a:off x="57912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181" name="Oval 229"/>
          <p:cNvSpPr>
            <a:spLocks noChangeArrowheads="1"/>
          </p:cNvSpPr>
          <p:nvPr/>
        </p:nvSpPr>
        <p:spPr bwMode="auto">
          <a:xfrm>
            <a:off x="57150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1182" name="Oval 230"/>
          <p:cNvSpPr>
            <a:spLocks noChangeArrowheads="1"/>
          </p:cNvSpPr>
          <p:nvPr/>
        </p:nvSpPr>
        <p:spPr bwMode="auto">
          <a:xfrm>
            <a:off x="5638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183" name="Oval 231"/>
          <p:cNvSpPr>
            <a:spLocks noChangeArrowheads="1"/>
          </p:cNvSpPr>
          <p:nvPr/>
        </p:nvSpPr>
        <p:spPr bwMode="auto">
          <a:xfrm>
            <a:off x="63246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184" name="Oval 232"/>
          <p:cNvSpPr>
            <a:spLocks noChangeArrowheads="1"/>
          </p:cNvSpPr>
          <p:nvPr/>
        </p:nvSpPr>
        <p:spPr bwMode="auto">
          <a:xfrm>
            <a:off x="5638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185" name="Oval 233"/>
          <p:cNvSpPr>
            <a:spLocks noChangeArrowheads="1"/>
          </p:cNvSpPr>
          <p:nvPr/>
        </p:nvSpPr>
        <p:spPr bwMode="auto">
          <a:xfrm>
            <a:off x="5638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186" name="Oval 234"/>
          <p:cNvSpPr>
            <a:spLocks noChangeArrowheads="1"/>
          </p:cNvSpPr>
          <p:nvPr/>
        </p:nvSpPr>
        <p:spPr bwMode="auto">
          <a:xfrm>
            <a:off x="56388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187" name="Oval 235"/>
          <p:cNvSpPr>
            <a:spLocks noChangeArrowheads="1"/>
          </p:cNvSpPr>
          <p:nvPr/>
        </p:nvSpPr>
        <p:spPr bwMode="auto">
          <a:xfrm>
            <a:off x="56388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1188" name="Oval 236"/>
          <p:cNvSpPr>
            <a:spLocks noChangeArrowheads="1"/>
          </p:cNvSpPr>
          <p:nvPr/>
        </p:nvSpPr>
        <p:spPr bwMode="auto">
          <a:xfrm>
            <a:off x="59436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189" name="Oval 237"/>
          <p:cNvSpPr>
            <a:spLocks noChangeArrowheads="1"/>
          </p:cNvSpPr>
          <p:nvPr/>
        </p:nvSpPr>
        <p:spPr bwMode="auto">
          <a:xfrm>
            <a:off x="5791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190" name="Oval 238"/>
          <p:cNvSpPr>
            <a:spLocks noChangeArrowheads="1"/>
          </p:cNvSpPr>
          <p:nvPr/>
        </p:nvSpPr>
        <p:spPr bwMode="auto">
          <a:xfrm>
            <a:off x="5943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191" name="Oval 239"/>
          <p:cNvSpPr>
            <a:spLocks noChangeArrowheads="1"/>
          </p:cNvSpPr>
          <p:nvPr/>
        </p:nvSpPr>
        <p:spPr bwMode="auto">
          <a:xfrm>
            <a:off x="6172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192" name="Oval 240"/>
          <p:cNvSpPr>
            <a:spLocks noChangeArrowheads="1"/>
          </p:cNvSpPr>
          <p:nvPr/>
        </p:nvSpPr>
        <p:spPr bwMode="auto">
          <a:xfrm>
            <a:off x="59436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193" name="Oval 241"/>
          <p:cNvSpPr>
            <a:spLocks noChangeArrowheads="1"/>
          </p:cNvSpPr>
          <p:nvPr/>
        </p:nvSpPr>
        <p:spPr bwMode="auto">
          <a:xfrm>
            <a:off x="6248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194" name="Oval 242"/>
          <p:cNvSpPr>
            <a:spLocks noChangeArrowheads="1"/>
          </p:cNvSpPr>
          <p:nvPr/>
        </p:nvSpPr>
        <p:spPr bwMode="auto">
          <a:xfrm>
            <a:off x="6400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195" name="Oval 243"/>
          <p:cNvSpPr>
            <a:spLocks noChangeArrowheads="1"/>
          </p:cNvSpPr>
          <p:nvPr/>
        </p:nvSpPr>
        <p:spPr bwMode="auto">
          <a:xfrm>
            <a:off x="65532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196" name="Oval 244"/>
          <p:cNvSpPr>
            <a:spLocks noChangeArrowheads="1"/>
          </p:cNvSpPr>
          <p:nvPr/>
        </p:nvSpPr>
        <p:spPr bwMode="auto">
          <a:xfrm>
            <a:off x="6781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197" name="Oval 245"/>
          <p:cNvSpPr>
            <a:spLocks noChangeArrowheads="1"/>
          </p:cNvSpPr>
          <p:nvPr/>
        </p:nvSpPr>
        <p:spPr bwMode="auto">
          <a:xfrm>
            <a:off x="6781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198" name="Oval 246"/>
          <p:cNvSpPr>
            <a:spLocks noChangeArrowheads="1"/>
          </p:cNvSpPr>
          <p:nvPr/>
        </p:nvSpPr>
        <p:spPr bwMode="auto">
          <a:xfrm>
            <a:off x="63246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199" name="Oval 247"/>
          <p:cNvSpPr>
            <a:spLocks noChangeArrowheads="1"/>
          </p:cNvSpPr>
          <p:nvPr/>
        </p:nvSpPr>
        <p:spPr bwMode="auto">
          <a:xfrm>
            <a:off x="6248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200" name="Oval 248"/>
          <p:cNvSpPr>
            <a:spLocks noChangeArrowheads="1"/>
          </p:cNvSpPr>
          <p:nvPr/>
        </p:nvSpPr>
        <p:spPr bwMode="auto">
          <a:xfrm>
            <a:off x="6172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201" name="Oval 249"/>
          <p:cNvSpPr>
            <a:spLocks noChangeArrowheads="1"/>
          </p:cNvSpPr>
          <p:nvPr/>
        </p:nvSpPr>
        <p:spPr bwMode="auto">
          <a:xfrm>
            <a:off x="61722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1202" name="Oval 250"/>
          <p:cNvSpPr>
            <a:spLocks noChangeArrowheads="1"/>
          </p:cNvSpPr>
          <p:nvPr/>
        </p:nvSpPr>
        <p:spPr bwMode="auto">
          <a:xfrm>
            <a:off x="6248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03" name="Oval 251"/>
          <p:cNvSpPr>
            <a:spLocks noChangeArrowheads="1"/>
          </p:cNvSpPr>
          <p:nvPr/>
        </p:nvSpPr>
        <p:spPr bwMode="auto">
          <a:xfrm>
            <a:off x="5791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04" name="Oval 252"/>
          <p:cNvSpPr>
            <a:spLocks noChangeArrowheads="1"/>
          </p:cNvSpPr>
          <p:nvPr/>
        </p:nvSpPr>
        <p:spPr bwMode="auto">
          <a:xfrm>
            <a:off x="59436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05" name="Oval 253"/>
          <p:cNvSpPr>
            <a:spLocks noChangeArrowheads="1"/>
          </p:cNvSpPr>
          <p:nvPr/>
        </p:nvSpPr>
        <p:spPr bwMode="auto">
          <a:xfrm>
            <a:off x="60960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06" name="Oval 254"/>
          <p:cNvSpPr>
            <a:spLocks noChangeArrowheads="1"/>
          </p:cNvSpPr>
          <p:nvPr/>
        </p:nvSpPr>
        <p:spPr bwMode="auto">
          <a:xfrm>
            <a:off x="6096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07" name="Oval 255"/>
          <p:cNvSpPr>
            <a:spLocks noChangeArrowheads="1"/>
          </p:cNvSpPr>
          <p:nvPr/>
        </p:nvSpPr>
        <p:spPr bwMode="auto">
          <a:xfrm>
            <a:off x="5791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08" name="Oval 256"/>
          <p:cNvSpPr>
            <a:spLocks noChangeArrowheads="1"/>
          </p:cNvSpPr>
          <p:nvPr/>
        </p:nvSpPr>
        <p:spPr bwMode="auto">
          <a:xfrm>
            <a:off x="5867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09" name="Oval 257"/>
          <p:cNvSpPr>
            <a:spLocks noChangeArrowheads="1"/>
          </p:cNvSpPr>
          <p:nvPr/>
        </p:nvSpPr>
        <p:spPr bwMode="auto">
          <a:xfrm>
            <a:off x="60198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210" name="Oval 258"/>
          <p:cNvSpPr>
            <a:spLocks noChangeArrowheads="1"/>
          </p:cNvSpPr>
          <p:nvPr/>
        </p:nvSpPr>
        <p:spPr bwMode="auto">
          <a:xfrm>
            <a:off x="60960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11" name="Oval 259"/>
          <p:cNvSpPr>
            <a:spLocks noChangeArrowheads="1"/>
          </p:cNvSpPr>
          <p:nvPr/>
        </p:nvSpPr>
        <p:spPr bwMode="auto">
          <a:xfrm>
            <a:off x="6019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212" name="Oval 260"/>
          <p:cNvSpPr>
            <a:spLocks noChangeArrowheads="1"/>
          </p:cNvSpPr>
          <p:nvPr/>
        </p:nvSpPr>
        <p:spPr bwMode="auto">
          <a:xfrm>
            <a:off x="5943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213" name="Oval 261"/>
          <p:cNvSpPr>
            <a:spLocks noChangeArrowheads="1"/>
          </p:cNvSpPr>
          <p:nvPr/>
        </p:nvSpPr>
        <p:spPr bwMode="auto">
          <a:xfrm>
            <a:off x="5791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214" name="Oval 262"/>
          <p:cNvSpPr>
            <a:spLocks noChangeArrowheads="1"/>
          </p:cNvSpPr>
          <p:nvPr/>
        </p:nvSpPr>
        <p:spPr bwMode="auto">
          <a:xfrm>
            <a:off x="59436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15" name="Oval 263"/>
          <p:cNvSpPr>
            <a:spLocks noChangeArrowheads="1"/>
          </p:cNvSpPr>
          <p:nvPr/>
        </p:nvSpPr>
        <p:spPr bwMode="auto">
          <a:xfrm>
            <a:off x="58674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1216" name="Oval 264"/>
          <p:cNvSpPr>
            <a:spLocks noChangeArrowheads="1"/>
          </p:cNvSpPr>
          <p:nvPr/>
        </p:nvSpPr>
        <p:spPr bwMode="auto">
          <a:xfrm>
            <a:off x="57150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217" name="Oval 265"/>
          <p:cNvSpPr>
            <a:spLocks noChangeArrowheads="1"/>
          </p:cNvSpPr>
          <p:nvPr/>
        </p:nvSpPr>
        <p:spPr bwMode="auto">
          <a:xfrm>
            <a:off x="5715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218" name="Oval 266"/>
          <p:cNvSpPr>
            <a:spLocks noChangeArrowheads="1"/>
          </p:cNvSpPr>
          <p:nvPr/>
        </p:nvSpPr>
        <p:spPr bwMode="auto">
          <a:xfrm>
            <a:off x="57150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1219" name="Oval 267"/>
          <p:cNvSpPr>
            <a:spLocks noChangeArrowheads="1"/>
          </p:cNvSpPr>
          <p:nvPr/>
        </p:nvSpPr>
        <p:spPr bwMode="auto">
          <a:xfrm>
            <a:off x="57150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1220" name="Oval 268"/>
          <p:cNvSpPr>
            <a:spLocks noChangeArrowheads="1"/>
          </p:cNvSpPr>
          <p:nvPr/>
        </p:nvSpPr>
        <p:spPr bwMode="auto">
          <a:xfrm>
            <a:off x="58674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221" name="Oval 269"/>
          <p:cNvSpPr>
            <a:spLocks noChangeArrowheads="1"/>
          </p:cNvSpPr>
          <p:nvPr/>
        </p:nvSpPr>
        <p:spPr bwMode="auto">
          <a:xfrm>
            <a:off x="59436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222" name="Oval 270"/>
          <p:cNvSpPr>
            <a:spLocks noChangeArrowheads="1"/>
          </p:cNvSpPr>
          <p:nvPr/>
        </p:nvSpPr>
        <p:spPr bwMode="auto">
          <a:xfrm>
            <a:off x="60960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223" name="Oval 271"/>
          <p:cNvSpPr>
            <a:spLocks noChangeArrowheads="1"/>
          </p:cNvSpPr>
          <p:nvPr/>
        </p:nvSpPr>
        <p:spPr bwMode="auto">
          <a:xfrm>
            <a:off x="6096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224" name="Oval 272"/>
          <p:cNvSpPr>
            <a:spLocks noChangeArrowheads="1"/>
          </p:cNvSpPr>
          <p:nvPr/>
        </p:nvSpPr>
        <p:spPr bwMode="auto">
          <a:xfrm>
            <a:off x="63246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225" name="Oval 273"/>
          <p:cNvSpPr>
            <a:spLocks noChangeArrowheads="1"/>
          </p:cNvSpPr>
          <p:nvPr/>
        </p:nvSpPr>
        <p:spPr bwMode="auto">
          <a:xfrm>
            <a:off x="6858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226" name="Oval 277"/>
          <p:cNvSpPr>
            <a:spLocks noChangeArrowheads="1"/>
          </p:cNvSpPr>
          <p:nvPr/>
        </p:nvSpPr>
        <p:spPr bwMode="auto">
          <a:xfrm>
            <a:off x="6705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27" name="Oval 278"/>
          <p:cNvSpPr>
            <a:spLocks noChangeArrowheads="1"/>
          </p:cNvSpPr>
          <p:nvPr/>
        </p:nvSpPr>
        <p:spPr bwMode="auto">
          <a:xfrm>
            <a:off x="6781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28" name="Oval 279"/>
          <p:cNvSpPr>
            <a:spLocks noChangeArrowheads="1"/>
          </p:cNvSpPr>
          <p:nvPr/>
        </p:nvSpPr>
        <p:spPr bwMode="auto">
          <a:xfrm>
            <a:off x="6324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29" name="Oval 280"/>
          <p:cNvSpPr>
            <a:spLocks noChangeArrowheads="1"/>
          </p:cNvSpPr>
          <p:nvPr/>
        </p:nvSpPr>
        <p:spPr bwMode="auto">
          <a:xfrm>
            <a:off x="6477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30" name="Oval 281"/>
          <p:cNvSpPr>
            <a:spLocks noChangeArrowheads="1"/>
          </p:cNvSpPr>
          <p:nvPr/>
        </p:nvSpPr>
        <p:spPr bwMode="auto">
          <a:xfrm>
            <a:off x="6629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31" name="Oval 282"/>
          <p:cNvSpPr>
            <a:spLocks noChangeArrowheads="1"/>
          </p:cNvSpPr>
          <p:nvPr/>
        </p:nvSpPr>
        <p:spPr bwMode="auto">
          <a:xfrm>
            <a:off x="6629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32" name="Oval 283"/>
          <p:cNvSpPr>
            <a:spLocks noChangeArrowheads="1"/>
          </p:cNvSpPr>
          <p:nvPr/>
        </p:nvSpPr>
        <p:spPr bwMode="auto">
          <a:xfrm>
            <a:off x="63246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233" name="Oval 284"/>
          <p:cNvSpPr>
            <a:spLocks noChangeArrowheads="1"/>
          </p:cNvSpPr>
          <p:nvPr/>
        </p:nvSpPr>
        <p:spPr bwMode="auto">
          <a:xfrm>
            <a:off x="64008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234" name="Oval 286"/>
          <p:cNvSpPr>
            <a:spLocks noChangeArrowheads="1"/>
          </p:cNvSpPr>
          <p:nvPr/>
        </p:nvSpPr>
        <p:spPr bwMode="auto">
          <a:xfrm>
            <a:off x="6172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235" name="Oval 287"/>
          <p:cNvSpPr>
            <a:spLocks noChangeArrowheads="1"/>
          </p:cNvSpPr>
          <p:nvPr/>
        </p:nvSpPr>
        <p:spPr bwMode="auto">
          <a:xfrm>
            <a:off x="6553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236" name="Oval 288"/>
          <p:cNvSpPr>
            <a:spLocks noChangeArrowheads="1"/>
          </p:cNvSpPr>
          <p:nvPr/>
        </p:nvSpPr>
        <p:spPr bwMode="auto">
          <a:xfrm>
            <a:off x="64008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237" name="Oval 289"/>
          <p:cNvSpPr>
            <a:spLocks noChangeArrowheads="1"/>
          </p:cNvSpPr>
          <p:nvPr/>
        </p:nvSpPr>
        <p:spPr bwMode="auto">
          <a:xfrm>
            <a:off x="6096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238" name="Oval 290"/>
          <p:cNvSpPr>
            <a:spLocks noChangeArrowheads="1"/>
          </p:cNvSpPr>
          <p:nvPr/>
        </p:nvSpPr>
        <p:spPr bwMode="auto">
          <a:xfrm>
            <a:off x="6324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239" name="Oval 291"/>
          <p:cNvSpPr>
            <a:spLocks noChangeArrowheads="1"/>
          </p:cNvSpPr>
          <p:nvPr/>
        </p:nvSpPr>
        <p:spPr bwMode="auto">
          <a:xfrm>
            <a:off x="64770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40" name="Oval 292"/>
          <p:cNvSpPr>
            <a:spLocks noChangeArrowheads="1"/>
          </p:cNvSpPr>
          <p:nvPr/>
        </p:nvSpPr>
        <p:spPr bwMode="auto">
          <a:xfrm>
            <a:off x="64008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1241" name="Oval 293"/>
          <p:cNvSpPr>
            <a:spLocks noChangeArrowheads="1"/>
          </p:cNvSpPr>
          <p:nvPr/>
        </p:nvSpPr>
        <p:spPr bwMode="auto">
          <a:xfrm>
            <a:off x="62484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242" name="Oval 294"/>
          <p:cNvSpPr>
            <a:spLocks noChangeArrowheads="1"/>
          </p:cNvSpPr>
          <p:nvPr/>
        </p:nvSpPr>
        <p:spPr bwMode="auto">
          <a:xfrm>
            <a:off x="6248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43" name="Oval 295"/>
          <p:cNvSpPr>
            <a:spLocks noChangeArrowheads="1"/>
          </p:cNvSpPr>
          <p:nvPr/>
        </p:nvSpPr>
        <p:spPr bwMode="auto">
          <a:xfrm>
            <a:off x="62484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1244" name="Oval 297"/>
          <p:cNvSpPr>
            <a:spLocks noChangeArrowheads="1"/>
          </p:cNvSpPr>
          <p:nvPr/>
        </p:nvSpPr>
        <p:spPr bwMode="auto">
          <a:xfrm>
            <a:off x="6400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245" name="Oval 298"/>
          <p:cNvSpPr>
            <a:spLocks noChangeArrowheads="1"/>
          </p:cNvSpPr>
          <p:nvPr/>
        </p:nvSpPr>
        <p:spPr bwMode="auto">
          <a:xfrm>
            <a:off x="6553200" y="4324350"/>
            <a:ext cx="76200" cy="76200"/>
          </a:xfrm>
          <a:prstGeom prst="ellipse">
            <a:avLst/>
          </a:prstGeom>
          <a:solidFill>
            <a:schemeClr val="accent2"/>
          </a:solidFill>
          <a:ln w="9525">
            <a:noFill/>
            <a:round/>
            <a:headEnd/>
            <a:tailEnd/>
          </a:ln>
        </p:spPr>
        <p:txBody>
          <a:bodyPr wrap="none" anchor="ctr"/>
          <a:lstStyle/>
          <a:p>
            <a:endParaRPr lang="en-US"/>
          </a:p>
        </p:txBody>
      </p:sp>
      <p:sp>
        <p:nvSpPr>
          <p:cNvPr id="41246" name="Oval 299"/>
          <p:cNvSpPr>
            <a:spLocks noChangeArrowheads="1"/>
          </p:cNvSpPr>
          <p:nvPr/>
        </p:nvSpPr>
        <p:spPr bwMode="auto">
          <a:xfrm>
            <a:off x="67818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247" name="Oval 300"/>
          <p:cNvSpPr>
            <a:spLocks noChangeArrowheads="1"/>
          </p:cNvSpPr>
          <p:nvPr/>
        </p:nvSpPr>
        <p:spPr bwMode="auto">
          <a:xfrm>
            <a:off x="6629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248" name="Oval 301"/>
          <p:cNvSpPr>
            <a:spLocks noChangeArrowheads="1"/>
          </p:cNvSpPr>
          <p:nvPr/>
        </p:nvSpPr>
        <p:spPr bwMode="auto">
          <a:xfrm>
            <a:off x="6858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249" name="Oval 302"/>
          <p:cNvSpPr>
            <a:spLocks noChangeArrowheads="1"/>
          </p:cNvSpPr>
          <p:nvPr/>
        </p:nvSpPr>
        <p:spPr bwMode="auto">
          <a:xfrm>
            <a:off x="7543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50" name="Oval 303"/>
          <p:cNvSpPr>
            <a:spLocks noChangeArrowheads="1"/>
          </p:cNvSpPr>
          <p:nvPr/>
        </p:nvSpPr>
        <p:spPr bwMode="auto">
          <a:xfrm>
            <a:off x="76962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1251" name="Oval 304"/>
          <p:cNvSpPr>
            <a:spLocks noChangeArrowheads="1"/>
          </p:cNvSpPr>
          <p:nvPr/>
        </p:nvSpPr>
        <p:spPr bwMode="auto">
          <a:xfrm>
            <a:off x="7391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252" name="Oval 305"/>
          <p:cNvSpPr>
            <a:spLocks noChangeArrowheads="1"/>
          </p:cNvSpPr>
          <p:nvPr/>
        </p:nvSpPr>
        <p:spPr bwMode="auto">
          <a:xfrm>
            <a:off x="7543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253" name="Oval 306"/>
          <p:cNvSpPr>
            <a:spLocks noChangeArrowheads="1"/>
          </p:cNvSpPr>
          <p:nvPr/>
        </p:nvSpPr>
        <p:spPr bwMode="auto">
          <a:xfrm>
            <a:off x="7848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254" name="Oval 307"/>
          <p:cNvSpPr>
            <a:spLocks noChangeArrowheads="1"/>
          </p:cNvSpPr>
          <p:nvPr/>
        </p:nvSpPr>
        <p:spPr bwMode="auto">
          <a:xfrm>
            <a:off x="79248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255" name="Oval 308"/>
          <p:cNvSpPr>
            <a:spLocks noChangeArrowheads="1"/>
          </p:cNvSpPr>
          <p:nvPr/>
        </p:nvSpPr>
        <p:spPr bwMode="auto">
          <a:xfrm>
            <a:off x="78486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256" name="Oval 309"/>
          <p:cNvSpPr>
            <a:spLocks noChangeArrowheads="1"/>
          </p:cNvSpPr>
          <p:nvPr/>
        </p:nvSpPr>
        <p:spPr bwMode="auto">
          <a:xfrm>
            <a:off x="80772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1257" name="Oval 310"/>
          <p:cNvSpPr>
            <a:spLocks noChangeArrowheads="1"/>
          </p:cNvSpPr>
          <p:nvPr/>
        </p:nvSpPr>
        <p:spPr bwMode="auto">
          <a:xfrm>
            <a:off x="80010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258" name="Oval 311"/>
          <p:cNvSpPr>
            <a:spLocks noChangeArrowheads="1"/>
          </p:cNvSpPr>
          <p:nvPr/>
        </p:nvSpPr>
        <p:spPr bwMode="auto">
          <a:xfrm>
            <a:off x="8077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59" name="Oval 312"/>
          <p:cNvSpPr>
            <a:spLocks noChangeArrowheads="1"/>
          </p:cNvSpPr>
          <p:nvPr/>
        </p:nvSpPr>
        <p:spPr bwMode="auto">
          <a:xfrm>
            <a:off x="7924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260" name="Oval 313"/>
          <p:cNvSpPr>
            <a:spLocks noChangeArrowheads="1"/>
          </p:cNvSpPr>
          <p:nvPr/>
        </p:nvSpPr>
        <p:spPr bwMode="auto">
          <a:xfrm>
            <a:off x="80772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61" name="Oval 314"/>
          <p:cNvSpPr>
            <a:spLocks noChangeArrowheads="1"/>
          </p:cNvSpPr>
          <p:nvPr/>
        </p:nvSpPr>
        <p:spPr bwMode="auto">
          <a:xfrm>
            <a:off x="77724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1262" name="Oval 315"/>
          <p:cNvSpPr>
            <a:spLocks noChangeArrowheads="1"/>
          </p:cNvSpPr>
          <p:nvPr/>
        </p:nvSpPr>
        <p:spPr bwMode="auto">
          <a:xfrm>
            <a:off x="7772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63" name="Oval 316"/>
          <p:cNvSpPr>
            <a:spLocks noChangeArrowheads="1"/>
          </p:cNvSpPr>
          <p:nvPr/>
        </p:nvSpPr>
        <p:spPr bwMode="auto">
          <a:xfrm>
            <a:off x="79248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264" name="Oval 317"/>
          <p:cNvSpPr>
            <a:spLocks noChangeArrowheads="1"/>
          </p:cNvSpPr>
          <p:nvPr/>
        </p:nvSpPr>
        <p:spPr bwMode="auto">
          <a:xfrm>
            <a:off x="79248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265" name="Oval 318"/>
          <p:cNvSpPr>
            <a:spLocks noChangeArrowheads="1"/>
          </p:cNvSpPr>
          <p:nvPr/>
        </p:nvSpPr>
        <p:spPr bwMode="auto">
          <a:xfrm>
            <a:off x="7315200" y="5010150"/>
            <a:ext cx="76200" cy="76200"/>
          </a:xfrm>
          <a:prstGeom prst="ellipse">
            <a:avLst/>
          </a:prstGeom>
          <a:solidFill>
            <a:schemeClr val="accent2"/>
          </a:solidFill>
          <a:ln w="9525">
            <a:noFill/>
            <a:round/>
            <a:headEnd/>
            <a:tailEnd/>
          </a:ln>
        </p:spPr>
        <p:txBody>
          <a:bodyPr wrap="none" anchor="ctr"/>
          <a:lstStyle/>
          <a:p>
            <a:endParaRPr lang="en-US"/>
          </a:p>
        </p:txBody>
      </p:sp>
      <p:sp>
        <p:nvSpPr>
          <p:cNvPr id="41266" name="Oval 319"/>
          <p:cNvSpPr>
            <a:spLocks noChangeArrowheads="1"/>
          </p:cNvSpPr>
          <p:nvPr/>
        </p:nvSpPr>
        <p:spPr bwMode="auto">
          <a:xfrm>
            <a:off x="7620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267" name="Oval 320"/>
          <p:cNvSpPr>
            <a:spLocks noChangeArrowheads="1"/>
          </p:cNvSpPr>
          <p:nvPr/>
        </p:nvSpPr>
        <p:spPr bwMode="auto">
          <a:xfrm>
            <a:off x="76962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268" name="Oval 321"/>
          <p:cNvSpPr>
            <a:spLocks noChangeArrowheads="1"/>
          </p:cNvSpPr>
          <p:nvPr/>
        </p:nvSpPr>
        <p:spPr bwMode="auto">
          <a:xfrm>
            <a:off x="79248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69" name="Oval 322"/>
          <p:cNvSpPr>
            <a:spLocks noChangeArrowheads="1"/>
          </p:cNvSpPr>
          <p:nvPr/>
        </p:nvSpPr>
        <p:spPr bwMode="auto">
          <a:xfrm>
            <a:off x="79248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270" name="Oval 323"/>
          <p:cNvSpPr>
            <a:spLocks noChangeArrowheads="1"/>
          </p:cNvSpPr>
          <p:nvPr/>
        </p:nvSpPr>
        <p:spPr bwMode="auto">
          <a:xfrm>
            <a:off x="7543800" y="5772150"/>
            <a:ext cx="76200" cy="76200"/>
          </a:xfrm>
          <a:prstGeom prst="ellipse">
            <a:avLst/>
          </a:prstGeom>
          <a:solidFill>
            <a:schemeClr val="accent2"/>
          </a:solidFill>
          <a:ln w="9525">
            <a:noFill/>
            <a:round/>
            <a:headEnd/>
            <a:tailEnd/>
          </a:ln>
        </p:spPr>
        <p:txBody>
          <a:bodyPr wrap="none" anchor="ctr"/>
          <a:lstStyle/>
          <a:p>
            <a:endParaRPr lang="en-US"/>
          </a:p>
        </p:txBody>
      </p:sp>
      <p:sp>
        <p:nvSpPr>
          <p:cNvPr id="41271" name="Oval 324"/>
          <p:cNvSpPr>
            <a:spLocks noChangeArrowheads="1"/>
          </p:cNvSpPr>
          <p:nvPr/>
        </p:nvSpPr>
        <p:spPr bwMode="auto">
          <a:xfrm>
            <a:off x="73914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72" name="Oval 325"/>
          <p:cNvSpPr>
            <a:spLocks noChangeArrowheads="1"/>
          </p:cNvSpPr>
          <p:nvPr/>
        </p:nvSpPr>
        <p:spPr bwMode="auto">
          <a:xfrm>
            <a:off x="74676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273" name="Oval 326"/>
          <p:cNvSpPr>
            <a:spLocks noChangeArrowheads="1"/>
          </p:cNvSpPr>
          <p:nvPr/>
        </p:nvSpPr>
        <p:spPr bwMode="auto">
          <a:xfrm>
            <a:off x="7696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74" name="Oval 327"/>
          <p:cNvSpPr>
            <a:spLocks noChangeArrowheads="1"/>
          </p:cNvSpPr>
          <p:nvPr/>
        </p:nvSpPr>
        <p:spPr bwMode="auto">
          <a:xfrm>
            <a:off x="7848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75" name="Oval 328"/>
          <p:cNvSpPr>
            <a:spLocks noChangeArrowheads="1"/>
          </p:cNvSpPr>
          <p:nvPr/>
        </p:nvSpPr>
        <p:spPr bwMode="auto">
          <a:xfrm>
            <a:off x="7772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76" name="Oval 329"/>
          <p:cNvSpPr>
            <a:spLocks noChangeArrowheads="1"/>
          </p:cNvSpPr>
          <p:nvPr/>
        </p:nvSpPr>
        <p:spPr bwMode="auto">
          <a:xfrm>
            <a:off x="8001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77" name="Oval 330"/>
          <p:cNvSpPr>
            <a:spLocks noChangeArrowheads="1"/>
          </p:cNvSpPr>
          <p:nvPr/>
        </p:nvSpPr>
        <p:spPr bwMode="auto">
          <a:xfrm>
            <a:off x="69342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78" name="Oval 331"/>
          <p:cNvSpPr>
            <a:spLocks noChangeArrowheads="1"/>
          </p:cNvSpPr>
          <p:nvPr/>
        </p:nvSpPr>
        <p:spPr bwMode="auto">
          <a:xfrm>
            <a:off x="70866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79" name="Oval 332"/>
          <p:cNvSpPr>
            <a:spLocks noChangeArrowheads="1"/>
          </p:cNvSpPr>
          <p:nvPr/>
        </p:nvSpPr>
        <p:spPr bwMode="auto">
          <a:xfrm>
            <a:off x="72390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80" name="Oval 333"/>
          <p:cNvSpPr>
            <a:spLocks noChangeArrowheads="1"/>
          </p:cNvSpPr>
          <p:nvPr/>
        </p:nvSpPr>
        <p:spPr bwMode="auto">
          <a:xfrm>
            <a:off x="7239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81" name="Oval 334"/>
          <p:cNvSpPr>
            <a:spLocks noChangeArrowheads="1"/>
          </p:cNvSpPr>
          <p:nvPr/>
        </p:nvSpPr>
        <p:spPr bwMode="auto">
          <a:xfrm>
            <a:off x="8229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282" name="Oval 335"/>
          <p:cNvSpPr>
            <a:spLocks noChangeArrowheads="1"/>
          </p:cNvSpPr>
          <p:nvPr/>
        </p:nvSpPr>
        <p:spPr bwMode="auto">
          <a:xfrm>
            <a:off x="80772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283" name="Oval 336"/>
          <p:cNvSpPr>
            <a:spLocks noChangeArrowheads="1"/>
          </p:cNvSpPr>
          <p:nvPr/>
        </p:nvSpPr>
        <p:spPr bwMode="auto">
          <a:xfrm>
            <a:off x="70104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284" name="Oval 337"/>
          <p:cNvSpPr>
            <a:spLocks noChangeArrowheads="1"/>
          </p:cNvSpPr>
          <p:nvPr/>
        </p:nvSpPr>
        <p:spPr bwMode="auto">
          <a:xfrm>
            <a:off x="70866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285" name="Oval 338"/>
          <p:cNvSpPr>
            <a:spLocks noChangeArrowheads="1"/>
          </p:cNvSpPr>
          <p:nvPr/>
        </p:nvSpPr>
        <p:spPr bwMode="auto">
          <a:xfrm>
            <a:off x="72390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286" name="Oval 339"/>
          <p:cNvSpPr>
            <a:spLocks noChangeArrowheads="1"/>
          </p:cNvSpPr>
          <p:nvPr/>
        </p:nvSpPr>
        <p:spPr bwMode="auto">
          <a:xfrm>
            <a:off x="7391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87" name="Oval 340"/>
          <p:cNvSpPr>
            <a:spLocks noChangeArrowheads="1"/>
          </p:cNvSpPr>
          <p:nvPr/>
        </p:nvSpPr>
        <p:spPr bwMode="auto">
          <a:xfrm>
            <a:off x="71628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288" name="Oval 341"/>
          <p:cNvSpPr>
            <a:spLocks noChangeArrowheads="1"/>
          </p:cNvSpPr>
          <p:nvPr/>
        </p:nvSpPr>
        <p:spPr bwMode="auto">
          <a:xfrm>
            <a:off x="71628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1289" name="Oval 342"/>
          <p:cNvSpPr>
            <a:spLocks noChangeArrowheads="1"/>
          </p:cNvSpPr>
          <p:nvPr/>
        </p:nvSpPr>
        <p:spPr bwMode="auto">
          <a:xfrm>
            <a:off x="6934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290" name="Oval 343"/>
          <p:cNvSpPr>
            <a:spLocks noChangeArrowheads="1"/>
          </p:cNvSpPr>
          <p:nvPr/>
        </p:nvSpPr>
        <p:spPr bwMode="auto">
          <a:xfrm>
            <a:off x="69342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291" name="Oval 344"/>
          <p:cNvSpPr>
            <a:spLocks noChangeArrowheads="1"/>
          </p:cNvSpPr>
          <p:nvPr/>
        </p:nvSpPr>
        <p:spPr bwMode="auto">
          <a:xfrm>
            <a:off x="70866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292" name="Oval 345"/>
          <p:cNvSpPr>
            <a:spLocks noChangeArrowheads="1"/>
          </p:cNvSpPr>
          <p:nvPr/>
        </p:nvSpPr>
        <p:spPr bwMode="auto">
          <a:xfrm>
            <a:off x="70104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293" name="Oval 346"/>
          <p:cNvSpPr>
            <a:spLocks noChangeArrowheads="1"/>
          </p:cNvSpPr>
          <p:nvPr/>
        </p:nvSpPr>
        <p:spPr bwMode="auto">
          <a:xfrm>
            <a:off x="6934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294" name="Oval 347"/>
          <p:cNvSpPr>
            <a:spLocks noChangeArrowheads="1"/>
          </p:cNvSpPr>
          <p:nvPr/>
        </p:nvSpPr>
        <p:spPr bwMode="auto">
          <a:xfrm>
            <a:off x="76200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295" name="Oval 348"/>
          <p:cNvSpPr>
            <a:spLocks noChangeArrowheads="1"/>
          </p:cNvSpPr>
          <p:nvPr/>
        </p:nvSpPr>
        <p:spPr bwMode="auto">
          <a:xfrm>
            <a:off x="6934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296" name="Oval 349"/>
          <p:cNvSpPr>
            <a:spLocks noChangeArrowheads="1"/>
          </p:cNvSpPr>
          <p:nvPr/>
        </p:nvSpPr>
        <p:spPr bwMode="auto">
          <a:xfrm>
            <a:off x="6934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297" name="Oval 350"/>
          <p:cNvSpPr>
            <a:spLocks noChangeArrowheads="1"/>
          </p:cNvSpPr>
          <p:nvPr/>
        </p:nvSpPr>
        <p:spPr bwMode="auto">
          <a:xfrm>
            <a:off x="6934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298" name="Oval 352"/>
          <p:cNvSpPr>
            <a:spLocks noChangeArrowheads="1"/>
          </p:cNvSpPr>
          <p:nvPr/>
        </p:nvSpPr>
        <p:spPr bwMode="auto">
          <a:xfrm>
            <a:off x="7239000" y="4857750"/>
            <a:ext cx="76200" cy="76200"/>
          </a:xfrm>
          <a:prstGeom prst="ellipse">
            <a:avLst/>
          </a:prstGeom>
          <a:solidFill>
            <a:schemeClr val="accent2"/>
          </a:solidFill>
          <a:ln w="9525">
            <a:noFill/>
            <a:round/>
            <a:headEnd/>
            <a:tailEnd/>
          </a:ln>
        </p:spPr>
        <p:txBody>
          <a:bodyPr wrap="none" anchor="ctr"/>
          <a:lstStyle/>
          <a:p>
            <a:endParaRPr lang="en-US"/>
          </a:p>
        </p:txBody>
      </p:sp>
      <p:sp>
        <p:nvSpPr>
          <p:cNvPr id="41299" name="Oval 353"/>
          <p:cNvSpPr>
            <a:spLocks noChangeArrowheads="1"/>
          </p:cNvSpPr>
          <p:nvPr/>
        </p:nvSpPr>
        <p:spPr bwMode="auto">
          <a:xfrm>
            <a:off x="70866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00" name="Oval 354"/>
          <p:cNvSpPr>
            <a:spLocks noChangeArrowheads="1"/>
          </p:cNvSpPr>
          <p:nvPr/>
        </p:nvSpPr>
        <p:spPr bwMode="auto">
          <a:xfrm>
            <a:off x="72390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301" name="Oval 355"/>
          <p:cNvSpPr>
            <a:spLocks noChangeArrowheads="1"/>
          </p:cNvSpPr>
          <p:nvPr/>
        </p:nvSpPr>
        <p:spPr bwMode="auto">
          <a:xfrm>
            <a:off x="7467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302" name="Oval 356"/>
          <p:cNvSpPr>
            <a:spLocks noChangeArrowheads="1"/>
          </p:cNvSpPr>
          <p:nvPr/>
        </p:nvSpPr>
        <p:spPr bwMode="auto">
          <a:xfrm>
            <a:off x="72390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303" name="Oval 357"/>
          <p:cNvSpPr>
            <a:spLocks noChangeArrowheads="1"/>
          </p:cNvSpPr>
          <p:nvPr/>
        </p:nvSpPr>
        <p:spPr bwMode="auto">
          <a:xfrm>
            <a:off x="75438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304" name="Oval 358"/>
          <p:cNvSpPr>
            <a:spLocks noChangeArrowheads="1"/>
          </p:cNvSpPr>
          <p:nvPr/>
        </p:nvSpPr>
        <p:spPr bwMode="auto">
          <a:xfrm>
            <a:off x="7696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05" name="Oval 359"/>
          <p:cNvSpPr>
            <a:spLocks noChangeArrowheads="1"/>
          </p:cNvSpPr>
          <p:nvPr/>
        </p:nvSpPr>
        <p:spPr bwMode="auto">
          <a:xfrm>
            <a:off x="78486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306" name="Oval 360"/>
          <p:cNvSpPr>
            <a:spLocks noChangeArrowheads="1"/>
          </p:cNvSpPr>
          <p:nvPr/>
        </p:nvSpPr>
        <p:spPr bwMode="auto">
          <a:xfrm>
            <a:off x="8077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07" name="Oval 361"/>
          <p:cNvSpPr>
            <a:spLocks noChangeArrowheads="1"/>
          </p:cNvSpPr>
          <p:nvPr/>
        </p:nvSpPr>
        <p:spPr bwMode="auto">
          <a:xfrm>
            <a:off x="8077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308" name="Oval 362"/>
          <p:cNvSpPr>
            <a:spLocks noChangeArrowheads="1"/>
          </p:cNvSpPr>
          <p:nvPr/>
        </p:nvSpPr>
        <p:spPr bwMode="auto">
          <a:xfrm>
            <a:off x="76200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309" name="Oval 363"/>
          <p:cNvSpPr>
            <a:spLocks noChangeArrowheads="1"/>
          </p:cNvSpPr>
          <p:nvPr/>
        </p:nvSpPr>
        <p:spPr bwMode="auto">
          <a:xfrm>
            <a:off x="75438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310" name="Oval 364"/>
          <p:cNvSpPr>
            <a:spLocks noChangeArrowheads="1"/>
          </p:cNvSpPr>
          <p:nvPr/>
        </p:nvSpPr>
        <p:spPr bwMode="auto">
          <a:xfrm>
            <a:off x="74676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311" name="Oval 365"/>
          <p:cNvSpPr>
            <a:spLocks noChangeArrowheads="1"/>
          </p:cNvSpPr>
          <p:nvPr/>
        </p:nvSpPr>
        <p:spPr bwMode="auto">
          <a:xfrm>
            <a:off x="7467600" y="5619750"/>
            <a:ext cx="76200" cy="76200"/>
          </a:xfrm>
          <a:prstGeom prst="ellipse">
            <a:avLst/>
          </a:prstGeom>
          <a:solidFill>
            <a:schemeClr val="accent2"/>
          </a:solidFill>
          <a:ln w="9525">
            <a:noFill/>
            <a:round/>
            <a:headEnd/>
            <a:tailEnd/>
          </a:ln>
        </p:spPr>
        <p:txBody>
          <a:bodyPr wrap="none" anchor="ctr"/>
          <a:lstStyle/>
          <a:p>
            <a:endParaRPr lang="en-US"/>
          </a:p>
        </p:txBody>
      </p:sp>
      <p:sp>
        <p:nvSpPr>
          <p:cNvPr id="41312" name="Oval 366"/>
          <p:cNvSpPr>
            <a:spLocks noChangeArrowheads="1"/>
          </p:cNvSpPr>
          <p:nvPr/>
        </p:nvSpPr>
        <p:spPr bwMode="auto">
          <a:xfrm>
            <a:off x="7543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313" name="Oval 367"/>
          <p:cNvSpPr>
            <a:spLocks noChangeArrowheads="1"/>
          </p:cNvSpPr>
          <p:nvPr/>
        </p:nvSpPr>
        <p:spPr bwMode="auto">
          <a:xfrm>
            <a:off x="70866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314" name="Oval 368"/>
          <p:cNvSpPr>
            <a:spLocks noChangeArrowheads="1"/>
          </p:cNvSpPr>
          <p:nvPr/>
        </p:nvSpPr>
        <p:spPr bwMode="auto">
          <a:xfrm>
            <a:off x="72390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315" name="Oval 369"/>
          <p:cNvSpPr>
            <a:spLocks noChangeArrowheads="1"/>
          </p:cNvSpPr>
          <p:nvPr/>
        </p:nvSpPr>
        <p:spPr bwMode="auto">
          <a:xfrm>
            <a:off x="73914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316" name="Oval 370"/>
          <p:cNvSpPr>
            <a:spLocks noChangeArrowheads="1"/>
          </p:cNvSpPr>
          <p:nvPr/>
        </p:nvSpPr>
        <p:spPr bwMode="auto">
          <a:xfrm>
            <a:off x="7391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317" name="Oval 371"/>
          <p:cNvSpPr>
            <a:spLocks noChangeArrowheads="1"/>
          </p:cNvSpPr>
          <p:nvPr/>
        </p:nvSpPr>
        <p:spPr bwMode="auto">
          <a:xfrm>
            <a:off x="70866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318" name="Oval 372"/>
          <p:cNvSpPr>
            <a:spLocks noChangeArrowheads="1"/>
          </p:cNvSpPr>
          <p:nvPr/>
        </p:nvSpPr>
        <p:spPr bwMode="auto">
          <a:xfrm>
            <a:off x="7162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319" name="Oval 373"/>
          <p:cNvSpPr>
            <a:spLocks noChangeArrowheads="1"/>
          </p:cNvSpPr>
          <p:nvPr/>
        </p:nvSpPr>
        <p:spPr bwMode="auto">
          <a:xfrm>
            <a:off x="73152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320" name="Oval 374"/>
          <p:cNvSpPr>
            <a:spLocks noChangeArrowheads="1"/>
          </p:cNvSpPr>
          <p:nvPr/>
        </p:nvSpPr>
        <p:spPr bwMode="auto">
          <a:xfrm>
            <a:off x="73914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321" name="Oval 375"/>
          <p:cNvSpPr>
            <a:spLocks noChangeArrowheads="1"/>
          </p:cNvSpPr>
          <p:nvPr/>
        </p:nvSpPr>
        <p:spPr bwMode="auto">
          <a:xfrm>
            <a:off x="73152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322" name="Oval 377"/>
          <p:cNvSpPr>
            <a:spLocks noChangeArrowheads="1"/>
          </p:cNvSpPr>
          <p:nvPr/>
        </p:nvSpPr>
        <p:spPr bwMode="auto">
          <a:xfrm>
            <a:off x="70866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323" name="Oval 378"/>
          <p:cNvSpPr>
            <a:spLocks noChangeArrowheads="1"/>
          </p:cNvSpPr>
          <p:nvPr/>
        </p:nvSpPr>
        <p:spPr bwMode="auto">
          <a:xfrm>
            <a:off x="72390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324" name="Oval 379"/>
          <p:cNvSpPr>
            <a:spLocks noChangeArrowheads="1"/>
          </p:cNvSpPr>
          <p:nvPr/>
        </p:nvSpPr>
        <p:spPr bwMode="auto">
          <a:xfrm>
            <a:off x="71628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325" name="Oval 380"/>
          <p:cNvSpPr>
            <a:spLocks noChangeArrowheads="1"/>
          </p:cNvSpPr>
          <p:nvPr/>
        </p:nvSpPr>
        <p:spPr bwMode="auto">
          <a:xfrm>
            <a:off x="70104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326" name="Oval 381"/>
          <p:cNvSpPr>
            <a:spLocks noChangeArrowheads="1"/>
          </p:cNvSpPr>
          <p:nvPr/>
        </p:nvSpPr>
        <p:spPr bwMode="auto">
          <a:xfrm>
            <a:off x="69342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327" name="Oval 384"/>
          <p:cNvSpPr>
            <a:spLocks noChangeArrowheads="1"/>
          </p:cNvSpPr>
          <p:nvPr/>
        </p:nvSpPr>
        <p:spPr bwMode="auto">
          <a:xfrm>
            <a:off x="7162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328" name="Oval 385"/>
          <p:cNvSpPr>
            <a:spLocks noChangeArrowheads="1"/>
          </p:cNvSpPr>
          <p:nvPr/>
        </p:nvSpPr>
        <p:spPr bwMode="auto">
          <a:xfrm>
            <a:off x="72390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29" name="Oval 386"/>
          <p:cNvSpPr>
            <a:spLocks noChangeArrowheads="1"/>
          </p:cNvSpPr>
          <p:nvPr/>
        </p:nvSpPr>
        <p:spPr bwMode="auto">
          <a:xfrm>
            <a:off x="7391400" y="4476750"/>
            <a:ext cx="76200" cy="76200"/>
          </a:xfrm>
          <a:prstGeom prst="ellipse">
            <a:avLst/>
          </a:prstGeom>
          <a:solidFill>
            <a:schemeClr val="accent2"/>
          </a:solidFill>
          <a:ln w="9525">
            <a:noFill/>
            <a:round/>
            <a:headEnd/>
            <a:tailEnd/>
          </a:ln>
        </p:spPr>
        <p:txBody>
          <a:bodyPr wrap="none" anchor="ctr"/>
          <a:lstStyle/>
          <a:p>
            <a:endParaRPr lang="en-US"/>
          </a:p>
        </p:txBody>
      </p:sp>
      <p:sp>
        <p:nvSpPr>
          <p:cNvPr id="41330" name="Oval 387"/>
          <p:cNvSpPr>
            <a:spLocks noChangeArrowheads="1"/>
          </p:cNvSpPr>
          <p:nvPr/>
        </p:nvSpPr>
        <p:spPr bwMode="auto">
          <a:xfrm>
            <a:off x="73914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331" name="Oval 388"/>
          <p:cNvSpPr>
            <a:spLocks noChangeArrowheads="1"/>
          </p:cNvSpPr>
          <p:nvPr/>
        </p:nvSpPr>
        <p:spPr bwMode="auto">
          <a:xfrm>
            <a:off x="76200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332" name="Oval 389"/>
          <p:cNvSpPr>
            <a:spLocks noChangeArrowheads="1"/>
          </p:cNvSpPr>
          <p:nvPr/>
        </p:nvSpPr>
        <p:spPr bwMode="auto">
          <a:xfrm>
            <a:off x="81534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333" name="Oval 390"/>
          <p:cNvSpPr>
            <a:spLocks noChangeArrowheads="1"/>
          </p:cNvSpPr>
          <p:nvPr/>
        </p:nvSpPr>
        <p:spPr bwMode="auto">
          <a:xfrm>
            <a:off x="8077200" y="4781550"/>
            <a:ext cx="76200" cy="76200"/>
          </a:xfrm>
          <a:prstGeom prst="ellipse">
            <a:avLst/>
          </a:prstGeom>
          <a:solidFill>
            <a:schemeClr val="accent2"/>
          </a:solidFill>
          <a:ln w="9525">
            <a:noFill/>
            <a:round/>
            <a:headEnd/>
            <a:tailEnd/>
          </a:ln>
        </p:spPr>
        <p:txBody>
          <a:bodyPr wrap="none" anchor="ctr"/>
          <a:lstStyle/>
          <a:p>
            <a:endParaRPr lang="en-US"/>
          </a:p>
        </p:txBody>
      </p:sp>
      <p:sp>
        <p:nvSpPr>
          <p:cNvPr id="41334" name="Oval 391"/>
          <p:cNvSpPr>
            <a:spLocks noChangeArrowheads="1"/>
          </p:cNvSpPr>
          <p:nvPr/>
        </p:nvSpPr>
        <p:spPr bwMode="auto">
          <a:xfrm>
            <a:off x="81534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335" name="Oval 392"/>
          <p:cNvSpPr>
            <a:spLocks noChangeArrowheads="1"/>
          </p:cNvSpPr>
          <p:nvPr/>
        </p:nvSpPr>
        <p:spPr bwMode="auto">
          <a:xfrm>
            <a:off x="80010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336" name="Oval 393"/>
          <p:cNvSpPr>
            <a:spLocks noChangeArrowheads="1"/>
          </p:cNvSpPr>
          <p:nvPr/>
        </p:nvSpPr>
        <p:spPr bwMode="auto">
          <a:xfrm>
            <a:off x="8001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337" name="Oval 394"/>
          <p:cNvSpPr>
            <a:spLocks noChangeArrowheads="1"/>
          </p:cNvSpPr>
          <p:nvPr/>
        </p:nvSpPr>
        <p:spPr bwMode="auto">
          <a:xfrm>
            <a:off x="80772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338" name="Oval 395"/>
          <p:cNvSpPr>
            <a:spLocks noChangeArrowheads="1"/>
          </p:cNvSpPr>
          <p:nvPr/>
        </p:nvSpPr>
        <p:spPr bwMode="auto">
          <a:xfrm>
            <a:off x="7620000" y="5695950"/>
            <a:ext cx="76200" cy="76200"/>
          </a:xfrm>
          <a:prstGeom prst="ellipse">
            <a:avLst/>
          </a:prstGeom>
          <a:solidFill>
            <a:schemeClr val="accent2"/>
          </a:solidFill>
          <a:ln w="9525">
            <a:noFill/>
            <a:round/>
            <a:headEnd/>
            <a:tailEnd/>
          </a:ln>
        </p:spPr>
        <p:txBody>
          <a:bodyPr wrap="none" anchor="ctr"/>
          <a:lstStyle/>
          <a:p>
            <a:endParaRPr lang="en-US"/>
          </a:p>
        </p:txBody>
      </p:sp>
      <p:sp>
        <p:nvSpPr>
          <p:cNvPr id="41339" name="Oval 396"/>
          <p:cNvSpPr>
            <a:spLocks noChangeArrowheads="1"/>
          </p:cNvSpPr>
          <p:nvPr/>
        </p:nvSpPr>
        <p:spPr bwMode="auto">
          <a:xfrm>
            <a:off x="77724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340" name="Oval 397"/>
          <p:cNvSpPr>
            <a:spLocks noChangeArrowheads="1"/>
          </p:cNvSpPr>
          <p:nvPr/>
        </p:nvSpPr>
        <p:spPr bwMode="auto">
          <a:xfrm>
            <a:off x="7924800" y="6000750"/>
            <a:ext cx="76200" cy="76200"/>
          </a:xfrm>
          <a:prstGeom prst="ellipse">
            <a:avLst/>
          </a:prstGeom>
          <a:solidFill>
            <a:schemeClr val="accent2"/>
          </a:solidFill>
          <a:ln w="9525">
            <a:noFill/>
            <a:round/>
            <a:headEnd/>
            <a:tailEnd/>
          </a:ln>
        </p:spPr>
        <p:txBody>
          <a:bodyPr wrap="none" anchor="ctr"/>
          <a:lstStyle/>
          <a:p>
            <a:endParaRPr lang="en-US"/>
          </a:p>
        </p:txBody>
      </p:sp>
      <p:sp>
        <p:nvSpPr>
          <p:cNvPr id="41341" name="Oval 398"/>
          <p:cNvSpPr>
            <a:spLocks noChangeArrowheads="1"/>
          </p:cNvSpPr>
          <p:nvPr/>
        </p:nvSpPr>
        <p:spPr bwMode="auto">
          <a:xfrm>
            <a:off x="7924800" y="5848350"/>
            <a:ext cx="76200" cy="76200"/>
          </a:xfrm>
          <a:prstGeom prst="ellipse">
            <a:avLst/>
          </a:prstGeom>
          <a:solidFill>
            <a:schemeClr val="accent2"/>
          </a:solidFill>
          <a:ln w="9525">
            <a:noFill/>
            <a:round/>
            <a:headEnd/>
            <a:tailEnd/>
          </a:ln>
        </p:spPr>
        <p:txBody>
          <a:bodyPr wrap="none" anchor="ctr"/>
          <a:lstStyle/>
          <a:p>
            <a:endParaRPr lang="en-US"/>
          </a:p>
        </p:txBody>
      </p:sp>
      <p:sp>
        <p:nvSpPr>
          <p:cNvPr id="41342" name="Oval 399"/>
          <p:cNvSpPr>
            <a:spLocks noChangeArrowheads="1"/>
          </p:cNvSpPr>
          <p:nvPr/>
        </p:nvSpPr>
        <p:spPr bwMode="auto">
          <a:xfrm>
            <a:off x="7620000" y="5924550"/>
            <a:ext cx="76200" cy="76200"/>
          </a:xfrm>
          <a:prstGeom prst="ellipse">
            <a:avLst/>
          </a:prstGeom>
          <a:solidFill>
            <a:schemeClr val="accent2"/>
          </a:solidFill>
          <a:ln w="9525">
            <a:noFill/>
            <a:round/>
            <a:headEnd/>
            <a:tailEnd/>
          </a:ln>
        </p:spPr>
        <p:txBody>
          <a:bodyPr wrap="none" anchor="ctr"/>
          <a:lstStyle/>
          <a:p>
            <a:endParaRPr lang="en-US"/>
          </a:p>
        </p:txBody>
      </p:sp>
      <p:sp>
        <p:nvSpPr>
          <p:cNvPr id="41343" name="Oval 400"/>
          <p:cNvSpPr>
            <a:spLocks noChangeArrowheads="1"/>
          </p:cNvSpPr>
          <p:nvPr/>
        </p:nvSpPr>
        <p:spPr bwMode="auto">
          <a:xfrm>
            <a:off x="7696200" y="5467350"/>
            <a:ext cx="76200" cy="76200"/>
          </a:xfrm>
          <a:prstGeom prst="ellipse">
            <a:avLst/>
          </a:prstGeom>
          <a:solidFill>
            <a:schemeClr val="accent2"/>
          </a:solidFill>
          <a:ln w="9525">
            <a:noFill/>
            <a:round/>
            <a:headEnd/>
            <a:tailEnd/>
          </a:ln>
        </p:spPr>
        <p:txBody>
          <a:bodyPr wrap="none" anchor="ctr"/>
          <a:lstStyle/>
          <a:p>
            <a:endParaRPr lang="en-US"/>
          </a:p>
        </p:txBody>
      </p:sp>
      <p:sp>
        <p:nvSpPr>
          <p:cNvPr id="41344" name="Oval 401"/>
          <p:cNvSpPr>
            <a:spLocks noChangeArrowheads="1"/>
          </p:cNvSpPr>
          <p:nvPr/>
        </p:nvSpPr>
        <p:spPr bwMode="auto">
          <a:xfrm>
            <a:off x="77724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345" name="Oval 402"/>
          <p:cNvSpPr>
            <a:spLocks noChangeArrowheads="1"/>
          </p:cNvSpPr>
          <p:nvPr/>
        </p:nvSpPr>
        <p:spPr bwMode="auto">
          <a:xfrm>
            <a:off x="7467600" y="5238750"/>
            <a:ext cx="76200" cy="76200"/>
          </a:xfrm>
          <a:prstGeom prst="ellipse">
            <a:avLst/>
          </a:prstGeom>
          <a:solidFill>
            <a:schemeClr val="accent2"/>
          </a:solidFill>
          <a:ln w="9525">
            <a:noFill/>
            <a:round/>
            <a:headEnd/>
            <a:tailEnd/>
          </a:ln>
        </p:spPr>
        <p:txBody>
          <a:bodyPr wrap="none" anchor="ctr"/>
          <a:lstStyle/>
          <a:p>
            <a:endParaRPr lang="en-US"/>
          </a:p>
        </p:txBody>
      </p:sp>
      <p:sp>
        <p:nvSpPr>
          <p:cNvPr id="41346" name="Oval 403"/>
          <p:cNvSpPr>
            <a:spLocks noChangeArrowheads="1"/>
          </p:cNvSpPr>
          <p:nvPr/>
        </p:nvSpPr>
        <p:spPr bwMode="auto">
          <a:xfrm>
            <a:off x="7848600" y="5543550"/>
            <a:ext cx="76200" cy="76200"/>
          </a:xfrm>
          <a:prstGeom prst="ellipse">
            <a:avLst/>
          </a:prstGeom>
          <a:solidFill>
            <a:schemeClr val="accent2"/>
          </a:solidFill>
          <a:ln w="9525">
            <a:noFill/>
            <a:round/>
            <a:headEnd/>
            <a:tailEnd/>
          </a:ln>
        </p:spPr>
        <p:txBody>
          <a:bodyPr wrap="none" anchor="ctr"/>
          <a:lstStyle/>
          <a:p>
            <a:endParaRPr lang="en-US"/>
          </a:p>
        </p:txBody>
      </p:sp>
      <p:sp>
        <p:nvSpPr>
          <p:cNvPr id="41347" name="Oval 404"/>
          <p:cNvSpPr>
            <a:spLocks noChangeArrowheads="1"/>
          </p:cNvSpPr>
          <p:nvPr/>
        </p:nvSpPr>
        <p:spPr bwMode="auto">
          <a:xfrm>
            <a:off x="7696200" y="5086350"/>
            <a:ext cx="76200" cy="76200"/>
          </a:xfrm>
          <a:prstGeom prst="ellipse">
            <a:avLst/>
          </a:prstGeom>
          <a:solidFill>
            <a:schemeClr val="accent2"/>
          </a:solidFill>
          <a:ln w="9525">
            <a:noFill/>
            <a:round/>
            <a:headEnd/>
            <a:tailEnd/>
          </a:ln>
        </p:spPr>
        <p:txBody>
          <a:bodyPr wrap="none" anchor="ctr"/>
          <a:lstStyle/>
          <a:p>
            <a:endParaRPr lang="en-US"/>
          </a:p>
        </p:txBody>
      </p:sp>
      <p:sp>
        <p:nvSpPr>
          <p:cNvPr id="41348" name="Oval 405"/>
          <p:cNvSpPr>
            <a:spLocks noChangeArrowheads="1"/>
          </p:cNvSpPr>
          <p:nvPr/>
        </p:nvSpPr>
        <p:spPr bwMode="auto">
          <a:xfrm>
            <a:off x="7391400" y="4629150"/>
            <a:ext cx="76200" cy="76200"/>
          </a:xfrm>
          <a:prstGeom prst="ellipse">
            <a:avLst/>
          </a:prstGeom>
          <a:solidFill>
            <a:schemeClr val="accent2"/>
          </a:solidFill>
          <a:ln w="9525">
            <a:noFill/>
            <a:round/>
            <a:headEnd/>
            <a:tailEnd/>
          </a:ln>
        </p:spPr>
        <p:txBody>
          <a:bodyPr wrap="none" anchor="ctr"/>
          <a:lstStyle/>
          <a:p>
            <a:endParaRPr lang="en-US"/>
          </a:p>
        </p:txBody>
      </p:sp>
      <p:sp>
        <p:nvSpPr>
          <p:cNvPr id="41349" name="Oval 406"/>
          <p:cNvSpPr>
            <a:spLocks noChangeArrowheads="1"/>
          </p:cNvSpPr>
          <p:nvPr/>
        </p:nvSpPr>
        <p:spPr bwMode="auto">
          <a:xfrm>
            <a:off x="76200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350" name="Oval 407"/>
          <p:cNvSpPr>
            <a:spLocks noChangeArrowheads="1"/>
          </p:cNvSpPr>
          <p:nvPr/>
        </p:nvSpPr>
        <p:spPr bwMode="auto">
          <a:xfrm>
            <a:off x="7772400" y="4552950"/>
            <a:ext cx="76200" cy="76200"/>
          </a:xfrm>
          <a:prstGeom prst="ellipse">
            <a:avLst/>
          </a:prstGeom>
          <a:solidFill>
            <a:schemeClr val="accent2"/>
          </a:solidFill>
          <a:ln w="9525">
            <a:noFill/>
            <a:round/>
            <a:headEnd/>
            <a:tailEnd/>
          </a:ln>
        </p:spPr>
        <p:txBody>
          <a:bodyPr wrap="none" anchor="ctr"/>
          <a:lstStyle/>
          <a:p>
            <a:endParaRPr lang="en-US"/>
          </a:p>
        </p:txBody>
      </p:sp>
      <p:sp>
        <p:nvSpPr>
          <p:cNvPr id="41351" name="Oval 408"/>
          <p:cNvSpPr>
            <a:spLocks noChangeArrowheads="1"/>
          </p:cNvSpPr>
          <p:nvPr/>
        </p:nvSpPr>
        <p:spPr bwMode="auto">
          <a:xfrm>
            <a:off x="7696200" y="4705350"/>
            <a:ext cx="76200" cy="76200"/>
          </a:xfrm>
          <a:prstGeom prst="ellipse">
            <a:avLst/>
          </a:prstGeom>
          <a:solidFill>
            <a:schemeClr val="accent2"/>
          </a:solidFill>
          <a:ln w="9525">
            <a:noFill/>
            <a:round/>
            <a:headEnd/>
            <a:tailEnd/>
          </a:ln>
        </p:spPr>
        <p:txBody>
          <a:bodyPr wrap="none" anchor="ctr"/>
          <a:lstStyle/>
          <a:p>
            <a:endParaRPr lang="en-US"/>
          </a:p>
        </p:txBody>
      </p:sp>
      <p:sp>
        <p:nvSpPr>
          <p:cNvPr id="41352" name="Oval 409"/>
          <p:cNvSpPr>
            <a:spLocks noChangeArrowheads="1"/>
          </p:cNvSpPr>
          <p:nvPr/>
        </p:nvSpPr>
        <p:spPr bwMode="auto">
          <a:xfrm>
            <a:off x="75438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53" name="Oval 410"/>
          <p:cNvSpPr>
            <a:spLocks noChangeArrowheads="1"/>
          </p:cNvSpPr>
          <p:nvPr/>
        </p:nvSpPr>
        <p:spPr bwMode="auto">
          <a:xfrm>
            <a:off x="7543800" y="5391150"/>
            <a:ext cx="76200" cy="76200"/>
          </a:xfrm>
          <a:prstGeom prst="ellipse">
            <a:avLst/>
          </a:prstGeom>
          <a:solidFill>
            <a:schemeClr val="accent2"/>
          </a:solidFill>
          <a:ln w="9525">
            <a:noFill/>
            <a:round/>
            <a:headEnd/>
            <a:tailEnd/>
          </a:ln>
        </p:spPr>
        <p:txBody>
          <a:bodyPr wrap="none" anchor="ctr"/>
          <a:lstStyle/>
          <a:p>
            <a:endParaRPr lang="en-US"/>
          </a:p>
        </p:txBody>
      </p:sp>
      <p:sp>
        <p:nvSpPr>
          <p:cNvPr id="41354" name="Oval 411"/>
          <p:cNvSpPr>
            <a:spLocks noChangeArrowheads="1"/>
          </p:cNvSpPr>
          <p:nvPr/>
        </p:nvSpPr>
        <p:spPr bwMode="auto">
          <a:xfrm>
            <a:off x="7543800" y="5162550"/>
            <a:ext cx="76200" cy="76200"/>
          </a:xfrm>
          <a:prstGeom prst="ellipse">
            <a:avLst/>
          </a:prstGeom>
          <a:solidFill>
            <a:schemeClr val="accent2"/>
          </a:solidFill>
          <a:ln w="9525">
            <a:noFill/>
            <a:round/>
            <a:headEnd/>
            <a:tailEnd/>
          </a:ln>
        </p:spPr>
        <p:txBody>
          <a:bodyPr wrap="none" anchor="ctr"/>
          <a:lstStyle/>
          <a:p>
            <a:endParaRPr lang="en-US"/>
          </a:p>
        </p:txBody>
      </p:sp>
      <p:sp>
        <p:nvSpPr>
          <p:cNvPr id="41355" name="Oval 412"/>
          <p:cNvSpPr>
            <a:spLocks noChangeArrowheads="1"/>
          </p:cNvSpPr>
          <p:nvPr/>
        </p:nvSpPr>
        <p:spPr bwMode="auto">
          <a:xfrm>
            <a:off x="75438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356" name="Oval 413"/>
          <p:cNvSpPr>
            <a:spLocks noChangeArrowheads="1"/>
          </p:cNvSpPr>
          <p:nvPr/>
        </p:nvSpPr>
        <p:spPr bwMode="auto">
          <a:xfrm>
            <a:off x="7696200" y="4248150"/>
            <a:ext cx="76200" cy="76200"/>
          </a:xfrm>
          <a:prstGeom prst="ellipse">
            <a:avLst/>
          </a:prstGeom>
          <a:solidFill>
            <a:schemeClr val="accent2"/>
          </a:solidFill>
          <a:ln w="9525">
            <a:noFill/>
            <a:round/>
            <a:headEnd/>
            <a:tailEnd/>
          </a:ln>
        </p:spPr>
        <p:txBody>
          <a:bodyPr wrap="none" anchor="ctr"/>
          <a:lstStyle/>
          <a:p>
            <a:endParaRPr lang="en-US"/>
          </a:p>
        </p:txBody>
      </p:sp>
      <p:sp>
        <p:nvSpPr>
          <p:cNvPr id="41357" name="Oval 414"/>
          <p:cNvSpPr>
            <a:spLocks noChangeArrowheads="1"/>
          </p:cNvSpPr>
          <p:nvPr/>
        </p:nvSpPr>
        <p:spPr bwMode="auto">
          <a:xfrm>
            <a:off x="7848600" y="4324350"/>
            <a:ext cx="76200" cy="76200"/>
          </a:xfrm>
          <a:prstGeom prst="ellipse">
            <a:avLst/>
          </a:prstGeom>
          <a:solidFill>
            <a:schemeClr val="accent2"/>
          </a:solidFill>
          <a:ln w="9525">
            <a:noFill/>
            <a:round/>
            <a:headEnd/>
            <a:tailEnd/>
          </a:ln>
        </p:spPr>
        <p:txBody>
          <a:bodyPr wrap="none" anchor="ctr"/>
          <a:lstStyle/>
          <a:p>
            <a:endParaRPr lang="en-US"/>
          </a:p>
        </p:txBody>
      </p:sp>
      <p:sp>
        <p:nvSpPr>
          <p:cNvPr id="41358" name="Oval 415"/>
          <p:cNvSpPr>
            <a:spLocks noChangeArrowheads="1"/>
          </p:cNvSpPr>
          <p:nvPr/>
        </p:nvSpPr>
        <p:spPr bwMode="auto">
          <a:xfrm>
            <a:off x="8077200" y="4400550"/>
            <a:ext cx="76200" cy="76200"/>
          </a:xfrm>
          <a:prstGeom prst="ellipse">
            <a:avLst/>
          </a:prstGeom>
          <a:solidFill>
            <a:schemeClr val="accent2"/>
          </a:solidFill>
          <a:ln w="9525">
            <a:noFill/>
            <a:round/>
            <a:headEnd/>
            <a:tailEnd/>
          </a:ln>
        </p:spPr>
        <p:txBody>
          <a:bodyPr wrap="none" anchor="ctr"/>
          <a:lstStyle/>
          <a:p>
            <a:endParaRPr lang="en-US"/>
          </a:p>
        </p:txBody>
      </p:sp>
      <p:sp>
        <p:nvSpPr>
          <p:cNvPr id="41359" name="Oval 416"/>
          <p:cNvSpPr>
            <a:spLocks noChangeArrowheads="1"/>
          </p:cNvSpPr>
          <p:nvPr/>
        </p:nvSpPr>
        <p:spPr bwMode="auto">
          <a:xfrm>
            <a:off x="7924800" y="4095750"/>
            <a:ext cx="76200" cy="76200"/>
          </a:xfrm>
          <a:prstGeom prst="ellipse">
            <a:avLst/>
          </a:prstGeom>
          <a:solidFill>
            <a:schemeClr val="accent2"/>
          </a:solidFill>
          <a:ln w="9525">
            <a:noFill/>
            <a:round/>
            <a:headEnd/>
            <a:tailEnd/>
          </a:ln>
        </p:spPr>
        <p:txBody>
          <a:bodyPr wrap="none" anchor="ctr"/>
          <a:lstStyle/>
          <a:p>
            <a:endParaRPr lang="en-US"/>
          </a:p>
        </p:txBody>
      </p:sp>
      <p:sp>
        <p:nvSpPr>
          <p:cNvPr id="41360" name="Oval 417"/>
          <p:cNvSpPr>
            <a:spLocks noChangeArrowheads="1"/>
          </p:cNvSpPr>
          <p:nvPr/>
        </p:nvSpPr>
        <p:spPr bwMode="auto">
          <a:xfrm>
            <a:off x="8153400" y="4171950"/>
            <a:ext cx="76200" cy="76200"/>
          </a:xfrm>
          <a:prstGeom prst="ellipse">
            <a:avLst/>
          </a:prstGeom>
          <a:solidFill>
            <a:schemeClr val="accent2"/>
          </a:solidFill>
          <a:ln w="9525">
            <a:noFill/>
            <a:round/>
            <a:headEnd/>
            <a:tailEnd/>
          </a:ln>
        </p:spPr>
        <p:txBody>
          <a:bodyPr wrap="none" anchor="ctr"/>
          <a:lstStyle/>
          <a:p>
            <a:endParaRPr lang="en-US"/>
          </a:p>
        </p:txBody>
      </p:sp>
      <p:sp>
        <p:nvSpPr>
          <p:cNvPr id="41361" name="Oval 418"/>
          <p:cNvSpPr>
            <a:spLocks noChangeArrowheads="1"/>
          </p:cNvSpPr>
          <p:nvPr/>
        </p:nvSpPr>
        <p:spPr bwMode="auto">
          <a:xfrm>
            <a:off x="8153400" y="5314950"/>
            <a:ext cx="76200" cy="76200"/>
          </a:xfrm>
          <a:prstGeom prst="ellipse">
            <a:avLst/>
          </a:prstGeom>
          <a:solidFill>
            <a:schemeClr val="accent2"/>
          </a:solidFill>
          <a:ln w="9525">
            <a:noFill/>
            <a:round/>
            <a:headEnd/>
            <a:tailEnd/>
          </a:ln>
        </p:spPr>
        <p:txBody>
          <a:bodyPr wrap="none" anchor="ctr"/>
          <a:lstStyle/>
          <a:p>
            <a:endParaRPr lang="en-US"/>
          </a:p>
        </p:txBody>
      </p:sp>
      <p:sp>
        <p:nvSpPr>
          <p:cNvPr id="41362" name="Oval 419"/>
          <p:cNvSpPr>
            <a:spLocks noChangeArrowheads="1"/>
          </p:cNvSpPr>
          <p:nvPr/>
        </p:nvSpPr>
        <p:spPr bwMode="auto">
          <a:xfrm>
            <a:off x="8001000" y="4933950"/>
            <a:ext cx="76200" cy="76200"/>
          </a:xfrm>
          <a:prstGeom prst="ellipse">
            <a:avLst/>
          </a:prstGeom>
          <a:solidFill>
            <a:schemeClr val="accent2"/>
          </a:solidFill>
          <a:ln w="9525">
            <a:noFill/>
            <a:round/>
            <a:headEnd/>
            <a:tailEnd/>
          </a:ln>
        </p:spPr>
        <p:txBody>
          <a:bodyPr wrap="none" anchor="ctr"/>
          <a:lstStyle/>
          <a:p>
            <a:endParaRPr lang="en-US"/>
          </a:p>
        </p:txBody>
      </p:sp>
      <p:sp>
        <p:nvSpPr>
          <p:cNvPr id="41363" name="Line 502"/>
          <p:cNvSpPr>
            <a:spLocks noChangeShapeType="1"/>
          </p:cNvSpPr>
          <p:nvPr/>
        </p:nvSpPr>
        <p:spPr bwMode="auto">
          <a:xfrm>
            <a:off x="3124200" y="2057400"/>
            <a:ext cx="2362200" cy="304800"/>
          </a:xfrm>
          <a:prstGeom prst="line">
            <a:avLst/>
          </a:prstGeom>
          <a:noFill/>
          <a:ln w="28575">
            <a:solidFill>
              <a:schemeClr val="tx1"/>
            </a:solidFill>
            <a:round/>
            <a:headEnd/>
            <a:tailEnd type="triangle" w="med" len="med"/>
          </a:ln>
        </p:spPr>
        <p:txBody>
          <a:bodyPr/>
          <a:lstStyle/>
          <a:p>
            <a:endParaRPr lang="en-US"/>
          </a:p>
        </p:txBody>
      </p:sp>
      <p:sp>
        <p:nvSpPr>
          <p:cNvPr id="41364" name="Line 503"/>
          <p:cNvSpPr>
            <a:spLocks noChangeShapeType="1"/>
          </p:cNvSpPr>
          <p:nvPr/>
        </p:nvSpPr>
        <p:spPr bwMode="auto">
          <a:xfrm>
            <a:off x="2743200" y="2487613"/>
            <a:ext cx="2667000" cy="1474787"/>
          </a:xfrm>
          <a:prstGeom prst="line">
            <a:avLst/>
          </a:prstGeom>
          <a:noFill/>
          <a:ln w="28575">
            <a:solidFill>
              <a:schemeClr val="tx1"/>
            </a:solidFill>
            <a:round/>
            <a:headEnd/>
            <a:tailEnd type="triangle" w="med" len="med"/>
          </a:ln>
        </p:spPr>
        <p:txBody>
          <a:bodyPr/>
          <a:lstStyle/>
          <a:p>
            <a:endParaRPr lang="en-US"/>
          </a:p>
        </p:txBody>
      </p:sp>
      <p:sp>
        <p:nvSpPr>
          <p:cNvPr id="41365" name="Text Box 506"/>
          <p:cNvSpPr txBox="1">
            <a:spLocks noChangeArrowheads="1"/>
          </p:cNvSpPr>
          <p:nvPr/>
        </p:nvSpPr>
        <p:spPr bwMode="auto">
          <a:xfrm>
            <a:off x="6316663" y="6157913"/>
            <a:ext cx="1525587" cy="400050"/>
          </a:xfrm>
          <a:prstGeom prst="rect">
            <a:avLst/>
          </a:prstGeom>
          <a:noFill/>
          <a:ln w="9525">
            <a:noFill/>
            <a:miter lim="800000"/>
            <a:headEnd/>
            <a:tailEnd/>
          </a:ln>
        </p:spPr>
        <p:txBody>
          <a:bodyPr wrap="none">
            <a:spAutoFit/>
          </a:bodyPr>
          <a:lstStyle/>
          <a:p>
            <a:pPr algn="ctr"/>
            <a:r>
              <a:rPr lang="en-US" sz="2000" b="1"/>
              <a:t>Hypertonic</a:t>
            </a:r>
          </a:p>
        </p:txBody>
      </p:sp>
      <p:sp>
        <p:nvSpPr>
          <p:cNvPr id="41366" name="Text Box 507"/>
          <p:cNvSpPr txBox="1">
            <a:spLocks noChangeArrowheads="1"/>
          </p:cNvSpPr>
          <p:nvPr/>
        </p:nvSpPr>
        <p:spPr bwMode="auto">
          <a:xfrm>
            <a:off x="6400800" y="3124200"/>
            <a:ext cx="1166813" cy="400050"/>
          </a:xfrm>
          <a:prstGeom prst="rect">
            <a:avLst/>
          </a:prstGeom>
          <a:noFill/>
          <a:ln w="9525">
            <a:noFill/>
            <a:miter lim="800000"/>
            <a:headEnd/>
            <a:tailEnd/>
          </a:ln>
        </p:spPr>
        <p:txBody>
          <a:bodyPr wrap="none">
            <a:spAutoFit/>
          </a:bodyPr>
          <a:lstStyle/>
          <a:p>
            <a:pPr algn="ctr"/>
            <a:r>
              <a:rPr lang="en-US" sz="2000" b="1"/>
              <a:t>Isotonic</a:t>
            </a:r>
          </a:p>
        </p:txBody>
      </p:sp>
      <p:sp>
        <p:nvSpPr>
          <p:cNvPr id="41367" name="Text Box 509"/>
          <p:cNvSpPr txBox="1">
            <a:spLocks noChangeArrowheads="1"/>
          </p:cNvSpPr>
          <p:nvPr/>
        </p:nvSpPr>
        <p:spPr bwMode="auto">
          <a:xfrm>
            <a:off x="6226175" y="3835400"/>
            <a:ext cx="1393825" cy="336550"/>
          </a:xfrm>
          <a:prstGeom prst="rect">
            <a:avLst/>
          </a:prstGeom>
          <a:noFill/>
          <a:ln w="9525">
            <a:noFill/>
            <a:miter lim="800000"/>
            <a:headEnd/>
            <a:tailEnd/>
          </a:ln>
        </p:spPr>
        <p:txBody>
          <a:bodyPr wrap="none">
            <a:spAutoFit/>
          </a:bodyPr>
          <a:lstStyle/>
          <a:p>
            <a:r>
              <a:rPr lang="en-US" sz="1600" b="1"/>
              <a:t>360 mOsm/L</a:t>
            </a:r>
          </a:p>
        </p:txBody>
      </p:sp>
      <p:sp>
        <p:nvSpPr>
          <p:cNvPr id="41368" name="Text Box 510"/>
          <p:cNvSpPr txBox="1">
            <a:spLocks noChangeArrowheads="1"/>
          </p:cNvSpPr>
          <p:nvPr/>
        </p:nvSpPr>
        <p:spPr bwMode="auto">
          <a:xfrm>
            <a:off x="6221413" y="882650"/>
            <a:ext cx="1393825" cy="336550"/>
          </a:xfrm>
          <a:prstGeom prst="rect">
            <a:avLst/>
          </a:prstGeom>
          <a:noFill/>
          <a:ln w="9525">
            <a:noFill/>
            <a:miter lim="800000"/>
            <a:headEnd/>
            <a:tailEnd/>
          </a:ln>
        </p:spPr>
        <p:txBody>
          <a:bodyPr wrap="none">
            <a:spAutoFit/>
          </a:bodyPr>
          <a:lstStyle/>
          <a:p>
            <a:r>
              <a:rPr lang="en-US" sz="1600" b="1"/>
              <a:t>280 mOsm/L</a:t>
            </a:r>
          </a:p>
        </p:txBody>
      </p:sp>
      <p:sp>
        <p:nvSpPr>
          <p:cNvPr id="41370" name="Text Box 507"/>
          <p:cNvSpPr txBox="1">
            <a:spLocks noChangeArrowheads="1"/>
          </p:cNvSpPr>
          <p:nvPr/>
        </p:nvSpPr>
        <p:spPr bwMode="auto">
          <a:xfrm>
            <a:off x="6400800" y="3124200"/>
            <a:ext cx="1166813" cy="400050"/>
          </a:xfrm>
          <a:prstGeom prst="rect">
            <a:avLst/>
          </a:prstGeom>
          <a:noFill/>
          <a:ln w="9525">
            <a:noFill/>
            <a:miter lim="800000"/>
            <a:headEnd/>
            <a:tailEnd/>
          </a:ln>
        </p:spPr>
        <p:txBody>
          <a:bodyPr wrap="none">
            <a:spAutoFit/>
          </a:bodyPr>
          <a:lstStyle/>
          <a:p>
            <a:pPr algn="ctr"/>
            <a:r>
              <a:rPr lang="en-US" sz="2000" b="1"/>
              <a:t>Isotonic</a:t>
            </a:r>
          </a:p>
        </p:txBody>
      </p:sp>
      <p:sp>
        <p:nvSpPr>
          <p:cNvPr id="41371" name="Text Box 507"/>
          <p:cNvSpPr txBox="1">
            <a:spLocks noChangeArrowheads="1"/>
          </p:cNvSpPr>
          <p:nvPr/>
        </p:nvSpPr>
        <p:spPr bwMode="auto">
          <a:xfrm>
            <a:off x="6248400" y="3429000"/>
            <a:ext cx="1541463" cy="400050"/>
          </a:xfrm>
          <a:prstGeom prst="rect">
            <a:avLst/>
          </a:prstGeom>
          <a:noFill/>
          <a:ln w="9525">
            <a:noFill/>
            <a:miter lim="800000"/>
            <a:headEnd/>
            <a:tailEnd/>
          </a:ln>
        </p:spPr>
        <p:txBody>
          <a:bodyPr wrap="none">
            <a:spAutoFit/>
          </a:bodyPr>
          <a:lstStyle/>
          <a:p>
            <a:pPr algn="ctr"/>
            <a:r>
              <a:rPr lang="en-US" sz="2000" b="1">
                <a:solidFill>
                  <a:srgbClr val="FF0000"/>
                </a:solidFill>
              </a:rPr>
              <a:t>No Change</a:t>
            </a:r>
          </a:p>
        </p:txBody>
      </p:sp>
      <p:sp>
        <p:nvSpPr>
          <p:cNvPr id="41372" name="Text Box 507"/>
          <p:cNvSpPr txBox="1">
            <a:spLocks noChangeArrowheads="1"/>
          </p:cNvSpPr>
          <p:nvPr/>
        </p:nvSpPr>
        <p:spPr bwMode="auto">
          <a:xfrm>
            <a:off x="6248400" y="6457950"/>
            <a:ext cx="1665288" cy="400050"/>
          </a:xfrm>
          <a:prstGeom prst="rect">
            <a:avLst/>
          </a:prstGeom>
          <a:noFill/>
          <a:ln w="9525">
            <a:noFill/>
            <a:miter lim="800000"/>
            <a:headEnd/>
            <a:tailEnd/>
          </a:ln>
        </p:spPr>
        <p:txBody>
          <a:bodyPr wrap="none">
            <a:spAutoFit/>
          </a:bodyPr>
          <a:lstStyle/>
          <a:p>
            <a:pPr algn="ctr"/>
            <a:r>
              <a:rPr lang="en-US" sz="2000" b="1">
                <a:solidFill>
                  <a:srgbClr val="FF0000"/>
                </a:solidFill>
              </a:rPr>
              <a:t>Cell Shrinks</a:t>
            </a:r>
          </a:p>
        </p:txBody>
      </p:sp>
      <p:sp>
        <p:nvSpPr>
          <p:cNvPr id="41373" name="AutoShape 420"/>
          <p:cNvSpPr>
            <a:spLocks noChangeArrowheads="1"/>
          </p:cNvSpPr>
          <p:nvPr/>
        </p:nvSpPr>
        <p:spPr bwMode="auto">
          <a:xfrm>
            <a:off x="838200" y="3429000"/>
            <a:ext cx="2743200" cy="2667000"/>
          </a:xfrm>
          <a:prstGeom prst="roundRect">
            <a:avLst>
              <a:gd name="adj" fmla="val 16667"/>
            </a:avLst>
          </a:prstGeom>
          <a:solidFill>
            <a:schemeClr val="accent2">
              <a:lumMod val="60000"/>
              <a:lumOff val="40000"/>
            </a:schemeClr>
          </a:solidFill>
          <a:ln w="28575">
            <a:solidFill>
              <a:schemeClr val="tx1"/>
            </a:solidFill>
            <a:round/>
            <a:headEnd/>
            <a:tailEnd/>
          </a:ln>
        </p:spPr>
        <p:txBody>
          <a:bodyPr wrap="none" anchor="ctr"/>
          <a:lstStyle/>
          <a:p>
            <a:endParaRPr lang="en-US"/>
          </a:p>
        </p:txBody>
      </p:sp>
      <p:sp>
        <p:nvSpPr>
          <p:cNvPr id="41374" name="Rectangle 421"/>
          <p:cNvSpPr>
            <a:spLocks noChangeArrowheads="1"/>
          </p:cNvSpPr>
          <p:nvPr/>
        </p:nvSpPr>
        <p:spPr bwMode="auto">
          <a:xfrm>
            <a:off x="609600" y="3276600"/>
            <a:ext cx="3124200" cy="762000"/>
          </a:xfrm>
          <a:prstGeom prst="rect">
            <a:avLst/>
          </a:prstGeom>
          <a:solidFill>
            <a:schemeClr val="bg1"/>
          </a:solidFill>
          <a:ln w="9525">
            <a:solidFill>
              <a:schemeClr val="bg1"/>
            </a:solidFill>
            <a:miter lim="800000"/>
            <a:headEnd/>
            <a:tailEnd/>
          </a:ln>
        </p:spPr>
        <p:txBody>
          <a:bodyPr wrap="none" anchor="ctr"/>
          <a:lstStyle/>
          <a:p>
            <a:endParaRPr lang="en-US"/>
          </a:p>
        </p:txBody>
      </p:sp>
      <p:sp>
        <p:nvSpPr>
          <p:cNvPr id="41375" name="Oval 422"/>
          <p:cNvSpPr>
            <a:spLocks noChangeArrowheads="1"/>
          </p:cNvSpPr>
          <p:nvPr/>
        </p:nvSpPr>
        <p:spPr bwMode="auto">
          <a:xfrm>
            <a:off x="1066800" y="4191000"/>
            <a:ext cx="2362200" cy="1752600"/>
          </a:xfrm>
          <a:prstGeom prst="ellipse">
            <a:avLst/>
          </a:prstGeom>
          <a:solidFill>
            <a:schemeClr val="accent3">
              <a:lumMod val="40000"/>
              <a:lumOff val="60000"/>
            </a:schemeClr>
          </a:solidFill>
          <a:ln w="28575">
            <a:solidFill>
              <a:schemeClr val="tx1"/>
            </a:solidFill>
            <a:round/>
            <a:headEnd/>
            <a:tailEnd/>
          </a:ln>
        </p:spPr>
        <p:txBody>
          <a:bodyPr wrap="none" anchor="ctr"/>
          <a:lstStyle/>
          <a:p>
            <a:pPr algn="ctr"/>
            <a:endParaRPr lang="en-US"/>
          </a:p>
        </p:txBody>
      </p:sp>
      <p:sp>
        <p:nvSpPr>
          <p:cNvPr id="41376" name="Oval 423"/>
          <p:cNvSpPr>
            <a:spLocks noChangeArrowheads="1"/>
          </p:cNvSpPr>
          <p:nvPr/>
        </p:nvSpPr>
        <p:spPr bwMode="auto">
          <a:xfrm>
            <a:off x="2057400" y="4648200"/>
            <a:ext cx="381000" cy="304800"/>
          </a:xfrm>
          <a:prstGeom prst="ellipse">
            <a:avLst/>
          </a:prstGeom>
          <a:solidFill>
            <a:schemeClr val="tx1"/>
          </a:solidFill>
          <a:ln w="28575">
            <a:solidFill>
              <a:schemeClr val="tx1"/>
            </a:solidFill>
            <a:round/>
            <a:headEnd/>
            <a:tailEnd/>
          </a:ln>
        </p:spPr>
        <p:txBody>
          <a:bodyPr wrap="none" anchor="ctr"/>
          <a:lstStyle/>
          <a:p>
            <a:endParaRPr lang="en-US"/>
          </a:p>
        </p:txBody>
      </p:sp>
      <p:sp>
        <p:nvSpPr>
          <p:cNvPr id="41377" name="Oval 424"/>
          <p:cNvSpPr>
            <a:spLocks noChangeArrowheads="1"/>
          </p:cNvSpPr>
          <p:nvPr/>
        </p:nvSpPr>
        <p:spPr bwMode="auto">
          <a:xfrm>
            <a:off x="17526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1378" name="Oval 425"/>
          <p:cNvSpPr>
            <a:spLocks noChangeArrowheads="1"/>
          </p:cNvSpPr>
          <p:nvPr/>
        </p:nvSpPr>
        <p:spPr bwMode="auto">
          <a:xfrm>
            <a:off x="1447800" y="4724400"/>
            <a:ext cx="76200" cy="76200"/>
          </a:xfrm>
          <a:prstGeom prst="ellipse">
            <a:avLst/>
          </a:prstGeom>
          <a:solidFill>
            <a:schemeClr val="accent2"/>
          </a:solidFill>
          <a:ln w="9525">
            <a:noFill/>
            <a:round/>
            <a:headEnd/>
            <a:tailEnd/>
          </a:ln>
        </p:spPr>
        <p:txBody>
          <a:bodyPr wrap="none" anchor="ctr"/>
          <a:lstStyle/>
          <a:p>
            <a:endParaRPr lang="en-US"/>
          </a:p>
        </p:txBody>
      </p:sp>
      <p:sp>
        <p:nvSpPr>
          <p:cNvPr id="41379" name="Oval 426"/>
          <p:cNvSpPr>
            <a:spLocks noChangeArrowheads="1"/>
          </p:cNvSpPr>
          <p:nvPr/>
        </p:nvSpPr>
        <p:spPr bwMode="auto">
          <a:xfrm>
            <a:off x="15240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1380" name="Oval 427"/>
          <p:cNvSpPr>
            <a:spLocks noChangeArrowheads="1"/>
          </p:cNvSpPr>
          <p:nvPr/>
        </p:nvSpPr>
        <p:spPr bwMode="auto">
          <a:xfrm>
            <a:off x="18288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1381" name="Oval 428"/>
          <p:cNvSpPr>
            <a:spLocks noChangeArrowheads="1"/>
          </p:cNvSpPr>
          <p:nvPr/>
        </p:nvSpPr>
        <p:spPr bwMode="auto">
          <a:xfrm>
            <a:off x="20574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1382" name="Oval 429"/>
          <p:cNvSpPr>
            <a:spLocks noChangeArrowheads="1"/>
          </p:cNvSpPr>
          <p:nvPr/>
        </p:nvSpPr>
        <p:spPr bwMode="auto">
          <a:xfrm>
            <a:off x="22860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1383" name="Oval 430"/>
          <p:cNvSpPr>
            <a:spLocks noChangeArrowheads="1"/>
          </p:cNvSpPr>
          <p:nvPr/>
        </p:nvSpPr>
        <p:spPr bwMode="auto">
          <a:xfrm>
            <a:off x="20574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1384" name="Oval 431"/>
          <p:cNvSpPr>
            <a:spLocks noChangeArrowheads="1"/>
          </p:cNvSpPr>
          <p:nvPr/>
        </p:nvSpPr>
        <p:spPr bwMode="auto">
          <a:xfrm>
            <a:off x="18288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1385" name="Oval 432"/>
          <p:cNvSpPr>
            <a:spLocks noChangeArrowheads="1"/>
          </p:cNvSpPr>
          <p:nvPr/>
        </p:nvSpPr>
        <p:spPr bwMode="auto">
          <a:xfrm>
            <a:off x="22860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1386" name="Oval 433"/>
          <p:cNvSpPr>
            <a:spLocks noChangeArrowheads="1"/>
          </p:cNvSpPr>
          <p:nvPr/>
        </p:nvSpPr>
        <p:spPr bwMode="auto">
          <a:xfrm>
            <a:off x="22860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1387" name="Oval 434"/>
          <p:cNvSpPr>
            <a:spLocks noChangeArrowheads="1"/>
          </p:cNvSpPr>
          <p:nvPr/>
        </p:nvSpPr>
        <p:spPr bwMode="auto">
          <a:xfrm>
            <a:off x="23622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1388" name="Oval 435"/>
          <p:cNvSpPr>
            <a:spLocks noChangeArrowheads="1"/>
          </p:cNvSpPr>
          <p:nvPr/>
        </p:nvSpPr>
        <p:spPr bwMode="auto">
          <a:xfrm>
            <a:off x="2057400" y="4495800"/>
            <a:ext cx="76200" cy="76200"/>
          </a:xfrm>
          <a:prstGeom prst="ellipse">
            <a:avLst/>
          </a:prstGeom>
          <a:solidFill>
            <a:schemeClr val="accent2"/>
          </a:solidFill>
          <a:ln w="9525">
            <a:noFill/>
            <a:round/>
            <a:headEnd/>
            <a:tailEnd/>
          </a:ln>
        </p:spPr>
        <p:txBody>
          <a:bodyPr wrap="none" anchor="ctr"/>
          <a:lstStyle/>
          <a:p>
            <a:endParaRPr lang="en-US"/>
          </a:p>
        </p:txBody>
      </p:sp>
      <p:sp>
        <p:nvSpPr>
          <p:cNvPr id="41389" name="Oval 437"/>
          <p:cNvSpPr>
            <a:spLocks noChangeArrowheads="1"/>
          </p:cNvSpPr>
          <p:nvPr/>
        </p:nvSpPr>
        <p:spPr bwMode="auto">
          <a:xfrm>
            <a:off x="2514600" y="4495800"/>
            <a:ext cx="76200" cy="76200"/>
          </a:xfrm>
          <a:prstGeom prst="ellipse">
            <a:avLst/>
          </a:prstGeom>
          <a:solidFill>
            <a:schemeClr val="accent2"/>
          </a:solidFill>
          <a:ln w="9525">
            <a:noFill/>
            <a:round/>
            <a:headEnd/>
            <a:tailEnd/>
          </a:ln>
        </p:spPr>
        <p:txBody>
          <a:bodyPr wrap="none" anchor="ctr"/>
          <a:lstStyle/>
          <a:p>
            <a:endParaRPr lang="en-US"/>
          </a:p>
        </p:txBody>
      </p:sp>
      <p:sp>
        <p:nvSpPr>
          <p:cNvPr id="41390" name="Oval 438"/>
          <p:cNvSpPr>
            <a:spLocks noChangeArrowheads="1"/>
          </p:cNvSpPr>
          <p:nvPr/>
        </p:nvSpPr>
        <p:spPr bwMode="auto">
          <a:xfrm>
            <a:off x="2438400" y="4648200"/>
            <a:ext cx="76200" cy="76200"/>
          </a:xfrm>
          <a:prstGeom prst="ellipse">
            <a:avLst/>
          </a:prstGeom>
          <a:solidFill>
            <a:schemeClr val="accent2"/>
          </a:solidFill>
          <a:ln w="9525">
            <a:noFill/>
            <a:round/>
            <a:headEnd/>
            <a:tailEnd/>
          </a:ln>
        </p:spPr>
        <p:txBody>
          <a:bodyPr wrap="none" anchor="ctr"/>
          <a:lstStyle/>
          <a:p>
            <a:endParaRPr lang="en-US"/>
          </a:p>
        </p:txBody>
      </p:sp>
      <p:sp>
        <p:nvSpPr>
          <p:cNvPr id="41391" name="Oval 439"/>
          <p:cNvSpPr>
            <a:spLocks noChangeArrowheads="1"/>
          </p:cNvSpPr>
          <p:nvPr/>
        </p:nvSpPr>
        <p:spPr bwMode="auto">
          <a:xfrm>
            <a:off x="2743200" y="4953000"/>
            <a:ext cx="76200" cy="76200"/>
          </a:xfrm>
          <a:prstGeom prst="ellipse">
            <a:avLst/>
          </a:prstGeom>
          <a:solidFill>
            <a:schemeClr val="accent2"/>
          </a:solidFill>
          <a:ln w="9525">
            <a:noFill/>
            <a:round/>
            <a:headEnd/>
            <a:tailEnd/>
          </a:ln>
        </p:spPr>
        <p:txBody>
          <a:bodyPr wrap="none" anchor="ctr"/>
          <a:lstStyle/>
          <a:p>
            <a:endParaRPr lang="en-US"/>
          </a:p>
        </p:txBody>
      </p:sp>
      <p:sp>
        <p:nvSpPr>
          <p:cNvPr id="41392" name="Oval 440"/>
          <p:cNvSpPr>
            <a:spLocks noChangeArrowheads="1"/>
          </p:cNvSpPr>
          <p:nvPr/>
        </p:nvSpPr>
        <p:spPr bwMode="auto">
          <a:xfrm>
            <a:off x="25146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1393" name="Oval 441"/>
          <p:cNvSpPr>
            <a:spLocks noChangeArrowheads="1"/>
          </p:cNvSpPr>
          <p:nvPr/>
        </p:nvSpPr>
        <p:spPr bwMode="auto">
          <a:xfrm>
            <a:off x="2590800" y="5105400"/>
            <a:ext cx="76200" cy="76200"/>
          </a:xfrm>
          <a:prstGeom prst="ellipse">
            <a:avLst/>
          </a:prstGeom>
          <a:solidFill>
            <a:schemeClr val="accent2"/>
          </a:solidFill>
          <a:ln w="9525">
            <a:noFill/>
            <a:round/>
            <a:headEnd/>
            <a:tailEnd/>
          </a:ln>
        </p:spPr>
        <p:txBody>
          <a:bodyPr wrap="none" anchor="ctr"/>
          <a:lstStyle/>
          <a:p>
            <a:endParaRPr lang="en-US"/>
          </a:p>
        </p:txBody>
      </p:sp>
      <p:sp>
        <p:nvSpPr>
          <p:cNvPr id="41394" name="Oval 442"/>
          <p:cNvSpPr>
            <a:spLocks noChangeArrowheads="1"/>
          </p:cNvSpPr>
          <p:nvPr/>
        </p:nvSpPr>
        <p:spPr bwMode="auto">
          <a:xfrm>
            <a:off x="3048000" y="4800600"/>
            <a:ext cx="76200" cy="76200"/>
          </a:xfrm>
          <a:prstGeom prst="ellipse">
            <a:avLst/>
          </a:prstGeom>
          <a:solidFill>
            <a:schemeClr val="accent2"/>
          </a:solidFill>
          <a:ln w="9525">
            <a:noFill/>
            <a:round/>
            <a:headEnd/>
            <a:tailEnd/>
          </a:ln>
        </p:spPr>
        <p:txBody>
          <a:bodyPr wrap="none" anchor="ctr"/>
          <a:lstStyle/>
          <a:p>
            <a:endParaRPr lang="en-US"/>
          </a:p>
        </p:txBody>
      </p:sp>
      <p:sp>
        <p:nvSpPr>
          <p:cNvPr id="41395" name="Oval 443"/>
          <p:cNvSpPr>
            <a:spLocks noChangeArrowheads="1"/>
          </p:cNvSpPr>
          <p:nvPr/>
        </p:nvSpPr>
        <p:spPr bwMode="auto">
          <a:xfrm>
            <a:off x="29718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1396" name="Oval 444"/>
          <p:cNvSpPr>
            <a:spLocks noChangeArrowheads="1"/>
          </p:cNvSpPr>
          <p:nvPr/>
        </p:nvSpPr>
        <p:spPr bwMode="auto">
          <a:xfrm>
            <a:off x="19050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1397" name="Oval 445"/>
          <p:cNvSpPr>
            <a:spLocks noChangeArrowheads="1"/>
          </p:cNvSpPr>
          <p:nvPr/>
        </p:nvSpPr>
        <p:spPr bwMode="auto">
          <a:xfrm>
            <a:off x="26670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1398" name="Oval 446"/>
          <p:cNvSpPr>
            <a:spLocks noChangeArrowheads="1"/>
          </p:cNvSpPr>
          <p:nvPr/>
        </p:nvSpPr>
        <p:spPr bwMode="auto">
          <a:xfrm>
            <a:off x="1371600" y="5029200"/>
            <a:ext cx="76200" cy="76200"/>
          </a:xfrm>
          <a:prstGeom prst="ellipse">
            <a:avLst/>
          </a:prstGeom>
          <a:solidFill>
            <a:schemeClr val="accent2"/>
          </a:solidFill>
          <a:ln w="9525">
            <a:noFill/>
            <a:round/>
            <a:headEnd/>
            <a:tailEnd/>
          </a:ln>
        </p:spPr>
        <p:txBody>
          <a:bodyPr wrap="none" anchor="ctr"/>
          <a:lstStyle/>
          <a:p>
            <a:endParaRPr lang="en-US"/>
          </a:p>
        </p:txBody>
      </p:sp>
      <p:sp>
        <p:nvSpPr>
          <p:cNvPr id="41399" name="Oval 447"/>
          <p:cNvSpPr>
            <a:spLocks noChangeArrowheads="1"/>
          </p:cNvSpPr>
          <p:nvPr/>
        </p:nvSpPr>
        <p:spPr bwMode="auto">
          <a:xfrm>
            <a:off x="16002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1400" name="Oval 448"/>
          <p:cNvSpPr>
            <a:spLocks noChangeArrowheads="1"/>
          </p:cNvSpPr>
          <p:nvPr/>
        </p:nvSpPr>
        <p:spPr bwMode="auto">
          <a:xfrm>
            <a:off x="18288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1401" name="Oval 449"/>
          <p:cNvSpPr>
            <a:spLocks noChangeArrowheads="1"/>
          </p:cNvSpPr>
          <p:nvPr/>
        </p:nvSpPr>
        <p:spPr bwMode="auto">
          <a:xfrm>
            <a:off x="27432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1402" name="Oval 450"/>
          <p:cNvSpPr>
            <a:spLocks noChangeArrowheads="1"/>
          </p:cNvSpPr>
          <p:nvPr/>
        </p:nvSpPr>
        <p:spPr bwMode="auto">
          <a:xfrm>
            <a:off x="2667000" y="5486400"/>
            <a:ext cx="76200" cy="76200"/>
          </a:xfrm>
          <a:prstGeom prst="ellipse">
            <a:avLst/>
          </a:prstGeom>
          <a:solidFill>
            <a:schemeClr val="accent2"/>
          </a:solidFill>
          <a:ln w="9525">
            <a:noFill/>
            <a:round/>
            <a:headEnd/>
            <a:tailEnd/>
          </a:ln>
        </p:spPr>
        <p:txBody>
          <a:bodyPr wrap="none" anchor="ctr"/>
          <a:lstStyle/>
          <a:p>
            <a:endParaRPr lang="en-US"/>
          </a:p>
        </p:txBody>
      </p:sp>
      <p:sp>
        <p:nvSpPr>
          <p:cNvPr id="41403" name="Oval 451"/>
          <p:cNvSpPr>
            <a:spLocks noChangeArrowheads="1"/>
          </p:cNvSpPr>
          <p:nvPr/>
        </p:nvSpPr>
        <p:spPr bwMode="auto">
          <a:xfrm>
            <a:off x="23622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1404" name="Oval 452"/>
          <p:cNvSpPr>
            <a:spLocks noChangeArrowheads="1"/>
          </p:cNvSpPr>
          <p:nvPr/>
        </p:nvSpPr>
        <p:spPr bwMode="auto">
          <a:xfrm>
            <a:off x="2438400" y="5791200"/>
            <a:ext cx="76200" cy="76200"/>
          </a:xfrm>
          <a:prstGeom prst="ellipse">
            <a:avLst/>
          </a:prstGeom>
          <a:solidFill>
            <a:schemeClr val="accent2"/>
          </a:solidFill>
          <a:ln w="9525">
            <a:noFill/>
            <a:round/>
            <a:headEnd/>
            <a:tailEnd/>
          </a:ln>
        </p:spPr>
        <p:txBody>
          <a:bodyPr wrap="none" anchor="ctr"/>
          <a:lstStyle/>
          <a:p>
            <a:endParaRPr lang="en-US"/>
          </a:p>
        </p:txBody>
      </p:sp>
      <p:sp>
        <p:nvSpPr>
          <p:cNvPr id="41405" name="Oval 453"/>
          <p:cNvSpPr>
            <a:spLocks noChangeArrowheads="1"/>
          </p:cNvSpPr>
          <p:nvPr/>
        </p:nvSpPr>
        <p:spPr bwMode="auto">
          <a:xfrm>
            <a:off x="26670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1406" name="Oval 454"/>
          <p:cNvSpPr>
            <a:spLocks noChangeArrowheads="1"/>
          </p:cNvSpPr>
          <p:nvPr/>
        </p:nvSpPr>
        <p:spPr bwMode="auto">
          <a:xfrm>
            <a:off x="28194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1407" name="Oval 455"/>
          <p:cNvSpPr>
            <a:spLocks noChangeArrowheads="1"/>
          </p:cNvSpPr>
          <p:nvPr/>
        </p:nvSpPr>
        <p:spPr bwMode="auto">
          <a:xfrm>
            <a:off x="2971800" y="5867400"/>
            <a:ext cx="76200" cy="76200"/>
          </a:xfrm>
          <a:prstGeom prst="ellipse">
            <a:avLst/>
          </a:prstGeom>
          <a:solidFill>
            <a:schemeClr val="accent2"/>
          </a:solidFill>
          <a:ln w="9525">
            <a:noFill/>
            <a:round/>
            <a:headEnd/>
            <a:tailEnd/>
          </a:ln>
        </p:spPr>
        <p:txBody>
          <a:bodyPr wrap="none" anchor="ctr"/>
          <a:lstStyle/>
          <a:p>
            <a:endParaRPr lang="en-US"/>
          </a:p>
        </p:txBody>
      </p:sp>
      <p:sp>
        <p:nvSpPr>
          <p:cNvPr id="41408" name="Oval 456"/>
          <p:cNvSpPr>
            <a:spLocks noChangeArrowheads="1"/>
          </p:cNvSpPr>
          <p:nvPr/>
        </p:nvSpPr>
        <p:spPr bwMode="auto">
          <a:xfrm>
            <a:off x="16002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1409" name="Oval 457"/>
          <p:cNvSpPr>
            <a:spLocks noChangeArrowheads="1"/>
          </p:cNvSpPr>
          <p:nvPr/>
        </p:nvSpPr>
        <p:spPr bwMode="auto">
          <a:xfrm>
            <a:off x="32004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1410" name="Oval 458"/>
          <p:cNvSpPr>
            <a:spLocks noChangeArrowheads="1"/>
          </p:cNvSpPr>
          <p:nvPr/>
        </p:nvSpPr>
        <p:spPr bwMode="auto">
          <a:xfrm>
            <a:off x="13716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1411" name="Oval 459"/>
          <p:cNvSpPr>
            <a:spLocks noChangeArrowheads="1"/>
          </p:cNvSpPr>
          <p:nvPr/>
        </p:nvSpPr>
        <p:spPr bwMode="auto">
          <a:xfrm>
            <a:off x="16764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1412" name="Oval 460"/>
          <p:cNvSpPr>
            <a:spLocks noChangeArrowheads="1"/>
          </p:cNvSpPr>
          <p:nvPr/>
        </p:nvSpPr>
        <p:spPr bwMode="auto">
          <a:xfrm>
            <a:off x="1828800" y="5638800"/>
            <a:ext cx="76200" cy="76200"/>
          </a:xfrm>
          <a:prstGeom prst="ellipse">
            <a:avLst/>
          </a:prstGeom>
          <a:solidFill>
            <a:schemeClr val="accent2"/>
          </a:solidFill>
          <a:ln w="9525">
            <a:noFill/>
            <a:round/>
            <a:headEnd/>
            <a:tailEnd/>
          </a:ln>
        </p:spPr>
        <p:txBody>
          <a:bodyPr wrap="none" anchor="ctr"/>
          <a:lstStyle/>
          <a:p>
            <a:endParaRPr lang="en-US"/>
          </a:p>
        </p:txBody>
      </p:sp>
      <p:sp>
        <p:nvSpPr>
          <p:cNvPr id="41413" name="Oval 461"/>
          <p:cNvSpPr>
            <a:spLocks noChangeArrowheads="1"/>
          </p:cNvSpPr>
          <p:nvPr/>
        </p:nvSpPr>
        <p:spPr bwMode="auto">
          <a:xfrm>
            <a:off x="29718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1414" name="Oval 463"/>
          <p:cNvSpPr>
            <a:spLocks noChangeArrowheads="1"/>
          </p:cNvSpPr>
          <p:nvPr/>
        </p:nvSpPr>
        <p:spPr bwMode="auto">
          <a:xfrm>
            <a:off x="3429000" y="5410200"/>
            <a:ext cx="76200" cy="76200"/>
          </a:xfrm>
          <a:prstGeom prst="ellipse">
            <a:avLst/>
          </a:prstGeom>
          <a:solidFill>
            <a:schemeClr val="accent2"/>
          </a:solidFill>
          <a:ln w="9525">
            <a:noFill/>
            <a:round/>
            <a:headEnd/>
            <a:tailEnd/>
          </a:ln>
        </p:spPr>
        <p:txBody>
          <a:bodyPr wrap="none" anchor="ctr"/>
          <a:lstStyle/>
          <a:p>
            <a:endParaRPr lang="en-US"/>
          </a:p>
        </p:txBody>
      </p:sp>
      <p:sp>
        <p:nvSpPr>
          <p:cNvPr id="41415" name="Oval 464"/>
          <p:cNvSpPr>
            <a:spLocks noChangeArrowheads="1"/>
          </p:cNvSpPr>
          <p:nvPr/>
        </p:nvSpPr>
        <p:spPr bwMode="auto">
          <a:xfrm>
            <a:off x="33528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1416" name="Oval 465"/>
          <p:cNvSpPr>
            <a:spLocks noChangeArrowheads="1"/>
          </p:cNvSpPr>
          <p:nvPr/>
        </p:nvSpPr>
        <p:spPr bwMode="auto">
          <a:xfrm>
            <a:off x="3429000" y="5791200"/>
            <a:ext cx="76200" cy="76200"/>
          </a:xfrm>
          <a:prstGeom prst="ellipse">
            <a:avLst/>
          </a:prstGeom>
          <a:solidFill>
            <a:schemeClr val="accent2"/>
          </a:solidFill>
          <a:ln w="9525">
            <a:noFill/>
            <a:round/>
            <a:headEnd/>
            <a:tailEnd/>
          </a:ln>
        </p:spPr>
        <p:txBody>
          <a:bodyPr wrap="none" anchor="ctr"/>
          <a:lstStyle/>
          <a:p>
            <a:endParaRPr lang="en-US"/>
          </a:p>
        </p:txBody>
      </p:sp>
      <p:sp>
        <p:nvSpPr>
          <p:cNvPr id="41417" name="Oval 469"/>
          <p:cNvSpPr>
            <a:spLocks noChangeArrowheads="1"/>
          </p:cNvSpPr>
          <p:nvPr/>
        </p:nvSpPr>
        <p:spPr bwMode="auto">
          <a:xfrm>
            <a:off x="12954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1418" name="Oval 470"/>
          <p:cNvSpPr>
            <a:spLocks noChangeArrowheads="1"/>
          </p:cNvSpPr>
          <p:nvPr/>
        </p:nvSpPr>
        <p:spPr bwMode="auto">
          <a:xfrm>
            <a:off x="1905000" y="5867400"/>
            <a:ext cx="76200" cy="76200"/>
          </a:xfrm>
          <a:prstGeom prst="ellipse">
            <a:avLst/>
          </a:prstGeom>
          <a:solidFill>
            <a:schemeClr val="accent2"/>
          </a:solidFill>
          <a:ln w="9525">
            <a:noFill/>
            <a:round/>
            <a:headEnd/>
            <a:tailEnd/>
          </a:ln>
        </p:spPr>
        <p:txBody>
          <a:bodyPr wrap="none" anchor="ctr"/>
          <a:lstStyle/>
          <a:p>
            <a:endParaRPr lang="en-US"/>
          </a:p>
        </p:txBody>
      </p:sp>
      <p:sp>
        <p:nvSpPr>
          <p:cNvPr id="41419" name="Oval 471"/>
          <p:cNvSpPr>
            <a:spLocks noChangeArrowheads="1"/>
          </p:cNvSpPr>
          <p:nvPr/>
        </p:nvSpPr>
        <p:spPr bwMode="auto">
          <a:xfrm>
            <a:off x="21336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1420" name="Oval 472"/>
          <p:cNvSpPr>
            <a:spLocks noChangeArrowheads="1"/>
          </p:cNvSpPr>
          <p:nvPr/>
        </p:nvSpPr>
        <p:spPr bwMode="auto">
          <a:xfrm>
            <a:off x="2286000" y="5943600"/>
            <a:ext cx="76200" cy="76200"/>
          </a:xfrm>
          <a:prstGeom prst="ellipse">
            <a:avLst/>
          </a:prstGeom>
          <a:solidFill>
            <a:schemeClr val="accent2"/>
          </a:solidFill>
          <a:ln w="9525">
            <a:noFill/>
            <a:round/>
            <a:headEnd/>
            <a:tailEnd/>
          </a:ln>
        </p:spPr>
        <p:txBody>
          <a:bodyPr wrap="none" anchor="ctr"/>
          <a:lstStyle/>
          <a:p>
            <a:endParaRPr lang="en-US"/>
          </a:p>
        </p:txBody>
      </p:sp>
      <p:sp>
        <p:nvSpPr>
          <p:cNvPr id="41421" name="Oval 473"/>
          <p:cNvSpPr>
            <a:spLocks noChangeArrowheads="1"/>
          </p:cNvSpPr>
          <p:nvPr/>
        </p:nvSpPr>
        <p:spPr bwMode="auto">
          <a:xfrm>
            <a:off x="914400" y="5715000"/>
            <a:ext cx="76200" cy="76200"/>
          </a:xfrm>
          <a:prstGeom prst="ellipse">
            <a:avLst/>
          </a:prstGeom>
          <a:solidFill>
            <a:schemeClr val="accent2"/>
          </a:solidFill>
          <a:ln w="9525">
            <a:noFill/>
            <a:round/>
            <a:headEnd/>
            <a:tailEnd/>
          </a:ln>
        </p:spPr>
        <p:txBody>
          <a:bodyPr wrap="none" anchor="ctr"/>
          <a:lstStyle/>
          <a:p>
            <a:endParaRPr lang="en-US"/>
          </a:p>
        </p:txBody>
      </p:sp>
      <p:sp>
        <p:nvSpPr>
          <p:cNvPr id="41422" name="Oval 474"/>
          <p:cNvSpPr>
            <a:spLocks noChangeArrowheads="1"/>
          </p:cNvSpPr>
          <p:nvPr/>
        </p:nvSpPr>
        <p:spPr bwMode="auto">
          <a:xfrm>
            <a:off x="1143000" y="5181600"/>
            <a:ext cx="76200" cy="76200"/>
          </a:xfrm>
          <a:prstGeom prst="ellipse">
            <a:avLst/>
          </a:prstGeom>
          <a:solidFill>
            <a:schemeClr val="accent2"/>
          </a:solidFill>
          <a:ln w="9525">
            <a:noFill/>
            <a:round/>
            <a:headEnd/>
            <a:tailEnd/>
          </a:ln>
        </p:spPr>
        <p:txBody>
          <a:bodyPr wrap="none" anchor="ctr"/>
          <a:lstStyle/>
          <a:p>
            <a:endParaRPr lang="en-US"/>
          </a:p>
        </p:txBody>
      </p:sp>
      <p:sp>
        <p:nvSpPr>
          <p:cNvPr id="41423" name="Oval 475"/>
          <p:cNvSpPr>
            <a:spLocks noChangeArrowheads="1"/>
          </p:cNvSpPr>
          <p:nvPr/>
        </p:nvSpPr>
        <p:spPr bwMode="auto">
          <a:xfrm>
            <a:off x="12954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1424" name="Oval 476"/>
          <p:cNvSpPr>
            <a:spLocks noChangeArrowheads="1"/>
          </p:cNvSpPr>
          <p:nvPr/>
        </p:nvSpPr>
        <p:spPr bwMode="auto">
          <a:xfrm>
            <a:off x="9144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1425" name="Oval 479"/>
          <p:cNvSpPr>
            <a:spLocks noChangeArrowheads="1"/>
          </p:cNvSpPr>
          <p:nvPr/>
        </p:nvSpPr>
        <p:spPr bwMode="auto">
          <a:xfrm>
            <a:off x="9906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1426" name="Oval 480"/>
          <p:cNvSpPr>
            <a:spLocks noChangeArrowheads="1"/>
          </p:cNvSpPr>
          <p:nvPr/>
        </p:nvSpPr>
        <p:spPr bwMode="auto">
          <a:xfrm>
            <a:off x="3200400" y="4038600"/>
            <a:ext cx="76200" cy="76200"/>
          </a:xfrm>
          <a:prstGeom prst="ellipse">
            <a:avLst/>
          </a:prstGeom>
          <a:solidFill>
            <a:schemeClr val="accent2"/>
          </a:solidFill>
          <a:ln w="9525">
            <a:noFill/>
            <a:round/>
            <a:headEnd/>
            <a:tailEnd/>
          </a:ln>
        </p:spPr>
        <p:txBody>
          <a:bodyPr wrap="none" anchor="ctr"/>
          <a:lstStyle/>
          <a:p>
            <a:endParaRPr lang="en-US"/>
          </a:p>
        </p:txBody>
      </p:sp>
      <p:sp>
        <p:nvSpPr>
          <p:cNvPr id="41427" name="Oval 481"/>
          <p:cNvSpPr>
            <a:spLocks noChangeArrowheads="1"/>
          </p:cNvSpPr>
          <p:nvPr/>
        </p:nvSpPr>
        <p:spPr bwMode="auto">
          <a:xfrm>
            <a:off x="3429000" y="4419600"/>
            <a:ext cx="76200" cy="76200"/>
          </a:xfrm>
          <a:prstGeom prst="ellipse">
            <a:avLst/>
          </a:prstGeom>
          <a:solidFill>
            <a:schemeClr val="accent2"/>
          </a:solidFill>
          <a:ln w="9525">
            <a:noFill/>
            <a:round/>
            <a:headEnd/>
            <a:tailEnd/>
          </a:ln>
        </p:spPr>
        <p:txBody>
          <a:bodyPr wrap="none" anchor="ctr"/>
          <a:lstStyle/>
          <a:p>
            <a:endParaRPr lang="en-US"/>
          </a:p>
        </p:txBody>
      </p:sp>
      <p:sp>
        <p:nvSpPr>
          <p:cNvPr id="41428" name="Oval 482"/>
          <p:cNvSpPr>
            <a:spLocks noChangeArrowheads="1"/>
          </p:cNvSpPr>
          <p:nvPr/>
        </p:nvSpPr>
        <p:spPr bwMode="auto">
          <a:xfrm>
            <a:off x="34290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1429" name="Oval 483"/>
          <p:cNvSpPr>
            <a:spLocks noChangeArrowheads="1"/>
          </p:cNvSpPr>
          <p:nvPr/>
        </p:nvSpPr>
        <p:spPr bwMode="auto">
          <a:xfrm>
            <a:off x="914400" y="5334000"/>
            <a:ext cx="76200" cy="76200"/>
          </a:xfrm>
          <a:prstGeom prst="ellipse">
            <a:avLst/>
          </a:prstGeom>
          <a:solidFill>
            <a:schemeClr val="accent2"/>
          </a:solidFill>
          <a:ln w="9525">
            <a:noFill/>
            <a:round/>
            <a:headEnd/>
            <a:tailEnd/>
          </a:ln>
        </p:spPr>
        <p:txBody>
          <a:bodyPr wrap="none" anchor="ctr"/>
          <a:lstStyle/>
          <a:p>
            <a:endParaRPr lang="en-US"/>
          </a:p>
        </p:txBody>
      </p:sp>
      <p:sp>
        <p:nvSpPr>
          <p:cNvPr id="41430" name="Oval 485"/>
          <p:cNvSpPr>
            <a:spLocks noChangeArrowheads="1"/>
          </p:cNvSpPr>
          <p:nvPr/>
        </p:nvSpPr>
        <p:spPr bwMode="auto">
          <a:xfrm>
            <a:off x="1066800" y="4876800"/>
            <a:ext cx="76200" cy="76200"/>
          </a:xfrm>
          <a:prstGeom prst="ellipse">
            <a:avLst/>
          </a:prstGeom>
          <a:solidFill>
            <a:schemeClr val="accent2"/>
          </a:solidFill>
          <a:ln w="9525">
            <a:noFill/>
            <a:round/>
            <a:headEnd/>
            <a:tailEnd/>
          </a:ln>
        </p:spPr>
        <p:txBody>
          <a:bodyPr wrap="none" anchor="ctr"/>
          <a:lstStyle/>
          <a:p>
            <a:endParaRPr lang="en-US"/>
          </a:p>
        </p:txBody>
      </p:sp>
      <p:sp>
        <p:nvSpPr>
          <p:cNvPr id="41431" name="Oval 486"/>
          <p:cNvSpPr>
            <a:spLocks noChangeArrowheads="1"/>
          </p:cNvSpPr>
          <p:nvPr/>
        </p:nvSpPr>
        <p:spPr bwMode="auto">
          <a:xfrm>
            <a:off x="3124200" y="5029200"/>
            <a:ext cx="76200" cy="76200"/>
          </a:xfrm>
          <a:prstGeom prst="ellipse">
            <a:avLst/>
          </a:prstGeom>
          <a:solidFill>
            <a:schemeClr val="accent2"/>
          </a:solidFill>
          <a:ln w="9525">
            <a:noFill/>
            <a:round/>
            <a:headEnd/>
            <a:tailEnd/>
          </a:ln>
        </p:spPr>
        <p:txBody>
          <a:bodyPr wrap="none" anchor="ctr"/>
          <a:lstStyle/>
          <a:p>
            <a:endParaRPr lang="en-US"/>
          </a:p>
        </p:txBody>
      </p:sp>
      <p:sp>
        <p:nvSpPr>
          <p:cNvPr id="41432" name="Oval 487"/>
          <p:cNvSpPr>
            <a:spLocks noChangeArrowheads="1"/>
          </p:cNvSpPr>
          <p:nvPr/>
        </p:nvSpPr>
        <p:spPr bwMode="auto">
          <a:xfrm>
            <a:off x="3200400" y="5257800"/>
            <a:ext cx="76200" cy="76200"/>
          </a:xfrm>
          <a:prstGeom prst="ellipse">
            <a:avLst/>
          </a:prstGeom>
          <a:solidFill>
            <a:schemeClr val="accent2"/>
          </a:solidFill>
          <a:ln w="9525">
            <a:noFill/>
            <a:round/>
            <a:headEnd/>
            <a:tailEnd/>
          </a:ln>
        </p:spPr>
        <p:txBody>
          <a:bodyPr wrap="none" anchor="ctr"/>
          <a:lstStyle/>
          <a:p>
            <a:endParaRPr lang="en-US"/>
          </a:p>
        </p:txBody>
      </p:sp>
      <p:sp>
        <p:nvSpPr>
          <p:cNvPr id="41433" name="Oval 489"/>
          <p:cNvSpPr>
            <a:spLocks noChangeArrowheads="1"/>
          </p:cNvSpPr>
          <p:nvPr/>
        </p:nvSpPr>
        <p:spPr bwMode="auto">
          <a:xfrm>
            <a:off x="14478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1434" name="Oval 490"/>
          <p:cNvSpPr>
            <a:spLocks noChangeArrowheads="1"/>
          </p:cNvSpPr>
          <p:nvPr/>
        </p:nvSpPr>
        <p:spPr bwMode="auto">
          <a:xfrm>
            <a:off x="12954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1435" name="Oval 492"/>
          <p:cNvSpPr>
            <a:spLocks noChangeArrowheads="1"/>
          </p:cNvSpPr>
          <p:nvPr/>
        </p:nvSpPr>
        <p:spPr bwMode="auto">
          <a:xfrm>
            <a:off x="16764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1436" name="Oval 493"/>
          <p:cNvSpPr>
            <a:spLocks noChangeArrowheads="1"/>
          </p:cNvSpPr>
          <p:nvPr/>
        </p:nvSpPr>
        <p:spPr bwMode="auto">
          <a:xfrm>
            <a:off x="18288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1437" name="Oval 494"/>
          <p:cNvSpPr>
            <a:spLocks noChangeArrowheads="1"/>
          </p:cNvSpPr>
          <p:nvPr/>
        </p:nvSpPr>
        <p:spPr bwMode="auto">
          <a:xfrm>
            <a:off x="2209800" y="4267200"/>
            <a:ext cx="76200" cy="76200"/>
          </a:xfrm>
          <a:prstGeom prst="ellipse">
            <a:avLst/>
          </a:prstGeom>
          <a:solidFill>
            <a:schemeClr val="accent2"/>
          </a:solidFill>
          <a:ln w="9525">
            <a:noFill/>
            <a:round/>
            <a:headEnd/>
            <a:tailEnd/>
          </a:ln>
        </p:spPr>
        <p:txBody>
          <a:bodyPr wrap="none" anchor="ctr"/>
          <a:lstStyle/>
          <a:p>
            <a:endParaRPr lang="en-US"/>
          </a:p>
        </p:txBody>
      </p:sp>
      <p:sp>
        <p:nvSpPr>
          <p:cNvPr id="41438" name="Oval 495"/>
          <p:cNvSpPr>
            <a:spLocks noChangeArrowheads="1"/>
          </p:cNvSpPr>
          <p:nvPr/>
        </p:nvSpPr>
        <p:spPr bwMode="auto">
          <a:xfrm>
            <a:off x="2514600" y="4114800"/>
            <a:ext cx="76200" cy="76200"/>
          </a:xfrm>
          <a:prstGeom prst="ellipse">
            <a:avLst/>
          </a:prstGeom>
          <a:solidFill>
            <a:schemeClr val="accent2"/>
          </a:solidFill>
          <a:ln w="9525">
            <a:noFill/>
            <a:round/>
            <a:headEnd/>
            <a:tailEnd/>
          </a:ln>
        </p:spPr>
        <p:txBody>
          <a:bodyPr wrap="none" anchor="ctr"/>
          <a:lstStyle/>
          <a:p>
            <a:endParaRPr lang="en-US"/>
          </a:p>
        </p:txBody>
      </p:sp>
      <p:sp>
        <p:nvSpPr>
          <p:cNvPr id="41439" name="Oval 497"/>
          <p:cNvSpPr>
            <a:spLocks noChangeArrowheads="1"/>
          </p:cNvSpPr>
          <p:nvPr/>
        </p:nvSpPr>
        <p:spPr bwMode="auto">
          <a:xfrm>
            <a:off x="29718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1440" name="Oval 498"/>
          <p:cNvSpPr>
            <a:spLocks noChangeArrowheads="1"/>
          </p:cNvSpPr>
          <p:nvPr/>
        </p:nvSpPr>
        <p:spPr bwMode="auto">
          <a:xfrm>
            <a:off x="3276600" y="4572000"/>
            <a:ext cx="76200" cy="76200"/>
          </a:xfrm>
          <a:prstGeom prst="ellipse">
            <a:avLst/>
          </a:prstGeom>
          <a:solidFill>
            <a:schemeClr val="accent2"/>
          </a:solidFill>
          <a:ln w="9525">
            <a:noFill/>
            <a:round/>
            <a:headEnd/>
            <a:tailEnd/>
          </a:ln>
        </p:spPr>
        <p:txBody>
          <a:bodyPr wrap="none" anchor="ctr"/>
          <a:lstStyle/>
          <a:p>
            <a:endParaRPr lang="en-US"/>
          </a:p>
        </p:txBody>
      </p:sp>
      <p:sp>
        <p:nvSpPr>
          <p:cNvPr id="41441" name="Oval 500"/>
          <p:cNvSpPr>
            <a:spLocks noChangeArrowheads="1"/>
          </p:cNvSpPr>
          <p:nvPr/>
        </p:nvSpPr>
        <p:spPr bwMode="auto">
          <a:xfrm>
            <a:off x="2971800" y="4343400"/>
            <a:ext cx="76200" cy="76200"/>
          </a:xfrm>
          <a:prstGeom prst="ellipse">
            <a:avLst/>
          </a:prstGeom>
          <a:solidFill>
            <a:schemeClr val="accent2"/>
          </a:solidFill>
          <a:ln w="9525">
            <a:noFill/>
            <a:round/>
            <a:headEnd/>
            <a:tailEnd/>
          </a:ln>
        </p:spPr>
        <p:txBody>
          <a:bodyPr wrap="none" anchor="ctr"/>
          <a:lstStyle/>
          <a:p>
            <a:endParaRPr lang="en-US"/>
          </a:p>
        </p:txBody>
      </p:sp>
      <p:sp>
        <p:nvSpPr>
          <p:cNvPr id="41442" name="Text Box 505"/>
          <p:cNvSpPr txBox="1">
            <a:spLocks noChangeArrowheads="1"/>
          </p:cNvSpPr>
          <p:nvPr/>
        </p:nvSpPr>
        <p:spPr bwMode="auto">
          <a:xfrm>
            <a:off x="1427163" y="6107113"/>
            <a:ext cx="1438275" cy="400050"/>
          </a:xfrm>
          <a:prstGeom prst="rect">
            <a:avLst/>
          </a:prstGeom>
          <a:noFill/>
          <a:ln w="9525">
            <a:noFill/>
            <a:miter lim="800000"/>
            <a:headEnd/>
            <a:tailEnd/>
          </a:ln>
        </p:spPr>
        <p:txBody>
          <a:bodyPr wrap="none">
            <a:spAutoFit/>
          </a:bodyPr>
          <a:lstStyle/>
          <a:p>
            <a:pPr algn="ctr"/>
            <a:r>
              <a:rPr lang="en-US" sz="2000" b="1"/>
              <a:t>Hypotonic</a:t>
            </a:r>
          </a:p>
        </p:txBody>
      </p:sp>
      <p:sp>
        <p:nvSpPr>
          <p:cNvPr id="41443" name="Text Box 508"/>
          <p:cNvSpPr txBox="1">
            <a:spLocks noChangeArrowheads="1"/>
          </p:cNvSpPr>
          <p:nvPr/>
        </p:nvSpPr>
        <p:spPr bwMode="auto">
          <a:xfrm>
            <a:off x="1447800" y="3778250"/>
            <a:ext cx="1393825" cy="336550"/>
          </a:xfrm>
          <a:prstGeom prst="rect">
            <a:avLst/>
          </a:prstGeom>
          <a:noFill/>
          <a:ln w="9525">
            <a:noFill/>
            <a:miter lim="800000"/>
            <a:headEnd/>
            <a:tailEnd/>
          </a:ln>
        </p:spPr>
        <p:txBody>
          <a:bodyPr wrap="none">
            <a:spAutoFit/>
          </a:bodyPr>
          <a:lstStyle/>
          <a:p>
            <a:r>
              <a:rPr lang="en-US" sz="1600" b="1"/>
              <a:t>240 mOsm/L</a:t>
            </a:r>
          </a:p>
        </p:txBody>
      </p:sp>
      <p:sp>
        <p:nvSpPr>
          <p:cNvPr id="41444" name="Line 504"/>
          <p:cNvSpPr>
            <a:spLocks noChangeShapeType="1"/>
          </p:cNvSpPr>
          <p:nvPr/>
        </p:nvSpPr>
        <p:spPr bwMode="auto">
          <a:xfrm>
            <a:off x="2133600" y="2563813"/>
            <a:ext cx="0" cy="1169987"/>
          </a:xfrm>
          <a:prstGeom prst="line">
            <a:avLst/>
          </a:prstGeom>
          <a:noFill/>
          <a:ln w="28575">
            <a:solidFill>
              <a:schemeClr val="tx1"/>
            </a:solidFill>
            <a:round/>
            <a:headEnd/>
            <a:tailEnd type="triangle" w="med" len="med"/>
          </a:ln>
        </p:spPr>
        <p:txBody>
          <a:bodyPr/>
          <a:lstStyle/>
          <a:p>
            <a:endParaRPr lang="en-US"/>
          </a:p>
        </p:txBody>
      </p:sp>
      <p:sp>
        <p:nvSpPr>
          <p:cNvPr id="41445" name="Text Box 507"/>
          <p:cNvSpPr txBox="1">
            <a:spLocks noChangeArrowheads="1"/>
          </p:cNvSpPr>
          <p:nvPr/>
        </p:nvSpPr>
        <p:spPr bwMode="auto">
          <a:xfrm>
            <a:off x="1447800" y="6457950"/>
            <a:ext cx="1520825" cy="400050"/>
          </a:xfrm>
          <a:prstGeom prst="rect">
            <a:avLst/>
          </a:prstGeom>
          <a:noFill/>
          <a:ln w="9525">
            <a:noFill/>
            <a:miter lim="800000"/>
            <a:headEnd/>
            <a:tailEnd/>
          </a:ln>
        </p:spPr>
        <p:txBody>
          <a:bodyPr wrap="none">
            <a:spAutoFit/>
          </a:bodyPr>
          <a:lstStyle/>
          <a:p>
            <a:pPr algn="ctr"/>
            <a:r>
              <a:rPr lang="en-US" sz="2000" b="1">
                <a:solidFill>
                  <a:srgbClr val="FF0000"/>
                </a:solidFill>
              </a:rPr>
              <a:t>Cell Swells</a:t>
            </a:r>
          </a:p>
        </p:txBody>
      </p:sp>
      <p:sp>
        <p:nvSpPr>
          <p:cNvPr id="41446" name="Text Box 510"/>
          <p:cNvSpPr txBox="1">
            <a:spLocks noChangeArrowheads="1"/>
          </p:cNvSpPr>
          <p:nvPr/>
        </p:nvSpPr>
        <p:spPr bwMode="auto">
          <a:xfrm>
            <a:off x="228600" y="2362200"/>
            <a:ext cx="1393825" cy="336550"/>
          </a:xfrm>
          <a:prstGeom prst="rect">
            <a:avLst/>
          </a:prstGeom>
          <a:noFill/>
          <a:ln w="9525">
            <a:noFill/>
            <a:miter lim="800000"/>
            <a:headEnd/>
            <a:tailEnd/>
          </a:ln>
        </p:spPr>
        <p:txBody>
          <a:bodyPr wrap="none">
            <a:spAutoFit/>
          </a:bodyPr>
          <a:lstStyle/>
          <a:p>
            <a:r>
              <a:rPr lang="en-US" sz="1600" b="1"/>
              <a:t>280 mOsm/L</a:t>
            </a:r>
          </a:p>
        </p:txBody>
      </p:sp>
      <p:sp>
        <p:nvSpPr>
          <p:cNvPr id="487" name="Title 486"/>
          <p:cNvSpPr>
            <a:spLocks noGrp="1"/>
          </p:cNvSpPr>
          <p:nvPr>
            <p:ph type="title"/>
          </p:nvPr>
        </p:nvSpPr>
        <p:spPr>
          <a:xfrm>
            <a:off x="457200" y="0"/>
            <a:ext cx="8305800" cy="1143000"/>
          </a:xfrm>
        </p:spPr>
        <p:txBody>
          <a:bodyPr/>
          <a:lstStyle/>
          <a:p>
            <a:r>
              <a:rPr lang="en-US" dirty="0" smtClean="0"/>
              <a:t>Tonicity: in practice</a:t>
            </a:r>
            <a:endParaRPr lang="en-US" dirty="0"/>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457200" y="704850"/>
            <a:ext cx="8229600" cy="1143000"/>
          </a:xfrm>
        </p:spPr>
        <p:txBody>
          <a:bodyPr/>
          <a:lstStyle/>
          <a:p>
            <a:r>
              <a:rPr lang="en-US" smtClean="0"/>
              <a:t>Osmotic vs. Tonic	</a:t>
            </a:r>
          </a:p>
        </p:txBody>
      </p:sp>
      <p:sp>
        <p:nvSpPr>
          <p:cNvPr id="41987" name="Content Placeholder 3"/>
          <p:cNvSpPr>
            <a:spLocks noGrp="1"/>
          </p:cNvSpPr>
          <p:nvPr>
            <p:ph sz="half" idx="1"/>
          </p:nvPr>
        </p:nvSpPr>
        <p:spPr>
          <a:xfrm>
            <a:off x="457200" y="2362200"/>
            <a:ext cx="4038600" cy="3992563"/>
          </a:xfrm>
        </p:spPr>
        <p:txBody>
          <a:bodyPr/>
          <a:lstStyle/>
          <a:p>
            <a:r>
              <a:rPr lang="en-US" dirty="0" smtClean="0"/>
              <a:t>Solution of ALL molecules in a solution; including those freely permeable to the plasma membrane AND those not </a:t>
            </a:r>
            <a:r>
              <a:rPr lang="en-US" smtClean="0"/>
              <a:t>freely permeable</a:t>
            </a:r>
            <a:endParaRPr lang="en-US" dirty="0" smtClean="0"/>
          </a:p>
          <a:p>
            <a:pPr lvl="1"/>
            <a:r>
              <a:rPr lang="en-US" dirty="0" smtClean="0"/>
              <a:t>Isosmotic</a:t>
            </a:r>
          </a:p>
          <a:p>
            <a:pPr lvl="1"/>
            <a:r>
              <a:rPr lang="en-US" dirty="0" smtClean="0"/>
              <a:t>Hyperosmotic</a:t>
            </a:r>
          </a:p>
          <a:p>
            <a:pPr lvl="1"/>
            <a:r>
              <a:rPr lang="en-US" dirty="0" err="1" smtClean="0"/>
              <a:t>Hyposmotic</a:t>
            </a:r>
            <a:endParaRPr lang="en-US" dirty="0" smtClean="0"/>
          </a:p>
        </p:txBody>
      </p:sp>
      <p:sp>
        <p:nvSpPr>
          <p:cNvPr id="41988" name="Content Placeholder 4"/>
          <p:cNvSpPr>
            <a:spLocks noGrp="1"/>
          </p:cNvSpPr>
          <p:nvPr>
            <p:ph sz="half" idx="2"/>
          </p:nvPr>
        </p:nvSpPr>
        <p:spPr>
          <a:xfrm>
            <a:off x="4648200" y="2362200"/>
            <a:ext cx="4038600" cy="3992563"/>
          </a:xfrm>
        </p:spPr>
        <p:txBody>
          <a:bodyPr/>
          <a:lstStyle/>
          <a:p>
            <a:r>
              <a:rPr lang="en-US" smtClean="0"/>
              <a:t>Solution of molecules that are NOT freely permeable to the plasma membrane (ex. saline solution)</a:t>
            </a:r>
          </a:p>
          <a:p>
            <a:pPr lvl="1"/>
            <a:r>
              <a:rPr lang="en-US" smtClean="0"/>
              <a:t>Isotonic</a:t>
            </a:r>
          </a:p>
          <a:p>
            <a:pPr lvl="1"/>
            <a:r>
              <a:rPr lang="en-US" smtClean="0"/>
              <a:t>Hypertonic</a:t>
            </a:r>
          </a:p>
          <a:p>
            <a:pPr lvl="1"/>
            <a:r>
              <a:rPr lang="en-US" smtClean="0"/>
              <a:t>Hypotonic</a:t>
            </a:r>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PQuestion"/>
          <p:cNvSpPr>
            <a:spLocks noGrp="1"/>
          </p:cNvSpPr>
          <p:nvPr>
            <p:ph type="title"/>
          </p:nvPr>
        </p:nvSpPr>
        <p:spPr>
          <a:xfrm>
            <a:off x="304800" y="2514600"/>
            <a:ext cx="8458200" cy="1143000"/>
          </a:xfrm>
        </p:spPr>
        <p:txBody>
          <a:bodyPr/>
          <a:lstStyle/>
          <a:p>
            <a:pPr algn="just"/>
            <a:r>
              <a:rPr lang="en-US" sz="2800" b="1" dirty="0" smtClean="0">
                <a:solidFill>
                  <a:schemeClr val="tx1"/>
                </a:solidFill>
              </a:rPr>
              <a:t>2)  ‘Elizabeth’, the same patient as previously analyzed, was also administered 30 </a:t>
            </a:r>
            <a:r>
              <a:rPr lang="en-US" sz="2800" b="1" dirty="0" err="1" smtClean="0">
                <a:solidFill>
                  <a:schemeClr val="tx1"/>
                </a:solidFill>
              </a:rPr>
              <a:t>mL</a:t>
            </a:r>
            <a:r>
              <a:rPr lang="en-US" sz="2800" b="1" dirty="0" smtClean="0">
                <a:solidFill>
                  <a:schemeClr val="tx1"/>
                </a:solidFill>
              </a:rPr>
              <a:t> of </a:t>
            </a:r>
            <a:r>
              <a:rPr lang="en-US" sz="2800" b="1" dirty="0" err="1" smtClean="0">
                <a:solidFill>
                  <a:schemeClr val="tx1"/>
                </a:solidFill>
              </a:rPr>
              <a:t>tritiated</a:t>
            </a:r>
            <a:r>
              <a:rPr lang="en-US" sz="2800" b="1" dirty="0" smtClean="0">
                <a:solidFill>
                  <a:schemeClr val="tx1"/>
                </a:solidFill>
              </a:rPr>
              <a:t> water (</a:t>
            </a:r>
            <a:r>
              <a:rPr lang="en-US" sz="2800" b="1" baseline="30000" dirty="0" smtClean="0">
                <a:solidFill>
                  <a:schemeClr val="tx1"/>
                </a:solidFill>
              </a:rPr>
              <a:t>3</a:t>
            </a:r>
            <a:r>
              <a:rPr lang="en-US" sz="2800" b="1" dirty="0" smtClean="0">
                <a:solidFill>
                  <a:schemeClr val="tx1"/>
                </a:solidFill>
              </a:rPr>
              <a:t>H</a:t>
            </a:r>
            <a:r>
              <a:rPr lang="en-US" sz="2800" b="1" baseline="-25000" dirty="0" smtClean="0">
                <a:solidFill>
                  <a:schemeClr val="tx1"/>
                </a:solidFill>
              </a:rPr>
              <a:t>2</a:t>
            </a:r>
            <a:r>
              <a:rPr lang="en-US" sz="2800" b="1" dirty="0" smtClean="0">
                <a:solidFill>
                  <a:schemeClr val="tx1"/>
                </a:solidFill>
              </a:rPr>
              <a:t>O) as an isotonic saline solution (300 </a:t>
            </a:r>
            <a:r>
              <a:rPr lang="en-US" sz="2800" b="1" dirty="0" err="1" smtClean="0">
                <a:solidFill>
                  <a:schemeClr val="tx1"/>
                </a:solidFill>
              </a:rPr>
              <a:t>mOsm</a:t>
            </a:r>
            <a:r>
              <a:rPr lang="en-US" sz="2800" b="1" dirty="0" smtClean="0">
                <a:solidFill>
                  <a:schemeClr val="tx1"/>
                </a:solidFill>
              </a:rPr>
              <a:t>/L) into an arm vein.  Similarly, after a 2 hr equilibration period, a blood sample is withdrawn and the plasma is separated and analyzed for </a:t>
            </a:r>
            <a:r>
              <a:rPr lang="en-US" sz="2800" b="1" baseline="30000" dirty="0" smtClean="0">
                <a:solidFill>
                  <a:schemeClr val="tx1"/>
                </a:solidFill>
              </a:rPr>
              <a:t>3</a:t>
            </a:r>
            <a:r>
              <a:rPr lang="en-US" sz="2800" b="1" dirty="0" smtClean="0">
                <a:solidFill>
                  <a:schemeClr val="tx1"/>
                </a:solidFill>
              </a:rPr>
              <a:t>H</a:t>
            </a:r>
            <a:r>
              <a:rPr lang="en-US" sz="2800" b="1" baseline="-25000" dirty="0" smtClean="0">
                <a:solidFill>
                  <a:schemeClr val="tx1"/>
                </a:solidFill>
              </a:rPr>
              <a:t>2</a:t>
            </a:r>
            <a:r>
              <a:rPr lang="en-US" sz="2800" b="1" dirty="0" smtClean="0">
                <a:solidFill>
                  <a:schemeClr val="tx1"/>
                </a:solidFill>
              </a:rPr>
              <a:t>O.  A concentration of 0.2432 </a:t>
            </a:r>
            <a:r>
              <a:rPr lang="en-US" sz="2800" b="1" dirty="0" err="1" smtClean="0">
                <a:solidFill>
                  <a:schemeClr val="tx1"/>
                </a:solidFill>
              </a:rPr>
              <a:t>mOsm</a:t>
            </a:r>
            <a:r>
              <a:rPr lang="en-US" sz="2800" b="1" dirty="0" smtClean="0">
                <a:solidFill>
                  <a:schemeClr val="tx1"/>
                </a:solidFill>
              </a:rPr>
              <a:t>/L </a:t>
            </a:r>
            <a:r>
              <a:rPr lang="en-US" sz="2800" b="1" baseline="30000" dirty="0" smtClean="0">
                <a:solidFill>
                  <a:schemeClr val="tx1"/>
                </a:solidFill>
              </a:rPr>
              <a:t>3</a:t>
            </a:r>
            <a:r>
              <a:rPr lang="en-US" sz="2800" b="1" dirty="0" smtClean="0">
                <a:solidFill>
                  <a:schemeClr val="tx1"/>
                </a:solidFill>
              </a:rPr>
              <a:t>H</a:t>
            </a:r>
            <a:r>
              <a:rPr lang="en-US" sz="2800" b="1" baseline="-25000" dirty="0" smtClean="0">
                <a:solidFill>
                  <a:schemeClr val="tx1"/>
                </a:solidFill>
              </a:rPr>
              <a:t>2</a:t>
            </a:r>
            <a:r>
              <a:rPr lang="en-US" sz="2800" b="1" dirty="0" smtClean="0">
                <a:solidFill>
                  <a:schemeClr val="tx1"/>
                </a:solidFill>
              </a:rPr>
              <a:t>O was found.  Based on this information, and that found previously, what is the ICFV of the patient?</a:t>
            </a:r>
          </a:p>
        </p:txBody>
      </p:sp>
      <p:graphicFrame>
        <p:nvGraphicFramePr>
          <p:cNvPr id="4" name="TPChart"/>
          <p:cNvGraphicFramePr>
            <a:graphicFrameLocks noChangeAspect="1"/>
          </p:cNvGraphicFramePr>
          <p:nvPr>
            <p:custDataLst>
              <p:tags r:id="rId3"/>
            </p:custDataLst>
          </p:nvPr>
        </p:nvGraphicFramePr>
        <p:xfrm>
          <a:off x="4508500" y="3733800"/>
          <a:ext cx="4572000" cy="3060700"/>
        </p:xfrm>
        <a:graphic>
          <a:graphicData uri="http://schemas.openxmlformats.org/presentationml/2006/ole">
            <mc:AlternateContent xmlns:mc="http://schemas.openxmlformats.org/markup-compatibility/2006">
              <mc:Choice xmlns:v="urn:schemas-microsoft-com:vml" Requires="v">
                <p:oleObj spid="_x0000_s2055" name="Chart" r:id="rId6" imgW="4572000" imgH="5143500" progId="MSGraph.Chart.8">
                  <p:embed followColorScheme="full"/>
                </p:oleObj>
              </mc:Choice>
              <mc:Fallback>
                <p:oleObj name="Chart" r:id="rId6" imgW="4572000" imgH="5143500" progId="MSGraph.Chart.8">
                  <p:embed followColorScheme="full"/>
                  <p:pic>
                    <p:nvPicPr>
                      <p:cNvPr id="0" name="TPChart"/>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08500" y="3733800"/>
                        <a:ext cx="4572000" cy="3060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2" name="TPAnswers"/>
          <p:cNvSpPr>
            <a:spLocks noGrp="1"/>
          </p:cNvSpPr>
          <p:nvPr>
            <p:ph type="body" idx="1"/>
            <p:custDataLst>
              <p:tags r:id="rId4"/>
            </p:custDataLst>
          </p:nvPr>
        </p:nvSpPr>
        <p:spPr>
          <a:xfrm>
            <a:off x="457200" y="3886200"/>
            <a:ext cx="4114800" cy="2713038"/>
          </a:xfrm>
        </p:spPr>
        <p:txBody>
          <a:bodyPr/>
          <a:lstStyle/>
          <a:p>
            <a:pPr marL="514350" indent="-514350">
              <a:buFont typeface="Wingdings 2" pitchFamily="18" charset="2"/>
              <a:buAutoNum type="arabicPeriod"/>
            </a:pPr>
            <a:r>
              <a:rPr lang="en-US" sz="3200" smtClean="0"/>
              <a:t>37 L</a:t>
            </a:r>
          </a:p>
          <a:p>
            <a:pPr marL="514350" indent="-514350">
              <a:buFont typeface="Wingdings 2" pitchFamily="18" charset="2"/>
              <a:buAutoNum type="arabicPeriod"/>
            </a:pPr>
            <a:r>
              <a:rPr lang="en-US" sz="3200" smtClean="0"/>
              <a:t>28 L</a:t>
            </a:r>
          </a:p>
          <a:p>
            <a:pPr marL="514350" indent="-514350">
              <a:buFont typeface="Wingdings 2" pitchFamily="18" charset="2"/>
              <a:buAutoNum type="arabicPeriod"/>
            </a:pPr>
            <a:r>
              <a:rPr lang="en-US" sz="3200" smtClean="0"/>
              <a:t>46 L</a:t>
            </a:r>
          </a:p>
          <a:p>
            <a:pPr marL="514350" indent="-514350">
              <a:buFont typeface="Wingdings 2" pitchFamily="18" charset="2"/>
              <a:buAutoNum type="arabicPeriod"/>
            </a:pPr>
            <a:r>
              <a:rPr lang="en-US" sz="3200" smtClean="0"/>
              <a:t>38 L</a:t>
            </a:r>
          </a:p>
        </p:txBody>
      </p:sp>
    </p:spTree>
    <p:custDataLst>
      <p:tags r:id="rId2"/>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12700" y="685800"/>
            <a:ext cx="9131300" cy="366712"/>
          </a:xfrm>
          <a:prstGeom prst="rect">
            <a:avLst/>
          </a:prstGeom>
          <a:noFill/>
          <a:ln w="9525">
            <a:noFill/>
            <a:miter lim="800000"/>
            <a:headEnd/>
            <a:tailEnd/>
          </a:ln>
        </p:spPr>
        <p:txBody>
          <a:bodyPr>
            <a:spAutoFit/>
          </a:bodyPr>
          <a:lstStyle/>
          <a:p>
            <a:pPr algn="ctr"/>
            <a:r>
              <a:rPr lang="en-US" dirty="0"/>
              <a:t>Mass of indicator </a:t>
            </a:r>
            <a:r>
              <a:rPr lang="en-US" b="1" dirty="0"/>
              <a:t>injected</a:t>
            </a:r>
            <a:r>
              <a:rPr lang="en-US" dirty="0"/>
              <a:t> to compartment = Mass of indicator </a:t>
            </a:r>
            <a:r>
              <a:rPr lang="en-US" b="1" dirty="0"/>
              <a:t>inside</a:t>
            </a:r>
            <a:r>
              <a:rPr lang="en-US" dirty="0"/>
              <a:t> the compartment</a:t>
            </a:r>
          </a:p>
        </p:txBody>
      </p:sp>
      <p:sp>
        <p:nvSpPr>
          <p:cNvPr id="5" name="Text Box 7"/>
          <p:cNvSpPr txBox="1">
            <a:spLocks noChangeArrowheads="1"/>
          </p:cNvSpPr>
          <p:nvPr/>
        </p:nvSpPr>
        <p:spPr bwMode="auto">
          <a:xfrm>
            <a:off x="1295400" y="1066800"/>
            <a:ext cx="6832600" cy="369888"/>
          </a:xfrm>
          <a:prstGeom prst="rect">
            <a:avLst/>
          </a:prstGeom>
          <a:noFill/>
          <a:ln w="9525">
            <a:noFill/>
            <a:miter lim="800000"/>
            <a:headEnd/>
            <a:tailEnd/>
          </a:ln>
        </p:spPr>
        <p:txBody>
          <a:bodyPr wrap="none">
            <a:spAutoFit/>
          </a:bodyPr>
          <a:lstStyle/>
          <a:p>
            <a:pPr algn="ctr"/>
            <a:r>
              <a:rPr lang="en-US" dirty="0"/>
              <a:t>Volume (A) x Concentration (A) = Volume (B) x Concentration (B)</a:t>
            </a:r>
          </a:p>
        </p:txBody>
      </p:sp>
      <p:sp>
        <p:nvSpPr>
          <p:cNvPr id="6" name="Text Box 9"/>
          <p:cNvSpPr txBox="1">
            <a:spLocks noChangeArrowheads="1"/>
          </p:cNvSpPr>
          <p:nvPr/>
        </p:nvSpPr>
        <p:spPr bwMode="auto">
          <a:xfrm>
            <a:off x="2057400" y="1447800"/>
            <a:ext cx="5568950" cy="646113"/>
          </a:xfrm>
          <a:prstGeom prst="rect">
            <a:avLst/>
          </a:prstGeom>
          <a:noFill/>
          <a:ln w="9525">
            <a:noFill/>
            <a:miter lim="800000"/>
            <a:headEnd/>
            <a:tailEnd/>
          </a:ln>
        </p:spPr>
        <p:txBody>
          <a:bodyPr wrap="none">
            <a:spAutoFit/>
          </a:bodyPr>
          <a:lstStyle/>
          <a:p>
            <a:r>
              <a:rPr lang="en-US" dirty="0"/>
              <a:t>Volume (B) = </a:t>
            </a:r>
            <a:r>
              <a:rPr lang="en-US" u="sng" dirty="0"/>
              <a:t>Volume (A) x Concentration (A)</a:t>
            </a:r>
          </a:p>
          <a:p>
            <a:r>
              <a:rPr lang="en-US" dirty="0"/>
              <a:t>	     	Concentration (B) </a:t>
            </a:r>
          </a:p>
        </p:txBody>
      </p:sp>
      <p:sp>
        <p:nvSpPr>
          <p:cNvPr id="7" name="Text Box 9"/>
          <p:cNvSpPr txBox="1">
            <a:spLocks noChangeArrowheads="1"/>
          </p:cNvSpPr>
          <p:nvPr/>
        </p:nvSpPr>
        <p:spPr bwMode="auto">
          <a:xfrm>
            <a:off x="228600" y="2438400"/>
            <a:ext cx="1413528" cy="369332"/>
          </a:xfrm>
          <a:prstGeom prst="rect">
            <a:avLst/>
          </a:prstGeom>
          <a:noFill/>
          <a:ln w="9525">
            <a:noFill/>
            <a:miter lim="800000"/>
            <a:headEnd/>
            <a:tailEnd/>
          </a:ln>
        </p:spPr>
        <p:txBody>
          <a:bodyPr wrap="none">
            <a:spAutoFit/>
          </a:bodyPr>
          <a:lstStyle/>
          <a:p>
            <a:r>
              <a:rPr lang="en-US" b="1" dirty="0" smtClean="0"/>
              <a:t>Volume A =</a:t>
            </a:r>
            <a:endParaRPr lang="en-US" b="1" dirty="0"/>
          </a:p>
        </p:txBody>
      </p:sp>
      <p:sp>
        <p:nvSpPr>
          <p:cNvPr id="8" name="Text Box 7"/>
          <p:cNvSpPr txBox="1">
            <a:spLocks noChangeArrowheads="1"/>
          </p:cNvSpPr>
          <p:nvPr/>
        </p:nvSpPr>
        <p:spPr bwMode="auto">
          <a:xfrm>
            <a:off x="152400" y="3429000"/>
            <a:ext cx="2332691" cy="369332"/>
          </a:xfrm>
          <a:prstGeom prst="rect">
            <a:avLst/>
          </a:prstGeom>
          <a:noFill/>
          <a:ln w="9525">
            <a:noFill/>
            <a:miter lim="800000"/>
            <a:headEnd/>
            <a:tailEnd/>
          </a:ln>
        </p:spPr>
        <p:txBody>
          <a:bodyPr wrap="none">
            <a:spAutoFit/>
          </a:bodyPr>
          <a:lstStyle/>
          <a:p>
            <a:pPr algn="ctr"/>
            <a:r>
              <a:rPr lang="en-US" b="1" dirty="0" smtClean="0"/>
              <a:t>Concentration </a:t>
            </a:r>
            <a:r>
              <a:rPr lang="en-US" b="1" dirty="0"/>
              <a:t>(B</a:t>
            </a:r>
            <a:r>
              <a:rPr lang="en-US" b="1" dirty="0" smtClean="0"/>
              <a:t>) =</a:t>
            </a:r>
            <a:endParaRPr lang="en-US" b="1" dirty="0"/>
          </a:p>
        </p:txBody>
      </p:sp>
      <p:sp>
        <p:nvSpPr>
          <p:cNvPr id="9" name="Text Box 7"/>
          <p:cNvSpPr txBox="1">
            <a:spLocks noChangeArrowheads="1"/>
          </p:cNvSpPr>
          <p:nvPr/>
        </p:nvSpPr>
        <p:spPr bwMode="auto">
          <a:xfrm>
            <a:off x="152400" y="2971800"/>
            <a:ext cx="2332691" cy="369332"/>
          </a:xfrm>
          <a:prstGeom prst="rect">
            <a:avLst/>
          </a:prstGeom>
          <a:noFill/>
          <a:ln w="9525">
            <a:noFill/>
            <a:miter lim="800000"/>
            <a:headEnd/>
            <a:tailEnd/>
          </a:ln>
        </p:spPr>
        <p:txBody>
          <a:bodyPr wrap="none">
            <a:spAutoFit/>
          </a:bodyPr>
          <a:lstStyle/>
          <a:p>
            <a:pPr algn="ctr"/>
            <a:r>
              <a:rPr lang="en-US" b="1" dirty="0" smtClean="0"/>
              <a:t>Concentration </a:t>
            </a:r>
            <a:r>
              <a:rPr lang="en-US" b="1" dirty="0"/>
              <a:t>(A) </a:t>
            </a:r>
            <a:r>
              <a:rPr lang="en-US" b="1" dirty="0" smtClean="0"/>
              <a:t>=</a:t>
            </a:r>
            <a:endParaRPr lang="en-US" b="1" dirty="0"/>
          </a:p>
        </p:txBody>
      </p:sp>
      <p:sp>
        <p:nvSpPr>
          <p:cNvPr id="10" name="Text Box 9"/>
          <p:cNvSpPr txBox="1">
            <a:spLocks noChangeArrowheads="1"/>
          </p:cNvSpPr>
          <p:nvPr/>
        </p:nvSpPr>
        <p:spPr bwMode="auto">
          <a:xfrm>
            <a:off x="228600" y="3962400"/>
            <a:ext cx="1584601" cy="369332"/>
          </a:xfrm>
          <a:prstGeom prst="rect">
            <a:avLst/>
          </a:prstGeom>
          <a:noFill/>
          <a:ln w="9525">
            <a:noFill/>
            <a:miter lim="800000"/>
            <a:headEnd/>
            <a:tailEnd/>
          </a:ln>
        </p:spPr>
        <p:txBody>
          <a:bodyPr wrap="none">
            <a:spAutoFit/>
          </a:bodyPr>
          <a:lstStyle/>
          <a:p>
            <a:r>
              <a:rPr lang="en-US" b="1" dirty="0"/>
              <a:t>Volume (B) </a:t>
            </a:r>
            <a:r>
              <a:rPr lang="en-US" b="1" dirty="0" smtClean="0"/>
              <a:t>=</a:t>
            </a:r>
            <a:endParaRPr lang="en-US" b="1" dirty="0"/>
          </a:p>
        </p:txBody>
      </p:sp>
      <p:sp>
        <p:nvSpPr>
          <p:cNvPr id="11" name="Rectangle 10"/>
          <p:cNvSpPr/>
          <p:nvPr/>
        </p:nvSpPr>
        <p:spPr>
          <a:xfrm>
            <a:off x="152400" y="6248400"/>
            <a:ext cx="5702202" cy="461665"/>
          </a:xfrm>
          <a:prstGeom prst="rect">
            <a:avLst/>
          </a:prstGeom>
        </p:spPr>
        <p:txBody>
          <a:bodyPr wrap="none">
            <a:spAutoFit/>
          </a:bodyPr>
          <a:lstStyle/>
          <a:p>
            <a:r>
              <a:rPr lang="en-US" sz="2400" b="1" dirty="0" smtClean="0"/>
              <a:t>What is the ICFV level of the patient?</a:t>
            </a:r>
            <a:endParaRPr lang="en-US" sz="2400" dirty="0"/>
          </a:p>
        </p:txBody>
      </p:sp>
      <p:sp>
        <p:nvSpPr>
          <p:cNvPr id="12" name="Rectangle 11"/>
          <p:cNvSpPr/>
          <p:nvPr/>
        </p:nvSpPr>
        <p:spPr>
          <a:xfrm>
            <a:off x="381000" y="4419600"/>
            <a:ext cx="8151590" cy="461665"/>
          </a:xfrm>
          <a:prstGeom prst="rect">
            <a:avLst/>
          </a:prstGeom>
        </p:spPr>
        <p:txBody>
          <a:bodyPr wrap="none">
            <a:spAutoFit/>
          </a:bodyPr>
          <a:lstStyle/>
          <a:p>
            <a:r>
              <a:rPr lang="en-US" sz="2400" b="1" dirty="0" smtClean="0"/>
              <a:t>What fluid compartment does </a:t>
            </a:r>
            <a:r>
              <a:rPr lang="en-US" sz="2400" b="1" dirty="0" err="1" smtClean="0"/>
              <a:t>tritiated</a:t>
            </a:r>
            <a:r>
              <a:rPr lang="en-US" sz="2400" b="1" dirty="0" smtClean="0"/>
              <a:t> water measure?</a:t>
            </a:r>
            <a:endParaRPr lang="en-US" sz="2400" dirty="0"/>
          </a:p>
        </p:txBody>
      </p:sp>
      <p:sp>
        <p:nvSpPr>
          <p:cNvPr id="13" name="Rectangle 12"/>
          <p:cNvSpPr/>
          <p:nvPr/>
        </p:nvSpPr>
        <p:spPr>
          <a:xfrm>
            <a:off x="533400" y="4800600"/>
            <a:ext cx="7770076" cy="461665"/>
          </a:xfrm>
          <a:prstGeom prst="rect">
            <a:avLst/>
          </a:prstGeom>
        </p:spPr>
        <p:txBody>
          <a:bodyPr wrap="none">
            <a:spAutoFit/>
          </a:bodyPr>
          <a:lstStyle/>
          <a:p>
            <a:r>
              <a:rPr lang="en-US" sz="2400" b="1" dirty="0" smtClean="0"/>
              <a:t>How can you use TBW and ECFV to calculate ICFV?</a:t>
            </a:r>
            <a:endParaRPr lang="en-US" sz="2400" dirty="0"/>
          </a:p>
        </p:txBody>
      </p:sp>
      <p:sp>
        <p:nvSpPr>
          <p:cNvPr id="14" name="Rectangle 13"/>
          <p:cNvSpPr/>
          <p:nvPr/>
        </p:nvSpPr>
        <p:spPr>
          <a:xfrm>
            <a:off x="2865768" y="5262265"/>
            <a:ext cx="3105337" cy="461665"/>
          </a:xfrm>
          <a:prstGeom prst="rect">
            <a:avLst/>
          </a:prstGeom>
        </p:spPr>
        <p:txBody>
          <a:bodyPr wrap="none">
            <a:spAutoFit/>
          </a:bodyPr>
          <a:lstStyle/>
          <a:p>
            <a:r>
              <a:rPr lang="en-US" sz="2400" b="1" dirty="0" smtClean="0"/>
              <a:t>TBW = ECFV + ICFV</a:t>
            </a:r>
            <a:endParaRPr lang="en-US" sz="2400" dirty="0"/>
          </a:p>
        </p:txBody>
      </p:sp>
      <p:sp>
        <p:nvSpPr>
          <p:cNvPr id="15" name="Rectangle 14"/>
          <p:cNvSpPr/>
          <p:nvPr/>
        </p:nvSpPr>
        <p:spPr>
          <a:xfrm>
            <a:off x="2887377" y="5755814"/>
            <a:ext cx="3182281" cy="461665"/>
          </a:xfrm>
          <a:prstGeom prst="rect">
            <a:avLst/>
          </a:prstGeom>
        </p:spPr>
        <p:txBody>
          <a:bodyPr wrap="none">
            <a:spAutoFit/>
          </a:bodyPr>
          <a:lstStyle/>
          <a:p>
            <a:r>
              <a:rPr lang="en-US" sz="2400" b="1" dirty="0" smtClean="0"/>
              <a:t>TBW – ECFV = ICFV</a:t>
            </a:r>
            <a:endParaRPr lang="en-US" sz="2400"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4" grpId="1"/>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r>
              <a:rPr lang="en-US" smtClean="0"/>
              <a:t>Problem with ‘Elizabeth’?</a:t>
            </a:r>
          </a:p>
        </p:txBody>
      </p:sp>
      <p:sp>
        <p:nvSpPr>
          <p:cNvPr id="44035" name="Content Placeholder 2"/>
          <p:cNvSpPr>
            <a:spLocks noGrp="1"/>
          </p:cNvSpPr>
          <p:nvPr>
            <p:ph idx="1"/>
          </p:nvPr>
        </p:nvSpPr>
        <p:spPr>
          <a:xfrm>
            <a:off x="457200" y="2590800"/>
            <a:ext cx="8229600" cy="1447800"/>
          </a:xfrm>
        </p:spPr>
        <p:txBody>
          <a:bodyPr/>
          <a:lstStyle/>
          <a:p>
            <a:r>
              <a:rPr lang="en-US" dirty="0" smtClean="0"/>
              <a:t>Based on what we have learned today about average volumes, is there a possible problem that you may see with ‘Elizabeth’?  Why did Elizabeth faint?</a:t>
            </a:r>
          </a:p>
          <a:p>
            <a:endParaRPr lang="en-US" dirty="0" smtClean="0"/>
          </a:p>
          <a:p>
            <a:endParaRPr lang="en-US" dirty="0" smtClean="0"/>
          </a:p>
        </p:txBody>
      </p:sp>
      <p:sp>
        <p:nvSpPr>
          <p:cNvPr id="4" name="Content Placeholder 2"/>
          <p:cNvSpPr txBox="1">
            <a:spLocks/>
          </p:cNvSpPr>
          <p:nvPr/>
        </p:nvSpPr>
        <p:spPr bwMode="auto">
          <a:xfrm>
            <a:off x="533400" y="4191000"/>
            <a:ext cx="8229600" cy="144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73050" marR="0" lvl="0" indent="-273050" algn="l" defTabSz="914400" rtl="0" eaLnBrk="0" fontAlgn="base" latinLnBrk="0" hangingPunct="0">
              <a:lnSpc>
                <a:spcPct val="100000"/>
              </a:lnSpc>
              <a:spcBef>
                <a:spcPct val="20000"/>
              </a:spcBef>
              <a:spcAft>
                <a:spcPct val="0"/>
              </a:spcAft>
              <a:buClr>
                <a:srgbClr val="B32C16"/>
              </a:buClr>
              <a:buSzPct val="95000"/>
              <a:buFont typeface="Wingdings 2" pitchFamily="18" charset="2"/>
              <a:buChar char=""/>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What can be done about it?</a:t>
            </a:r>
          </a:p>
          <a:p>
            <a:pPr marL="273050" marR="0" lvl="0" indent="-273050" algn="l" defTabSz="914400" rtl="0" eaLnBrk="0" fontAlgn="base" latinLnBrk="0" hangingPunct="0">
              <a:lnSpc>
                <a:spcPct val="100000"/>
              </a:lnSpc>
              <a:spcBef>
                <a:spcPct val="20000"/>
              </a:spcBef>
              <a:spcAft>
                <a:spcPct val="0"/>
              </a:spcAft>
              <a:buClr>
                <a:srgbClr val="B32C16"/>
              </a:buClr>
              <a:buSzPct val="95000"/>
              <a:buFont typeface="Wingdings 2" pitchFamily="18" charset="2"/>
              <a:buChar char=""/>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273050" marR="0" lvl="0" indent="-273050" algn="l" defTabSz="914400" rtl="0" eaLnBrk="0" fontAlgn="base" latinLnBrk="0" hangingPunct="0">
              <a:lnSpc>
                <a:spcPct val="100000"/>
              </a:lnSpc>
              <a:spcBef>
                <a:spcPct val="20000"/>
              </a:spcBef>
              <a:spcAft>
                <a:spcPct val="0"/>
              </a:spcAft>
              <a:buClr>
                <a:srgbClr val="B32C16"/>
              </a:buClr>
              <a:buSzPct val="95000"/>
              <a:buFont typeface="Wingdings 2" pitchFamily="18" charset="2"/>
              <a:buChar char=""/>
              <a:tabLst/>
              <a:defRPr/>
            </a:pP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z="4000" smtClean="0"/>
              <a:t>Effect of adding various saline solutions to the extracellular fluid</a:t>
            </a:r>
          </a:p>
        </p:txBody>
      </p:sp>
      <p:sp>
        <p:nvSpPr>
          <p:cNvPr id="45059" name="Rectangle 3"/>
          <p:cNvSpPr>
            <a:spLocks noGrp="1" noChangeArrowheads="1"/>
          </p:cNvSpPr>
          <p:nvPr>
            <p:ph type="body" idx="1"/>
          </p:nvPr>
        </p:nvSpPr>
        <p:spPr>
          <a:xfrm>
            <a:off x="457200" y="2286000"/>
            <a:ext cx="8229600" cy="3535363"/>
          </a:xfrm>
        </p:spPr>
        <p:txBody>
          <a:bodyPr/>
          <a:lstStyle/>
          <a:p>
            <a:pPr marL="609600" indent="-609600" eaLnBrk="1" hangingPunct="1">
              <a:buFontTx/>
              <a:buNone/>
            </a:pPr>
            <a:r>
              <a:rPr lang="en-US" smtClean="0"/>
              <a:t>2 Basic Principles</a:t>
            </a:r>
          </a:p>
          <a:p>
            <a:pPr marL="609600" indent="-609600" eaLnBrk="1" hangingPunct="1">
              <a:buFontTx/>
              <a:buNone/>
            </a:pPr>
            <a:endParaRPr lang="en-US" smtClean="0"/>
          </a:p>
          <a:p>
            <a:pPr marL="990600" lvl="1" indent="-533400" eaLnBrk="1" hangingPunct="1">
              <a:buFontTx/>
              <a:buAutoNum type="arabicPeriod"/>
            </a:pPr>
            <a:r>
              <a:rPr lang="en-US" smtClean="0"/>
              <a:t>Most cells are </a:t>
            </a:r>
            <a:r>
              <a:rPr lang="en-US" u="sng" smtClean="0"/>
              <a:t>permeable to water</a:t>
            </a:r>
            <a:r>
              <a:rPr lang="en-US" smtClean="0"/>
              <a:t> (via water channels/pores)</a:t>
            </a:r>
          </a:p>
          <a:p>
            <a:pPr marL="990600" lvl="1" indent="-533400" eaLnBrk="1" hangingPunct="1">
              <a:buFontTx/>
              <a:buAutoNum type="arabicPeriod"/>
            </a:pPr>
            <a:r>
              <a:rPr lang="en-US" smtClean="0"/>
              <a:t>Most cells are </a:t>
            </a:r>
            <a:r>
              <a:rPr lang="en-US" u="sng" smtClean="0"/>
              <a:t>impermeable to most solutes</a:t>
            </a:r>
          </a:p>
          <a:p>
            <a:pPr marL="990600" lvl="1" indent="-533400" eaLnBrk="1" hangingPunct="1"/>
            <a:endParaRPr lang="en-US" smtClean="0"/>
          </a:p>
        </p:txBody>
      </p:sp>
      <p:sp>
        <p:nvSpPr>
          <p:cNvPr id="61444" name="Text Box 4"/>
          <p:cNvSpPr txBox="1">
            <a:spLocks noChangeArrowheads="1"/>
          </p:cNvSpPr>
          <p:nvPr/>
        </p:nvSpPr>
        <p:spPr bwMode="auto">
          <a:xfrm>
            <a:off x="82550" y="5424488"/>
            <a:ext cx="8909050" cy="519112"/>
          </a:xfrm>
          <a:prstGeom prst="rect">
            <a:avLst/>
          </a:prstGeom>
          <a:noFill/>
          <a:ln w="9525">
            <a:noFill/>
            <a:miter lim="800000"/>
            <a:headEnd/>
            <a:tailEnd/>
          </a:ln>
        </p:spPr>
        <p:txBody>
          <a:bodyPr wrap="none">
            <a:spAutoFit/>
          </a:bodyPr>
          <a:lstStyle/>
          <a:p>
            <a:r>
              <a:rPr lang="en-US" sz="2800" b="1"/>
              <a:t>Solutions are added to the extracellular fluid space.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4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3"/>
          <p:cNvSpPr>
            <a:spLocks noChangeArrowheads="1"/>
          </p:cNvSpPr>
          <p:nvPr/>
        </p:nvSpPr>
        <p:spPr bwMode="auto">
          <a:xfrm>
            <a:off x="3352800" y="2895600"/>
            <a:ext cx="2355850" cy="2039938"/>
          </a:xfrm>
          <a:prstGeom prst="rect">
            <a:avLst/>
          </a:prstGeom>
          <a:solidFill>
            <a:srgbClr val="A6E2A6"/>
          </a:solidFill>
          <a:ln w="19050">
            <a:solidFill>
              <a:schemeClr val="tx1"/>
            </a:solidFill>
            <a:miter lim="800000"/>
            <a:headEnd/>
            <a:tailEnd/>
          </a:ln>
        </p:spPr>
        <p:txBody>
          <a:bodyPr wrap="none" anchor="ctr"/>
          <a:lstStyle/>
          <a:p>
            <a:endParaRPr lang="en-US"/>
          </a:p>
        </p:txBody>
      </p:sp>
      <p:sp>
        <p:nvSpPr>
          <p:cNvPr id="46083" name="Rectangle 4"/>
          <p:cNvSpPr>
            <a:spLocks noChangeArrowheads="1"/>
          </p:cNvSpPr>
          <p:nvPr/>
        </p:nvSpPr>
        <p:spPr bwMode="auto">
          <a:xfrm>
            <a:off x="5708650" y="2895600"/>
            <a:ext cx="1179513" cy="2039938"/>
          </a:xfrm>
          <a:prstGeom prst="rect">
            <a:avLst/>
          </a:prstGeom>
          <a:solidFill>
            <a:schemeClr val="accent2">
              <a:lumMod val="60000"/>
              <a:lumOff val="40000"/>
            </a:schemeClr>
          </a:solidFill>
          <a:ln w="19050">
            <a:solidFill>
              <a:schemeClr val="tx1"/>
            </a:solidFill>
            <a:miter lim="800000"/>
            <a:headEnd/>
            <a:tailEnd/>
          </a:ln>
        </p:spPr>
        <p:txBody>
          <a:bodyPr wrap="none" anchor="ctr"/>
          <a:lstStyle/>
          <a:p>
            <a:endParaRPr lang="en-US"/>
          </a:p>
        </p:txBody>
      </p:sp>
      <p:sp>
        <p:nvSpPr>
          <p:cNvPr id="46084" name="Line 5"/>
          <p:cNvSpPr>
            <a:spLocks noChangeShapeType="1"/>
          </p:cNvSpPr>
          <p:nvPr/>
        </p:nvSpPr>
        <p:spPr bwMode="auto">
          <a:xfrm>
            <a:off x="3235325" y="2895600"/>
            <a:ext cx="0" cy="2039938"/>
          </a:xfrm>
          <a:prstGeom prst="line">
            <a:avLst/>
          </a:prstGeom>
          <a:noFill/>
          <a:ln w="28575">
            <a:solidFill>
              <a:schemeClr val="tx1"/>
            </a:solidFill>
            <a:round/>
            <a:headEnd/>
            <a:tailEnd/>
          </a:ln>
        </p:spPr>
        <p:txBody>
          <a:bodyPr/>
          <a:lstStyle/>
          <a:p>
            <a:endParaRPr lang="en-US"/>
          </a:p>
        </p:txBody>
      </p:sp>
      <p:sp>
        <p:nvSpPr>
          <p:cNvPr id="46085" name="Line 6"/>
          <p:cNvSpPr>
            <a:spLocks noChangeShapeType="1"/>
          </p:cNvSpPr>
          <p:nvPr/>
        </p:nvSpPr>
        <p:spPr bwMode="auto">
          <a:xfrm>
            <a:off x="3352800" y="5054600"/>
            <a:ext cx="3652838" cy="0"/>
          </a:xfrm>
          <a:prstGeom prst="line">
            <a:avLst/>
          </a:prstGeom>
          <a:noFill/>
          <a:ln w="28575">
            <a:solidFill>
              <a:schemeClr val="tx1"/>
            </a:solidFill>
            <a:round/>
            <a:headEnd/>
            <a:tailEnd/>
          </a:ln>
        </p:spPr>
        <p:txBody>
          <a:bodyPr/>
          <a:lstStyle/>
          <a:p>
            <a:endParaRPr lang="en-US"/>
          </a:p>
        </p:txBody>
      </p:sp>
      <p:sp>
        <p:nvSpPr>
          <p:cNvPr id="46086" name="Line 7"/>
          <p:cNvSpPr>
            <a:spLocks noChangeShapeType="1"/>
          </p:cNvSpPr>
          <p:nvPr/>
        </p:nvSpPr>
        <p:spPr bwMode="auto">
          <a:xfrm>
            <a:off x="2998788" y="2895600"/>
            <a:ext cx="236537" cy="0"/>
          </a:xfrm>
          <a:prstGeom prst="line">
            <a:avLst/>
          </a:prstGeom>
          <a:noFill/>
          <a:ln w="28575">
            <a:solidFill>
              <a:schemeClr val="tx1"/>
            </a:solidFill>
            <a:round/>
            <a:headEnd/>
            <a:tailEnd/>
          </a:ln>
        </p:spPr>
        <p:txBody>
          <a:bodyPr/>
          <a:lstStyle/>
          <a:p>
            <a:endParaRPr lang="en-US"/>
          </a:p>
        </p:txBody>
      </p:sp>
      <p:sp>
        <p:nvSpPr>
          <p:cNvPr id="46087" name="Line 8"/>
          <p:cNvSpPr>
            <a:spLocks noChangeShapeType="1"/>
          </p:cNvSpPr>
          <p:nvPr/>
        </p:nvSpPr>
        <p:spPr bwMode="auto">
          <a:xfrm>
            <a:off x="2998788" y="3495675"/>
            <a:ext cx="236537" cy="0"/>
          </a:xfrm>
          <a:prstGeom prst="line">
            <a:avLst/>
          </a:prstGeom>
          <a:noFill/>
          <a:ln w="28575">
            <a:solidFill>
              <a:schemeClr val="tx1"/>
            </a:solidFill>
            <a:round/>
            <a:headEnd/>
            <a:tailEnd/>
          </a:ln>
        </p:spPr>
        <p:txBody>
          <a:bodyPr/>
          <a:lstStyle/>
          <a:p>
            <a:endParaRPr lang="en-US"/>
          </a:p>
        </p:txBody>
      </p:sp>
      <p:sp>
        <p:nvSpPr>
          <p:cNvPr id="46088" name="Line 9"/>
          <p:cNvSpPr>
            <a:spLocks noChangeShapeType="1"/>
          </p:cNvSpPr>
          <p:nvPr/>
        </p:nvSpPr>
        <p:spPr bwMode="auto">
          <a:xfrm>
            <a:off x="2998788" y="4214813"/>
            <a:ext cx="236537" cy="0"/>
          </a:xfrm>
          <a:prstGeom prst="line">
            <a:avLst/>
          </a:prstGeom>
          <a:noFill/>
          <a:ln w="28575">
            <a:solidFill>
              <a:schemeClr val="tx1"/>
            </a:solidFill>
            <a:round/>
            <a:headEnd/>
            <a:tailEnd/>
          </a:ln>
        </p:spPr>
        <p:txBody>
          <a:bodyPr/>
          <a:lstStyle/>
          <a:p>
            <a:endParaRPr lang="en-US"/>
          </a:p>
        </p:txBody>
      </p:sp>
      <p:sp>
        <p:nvSpPr>
          <p:cNvPr id="46089" name="Line 10"/>
          <p:cNvSpPr>
            <a:spLocks noChangeShapeType="1"/>
          </p:cNvSpPr>
          <p:nvPr/>
        </p:nvSpPr>
        <p:spPr bwMode="auto">
          <a:xfrm>
            <a:off x="2998788" y="4935538"/>
            <a:ext cx="236537" cy="0"/>
          </a:xfrm>
          <a:prstGeom prst="line">
            <a:avLst/>
          </a:prstGeom>
          <a:noFill/>
          <a:ln w="28575">
            <a:solidFill>
              <a:schemeClr val="tx1"/>
            </a:solidFill>
            <a:round/>
            <a:headEnd/>
            <a:tailEnd/>
          </a:ln>
        </p:spPr>
        <p:txBody>
          <a:bodyPr/>
          <a:lstStyle/>
          <a:p>
            <a:endParaRPr lang="en-US"/>
          </a:p>
        </p:txBody>
      </p:sp>
      <p:sp>
        <p:nvSpPr>
          <p:cNvPr id="46090" name="Line 11"/>
          <p:cNvSpPr>
            <a:spLocks noChangeShapeType="1"/>
          </p:cNvSpPr>
          <p:nvPr/>
        </p:nvSpPr>
        <p:spPr bwMode="auto">
          <a:xfrm>
            <a:off x="3352800" y="5054600"/>
            <a:ext cx="0" cy="239713"/>
          </a:xfrm>
          <a:prstGeom prst="line">
            <a:avLst/>
          </a:prstGeom>
          <a:noFill/>
          <a:ln w="28575">
            <a:solidFill>
              <a:schemeClr val="tx1"/>
            </a:solidFill>
            <a:round/>
            <a:headEnd/>
            <a:tailEnd/>
          </a:ln>
        </p:spPr>
        <p:txBody>
          <a:bodyPr/>
          <a:lstStyle/>
          <a:p>
            <a:endParaRPr lang="en-US"/>
          </a:p>
        </p:txBody>
      </p:sp>
      <p:sp>
        <p:nvSpPr>
          <p:cNvPr id="46091" name="Line 12"/>
          <p:cNvSpPr>
            <a:spLocks noChangeShapeType="1"/>
          </p:cNvSpPr>
          <p:nvPr/>
        </p:nvSpPr>
        <p:spPr bwMode="auto">
          <a:xfrm>
            <a:off x="4178300" y="5054600"/>
            <a:ext cx="0" cy="239713"/>
          </a:xfrm>
          <a:prstGeom prst="line">
            <a:avLst/>
          </a:prstGeom>
          <a:noFill/>
          <a:ln w="28575">
            <a:solidFill>
              <a:schemeClr val="tx1"/>
            </a:solidFill>
            <a:round/>
            <a:headEnd/>
            <a:tailEnd/>
          </a:ln>
        </p:spPr>
        <p:txBody>
          <a:bodyPr/>
          <a:lstStyle/>
          <a:p>
            <a:endParaRPr lang="en-US"/>
          </a:p>
        </p:txBody>
      </p:sp>
      <p:sp>
        <p:nvSpPr>
          <p:cNvPr id="46092" name="Line 13"/>
          <p:cNvSpPr>
            <a:spLocks noChangeShapeType="1"/>
          </p:cNvSpPr>
          <p:nvPr/>
        </p:nvSpPr>
        <p:spPr bwMode="auto">
          <a:xfrm>
            <a:off x="5002213" y="5054600"/>
            <a:ext cx="0" cy="239713"/>
          </a:xfrm>
          <a:prstGeom prst="line">
            <a:avLst/>
          </a:prstGeom>
          <a:noFill/>
          <a:ln w="28575">
            <a:solidFill>
              <a:schemeClr val="tx1"/>
            </a:solidFill>
            <a:round/>
            <a:headEnd/>
            <a:tailEnd/>
          </a:ln>
        </p:spPr>
        <p:txBody>
          <a:bodyPr/>
          <a:lstStyle/>
          <a:p>
            <a:endParaRPr lang="en-US"/>
          </a:p>
        </p:txBody>
      </p:sp>
      <p:sp>
        <p:nvSpPr>
          <p:cNvPr id="46093" name="Line 14"/>
          <p:cNvSpPr>
            <a:spLocks noChangeShapeType="1"/>
          </p:cNvSpPr>
          <p:nvPr/>
        </p:nvSpPr>
        <p:spPr bwMode="auto">
          <a:xfrm>
            <a:off x="5827713" y="5054600"/>
            <a:ext cx="0" cy="239713"/>
          </a:xfrm>
          <a:prstGeom prst="line">
            <a:avLst/>
          </a:prstGeom>
          <a:noFill/>
          <a:ln w="28575">
            <a:solidFill>
              <a:schemeClr val="tx1"/>
            </a:solidFill>
            <a:round/>
            <a:headEnd/>
            <a:tailEnd/>
          </a:ln>
        </p:spPr>
        <p:txBody>
          <a:bodyPr/>
          <a:lstStyle/>
          <a:p>
            <a:endParaRPr lang="en-US"/>
          </a:p>
        </p:txBody>
      </p:sp>
      <p:sp>
        <p:nvSpPr>
          <p:cNvPr id="46094" name="Line 15"/>
          <p:cNvSpPr>
            <a:spLocks noChangeShapeType="1"/>
          </p:cNvSpPr>
          <p:nvPr/>
        </p:nvSpPr>
        <p:spPr bwMode="auto">
          <a:xfrm>
            <a:off x="6769100" y="5054600"/>
            <a:ext cx="0" cy="239713"/>
          </a:xfrm>
          <a:prstGeom prst="line">
            <a:avLst/>
          </a:prstGeom>
          <a:noFill/>
          <a:ln w="28575">
            <a:solidFill>
              <a:schemeClr val="tx1"/>
            </a:solidFill>
            <a:round/>
            <a:headEnd/>
            <a:tailEnd/>
          </a:ln>
        </p:spPr>
        <p:txBody>
          <a:bodyPr/>
          <a:lstStyle/>
          <a:p>
            <a:endParaRPr lang="en-US"/>
          </a:p>
        </p:txBody>
      </p:sp>
      <p:sp>
        <p:nvSpPr>
          <p:cNvPr id="46095" name="Text Box 16"/>
          <p:cNvSpPr txBox="1">
            <a:spLocks noChangeArrowheads="1"/>
          </p:cNvSpPr>
          <p:nvPr/>
        </p:nvSpPr>
        <p:spPr bwMode="auto">
          <a:xfrm>
            <a:off x="3008313" y="2170113"/>
            <a:ext cx="4148137" cy="457200"/>
          </a:xfrm>
          <a:prstGeom prst="rect">
            <a:avLst/>
          </a:prstGeom>
          <a:noFill/>
          <a:ln w="9525">
            <a:noFill/>
            <a:miter lim="800000"/>
            <a:headEnd/>
            <a:tailEnd/>
          </a:ln>
        </p:spPr>
        <p:txBody>
          <a:bodyPr wrap="none">
            <a:spAutoFit/>
          </a:bodyPr>
          <a:lstStyle/>
          <a:p>
            <a:r>
              <a:rPr lang="en-US" b="1"/>
              <a:t>Normal State (70kg person)</a:t>
            </a:r>
          </a:p>
        </p:txBody>
      </p:sp>
      <p:sp>
        <p:nvSpPr>
          <p:cNvPr id="46096" name="Text Box 17"/>
          <p:cNvSpPr txBox="1">
            <a:spLocks noChangeArrowheads="1"/>
          </p:cNvSpPr>
          <p:nvPr/>
        </p:nvSpPr>
        <p:spPr bwMode="auto">
          <a:xfrm rot="-5400000">
            <a:off x="1585913" y="3656013"/>
            <a:ext cx="1508125" cy="396875"/>
          </a:xfrm>
          <a:prstGeom prst="rect">
            <a:avLst/>
          </a:prstGeom>
          <a:noFill/>
          <a:ln w="9525">
            <a:noFill/>
            <a:miter lim="800000"/>
            <a:headEnd/>
            <a:tailEnd/>
          </a:ln>
        </p:spPr>
        <p:txBody>
          <a:bodyPr wrap="none">
            <a:spAutoFit/>
          </a:bodyPr>
          <a:lstStyle/>
          <a:p>
            <a:r>
              <a:rPr lang="en-US" sz="2000" b="1" dirty="0" err="1"/>
              <a:t>Osmolarity</a:t>
            </a:r>
            <a:endParaRPr lang="en-US" sz="2000" b="1" dirty="0"/>
          </a:p>
        </p:txBody>
      </p:sp>
      <p:sp>
        <p:nvSpPr>
          <p:cNvPr id="46097" name="Text Box 18"/>
          <p:cNvSpPr txBox="1">
            <a:spLocks noChangeArrowheads="1"/>
          </p:cNvSpPr>
          <p:nvPr/>
        </p:nvSpPr>
        <p:spPr bwMode="auto">
          <a:xfrm>
            <a:off x="2605088" y="2755900"/>
            <a:ext cx="479425" cy="304800"/>
          </a:xfrm>
          <a:prstGeom prst="rect">
            <a:avLst/>
          </a:prstGeom>
          <a:noFill/>
          <a:ln w="9525">
            <a:noFill/>
            <a:miter lim="800000"/>
            <a:headEnd/>
            <a:tailEnd/>
          </a:ln>
        </p:spPr>
        <p:txBody>
          <a:bodyPr wrap="none">
            <a:spAutoFit/>
          </a:bodyPr>
          <a:lstStyle/>
          <a:p>
            <a:r>
              <a:rPr lang="en-US" sz="1400" b="1"/>
              <a:t>300</a:t>
            </a:r>
          </a:p>
        </p:txBody>
      </p:sp>
      <p:sp>
        <p:nvSpPr>
          <p:cNvPr id="46098" name="Text Box 19"/>
          <p:cNvSpPr txBox="1">
            <a:spLocks noChangeArrowheads="1"/>
          </p:cNvSpPr>
          <p:nvPr/>
        </p:nvSpPr>
        <p:spPr bwMode="auto">
          <a:xfrm>
            <a:off x="2605088" y="3355975"/>
            <a:ext cx="479425" cy="304800"/>
          </a:xfrm>
          <a:prstGeom prst="rect">
            <a:avLst/>
          </a:prstGeom>
          <a:noFill/>
          <a:ln w="9525">
            <a:noFill/>
            <a:miter lim="800000"/>
            <a:headEnd/>
            <a:tailEnd/>
          </a:ln>
        </p:spPr>
        <p:txBody>
          <a:bodyPr wrap="none">
            <a:spAutoFit/>
          </a:bodyPr>
          <a:lstStyle/>
          <a:p>
            <a:r>
              <a:rPr lang="en-US" sz="1400" b="1"/>
              <a:t>200</a:t>
            </a:r>
          </a:p>
        </p:txBody>
      </p:sp>
      <p:sp>
        <p:nvSpPr>
          <p:cNvPr id="46099" name="Text Box 20"/>
          <p:cNvSpPr txBox="1">
            <a:spLocks noChangeArrowheads="1"/>
          </p:cNvSpPr>
          <p:nvPr/>
        </p:nvSpPr>
        <p:spPr bwMode="auto">
          <a:xfrm>
            <a:off x="2605088" y="4075113"/>
            <a:ext cx="479425" cy="304800"/>
          </a:xfrm>
          <a:prstGeom prst="rect">
            <a:avLst/>
          </a:prstGeom>
          <a:noFill/>
          <a:ln w="9525">
            <a:noFill/>
            <a:miter lim="800000"/>
            <a:headEnd/>
            <a:tailEnd/>
          </a:ln>
        </p:spPr>
        <p:txBody>
          <a:bodyPr wrap="none">
            <a:spAutoFit/>
          </a:bodyPr>
          <a:lstStyle/>
          <a:p>
            <a:r>
              <a:rPr lang="en-US" sz="1400" b="1"/>
              <a:t>100</a:t>
            </a:r>
          </a:p>
        </p:txBody>
      </p:sp>
      <p:sp>
        <p:nvSpPr>
          <p:cNvPr id="46100" name="Text Box 21"/>
          <p:cNvSpPr txBox="1">
            <a:spLocks noChangeArrowheads="1"/>
          </p:cNvSpPr>
          <p:nvPr/>
        </p:nvSpPr>
        <p:spPr bwMode="auto">
          <a:xfrm>
            <a:off x="3998913" y="5218113"/>
            <a:ext cx="381000" cy="304800"/>
          </a:xfrm>
          <a:prstGeom prst="rect">
            <a:avLst/>
          </a:prstGeom>
          <a:noFill/>
          <a:ln w="9525">
            <a:noFill/>
            <a:miter lim="800000"/>
            <a:headEnd/>
            <a:tailEnd/>
          </a:ln>
        </p:spPr>
        <p:txBody>
          <a:bodyPr wrap="none">
            <a:spAutoFit/>
          </a:bodyPr>
          <a:lstStyle/>
          <a:p>
            <a:r>
              <a:rPr lang="en-US" sz="1400" b="1"/>
              <a:t>10</a:t>
            </a:r>
          </a:p>
        </p:txBody>
      </p:sp>
      <p:sp>
        <p:nvSpPr>
          <p:cNvPr id="46101" name="Text Box 22"/>
          <p:cNvSpPr txBox="1">
            <a:spLocks noChangeArrowheads="1"/>
          </p:cNvSpPr>
          <p:nvPr/>
        </p:nvSpPr>
        <p:spPr bwMode="auto">
          <a:xfrm>
            <a:off x="4838700" y="5218113"/>
            <a:ext cx="379413" cy="304800"/>
          </a:xfrm>
          <a:prstGeom prst="rect">
            <a:avLst/>
          </a:prstGeom>
          <a:noFill/>
          <a:ln w="9525">
            <a:noFill/>
            <a:miter lim="800000"/>
            <a:headEnd/>
            <a:tailEnd/>
          </a:ln>
        </p:spPr>
        <p:txBody>
          <a:bodyPr wrap="none">
            <a:spAutoFit/>
          </a:bodyPr>
          <a:lstStyle/>
          <a:p>
            <a:r>
              <a:rPr lang="en-US" sz="1400" b="1"/>
              <a:t>20</a:t>
            </a:r>
          </a:p>
        </p:txBody>
      </p:sp>
      <p:sp>
        <p:nvSpPr>
          <p:cNvPr id="46102" name="Text Box 23"/>
          <p:cNvSpPr txBox="1">
            <a:spLocks noChangeArrowheads="1"/>
          </p:cNvSpPr>
          <p:nvPr/>
        </p:nvSpPr>
        <p:spPr bwMode="auto">
          <a:xfrm>
            <a:off x="5599113" y="5218113"/>
            <a:ext cx="381000" cy="304800"/>
          </a:xfrm>
          <a:prstGeom prst="rect">
            <a:avLst/>
          </a:prstGeom>
          <a:noFill/>
          <a:ln w="9525">
            <a:noFill/>
            <a:miter lim="800000"/>
            <a:headEnd/>
            <a:tailEnd/>
          </a:ln>
        </p:spPr>
        <p:txBody>
          <a:bodyPr wrap="none">
            <a:spAutoFit/>
          </a:bodyPr>
          <a:lstStyle/>
          <a:p>
            <a:r>
              <a:rPr lang="en-US" sz="1400" b="1"/>
              <a:t>30</a:t>
            </a:r>
          </a:p>
        </p:txBody>
      </p:sp>
      <p:sp>
        <p:nvSpPr>
          <p:cNvPr id="46103" name="Text Box 24"/>
          <p:cNvSpPr txBox="1">
            <a:spLocks noChangeArrowheads="1"/>
          </p:cNvSpPr>
          <p:nvPr/>
        </p:nvSpPr>
        <p:spPr bwMode="auto">
          <a:xfrm>
            <a:off x="6589713" y="5218113"/>
            <a:ext cx="381000" cy="304800"/>
          </a:xfrm>
          <a:prstGeom prst="rect">
            <a:avLst/>
          </a:prstGeom>
          <a:noFill/>
          <a:ln w="9525">
            <a:noFill/>
            <a:miter lim="800000"/>
            <a:headEnd/>
            <a:tailEnd/>
          </a:ln>
        </p:spPr>
        <p:txBody>
          <a:bodyPr wrap="none">
            <a:spAutoFit/>
          </a:bodyPr>
          <a:lstStyle/>
          <a:p>
            <a:r>
              <a:rPr lang="en-US" sz="1400" b="1"/>
              <a:t>40</a:t>
            </a:r>
          </a:p>
        </p:txBody>
      </p:sp>
      <p:sp>
        <p:nvSpPr>
          <p:cNvPr id="46104" name="Text Box 25"/>
          <p:cNvSpPr txBox="1">
            <a:spLocks noChangeArrowheads="1"/>
          </p:cNvSpPr>
          <p:nvPr/>
        </p:nvSpPr>
        <p:spPr bwMode="auto">
          <a:xfrm>
            <a:off x="4379913" y="5646738"/>
            <a:ext cx="1495425" cy="396875"/>
          </a:xfrm>
          <a:prstGeom prst="rect">
            <a:avLst/>
          </a:prstGeom>
          <a:noFill/>
          <a:ln w="9525">
            <a:noFill/>
            <a:miter lim="800000"/>
            <a:headEnd/>
            <a:tailEnd/>
          </a:ln>
        </p:spPr>
        <p:txBody>
          <a:bodyPr wrap="none">
            <a:spAutoFit/>
          </a:bodyPr>
          <a:lstStyle/>
          <a:p>
            <a:r>
              <a:rPr lang="en-US" sz="2000" b="1" dirty="0"/>
              <a:t>Volume (L)</a:t>
            </a:r>
          </a:p>
        </p:txBody>
      </p:sp>
      <p:sp>
        <p:nvSpPr>
          <p:cNvPr id="46105" name="Text Box 115"/>
          <p:cNvSpPr txBox="1">
            <a:spLocks noChangeArrowheads="1"/>
          </p:cNvSpPr>
          <p:nvPr/>
        </p:nvSpPr>
        <p:spPr bwMode="auto">
          <a:xfrm>
            <a:off x="3778250" y="3598863"/>
            <a:ext cx="1719263" cy="412750"/>
          </a:xfrm>
          <a:prstGeom prst="rect">
            <a:avLst/>
          </a:prstGeom>
          <a:noFill/>
          <a:ln w="9525">
            <a:noFill/>
            <a:miter lim="800000"/>
            <a:headEnd/>
            <a:tailEnd/>
          </a:ln>
        </p:spPr>
        <p:txBody>
          <a:bodyPr>
            <a:spAutoFit/>
          </a:bodyPr>
          <a:lstStyle/>
          <a:p>
            <a:r>
              <a:rPr lang="en-US" sz="3200" b="1"/>
              <a:t>ICFV</a:t>
            </a:r>
          </a:p>
        </p:txBody>
      </p:sp>
      <p:sp>
        <p:nvSpPr>
          <p:cNvPr id="46106" name="Text Box 116"/>
          <p:cNvSpPr txBox="1">
            <a:spLocks noChangeArrowheads="1"/>
          </p:cNvSpPr>
          <p:nvPr/>
        </p:nvSpPr>
        <p:spPr bwMode="auto">
          <a:xfrm>
            <a:off x="5827713" y="3598863"/>
            <a:ext cx="990600" cy="412750"/>
          </a:xfrm>
          <a:prstGeom prst="rect">
            <a:avLst/>
          </a:prstGeom>
          <a:noFill/>
          <a:ln w="9525">
            <a:noFill/>
            <a:miter lim="800000"/>
            <a:headEnd/>
            <a:tailEnd/>
          </a:ln>
        </p:spPr>
        <p:txBody>
          <a:bodyPr>
            <a:spAutoFit/>
          </a:bodyPr>
          <a:lstStyle/>
          <a:p>
            <a:r>
              <a:rPr lang="en-US" sz="3200" b="1" dirty="0"/>
              <a:t>ECFV</a:t>
            </a:r>
          </a:p>
        </p:txBody>
      </p:sp>
      <p:sp>
        <p:nvSpPr>
          <p:cNvPr id="68729" name="Rectangle 121"/>
          <p:cNvSpPr>
            <a:spLocks noGrp="1" noChangeArrowheads="1"/>
          </p:cNvSpPr>
          <p:nvPr>
            <p:ph type="title"/>
          </p:nvPr>
        </p:nvSpPr>
        <p:spPr>
          <a:xfrm>
            <a:off x="457200" y="381000"/>
            <a:ext cx="8305800" cy="1143000"/>
          </a:xfrm>
        </p:spPr>
        <p:txBody>
          <a:bodyPr/>
          <a:lstStyle/>
          <a:p>
            <a:pPr eaLnBrk="1" hangingPunct="1">
              <a:defRPr/>
            </a:pPr>
            <a:r>
              <a:rPr lang="en-US" dirty="0"/>
              <a:t>Normal State Diagram</a:t>
            </a: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33400" y="228600"/>
            <a:ext cx="8305800" cy="1143000"/>
          </a:xfrm>
        </p:spPr>
        <p:txBody>
          <a:bodyPr>
            <a:normAutofit fontScale="90000"/>
          </a:bodyPr>
          <a:lstStyle/>
          <a:p>
            <a:pPr>
              <a:defRPr/>
            </a:pPr>
            <a:r>
              <a:rPr lang="en-US" dirty="0" smtClean="0"/>
              <a:t>Membrane Permeable </a:t>
            </a:r>
            <a:r>
              <a:rPr lang="en-US" dirty="0"/>
              <a:t>Molecules</a:t>
            </a:r>
          </a:p>
        </p:txBody>
      </p:sp>
      <p:grpSp>
        <p:nvGrpSpPr>
          <p:cNvPr id="2" name="Group 3"/>
          <p:cNvGrpSpPr>
            <a:grpSpLocks/>
          </p:cNvGrpSpPr>
          <p:nvPr/>
        </p:nvGrpSpPr>
        <p:grpSpPr bwMode="auto">
          <a:xfrm>
            <a:off x="762000" y="2438400"/>
            <a:ext cx="6276975" cy="1858963"/>
            <a:chOff x="479" y="1517"/>
            <a:chExt cx="3954" cy="1171"/>
          </a:xfrm>
        </p:grpSpPr>
        <p:sp>
          <p:nvSpPr>
            <p:cNvPr id="18459" name="Freeform 4"/>
            <p:cNvSpPr>
              <a:spLocks/>
            </p:cNvSpPr>
            <p:nvPr/>
          </p:nvSpPr>
          <p:spPr bwMode="auto">
            <a:xfrm>
              <a:off x="4369" y="1632"/>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60" name="Freeform 5"/>
            <p:cNvSpPr>
              <a:spLocks/>
            </p:cNvSpPr>
            <p:nvPr/>
          </p:nvSpPr>
          <p:spPr bwMode="auto">
            <a:xfrm>
              <a:off x="4401" y="1632"/>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3" name="Group 6"/>
            <p:cNvGrpSpPr>
              <a:grpSpLocks/>
            </p:cNvGrpSpPr>
            <p:nvPr/>
          </p:nvGrpSpPr>
          <p:grpSpPr bwMode="auto">
            <a:xfrm rot="10800000">
              <a:off x="4320" y="1949"/>
              <a:ext cx="96" cy="384"/>
              <a:chOff x="1200" y="1920"/>
              <a:chExt cx="144" cy="480"/>
            </a:xfrm>
          </p:grpSpPr>
          <p:sp>
            <p:nvSpPr>
              <p:cNvPr id="18948" name="Oval 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49" name="Freeform 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50" name="Freeform 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62" name="Freeform 10"/>
            <p:cNvSpPr>
              <a:spLocks/>
            </p:cNvSpPr>
            <p:nvPr/>
          </p:nvSpPr>
          <p:spPr bwMode="auto">
            <a:xfrm>
              <a:off x="4321" y="1699"/>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63" name="Freeform 11"/>
            <p:cNvSpPr>
              <a:spLocks/>
            </p:cNvSpPr>
            <p:nvPr/>
          </p:nvSpPr>
          <p:spPr bwMode="auto">
            <a:xfrm>
              <a:off x="4353" y="1699"/>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4" name="Group 12"/>
            <p:cNvGrpSpPr>
              <a:grpSpLocks/>
            </p:cNvGrpSpPr>
            <p:nvPr/>
          </p:nvGrpSpPr>
          <p:grpSpPr bwMode="auto">
            <a:xfrm rot="10800000">
              <a:off x="4272" y="2016"/>
              <a:ext cx="96" cy="384"/>
              <a:chOff x="1200" y="1920"/>
              <a:chExt cx="144" cy="480"/>
            </a:xfrm>
          </p:grpSpPr>
          <p:sp>
            <p:nvSpPr>
              <p:cNvPr id="18945" name="Oval 1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46" name="Freeform 1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47" name="Freeform 1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65" name="Freeform 16"/>
            <p:cNvSpPr>
              <a:spLocks/>
            </p:cNvSpPr>
            <p:nvPr/>
          </p:nvSpPr>
          <p:spPr bwMode="auto">
            <a:xfrm>
              <a:off x="4273" y="174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66" name="Freeform 17"/>
            <p:cNvSpPr>
              <a:spLocks/>
            </p:cNvSpPr>
            <p:nvPr/>
          </p:nvSpPr>
          <p:spPr bwMode="auto">
            <a:xfrm>
              <a:off x="4305" y="174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5" name="Group 18"/>
            <p:cNvGrpSpPr>
              <a:grpSpLocks/>
            </p:cNvGrpSpPr>
            <p:nvPr/>
          </p:nvGrpSpPr>
          <p:grpSpPr bwMode="auto">
            <a:xfrm rot="10800000">
              <a:off x="4224" y="2064"/>
              <a:ext cx="96" cy="384"/>
              <a:chOff x="1200" y="1920"/>
              <a:chExt cx="144" cy="480"/>
            </a:xfrm>
          </p:grpSpPr>
          <p:sp>
            <p:nvSpPr>
              <p:cNvPr id="18942" name="Oval 1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43" name="Freeform 2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44" name="Freeform 2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68" name="Freeform 22"/>
            <p:cNvSpPr>
              <a:spLocks/>
            </p:cNvSpPr>
            <p:nvPr/>
          </p:nvSpPr>
          <p:spPr bwMode="auto">
            <a:xfrm>
              <a:off x="4225" y="1824"/>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69" name="Freeform 23"/>
            <p:cNvSpPr>
              <a:spLocks/>
            </p:cNvSpPr>
            <p:nvPr/>
          </p:nvSpPr>
          <p:spPr bwMode="auto">
            <a:xfrm>
              <a:off x="4257" y="1824"/>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6" name="Group 24"/>
            <p:cNvGrpSpPr>
              <a:grpSpLocks/>
            </p:cNvGrpSpPr>
            <p:nvPr/>
          </p:nvGrpSpPr>
          <p:grpSpPr bwMode="auto">
            <a:xfrm rot="10800000">
              <a:off x="4176" y="2141"/>
              <a:ext cx="96" cy="384"/>
              <a:chOff x="1200" y="1920"/>
              <a:chExt cx="144" cy="480"/>
            </a:xfrm>
          </p:grpSpPr>
          <p:sp>
            <p:nvSpPr>
              <p:cNvPr id="18939" name="Oval 2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40" name="Freeform 2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41" name="Freeform 2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71" name="Freeform 28"/>
            <p:cNvSpPr>
              <a:spLocks/>
            </p:cNvSpPr>
            <p:nvPr/>
          </p:nvSpPr>
          <p:spPr bwMode="auto">
            <a:xfrm>
              <a:off x="4177" y="1872"/>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72" name="Freeform 29"/>
            <p:cNvSpPr>
              <a:spLocks/>
            </p:cNvSpPr>
            <p:nvPr/>
          </p:nvSpPr>
          <p:spPr bwMode="auto">
            <a:xfrm>
              <a:off x="4209" y="1872"/>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7" name="Group 30"/>
            <p:cNvGrpSpPr>
              <a:grpSpLocks/>
            </p:cNvGrpSpPr>
            <p:nvPr/>
          </p:nvGrpSpPr>
          <p:grpSpPr bwMode="auto">
            <a:xfrm rot="10800000">
              <a:off x="4128" y="2189"/>
              <a:ext cx="96" cy="384"/>
              <a:chOff x="1200" y="1920"/>
              <a:chExt cx="144" cy="480"/>
            </a:xfrm>
          </p:grpSpPr>
          <p:sp>
            <p:nvSpPr>
              <p:cNvPr id="18936" name="Oval 3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37" name="Freeform 3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38" name="Freeform 3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74" name="Freeform 34"/>
            <p:cNvSpPr>
              <a:spLocks/>
            </p:cNvSpPr>
            <p:nvPr/>
          </p:nvSpPr>
          <p:spPr bwMode="auto">
            <a:xfrm>
              <a:off x="4129" y="1920"/>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475" name="Freeform 35"/>
            <p:cNvSpPr>
              <a:spLocks/>
            </p:cNvSpPr>
            <p:nvPr/>
          </p:nvSpPr>
          <p:spPr bwMode="auto">
            <a:xfrm>
              <a:off x="4161" y="1920"/>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8" name="Group 36"/>
            <p:cNvGrpSpPr>
              <a:grpSpLocks/>
            </p:cNvGrpSpPr>
            <p:nvPr/>
          </p:nvGrpSpPr>
          <p:grpSpPr bwMode="auto">
            <a:xfrm rot="10800000">
              <a:off x="4080" y="2237"/>
              <a:ext cx="96" cy="384"/>
              <a:chOff x="1200" y="1920"/>
              <a:chExt cx="144" cy="480"/>
            </a:xfrm>
          </p:grpSpPr>
          <p:sp>
            <p:nvSpPr>
              <p:cNvPr id="18933" name="Oval 3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34" name="Freeform 3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35" name="Freeform 3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sp>
          <p:nvSpPr>
            <p:cNvPr id="18477" name="Oval 40"/>
            <p:cNvSpPr>
              <a:spLocks noChangeArrowheads="1"/>
            </p:cNvSpPr>
            <p:nvPr/>
          </p:nvSpPr>
          <p:spPr bwMode="auto">
            <a:xfrm>
              <a:off x="86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78" name="Oval 41"/>
            <p:cNvSpPr>
              <a:spLocks noChangeArrowheads="1"/>
            </p:cNvSpPr>
            <p:nvPr/>
          </p:nvSpPr>
          <p:spPr bwMode="auto">
            <a:xfrm>
              <a:off x="96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79" name="Oval 42"/>
            <p:cNvSpPr>
              <a:spLocks noChangeArrowheads="1"/>
            </p:cNvSpPr>
            <p:nvPr/>
          </p:nvSpPr>
          <p:spPr bwMode="auto">
            <a:xfrm>
              <a:off x="105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0" name="Oval 43"/>
            <p:cNvSpPr>
              <a:spLocks noChangeArrowheads="1"/>
            </p:cNvSpPr>
            <p:nvPr/>
          </p:nvSpPr>
          <p:spPr bwMode="auto">
            <a:xfrm>
              <a:off x="115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1" name="Oval 44"/>
            <p:cNvSpPr>
              <a:spLocks noChangeArrowheads="1"/>
            </p:cNvSpPr>
            <p:nvPr/>
          </p:nvSpPr>
          <p:spPr bwMode="auto">
            <a:xfrm>
              <a:off x="76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2" name="Oval 45"/>
            <p:cNvSpPr>
              <a:spLocks noChangeArrowheads="1"/>
            </p:cNvSpPr>
            <p:nvPr/>
          </p:nvSpPr>
          <p:spPr bwMode="auto">
            <a:xfrm>
              <a:off x="124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3" name="Oval 46"/>
            <p:cNvSpPr>
              <a:spLocks noChangeArrowheads="1"/>
            </p:cNvSpPr>
            <p:nvPr/>
          </p:nvSpPr>
          <p:spPr bwMode="auto">
            <a:xfrm>
              <a:off x="144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4" name="Oval 47"/>
            <p:cNvSpPr>
              <a:spLocks noChangeArrowheads="1"/>
            </p:cNvSpPr>
            <p:nvPr/>
          </p:nvSpPr>
          <p:spPr bwMode="auto">
            <a:xfrm>
              <a:off x="153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5" name="Oval 48"/>
            <p:cNvSpPr>
              <a:spLocks noChangeArrowheads="1"/>
            </p:cNvSpPr>
            <p:nvPr/>
          </p:nvSpPr>
          <p:spPr bwMode="auto">
            <a:xfrm>
              <a:off x="163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6" name="Oval 49"/>
            <p:cNvSpPr>
              <a:spLocks noChangeArrowheads="1"/>
            </p:cNvSpPr>
            <p:nvPr/>
          </p:nvSpPr>
          <p:spPr bwMode="auto">
            <a:xfrm>
              <a:off x="172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7" name="Oval 50"/>
            <p:cNvSpPr>
              <a:spLocks noChangeArrowheads="1"/>
            </p:cNvSpPr>
            <p:nvPr/>
          </p:nvSpPr>
          <p:spPr bwMode="auto">
            <a:xfrm>
              <a:off x="134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8" name="Oval 51"/>
            <p:cNvSpPr>
              <a:spLocks noChangeArrowheads="1"/>
            </p:cNvSpPr>
            <p:nvPr/>
          </p:nvSpPr>
          <p:spPr bwMode="auto">
            <a:xfrm>
              <a:off x="182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89" name="Oval 52"/>
            <p:cNvSpPr>
              <a:spLocks noChangeArrowheads="1"/>
            </p:cNvSpPr>
            <p:nvPr/>
          </p:nvSpPr>
          <p:spPr bwMode="auto">
            <a:xfrm>
              <a:off x="201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0" name="Oval 53"/>
            <p:cNvSpPr>
              <a:spLocks noChangeArrowheads="1"/>
            </p:cNvSpPr>
            <p:nvPr/>
          </p:nvSpPr>
          <p:spPr bwMode="auto">
            <a:xfrm>
              <a:off x="211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1" name="Oval 54"/>
            <p:cNvSpPr>
              <a:spLocks noChangeArrowheads="1"/>
            </p:cNvSpPr>
            <p:nvPr/>
          </p:nvSpPr>
          <p:spPr bwMode="auto">
            <a:xfrm>
              <a:off x="220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2" name="Oval 55"/>
            <p:cNvSpPr>
              <a:spLocks noChangeArrowheads="1"/>
            </p:cNvSpPr>
            <p:nvPr/>
          </p:nvSpPr>
          <p:spPr bwMode="auto">
            <a:xfrm>
              <a:off x="230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3" name="Oval 56"/>
            <p:cNvSpPr>
              <a:spLocks noChangeArrowheads="1"/>
            </p:cNvSpPr>
            <p:nvPr/>
          </p:nvSpPr>
          <p:spPr bwMode="auto">
            <a:xfrm>
              <a:off x="192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4" name="Oval 57"/>
            <p:cNvSpPr>
              <a:spLocks noChangeArrowheads="1"/>
            </p:cNvSpPr>
            <p:nvPr/>
          </p:nvSpPr>
          <p:spPr bwMode="auto">
            <a:xfrm>
              <a:off x="240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5" name="Oval 58"/>
            <p:cNvSpPr>
              <a:spLocks noChangeArrowheads="1"/>
            </p:cNvSpPr>
            <p:nvPr/>
          </p:nvSpPr>
          <p:spPr bwMode="auto">
            <a:xfrm>
              <a:off x="259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6" name="Oval 59"/>
            <p:cNvSpPr>
              <a:spLocks noChangeArrowheads="1"/>
            </p:cNvSpPr>
            <p:nvPr/>
          </p:nvSpPr>
          <p:spPr bwMode="auto">
            <a:xfrm>
              <a:off x="268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7" name="Oval 60"/>
            <p:cNvSpPr>
              <a:spLocks noChangeArrowheads="1"/>
            </p:cNvSpPr>
            <p:nvPr/>
          </p:nvSpPr>
          <p:spPr bwMode="auto">
            <a:xfrm>
              <a:off x="278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8" name="Oval 61"/>
            <p:cNvSpPr>
              <a:spLocks noChangeArrowheads="1"/>
            </p:cNvSpPr>
            <p:nvPr/>
          </p:nvSpPr>
          <p:spPr bwMode="auto">
            <a:xfrm>
              <a:off x="288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499" name="Oval 62"/>
            <p:cNvSpPr>
              <a:spLocks noChangeArrowheads="1"/>
            </p:cNvSpPr>
            <p:nvPr/>
          </p:nvSpPr>
          <p:spPr bwMode="auto">
            <a:xfrm>
              <a:off x="249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0" name="Oval 63"/>
            <p:cNvSpPr>
              <a:spLocks noChangeArrowheads="1"/>
            </p:cNvSpPr>
            <p:nvPr/>
          </p:nvSpPr>
          <p:spPr bwMode="auto">
            <a:xfrm>
              <a:off x="297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1" name="Oval 64"/>
            <p:cNvSpPr>
              <a:spLocks noChangeArrowheads="1"/>
            </p:cNvSpPr>
            <p:nvPr/>
          </p:nvSpPr>
          <p:spPr bwMode="auto">
            <a:xfrm>
              <a:off x="316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2" name="Oval 65"/>
            <p:cNvSpPr>
              <a:spLocks noChangeArrowheads="1"/>
            </p:cNvSpPr>
            <p:nvPr/>
          </p:nvSpPr>
          <p:spPr bwMode="auto">
            <a:xfrm>
              <a:off x="326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3" name="Oval 66"/>
            <p:cNvSpPr>
              <a:spLocks noChangeArrowheads="1"/>
            </p:cNvSpPr>
            <p:nvPr/>
          </p:nvSpPr>
          <p:spPr bwMode="auto">
            <a:xfrm>
              <a:off x="336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4" name="Oval 67"/>
            <p:cNvSpPr>
              <a:spLocks noChangeArrowheads="1"/>
            </p:cNvSpPr>
            <p:nvPr/>
          </p:nvSpPr>
          <p:spPr bwMode="auto">
            <a:xfrm>
              <a:off x="345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5" name="Oval 68"/>
            <p:cNvSpPr>
              <a:spLocks noChangeArrowheads="1"/>
            </p:cNvSpPr>
            <p:nvPr/>
          </p:nvSpPr>
          <p:spPr bwMode="auto">
            <a:xfrm>
              <a:off x="307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6" name="Oval 69"/>
            <p:cNvSpPr>
              <a:spLocks noChangeArrowheads="1"/>
            </p:cNvSpPr>
            <p:nvPr/>
          </p:nvSpPr>
          <p:spPr bwMode="auto">
            <a:xfrm>
              <a:off x="355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7" name="Oval 70"/>
            <p:cNvSpPr>
              <a:spLocks noChangeArrowheads="1"/>
            </p:cNvSpPr>
            <p:nvPr/>
          </p:nvSpPr>
          <p:spPr bwMode="auto">
            <a:xfrm>
              <a:off x="374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8" name="Oval 71"/>
            <p:cNvSpPr>
              <a:spLocks noChangeArrowheads="1"/>
            </p:cNvSpPr>
            <p:nvPr/>
          </p:nvSpPr>
          <p:spPr bwMode="auto">
            <a:xfrm>
              <a:off x="384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09" name="Oval 72"/>
            <p:cNvSpPr>
              <a:spLocks noChangeArrowheads="1"/>
            </p:cNvSpPr>
            <p:nvPr/>
          </p:nvSpPr>
          <p:spPr bwMode="auto">
            <a:xfrm>
              <a:off x="3936"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0" name="Oval 73"/>
            <p:cNvSpPr>
              <a:spLocks noChangeArrowheads="1"/>
            </p:cNvSpPr>
            <p:nvPr/>
          </p:nvSpPr>
          <p:spPr bwMode="auto">
            <a:xfrm>
              <a:off x="4032"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1" name="Oval 74"/>
            <p:cNvSpPr>
              <a:spLocks noChangeArrowheads="1"/>
            </p:cNvSpPr>
            <p:nvPr/>
          </p:nvSpPr>
          <p:spPr bwMode="auto">
            <a:xfrm>
              <a:off x="364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2" name="Oval 75"/>
            <p:cNvSpPr>
              <a:spLocks noChangeArrowheads="1"/>
            </p:cNvSpPr>
            <p:nvPr/>
          </p:nvSpPr>
          <p:spPr bwMode="auto">
            <a:xfrm>
              <a:off x="4128"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3" name="Oval 76"/>
            <p:cNvSpPr>
              <a:spLocks noChangeArrowheads="1"/>
            </p:cNvSpPr>
            <p:nvPr/>
          </p:nvSpPr>
          <p:spPr bwMode="auto">
            <a:xfrm>
              <a:off x="4320"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4" name="Oval 77"/>
            <p:cNvSpPr>
              <a:spLocks noChangeArrowheads="1"/>
            </p:cNvSpPr>
            <p:nvPr/>
          </p:nvSpPr>
          <p:spPr bwMode="auto">
            <a:xfrm>
              <a:off x="4224" y="1517"/>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5" name="Oval 78"/>
            <p:cNvSpPr>
              <a:spLocks noChangeArrowheads="1"/>
            </p:cNvSpPr>
            <p:nvPr/>
          </p:nvSpPr>
          <p:spPr bwMode="auto">
            <a:xfrm>
              <a:off x="81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6" name="Oval 79"/>
            <p:cNvSpPr>
              <a:spLocks noChangeArrowheads="1"/>
            </p:cNvSpPr>
            <p:nvPr/>
          </p:nvSpPr>
          <p:spPr bwMode="auto">
            <a:xfrm>
              <a:off x="91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7" name="Oval 80"/>
            <p:cNvSpPr>
              <a:spLocks noChangeArrowheads="1"/>
            </p:cNvSpPr>
            <p:nvPr/>
          </p:nvSpPr>
          <p:spPr bwMode="auto">
            <a:xfrm>
              <a:off x="100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8" name="Oval 81"/>
            <p:cNvSpPr>
              <a:spLocks noChangeArrowheads="1"/>
            </p:cNvSpPr>
            <p:nvPr/>
          </p:nvSpPr>
          <p:spPr bwMode="auto">
            <a:xfrm>
              <a:off x="110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19" name="Oval 82"/>
            <p:cNvSpPr>
              <a:spLocks noChangeArrowheads="1"/>
            </p:cNvSpPr>
            <p:nvPr/>
          </p:nvSpPr>
          <p:spPr bwMode="auto">
            <a:xfrm>
              <a:off x="72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0" name="Oval 83"/>
            <p:cNvSpPr>
              <a:spLocks noChangeArrowheads="1"/>
            </p:cNvSpPr>
            <p:nvPr/>
          </p:nvSpPr>
          <p:spPr bwMode="auto">
            <a:xfrm>
              <a:off x="120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1" name="Oval 84"/>
            <p:cNvSpPr>
              <a:spLocks noChangeArrowheads="1"/>
            </p:cNvSpPr>
            <p:nvPr/>
          </p:nvSpPr>
          <p:spPr bwMode="auto">
            <a:xfrm>
              <a:off x="139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2" name="Oval 85"/>
            <p:cNvSpPr>
              <a:spLocks noChangeArrowheads="1"/>
            </p:cNvSpPr>
            <p:nvPr/>
          </p:nvSpPr>
          <p:spPr bwMode="auto">
            <a:xfrm>
              <a:off x="148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3" name="Oval 86"/>
            <p:cNvSpPr>
              <a:spLocks noChangeArrowheads="1"/>
            </p:cNvSpPr>
            <p:nvPr/>
          </p:nvSpPr>
          <p:spPr bwMode="auto">
            <a:xfrm>
              <a:off x="158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4" name="Oval 87"/>
            <p:cNvSpPr>
              <a:spLocks noChangeArrowheads="1"/>
            </p:cNvSpPr>
            <p:nvPr/>
          </p:nvSpPr>
          <p:spPr bwMode="auto">
            <a:xfrm>
              <a:off x="168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5" name="Oval 88"/>
            <p:cNvSpPr>
              <a:spLocks noChangeArrowheads="1"/>
            </p:cNvSpPr>
            <p:nvPr/>
          </p:nvSpPr>
          <p:spPr bwMode="auto">
            <a:xfrm>
              <a:off x="129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6" name="Oval 89"/>
            <p:cNvSpPr>
              <a:spLocks noChangeArrowheads="1"/>
            </p:cNvSpPr>
            <p:nvPr/>
          </p:nvSpPr>
          <p:spPr bwMode="auto">
            <a:xfrm>
              <a:off x="177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7" name="Oval 90"/>
            <p:cNvSpPr>
              <a:spLocks noChangeArrowheads="1"/>
            </p:cNvSpPr>
            <p:nvPr/>
          </p:nvSpPr>
          <p:spPr bwMode="auto">
            <a:xfrm>
              <a:off x="196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8" name="Oval 91"/>
            <p:cNvSpPr>
              <a:spLocks noChangeArrowheads="1"/>
            </p:cNvSpPr>
            <p:nvPr/>
          </p:nvSpPr>
          <p:spPr bwMode="auto">
            <a:xfrm>
              <a:off x="206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29" name="Oval 92"/>
            <p:cNvSpPr>
              <a:spLocks noChangeArrowheads="1"/>
            </p:cNvSpPr>
            <p:nvPr/>
          </p:nvSpPr>
          <p:spPr bwMode="auto">
            <a:xfrm>
              <a:off x="216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0" name="Oval 93"/>
            <p:cNvSpPr>
              <a:spLocks noChangeArrowheads="1"/>
            </p:cNvSpPr>
            <p:nvPr/>
          </p:nvSpPr>
          <p:spPr bwMode="auto">
            <a:xfrm>
              <a:off x="225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1" name="Oval 94"/>
            <p:cNvSpPr>
              <a:spLocks noChangeArrowheads="1"/>
            </p:cNvSpPr>
            <p:nvPr/>
          </p:nvSpPr>
          <p:spPr bwMode="auto">
            <a:xfrm>
              <a:off x="187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2" name="Oval 95"/>
            <p:cNvSpPr>
              <a:spLocks noChangeArrowheads="1"/>
            </p:cNvSpPr>
            <p:nvPr/>
          </p:nvSpPr>
          <p:spPr bwMode="auto">
            <a:xfrm>
              <a:off x="235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3" name="Oval 96"/>
            <p:cNvSpPr>
              <a:spLocks noChangeArrowheads="1"/>
            </p:cNvSpPr>
            <p:nvPr/>
          </p:nvSpPr>
          <p:spPr bwMode="auto">
            <a:xfrm>
              <a:off x="254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4" name="Oval 97"/>
            <p:cNvSpPr>
              <a:spLocks noChangeArrowheads="1"/>
            </p:cNvSpPr>
            <p:nvPr/>
          </p:nvSpPr>
          <p:spPr bwMode="auto">
            <a:xfrm>
              <a:off x="264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5" name="Oval 98"/>
            <p:cNvSpPr>
              <a:spLocks noChangeArrowheads="1"/>
            </p:cNvSpPr>
            <p:nvPr/>
          </p:nvSpPr>
          <p:spPr bwMode="auto">
            <a:xfrm>
              <a:off x="273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6" name="Oval 99"/>
            <p:cNvSpPr>
              <a:spLocks noChangeArrowheads="1"/>
            </p:cNvSpPr>
            <p:nvPr/>
          </p:nvSpPr>
          <p:spPr bwMode="auto">
            <a:xfrm>
              <a:off x="283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7" name="Oval 100"/>
            <p:cNvSpPr>
              <a:spLocks noChangeArrowheads="1"/>
            </p:cNvSpPr>
            <p:nvPr/>
          </p:nvSpPr>
          <p:spPr bwMode="auto">
            <a:xfrm>
              <a:off x="244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8" name="Oval 101"/>
            <p:cNvSpPr>
              <a:spLocks noChangeArrowheads="1"/>
            </p:cNvSpPr>
            <p:nvPr/>
          </p:nvSpPr>
          <p:spPr bwMode="auto">
            <a:xfrm>
              <a:off x="292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39" name="Oval 102"/>
            <p:cNvSpPr>
              <a:spLocks noChangeArrowheads="1"/>
            </p:cNvSpPr>
            <p:nvPr/>
          </p:nvSpPr>
          <p:spPr bwMode="auto">
            <a:xfrm>
              <a:off x="312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0" name="Oval 103"/>
            <p:cNvSpPr>
              <a:spLocks noChangeArrowheads="1"/>
            </p:cNvSpPr>
            <p:nvPr/>
          </p:nvSpPr>
          <p:spPr bwMode="auto">
            <a:xfrm>
              <a:off x="321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1" name="Oval 104"/>
            <p:cNvSpPr>
              <a:spLocks noChangeArrowheads="1"/>
            </p:cNvSpPr>
            <p:nvPr/>
          </p:nvSpPr>
          <p:spPr bwMode="auto">
            <a:xfrm>
              <a:off x="331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2" name="Oval 105"/>
            <p:cNvSpPr>
              <a:spLocks noChangeArrowheads="1"/>
            </p:cNvSpPr>
            <p:nvPr/>
          </p:nvSpPr>
          <p:spPr bwMode="auto">
            <a:xfrm>
              <a:off x="340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3" name="Oval 106"/>
            <p:cNvSpPr>
              <a:spLocks noChangeArrowheads="1"/>
            </p:cNvSpPr>
            <p:nvPr/>
          </p:nvSpPr>
          <p:spPr bwMode="auto">
            <a:xfrm>
              <a:off x="302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4" name="Oval 107"/>
            <p:cNvSpPr>
              <a:spLocks noChangeArrowheads="1"/>
            </p:cNvSpPr>
            <p:nvPr/>
          </p:nvSpPr>
          <p:spPr bwMode="auto">
            <a:xfrm>
              <a:off x="350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5" name="Oval 108"/>
            <p:cNvSpPr>
              <a:spLocks noChangeArrowheads="1"/>
            </p:cNvSpPr>
            <p:nvPr/>
          </p:nvSpPr>
          <p:spPr bwMode="auto">
            <a:xfrm>
              <a:off x="369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6" name="Oval 109"/>
            <p:cNvSpPr>
              <a:spLocks noChangeArrowheads="1"/>
            </p:cNvSpPr>
            <p:nvPr/>
          </p:nvSpPr>
          <p:spPr bwMode="auto">
            <a:xfrm>
              <a:off x="379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7" name="Oval 110"/>
            <p:cNvSpPr>
              <a:spLocks noChangeArrowheads="1"/>
            </p:cNvSpPr>
            <p:nvPr/>
          </p:nvSpPr>
          <p:spPr bwMode="auto">
            <a:xfrm>
              <a:off x="3888"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8" name="Oval 111"/>
            <p:cNvSpPr>
              <a:spLocks noChangeArrowheads="1"/>
            </p:cNvSpPr>
            <p:nvPr/>
          </p:nvSpPr>
          <p:spPr bwMode="auto">
            <a:xfrm>
              <a:off x="3984"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49" name="Oval 112"/>
            <p:cNvSpPr>
              <a:spLocks noChangeArrowheads="1"/>
            </p:cNvSpPr>
            <p:nvPr/>
          </p:nvSpPr>
          <p:spPr bwMode="auto">
            <a:xfrm>
              <a:off x="360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0" name="Oval 113"/>
            <p:cNvSpPr>
              <a:spLocks noChangeArrowheads="1"/>
            </p:cNvSpPr>
            <p:nvPr/>
          </p:nvSpPr>
          <p:spPr bwMode="auto">
            <a:xfrm>
              <a:off x="4080"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1" name="Oval 114"/>
            <p:cNvSpPr>
              <a:spLocks noChangeArrowheads="1"/>
            </p:cNvSpPr>
            <p:nvPr/>
          </p:nvSpPr>
          <p:spPr bwMode="auto">
            <a:xfrm>
              <a:off x="4272"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2" name="Oval 115"/>
            <p:cNvSpPr>
              <a:spLocks noChangeArrowheads="1"/>
            </p:cNvSpPr>
            <p:nvPr/>
          </p:nvSpPr>
          <p:spPr bwMode="auto">
            <a:xfrm>
              <a:off x="4176" y="1584"/>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3" name="Oval 116"/>
            <p:cNvSpPr>
              <a:spLocks noChangeArrowheads="1"/>
            </p:cNvSpPr>
            <p:nvPr/>
          </p:nvSpPr>
          <p:spPr bwMode="auto">
            <a:xfrm>
              <a:off x="76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4" name="Oval 117"/>
            <p:cNvSpPr>
              <a:spLocks noChangeArrowheads="1"/>
            </p:cNvSpPr>
            <p:nvPr/>
          </p:nvSpPr>
          <p:spPr bwMode="auto">
            <a:xfrm>
              <a:off x="86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5" name="Oval 118"/>
            <p:cNvSpPr>
              <a:spLocks noChangeArrowheads="1"/>
            </p:cNvSpPr>
            <p:nvPr/>
          </p:nvSpPr>
          <p:spPr bwMode="auto">
            <a:xfrm>
              <a:off x="96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6" name="Oval 119"/>
            <p:cNvSpPr>
              <a:spLocks noChangeArrowheads="1"/>
            </p:cNvSpPr>
            <p:nvPr/>
          </p:nvSpPr>
          <p:spPr bwMode="auto">
            <a:xfrm>
              <a:off x="105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7" name="Oval 120"/>
            <p:cNvSpPr>
              <a:spLocks noChangeArrowheads="1"/>
            </p:cNvSpPr>
            <p:nvPr/>
          </p:nvSpPr>
          <p:spPr bwMode="auto">
            <a:xfrm>
              <a:off x="67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8" name="Oval 121"/>
            <p:cNvSpPr>
              <a:spLocks noChangeArrowheads="1"/>
            </p:cNvSpPr>
            <p:nvPr/>
          </p:nvSpPr>
          <p:spPr bwMode="auto">
            <a:xfrm>
              <a:off x="115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59" name="Oval 122"/>
            <p:cNvSpPr>
              <a:spLocks noChangeArrowheads="1"/>
            </p:cNvSpPr>
            <p:nvPr/>
          </p:nvSpPr>
          <p:spPr bwMode="auto">
            <a:xfrm>
              <a:off x="134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0" name="Oval 123"/>
            <p:cNvSpPr>
              <a:spLocks noChangeArrowheads="1"/>
            </p:cNvSpPr>
            <p:nvPr/>
          </p:nvSpPr>
          <p:spPr bwMode="auto">
            <a:xfrm>
              <a:off x="144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1" name="Oval 124"/>
            <p:cNvSpPr>
              <a:spLocks noChangeArrowheads="1"/>
            </p:cNvSpPr>
            <p:nvPr/>
          </p:nvSpPr>
          <p:spPr bwMode="auto">
            <a:xfrm>
              <a:off x="153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2" name="Oval 125"/>
            <p:cNvSpPr>
              <a:spLocks noChangeArrowheads="1"/>
            </p:cNvSpPr>
            <p:nvPr/>
          </p:nvSpPr>
          <p:spPr bwMode="auto">
            <a:xfrm>
              <a:off x="163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3" name="Oval 126"/>
            <p:cNvSpPr>
              <a:spLocks noChangeArrowheads="1"/>
            </p:cNvSpPr>
            <p:nvPr/>
          </p:nvSpPr>
          <p:spPr bwMode="auto">
            <a:xfrm>
              <a:off x="124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4" name="Oval 127"/>
            <p:cNvSpPr>
              <a:spLocks noChangeArrowheads="1"/>
            </p:cNvSpPr>
            <p:nvPr/>
          </p:nvSpPr>
          <p:spPr bwMode="auto">
            <a:xfrm>
              <a:off x="172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5" name="Oval 128"/>
            <p:cNvSpPr>
              <a:spLocks noChangeArrowheads="1"/>
            </p:cNvSpPr>
            <p:nvPr/>
          </p:nvSpPr>
          <p:spPr bwMode="auto">
            <a:xfrm>
              <a:off x="192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6" name="Oval 129"/>
            <p:cNvSpPr>
              <a:spLocks noChangeArrowheads="1"/>
            </p:cNvSpPr>
            <p:nvPr/>
          </p:nvSpPr>
          <p:spPr bwMode="auto">
            <a:xfrm>
              <a:off x="201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7" name="Oval 130"/>
            <p:cNvSpPr>
              <a:spLocks noChangeArrowheads="1"/>
            </p:cNvSpPr>
            <p:nvPr/>
          </p:nvSpPr>
          <p:spPr bwMode="auto">
            <a:xfrm>
              <a:off x="211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8" name="Oval 131"/>
            <p:cNvSpPr>
              <a:spLocks noChangeArrowheads="1"/>
            </p:cNvSpPr>
            <p:nvPr/>
          </p:nvSpPr>
          <p:spPr bwMode="auto">
            <a:xfrm>
              <a:off x="220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69" name="Oval 132"/>
            <p:cNvSpPr>
              <a:spLocks noChangeArrowheads="1"/>
            </p:cNvSpPr>
            <p:nvPr/>
          </p:nvSpPr>
          <p:spPr bwMode="auto">
            <a:xfrm>
              <a:off x="182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0" name="Oval 133"/>
            <p:cNvSpPr>
              <a:spLocks noChangeArrowheads="1"/>
            </p:cNvSpPr>
            <p:nvPr/>
          </p:nvSpPr>
          <p:spPr bwMode="auto">
            <a:xfrm>
              <a:off x="230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1" name="Oval 134"/>
            <p:cNvSpPr>
              <a:spLocks noChangeArrowheads="1"/>
            </p:cNvSpPr>
            <p:nvPr/>
          </p:nvSpPr>
          <p:spPr bwMode="auto">
            <a:xfrm>
              <a:off x="249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2" name="Oval 135"/>
            <p:cNvSpPr>
              <a:spLocks noChangeArrowheads="1"/>
            </p:cNvSpPr>
            <p:nvPr/>
          </p:nvSpPr>
          <p:spPr bwMode="auto">
            <a:xfrm>
              <a:off x="259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3" name="Oval 136"/>
            <p:cNvSpPr>
              <a:spLocks noChangeArrowheads="1"/>
            </p:cNvSpPr>
            <p:nvPr/>
          </p:nvSpPr>
          <p:spPr bwMode="auto">
            <a:xfrm>
              <a:off x="268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4" name="Oval 137"/>
            <p:cNvSpPr>
              <a:spLocks noChangeArrowheads="1"/>
            </p:cNvSpPr>
            <p:nvPr/>
          </p:nvSpPr>
          <p:spPr bwMode="auto">
            <a:xfrm>
              <a:off x="278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5" name="Oval 138"/>
            <p:cNvSpPr>
              <a:spLocks noChangeArrowheads="1"/>
            </p:cNvSpPr>
            <p:nvPr/>
          </p:nvSpPr>
          <p:spPr bwMode="auto">
            <a:xfrm>
              <a:off x="240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6" name="Oval 139"/>
            <p:cNvSpPr>
              <a:spLocks noChangeArrowheads="1"/>
            </p:cNvSpPr>
            <p:nvPr/>
          </p:nvSpPr>
          <p:spPr bwMode="auto">
            <a:xfrm>
              <a:off x="288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7" name="Oval 140"/>
            <p:cNvSpPr>
              <a:spLocks noChangeArrowheads="1"/>
            </p:cNvSpPr>
            <p:nvPr/>
          </p:nvSpPr>
          <p:spPr bwMode="auto">
            <a:xfrm>
              <a:off x="307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8" name="Oval 141"/>
            <p:cNvSpPr>
              <a:spLocks noChangeArrowheads="1"/>
            </p:cNvSpPr>
            <p:nvPr/>
          </p:nvSpPr>
          <p:spPr bwMode="auto">
            <a:xfrm>
              <a:off x="316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79" name="Oval 142"/>
            <p:cNvSpPr>
              <a:spLocks noChangeArrowheads="1"/>
            </p:cNvSpPr>
            <p:nvPr/>
          </p:nvSpPr>
          <p:spPr bwMode="auto">
            <a:xfrm>
              <a:off x="326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0" name="Oval 143"/>
            <p:cNvSpPr>
              <a:spLocks noChangeArrowheads="1"/>
            </p:cNvSpPr>
            <p:nvPr/>
          </p:nvSpPr>
          <p:spPr bwMode="auto">
            <a:xfrm>
              <a:off x="336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1" name="Oval 144"/>
            <p:cNvSpPr>
              <a:spLocks noChangeArrowheads="1"/>
            </p:cNvSpPr>
            <p:nvPr/>
          </p:nvSpPr>
          <p:spPr bwMode="auto">
            <a:xfrm>
              <a:off x="297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2" name="Oval 145"/>
            <p:cNvSpPr>
              <a:spLocks noChangeArrowheads="1"/>
            </p:cNvSpPr>
            <p:nvPr/>
          </p:nvSpPr>
          <p:spPr bwMode="auto">
            <a:xfrm>
              <a:off x="345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3" name="Oval 146"/>
            <p:cNvSpPr>
              <a:spLocks noChangeArrowheads="1"/>
            </p:cNvSpPr>
            <p:nvPr/>
          </p:nvSpPr>
          <p:spPr bwMode="auto">
            <a:xfrm>
              <a:off x="364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4" name="Oval 147"/>
            <p:cNvSpPr>
              <a:spLocks noChangeArrowheads="1"/>
            </p:cNvSpPr>
            <p:nvPr/>
          </p:nvSpPr>
          <p:spPr bwMode="auto">
            <a:xfrm>
              <a:off x="374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5" name="Oval 148"/>
            <p:cNvSpPr>
              <a:spLocks noChangeArrowheads="1"/>
            </p:cNvSpPr>
            <p:nvPr/>
          </p:nvSpPr>
          <p:spPr bwMode="auto">
            <a:xfrm>
              <a:off x="3840"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6" name="Oval 149"/>
            <p:cNvSpPr>
              <a:spLocks noChangeArrowheads="1"/>
            </p:cNvSpPr>
            <p:nvPr/>
          </p:nvSpPr>
          <p:spPr bwMode="auto">
            <a:xfrm>
              <a:off x="3936"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7" name="Oval 150"/>
            <p:cNvSpPr>
              <a:spLocks noChangeArrowheads="1"/>
            </p:cNvSpPr>
            <p:nvPr/>
          </p:nvSpPr>
          <p:spPr bwMode="auto">
            <a:xfrm>
              <a:off x="355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8" name="Oval 151"/>
            <p:cNvSpPr>
              <a:spLocks noChangeArrowheads="1"/>
            </p:cNvSpPr>
            <p:nvPr/>
          </p:nvSpPr>
          <p:spPr bwMode="auto">
            <a:xfrm>
              <a:off x="4032"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89" name="Oval 152"/>
            <p:cNvSpPr>
              <a:spLocks noChangeArrowheads="1"/>
            </p:cNvSpPr>
            <p:nvPr/>
          </p:nvSpPr>
          <p:spPr bwMode="auto">
            <a:xfrm>
              <a:off x="4224"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0" name="Oval 153"/>
            <p:cNvSpPr>
              <a:spLocks noChangeArrowheads="1"/>
            </p:cNvSpPr>
            <p:nvPr/>
          </p:nvSpPr>
          <p:spPr bwMode="auto">
            <a:xfrm>
              <a:off x="4128" y="1661"/>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1" name="Oval 154"/>
            <p:cNvSpPr>
              <a:spLocks noChangeArrowheads="1"/>
            </p:cNvSpPr>
            <p:nvPr/>
          </p:nvSpPr>
          <p:spPr bwMode="auto">
            <a:xfrm>
              <a:off x="72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2" name="Oval 155"/>
            <p:cNvSpPr>
              <a:spLocks noChangeArrowheads="1"/>
            </p:cNvSpPr>
            <p:nvPr/>
          </p:nvSpPr>
          <p:spPr bwMode="auto">
            <a:xfrm>
              <a:off x="81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3" name="Oval 156"/>
            <p:cNvSpPr>
              <a:spLocks noChangeArrowheads="1"/>
            </p:cNvSpPr>
            <p:nvPr/>
          </p:nvSpPr>
          <p:spPr bwMode="auto">
            <a:xfrm>
              <a:off x="91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4" name="Oval 157"/>
            <p:cNvSpPr>
              <a:spLocks noChangeArrowheads="1"/>
            </p:cNvSpPr>
            <p:nvPr/>
          </p:nvSpPr>
          <p:spPr bwMode="auto">
            <a:xfrm>
              <a:off x="100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5" name="Oval 158"/>
            <p:cNvSpPr>
              <a:spLocks noChangeArrowheads="1"/>
            </p:cNvSpPr>
            <p:nvPr/>
          </p:nvSpPr>
          <p:spPr bwMode="auto">
            <a:xfrm>
              <a:off x="62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6" name="Oval 159"/>
            <p:cNvSpPr>
              <a:spLocks noChangeArrowheads="1"/>
            </p:cNvSpPr>
            <p:nvPr/>
          </p:nvSpPr>
          <p:spPr bwMode="auto">
            <a:xfrm>
              <a:off x="110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7" name="Oval 160"/>
            <p:cNvSpPr>
              <a:spLocks noChangeArrowheads="1"/>
            </p:cNvSpPr>
            <p:nvPr/>
          </p:nvSpPr>
          <p:spPr bwMode="auto">
            <a:xfrm>
              <a:off x="129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8" name="Oval 161"/>
            <p:cNvSpPr>
              <a:spLocks noChangeArrowheads="1"/>
            </p:cNvSpPr>
            <p:nvPr/>
          </p:nvSpPr>
          <p:spPr bwMode="auto">
            <a:xfrm>
              <a:off x="139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599" name="Oval 162"/>
            <p:cNvSpPr>
              <a:spLocks noChangeArrowheads="1"/>
            </p:cNvSpPr>
            <p:nvPr/>
          </p:nvSpPr>
          <p:spPr bwMode="auto">
            <a:xfrm>
              <a:off x="148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0" name="Oval 163"/>
            <p:cNvSpPr>
              <a:spLocks noChangeArrowheads="1"/>
            </p:cNvSpPr>
            <p:nvPr/>
          </p:nvSpPr>
          <p:spPr bwMode="auto">
            <a:xfrm>
              <a:off x="158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1" name="Oval 164"/>
            <p:cNvSpPr>
              <a:spLocks noChangeArrowheads="1"/>
            </p:cNvSpPr>
            <p:nvPr/>
          </p:nvSpPr>
          <p:spPr bwMode="auto">
            <a:xfrm>
              <a:off x="120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2" name="Oval 165"/>
            <p:cNvSpPr>
              <a:spLocks noChangeArrowheads="1"/>
            </p:cNvSpPr>
            <p:nvPr/>
          </p:nvSpPr>
          <p:spPr bwMode="auto">
            <a:xfrm>
              <a:off x="168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3" name="Oval 166"/>
            <p:cNvSpPr>
              <a:spLocks noChangeArrowheads="1"/>
            </p:cNvSpPr>
            <p:nvPr/>
          </p:nvSpPr>
          <p:spPr bwMode="auto">
            <a:xfrm>
              <a:off x="187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4" name="Oval 167"/>
            <p:cNvSpPr>
              <a:spLocks noChangeArrowheads="1"/>
            </p:cNvSpPr>
            <p:nvPr/>
          </p:nvSpPr>
          <p:spPr bwMode="auto">
            <a:xfrm>
              <a:off x="196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5" name="Oval 168"/>
            <p:cNvSpPr>
              <a:spLocks noChangeArrowheads="1"/>
            </p:cNvSpPr>
            <p:nvPr/>
          </p:nvSpPr>
          <p:spPr bwMode="auto">
            <a:xfrm>
              <a:off x="206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6" name="Oval 169"/>
            <p:cNvSpPr>
              <a:spLocks noChangeArrowheads="1"/>
            </p:cNvSpPr>
            <p:nvPr/>
          </p:nvSpPr>
          <p:spPr bwMode="auto">
            <a:xfrm>
              <a:off x="216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7" name="Oval 170"/>
            <p:cNvSpPr>
              <a:spLocks noChangeArrowheads="1"/>
            </p:cNvSpPr>
            <p:nvPr/>
          </p:nvSpPr>
          <p:spPr bwMode="auto">
            <a:xfrm>
              <a:off x="177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8" name="Oval 171"/>
            <p:cNvSpPr>
              <a:spLocks noChangeArrowheads="1"/>
            </p:cNvSpPr>
            <p:nvPr/>
          </p:nvSpPr>
          <p:spPr bwMode="auto">
            <a:xfrm>
              <a:off x="225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09" name="Oval 172"/>
            <p:cNvSpPr>
              <a:spLocks noChangeArrowheads="1"/>
            </p:cNvSpPr>
            <p:nvPr/>
          </p:nvSpPr>
          <p:spPr bwMode="auto">
            <a:xfrm>
              <a:off x="244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0" name="Oval 173"/>
            <p:cNvSpPr>
              <a:spLocks noChangeArrowheads="1"/>
            </p:cNvSpPr>
            <p:nvPr/>
          </p:nvSpPr>
          <p:spPr bwMode="auto">
            <a:xfrm>
              <a:off x="254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1" name="Oval 174"/>
            <p:cNvSpPr>
              <a:spLocks noChangeArrowheads="1"/>
            </p:cNvSpPr>
            <p:nvPr/>
          </p:nvSpPr>
          <p:spPr bwMode="auto">
            <a:xfrm>
              <a:off x="264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2" name="Oval 175"/>
            <p:cNvSpPr>
              <a:spLocks noChangeArrowheads="1"/>
            </p:cNvSpPr>
            <p:nvPr/>
          </p:nvSpPr>
          <p:spPr bwMode="auto">
            <a:xfrm>
              <a:off x="273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3" name="Oval 176"/>
            <p:cNvSpPr>
              <a:spLocks noChangeArrowheads="1"/>
            </p:cNvSpPr>
            <p:nvPr/>
          </p:nvSpPr>
          <p:spPr bwMode="auto">
            <a:xfrm>
              <a:off x="235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4" name="Oval 177"/>
            <p:cNvSpPr>
              <a:spLocks noChangeArrowheads="1"/>
            </p:cNvSpPr>
            <p:nvPr/>
          </p:nvSpPr>
          <p:spPr bwMode="auto">
            <a:xfrm>
              <a:off x="283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5" name="Oval 178"/>
            <p:cNvSpPr>
              <a:spLocks noChangeArrowheads="1"/>
            </p:cNvSpPr>
            <p:nvPr/>
          </p:nvSpPr>
          <p:spPr bwMode="auto">
            <a:xfrm>
              <a:off x="302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6" name="Oval 179"/>
            <p:cNvSpPr>
              <a:spLocks noChangeArrowheads="1"/>
            </p:cNvSpPr>
            <p:nvPr/>
          </p:nvSpPr>
          <p:spPr bwMode="auto">
            <a:xfrm>
              <a:off x="312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7" name="Oval 180"/>
            <p:cNvSpPr>
              <a:spLocks noChangeArrowheads="1"/>
            </p:cNvSpPr>
            <p:nvPr/>
          </p:nvSpPr>
          <p:spPr bwMode="auto">
            <a:xfrm>
              <a:off x="321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8" name="Oval 181"/>
            <p:cNvSpPr>
              <a:spLocks noChangeArrowheads="1"/>
            </p:cNvSpPr>
            <p:nvPr/>
          </p:nvSpPr>
          <p:spPr bwMode="auto">
            <a:xfrm>
              <a:off x="331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19" name="Oval 182"/>
            <p:cNvSpPr>
              <a:spLocks noChangeArrowheads="1"/>
            </p:cNvSpPr>
            <p:nvPr/>
          </p:nvSpPr>
          <p:spPr bwMode="auto">
            <a:xfrm>
              <a:off x="292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0" name="Oval 183"/>
            <p:cNvSpPr>
              <a:spLocks noChangeArrowheads="1"/>
            </p:cNvSpPr>
            <p:nvPr/>
          </p:nvSpPr>
          <p:spPr bwMode="auto">
            <a:xfrm>
              <a:off x="340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1" name="Oval 184"/>
            <p:cNvSpPr>
              <a:spLocks noChangeArrowheads="1"/>
            </p:cNvSpPr>
            <p:nvPr/>
          </p:nvSpPr>
          <p:spPr bwMode="auto">
            <a:xfrm>
              <a:off x="360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2" name="Oval 185"/>
            <p:cNvSpPr>
              <a:spLocks noChangeArrowheads="1"/>
            </p:cNvSpPr>
            <p:nvPr/>
          </p:nvSpPr>
          <p:spPr bwMode="auto">
            <a:xfrm>
              <a:off x="369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3" name="Oval 186"/>
            <p:cNvSpPr>
              <a:spLocks noChangeArrowheads="1"/>
            </p:cNvSpPr>
            <p:nvPr/>
          </p:nvSpPr>
          <p:spPr bwMode="auto">
            <a:xfrm>
              <a:off x="3792"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4" name="Oval 187"/>
            <p:cNvSpPr>
              <a:spLocks noChangeArrowheads="1"/>
            </p:cNvSpPr>
            <p:nvPr/>
          </p:nvSpPr>
          <p:spPr bwMode="auto">
            <a:xfrm>
              <a:off x="3888"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5" name="Oval 188"/>
            <p:cNvSpPr>
              <a:spLocks noChangeArrowheads="1"/>
            </p:cNvSpPr>
            <p:nvPr/>
          </p:nvSpPr>
          <p:spPr bwMode="auto">
            <a:xfrm>
              <a:off x="350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6" name="Oval 189"/>
            <p:cNvSpPr>
              <a:spLocks noChangeArrowheads="1"/>
            </p:cNvSpPr>
            <p:nvPr/>
          </p:nvSpPr>
          <p:spPr bwMode="auto">
            <a:xfrm>
              <a:off x="3984"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7" name="Oval 190"/>
            <p:cNvSpPr>
              <a:spLocks noChangeArrowheads="1"/>
            </p:cNvSpPr>
            <p:nvPr/>
          </p:nvSpPr>
          <p:spPr bwMode="auto">
            <a:xfrm>
              <a:off x="4176"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8" name="Oval 191"/>
            <p:cNvSpPr>
              <a:spLocks noChangeArrowheads="1"/>
            </p:cNvSpPr>
            <p:nvPr/>
          </p:nvSpPr>
          <p:spPr bwMode="auto">
            <a:xfrm>
              <a:off x="4080" y="1728"/>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29" name="Oval 192"/>
            <p:cNvSpPr>
              <a:spLocks noChangeArrowheads="1"/>
            </p:cNvSpPr>
            <p:nvPr/>
          </p:nvSpPr>
          <p:spPr bwMode="auto">
            <a:xfrm>
              <a:off x="67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0" name="Oval 193"/>
            <p:cNvSpPr>
              <a:spLocks noChangeArrowheads="1"/>
            </p:cNvSpPr>
            <p:nvPr/>
          </p:nvSpPr>
          <p:spPr bwMode="auto">
            <a:xfrm>
              <a:off x="76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1" name="Oval 194"/>
            <p:cNvSpPr>
              <a:spLocks noChangeArrowheads="1"/>
            </p:cNvSpPr>
            <p:nvPr/>
          </p:nvSpPr>
          <p:spPr bwMode="auto">
            <a:xfrm>
              <a:off x="86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2" name="Oval 195"/>
            <p:cNvSpPr>
              <a:spLocks noChangeArrowheads="1"/>
            </p:cNvSpPr>
            <p:nvPr/>
          </p:nvSpPr>
          <p:spPr bwMode="auto">
            <a:xfrm>
              <a:off x="96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3" name="Oval 196"/>
            <p:cNvSpPr>
              <a:spLocks noChangeArrowheads="1"/>
            </p:cNvSpPr>
            <p:nvPr/>
          </p:nvSpPr>
          <p:spPr bwMode="auto">
            <a:xfrm>
              <a:off x="57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4" name="Oval 197"/>
            <p:cNvSpPr>
              <a:spLocks noChangeArrowheads="1"/>
            </p:cNvSpPr>
            <p:nvPr/>
          </p:nvSpPr>
          <p:spPr bwMode="auto">
            <a:xfrm>
              <a:off x="105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5" name="Oval 198"/>
            <p:cNvSpPr>
              <a:spLocks noChangeArrowheads="1"/>
            </p:cNvSpPr>
            <p:nvPr/>
          </p:nvSpPr>
          <p:spPr bwMode="auto">
            <a:xfrm>
              <a:off x="124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6" name="Oval 199"/>
            <p:cNvSpPr>
              <a:spLocks noChangeArrowheads="1"/>
            </p:cNvSpPr>
            <p:nvPr/>
          </p:nvSpPr>
          <p:spPr bwMode="auto">
            <a:xfrm>
              <a:off x="134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7" name="Oval 200"/>
            <p:cNvSpPr>
              <a:spLocks noChangeArrowheads="1"/>
            </p:cNvSpPr>
            <p:nvPr/>
          </p:nvSpPr>
          <p:spPr bwMode="auto">
            <a:xfrm>
              <a:off x="144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8" name="Oval 201"/>
            <p:cNvSpPr>
              <a:spLocks noChangeArrowheads="1"/>
            </p:cNvSpPr>
            <p:nvPr/>
          </p:nvSpPr>
          <p:spPr bwMode="auto">
            <a:xfrm>
              <a:off x="153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39" name="Oval 202"/>
            <p:cNvSpPr>
              <a:spLocks noChangeArrowheads="1"/>
            </p:cNvSpPr>
            <p:nvPr/>
          </p:nvSpPr>
          <p:spPr bwMode="auto">
            <a:xfrm>
              <a:off x="115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0" name="Oval 203"/>
            <p:cNvSpPr>
              <a:spLocks noChangeArrowheads="1"/>
            </p:cNvSpPr>
            <p:nvPr/>
          </p:nvSpPr>
          <p:spPr bwMode="auto">
            <a:xfrm>
              <a:off x="163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1" name="Oval 204"/>
            <p:cNvSpPr>
              <a:spLocks noChangeArrowheads="1"/>
            </p:cNvSpPr>
            <p:nvPr/>
          </p:nvSpPr>
          <p:spPr bwMode="auto">
            <a:xfrm>
              <a:off x="182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2" name="Oval 205"/>
            <p:cNvSpPr>
              <a:spLocks noChangeArrowheads="1"/>
            </p:cNvSpPr>
            <p:nvPr/>
          </p:nvSpPr>
          <p:spPr bwMode="auto">
            <a:xfrm>
              <a:off x="192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3" name="Oval 206"/>
            <p:cNvSpPr>
              <a:spLocks noChangeArrowheads="1"/>
            </p:cNvSpPr>
            <p:nvPr/>
          </p:nvSpPr>
          <p:spPr bwMode="auto">
            <a:xfrm>
              <a:off x="201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4" name="Oval 207"/>
            <p:cNvSpPr>
              <a:spLocks noChangeArrowheads="1"/>
            </p:cNvSpPr>
            <p:nvPr/>
          </p:nvSpPr>
          <p:spPr bwMode="auto">
            <a:xfrm>
              <a:off x="211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5" name="Oval 208"/>
            <p:cNvSpPr>
              <a:spLocks noChangeArrowheads="1"/>
            </p:cNvSpPr>
            <p:nvPr/>
          </p:nvSpPr>
          <p:spPr bwMode="auto">
            <a:xfrm>
              <a:off x="172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6" name="Oval 209"/>
            <p:cNvSpPr>
              <a:spLocks noChangeArrowheads="1"/>
            </p:cNvSpPr>
            <p:nvPr/>
          </p:nvSpPr>
          <p:spPr bwMode="auto">
            <a:xfrm>
              <a:off x="220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7" name="Oval 210"/>
            <p:cNvSpPr>
              <a:spLocks noChangeArrowheads="1"/>
            </p:cNvSpPr>
            <p:nvPr/>
          </p:nvSpPr>
          <p:spPr bwMode="auto">
            <a:xfrm>
              <a:off x="240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8" name="Oval 211"/>
            <p:cNvSpPr>
              <a:spLocks noChangeArrowheads="1"/>
            </p:cNvSpPr>
            <p:nvPr/>
          </p:nvSpPr>
          <p:spPr bwMode="auto">
            <a:xfrm>
              <a:off x="249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49" name="Oval 212"/>
            <p:cNvSpPr>
              <a:spLocks noChangeArrowheads="1"/>
            </p:cNvSpPr>
            <p:nvPr/>
          </p:nvSpPr>
          <p:spPr bwMode="auto">
            <a:xfrm>
              <a:off x="259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0" name="Oval 213"/>
            <p:cNvSpPr>
              <a:spLocks noChangeArrowheads="1"/>
            </p:cNvSpPr>
            <p:nvPr/>
          </p:nvSpPr>
          <p:spPr bwMode="auto">
            <a:xfrm>
              <a:off x="268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1" name="Oval 214"/>
            <p:cNvSpPr>
              <a:spLocks noChangeArrowheads="1"/>
            </p:cNvSpPr>
            <p:nvPr/>
          </p:nvSpPr>
          <p:spPr bwMode="auto">
            <a:xfrm>
              <a:off x="230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2" name="Oval 215"/>
            <p:cNvSpPr>
              <a:spLocks noChangeArrowheads="1"/>
            </p:cNvSpPr>
            <p:nvPr/>
          </p:nvSpPr>
          <p:spPr bwMode="auto">
            <a:xfrm>
              <a:off x="278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3" name="Oval 216"/>
            <p:cNvSpPr>
              <a:spLocks noChangeArrowheads="1"/>
            </p:cNvSpPr>
            <p:nvPr/>
          </p:nvSpPr>
          <p:spPr bwMode="auto">
            <a:xfrm>
              <a:off x="297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4" name="Oval 217"/>
            <p:cNvSpPr>
              <a:spLocks noChangeArrowheads="1"/>
            </p:cNvSpPr>
            <p:nvPr/>
          </p:nvSpPr>
          <p:spPr bwMode="auto">
            <a:xfrm>
              <a:off x="307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5" name="Oval 218"/>
            <p:cNvSpPr>
              <a:spLocks noChangeArrowheads="1"/>
            </p:cNvSpPr>
            <p:nvPr/>
          </p:nvSpPr>
          <p:spPr bwMode="auto">
            <a:xfrm>
              <a:off x="316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6" name="Oval 219"/>
            <p:cNvSpPr>
              <a:spLocks noChangeArrowheads="1"/>
            </p:cNvSpPr>
            <p:nvPr/>
          </p:nvSpPr>
          <p:spPr bwMode="auto">
            <a:xfrm>
              <a:off x="326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7" name="Oval 220"/>
            <p:cNvSpPr>
              <a:spLocks noChangeArrowheads="1"/>
            </p:cNvSpPr>
            <p:nvPr/>
          </p:nvSpPr>
          <p:spPr bwMode="auto">
            <a:xfrm>
              <a:off x="288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8" name="Oval 221"/>
            <p:cNvSpPr>
              <a:spLocks noChangeArrowheads="1"/>
            </p:cNvSpPr>
            <p:nvPr/>
          </p:nvSpPr>
          <p:spPr bwMode="auto">
            <a:xfrm>
              <a:off x="336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59" name="Oval 222"/>
            <p:cNvSpPr>
              <a:spLocks noChangeArrowheads="1"/>
            </p:cNvSpPr>
            <p:nvPr/>
          </p:nvSpPr>
          <p:spPr bwMode="auto">
            <a:xfrm>
              <a:off x="355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0" name="Oval 223"/>
            <p:cNvSpPr>
              <a:spLocks noChangeArrowheads="1"/>
            </p:cNvSpPr>
            <p:nvPr/>
          </p:nvSpPr>
          <p:spPr bwMode="auto">
            <a:xfrm>
              <a:off x="364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1" name="Oval 224"/>
            <p:cNvSpPr>
              <a:spLocks noChangeArrowheads="1"/>
            </p:cNvSpPr>
            <p:nvPr/>
          </p:nvSpPr>
          <p:spPr bwMode="auto">
            <a:xfrm>
              <a:off x="3744"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2" name="Oval 225"/>
            <p:cNvSpPr>
              <a:spLocks noChangeArrowheads="1"/>
            </p:cNvSpPr>
            <p:nvPr/>
          </p:nvSpPr>
          <p:spPr bwMode="auto">
            <a:xfrm>
              <a:off x="3840"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3" name="Oval 226"/>
            <p:cNvSpPr>
              <a:spLocks noChangeArrowheads="1"/>
            </p:cNvSpPr>
            <p:nvPr/>
          </p:nvSpPr>
          <p:spPr bwMode="auto">
            <a:xfrm>
              <a:off x="345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4" name="Oval 227"/>
            <p:cNvSpPr>
              <a:spLocks noChangeArrowheads="1"/>
            </p:cNvSpPr>
            <p:nvPr/>
          </p:nvSpPr>
          <p:spPr bwMode="auto">
            <a:xfrm>
              <a:off x="3936"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5" name="Oval 228"/>
            <p:cNvSpPr>
              <a:spLocks noChangeArrowheads="1"/>
            </p:cNvSpPr>
            <p:nvPr/>
          </p:nvSpPr>
          <p:spPr bwMode="auto">
            <a:xfrm>
              <a:off x="4128"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6" name="Oval 229"/>
            <p:cNvSpPr>
              <a:spLocks noChangeArrowheads="1"/>
            </p:cNvSpPr>
            <p:nvPr/>
          </p:nvSpPr>
          <p:spPr bwMode="auto">
            <a:xfrm>
              <a:off x="4032" y="1805"/>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7" name="Oval 230"/>
            <p:cNvSpPr>
              <a:spLocks noChangeArrowheads="1"/>
            </p:cNvSpPr>
            <p:nvPr/>
          </p:nvSpPr>
          <p:spPr bwMode="auto">
            <a:xfrm>
              <a:off x="62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68" name="Freeform 231"/>
            <p:cNvSpPr>
              <a:spLocks/>
            </p:cNvSpPr>
            <p:nvPr/>
          </p:nvSpPr>
          <p:spPr bwMode="auto">
            <a:xfrm>
              <a:off x="62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69" name="Freeform 232"/>
            <p:cNvSpPr>
              <a:spLocks/>
            </p:cNvSpPr>
            <p:nvPr/>
          </p:nvSpPr>
          <p:spPr bwMode="auto">
            <a:xfrm>
              <a:off x="65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0" name="Oval 233"/>
            <p:cNvSpPr>
              <a:spLocks noChangeArrowheads="1"/>
            </p:cNvSpPr>
            <p:nvPr/>
          </p:nvSpPr>
          <p:spPr bwMode="auto">
            <a:xfrm>
              <a:off x="72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71" name="Freeform 234"/>
            <p:cNvSpPr>
              <a:spLocks/>
            </p:cNvSpPr>
            <p:nvPr/>
          </p:nvSpPr>
          <p:spPr bwMode="auto">
            <a:xfrm>
              <a:off x="72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2" name="Freeform 235"/>
            <p:cNvSpPr>
              <a:spLocks/>
            </p:cNvSpPr>
            <p:nvPr/>
          </p:nvSpPr>
          <p:spPr bwMode="auto">
            <a:xfrm>
              <a:off x="75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3" name="Oval 236"/>
            <p:cNvSpPr>
              <a:spLocks noChangeArrowheads="1"/>
            </p:cNvSpPr>
            <p:nvPr/>
          </p:nvSpPr>
          <p:spPr bwMode="auto">
            <a:xfrm>
              <a:off x="81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74" name="Freeform 237"/>
            <p:cNvSpPr>
              <a:spLocks/>
            </p:cNvSpPr>
            <p:nvPr/>
          </p:nvSpPr>
          <p:spPr bwMode="auto">
            <a:xfrm>
              <a:off x="81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5" name="Freeform 238"/>
            <p:cNvSpPr>
              <a:spLocks/>
            </p:cNvSpPr>
            <p:nvPr/>
          </p:nvSpPr>
          <p:spPr bwMode="auto">
            <a:xfrm>
              <a:off x="84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6" name="Oval 239"/>
            <p:cNvSpPr>
              <a:spLocks noChangeArrowheads="1"/>
            </p:cNvSpPr>
            <p:nvPr/>
          </p:nvSpPr>
          <p:spPr bwMode="auto">
            <a:xfrm>
              <a:off x="91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77" name="Freeform 240"/>
            <p:cNvSpPr>
              <a:spLocks/>
            </p:cNvSpPr>
            <p:nvPr/>
          </p:nvSpPr>
          <p:spPr bwMode="auto">
            <a:xfrm>
              <a:off x="91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8" name="Freeform 241"/>
            <p:cNvSpPr>
              <a:spLocks/>
            </p:cNvSpPr>
            <p:nvPr/>
          </p:nvSpPr>
          <p:spPr bwMode="auto">
            <a:xfrm>
              <a:off x="94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79" name="Oval 242"/>
            <p:cNvSpPr>
              <a:spLocks noChangeArrowheads="1"/>
            </p:cNvSpPr>
            <p:nvPr/>
          </p:nvSpPr>
          <p:spPr bwMode="auto">
            <a:xfrm>
              <a:off x="52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80" name="Freeform 243"/>
            <p:cNvSpPr>
              <a:spLocks/>
            </p:cNvSpPr>
            <p:nvPr/>
          </p:nvSpPr>
          <p:spPr bwMode="auto">
            <a:xfrm>
              <a:off x="52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1" name="Freeform 244"/>
            <p:cNvSpPr>
              <a:spLocks/>
            </p:cNvSpPr>
            <p:nvPr/>
          </p:nvSpPr>
          <p:spPr bwMode="auto">
            <a:xfrm>
              <a:off x="56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2" name="Oval 245"/>
            <p:cNvSpPr>
              <a:spLocks noChangeArrowheads="1"/>
            </p:cNvSpPr>
            <p:nvPr/>
          </p:nvSpPr>
          <p:spPr bwMode="auto">
            <a:xfrm>
              <a:off x="100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83" name="Freeform 246"/>
            <p:cNvSpPr>
              <a:spLocks/>
            </p:cNvSpPr>
            <p:nvPr/>
          </p:nvSpPr>
          <p:spPr bwMode="auto">
            <a:xfrm>
              <a:off x="100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4" name="Freeform 247"/>
            <p:cNvSpPr>
              <a:spLocks/>
            </p:cNvSpPr>
            <p:nvPr/>
          </p:nvSpPr>
          <p:spPr bwMode="auto">
            <a:xfrm>
              <a:off x="104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5" name="Oval 248"/>
            <p:cNvSpPr>
              <a:spLocks noChangeArrowheads="1"/>
            </p:cNvSpPr>
            <p:nvPr/>
          </p:nvSpPr>
          <p:spPr bwMode="auto">
            <a:xfrm>
              <a:off x="120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86" name="Freeform 249"/>
            <p:cNvSpPr>
              <a:spLocks/>
            </p:cNvSpPr>
            <p:nvPr/>
          </p:nvSpPr>
          <p:spPr bwMode="auto">
            <a:xfrm>
              <a:off x="120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7" name="Freeform 250"/>
            <p:cNvSpPr>
              <a:spLocks/>
            </p:cNvSpPr>
            <p:nvPr/>
          </p:nvSpPr>
          <p:spPr bwMode="auto">
            <a:xfrm>
              <a:off x="123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88" name="Oval 251"/>
            <p:cNvSpPr>
              <a:spLocks noChangeArrowheads="1"/>
            </p:cNvSpPr>
            <p:nvPr/>
          </p:nvSpPr>
          <p:spPr bwMode="auto">
            <a:xfrm>
              <a:off x="129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89" name="Freeform 252"/>
            <p:cNvSpPr>
              <a:spLocks/>
            </p:cNvSpPr>
            <p:nvPr/>
          </p:nvSpPr>
          <p:spPr bwMode="auto">
            <a:xfrm>
              <a:off x="129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0" name="Freeform 253"/>
            <p:cNvSpPr>
              <a:spLocks/>
            </p:cNvSpPr>
            <p:nvPr/>
          </p:nvSpPr>
          <p:spPr bwMode="auto">
            <a:xfrm>
              <a:off x="132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1" name="Oval 254"/>
            <p:cNvSpPr>
              <a:spLocks noChangeArrowheads="1"/>
            </p:cNvSpPr>
            <p:nvPr/>
          </p:nvSpPr>
          <p:spPr bwMode="auto">
            <a:xfrm>
              <a:off x="139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92" name="Freeform 255"/>
            <p:cNvSpPr>
              <a:spLocks/>
            </p:cNvSpPr>
            <p:nvPr/>
          </p:nvSpPr>
          <p:spPr bwMode="auto">
            <a:xfrm>
              <a:off x="139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3" name="Freeform 256"/>
            <p:cNvSpPr>
              <a:spLocks/>
            </p:cNvSpPr>
            <p:nvPr/>
          </p:nvSpPr>
          <p:spPr bwMode="auto">
            <a:xfrm>
              <a:off x="142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4" name="Oval 257"/>
            <p:cNvSpPr>
              <a:spLocks noChangeArrowheads="1"/>
            </p:cNvSpPr>
            <p:nvPr/>
          </p:nvSpPr>
          <p:spPr bwMode="auto">
            <a:xfrm>
              <a:off x="148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95" name="Freeform 258"/>
            <p:cNvSpPr>
              <a:spLocks/>
            </p:cNvSpPr>
            <p:nvPr/>
          </p:nvSpPr>
          <p:spPr bwMode="auto">
            <a:xfrm>
              <a:off x="148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6" name="Freeform 259"/>
            <p:cNvSpPr>
              <a:spLocks/>
            </p:cNvSpPr>
            <p:nvPr/>
          </p:nvSpPr>
          <p:spPr bwMode="auto">
            <a:xfrm>
              <a:off x="152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7" name="Oval 260"/>
            <p:cNvSpPr>
              <a:spLocks noChangeArrowheads="1"/>
            </p:cNvSpPr>
            <p:nvPr/>
          </p:nvSpPr>
          <p:spPr bwMode="auto">
            <a:xfrm>
              <a:off x="110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698" name="Freeform 261"/>
            <p:cNvSpPr>
              <a:spLocks/>
            </p:cNvSpPr>
            <p:nvPr/>
          </p:nvSpPr>
          <p:spPr bwMode="auto">
            <a:xfrm>
              <a:off x="110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699" name="Freeform 262"/>
            <p:cNvSpPr>
              <a:spLocks/>
            </p:cNvSpPr>
            <p:nvPr/>
          </p:nvSpPr>
          <p:spPr bwMode="auto">
            <a:xfrm>
              <a:off x="113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0" name="Oval 263"/>
            <p:cNvSpPr>
              <a:spLocks noChangeArrowheads="1"/>
            </p:cNvSpPr>
            <p:nvPr/>
          </p:nvSpPr>
          <p:spPr bwMode="auto">
            <a:xfrm>
              <a:off x="158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01" name="Freeform 264"/>
            <p:cNvSpPr>
              <a:spLocks/>
            </p:cNvSpPr>
            <p:nvPr/>
          </p:nvSpPr>
          <p:spPr bwMode="auto">
            <a:xfrm>
              <a:off x="158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2" name="Freeform 265"/>
            <p:cNvSpPr>
              <a:spLocks/>
            </p:cNvSpPr>
            <p:nvPr/>
          </p:nvSpPr>
          <p:spPr bwMode="auto">
            <a:xfrm>
              <a:off x="161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3" name="Oval 266"/>
            <p:cNvSpPr>
              <a:spLocks noChangeArrowheads="1"/>
            </p:cNvSpPr>
            <p:nvPr/>
          </p:nvSpPr>
          <p:spPr bwMode="auto">
            <a:xfrm>
              <a:off x="177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04" name="Freeform 267"/>
            <p:cNvSpPr>
              <a:spLocks/>
            </p:cNvSpPr>
            <p:nvPr/>
          </p:nvSpPr>
          <p:spPr bwMode="auto">
            <a:xfrm>
              <a:off x="177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5" name="Freeform 268"/>
            <p:cNvSpPr>
              <a:spLocks/>
            </p:cNvSpPr>
            <p:nvPr/>
          </p:nvSpPr>
          <p:spPr bwMode="auto">
            <a:xfrm>
              <a:off x="180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6" name="Oval 269"/>
            <p:cNvSpPr>
              <a:spLocks noChangeArrowheads="1"/>
            </p:cNvSpPr>
            <p:nvPr/>
          </p:nvSpPr>
          <p:spPr bwMode="auto">
            <a:xfrm>
              <a:off x="187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07" name="Freeform 270"/>
            <p:cNvSpPr>
              <a:spLocks/>
            </p:cNvSpPr>
            <p:nvPr/>
          </p:nvSpPr>
          <p:spPr bwMode="auto">
            <a:xfrm>
              <a:off x="187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8" name="Freeform 271"/>
            <p:cNvSpPr>
              <a:spLocks/>
            </p:cNvSpPr>
            <p:nvPr/>
          </p:nvSpPr>
          <p:spPr bwMode="auto">
            <a:xfrm>
              <a:off x="190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09" name="Oval 272"/>
            <p:cNvSpPr>
              <a:spLocks noChangeArrowheads="1"/>
            </p:cNvSpPr>
            <p:nvPr/>
          </p:nvSpPr>
          <p:spPr bwMode="auto">
            <a:xfrm>
              <a:off x="196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10" name="Freeform 273"/>
            <p:cNvSpPr>
              <a:spLocks/>
            </p:cNvSpPr>
            <p:nvPr/>
          </p:nvSpPr>
          <p:spPr bwMode="auto">
            <a:xfrm>
              <a:off x="196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1" name="Freeform 274"/>
            <p:cNvSpPr>
              <a:spLocks/>
            </p:cNvSpPr>
            <p:nvPr/>
          </p:nvSpPr>
          <p:spPr bwMode="auto">
            <a:xfrm>
              <a:off x="200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2" name="Oval 275"/>
            <p:cNvSpPr>
              <a:spLocks noChangeArrowheads="1"/>
            </p:cNvSpPr>
            <p:nvPr/>
          </p:nvSpPr>
          <p:spPr bwMode="auto">
            <a:xfrm>
              <a:off x="206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13" name="Freeform 276"/>
            <p:cNvSpPr>
              <a:spLocks/>
            </p:cNvSpPr>
            <p:nvPr/>
          </p:nvSpPr>
          <p:spPr bwMode="auto">
            <a:xfrm>
              <a:off x="206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4" name="Freeform 277"/>
            <p:cNvSpPr>
              <a:spLocks/>
            </p:cNvSpPr>
            <p:nvPr/>
          </p:nvSpPr>
          <p:spPr bwMode="auto">
            <a:xfrm>
              <a:off x="209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5" name="Oval 278"/>
            <p:cNvSpPr>
              <a:spLocks noChangeArrowheads="1"/>
            </p:cNvSpPr>
            <p:nvPr/>
          </p:nvSpPr>
          <p:spPr bwMode="auto">
            <a:xfrm>
              <a:off x="168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16" name="Freeform 279"/>
            <p:cNvSpPr>
              <a:spLocks/>
            </p:cNvSpPr>
            <p:nvPr/>
          </p:nvSpPr>
          <p:spPr bwMode="auto">
            <a:xfrm>
              <a:off x="168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7" name="Freeform 280"/>
            <p:cNvSpPr>
              <a:spLocks/>
            </p:cNvSpPr>
            <p:nvPr/>
          </p:nvSpPr>
          <p:spPr bwMode="auto">
            <a:xfrm>
              <a:off x="171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18" name="Oval 281"/>
            <p:cNvSpPr>
              <a:spLocks noChangeArrowheads="1"/>
            </p:cNvSpPr>
            <p:nvPr/>
          </p:nvSpPr>
          <p:spPr bwMode="auto">
            <a:xfrm>
              <a:off x="216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19" name="Freeform 282"/>
            <p:cNvSpPr>
              <a:spLocks/>
            </p:cNvSpPr>
            <p:nvPr/>
          </p:nvSpPr>
          <p:spPr bwMode="auto">
            <a:xfrm>
              <a:off x="216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0" name="Freeform 283"/>
            <p:cNvSpPr>
              <a:spLocks/>
            </p:cNvSpPr>
            <p:nvPr/>
          </p:nvSpPr>
          <p:spPr bwMode="auto">
            <a:xfrm>
              <a:off x="219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1" name="Oval 284"/>
            <p:cNvSpPr>
              <a:spLocks noChangeArrowheads="1"/>
            </p:cNvSpPr>
            <p:nvPr/>
          </p:nvSpPr>
          <p:spPr bwMode="auto">
            <a:xfrm>
              <a:off x="235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22" name="Freeform 285"/>
            <p:cNvSpPr>
              <a:spLocks/>
            </p:cNvSpPr>
            <p:nvPr/>
          </p:nvSpPr>
          <p:spPr bwMode="auto">
            <a:xfrm>
              <a:off x="235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3" name="Freeform 286"/>
            <p:cNvSpPr>
              <a:spLocks/>
            </p:cNvSpPr>
            <p:nvPr/>
          </p:nvSpPr>
          <p:spPr bwMode="auto">
            <a:xfrm>
              <a:off x="238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4" name="Oval 287"/>
            <p:cNvSpPr>
              <a:spLocks noChangeArrowheads="1"/>
            </p:cNvSpPr>
            <p:nvPr/>
          </p:nvSpPr>
          <p:spPr bwMode="auto">
            <a:xfrm>
              <a:off x="244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25" name="Freeform 288"/>
            <p:cNvSpPr>
              <a:spLocks/>
            </p:cNvSpPr>
            <p:nvPr/>
          </p:nvSpPr>
          <p:spPr bwMode="auto">
            <a:xfrm>
              <a:off x="244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6" name="Freeform 289"/>
            <p:cNvSpPr>
              <a:spLocks/>
            </p:cNvSpPr>
            <p:nvPr/>
          </p:nvSpPr>
          <p:spPr bwMode="auto">
            <a:xfrm>
              <a:off x="248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7" name="Oval 290"/>
            <p:cNvSpPr>
              <a:spLocks noChangeArrowheads="1"/>
            </p:cNvSpPr>
            <p:nvPr/>
          </p:nvSpPr>
          <p:spPr bwMode="auto">
            <a:xfrm>
              <a:off x="254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28" name="Freeform 291"/>
            <p:cNvSpPr>
              <a:spLocks/>
            </p:cNvSpPr>
            <p:nvPr/>
          </p:nvSpPr>
          <p:spPr bwMode="auto">
            <a:xfrm>
              <a:off x="254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29" name="Freeform 292"/>
            <p:cNvSpPr>
              <a:spLocks/>
            </p:cNvSpPr>
            <p:nvPr/>
          </p:nvSpPr>
          <p:spPr bwMode="auto">
            <a:xfrm>
              <a:off x="257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0" name="Oval 293"/>
            <p:cNvSpPr>
              <a:spLocks noChangeArrowheads="1"/>
            </p:cNvSpPr>
            <p:nvPr/>
          </p:nvSpPr>
          <p:spPr bwMode="auto">
            <a:xfrm>
              <a:off x="264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31" name="Freeform 294"/>
            <p:cNvSpPr>
              <a:spLocks/>
            </p:cNvSpPr>
            <p:nvPr/>
          </p:nvSpPr>
          <p:spPr bwMode="auto">
            <a:xfrm>
              <a:off x="264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2" name="Freeform 295"/>
            <p:cNvSpPr>
              <a:spLocks/>
            </p:cNvSpPr>
            <p:nvPr/>
          </p:nvSpPr>
          <p:spPr bwMode="auto">
            <a:xfrm>
              <a:off x="267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3" name="Oval 296"/>
            <p:cNvSpPr>
              <a:spLocks noChangeArrowheads="1"/>
            </p:cNvSpPr>
            <p:nvPr/>
          </p:nvSpPr>
          <p:spPr bwMode="auto">
            <a:xfrm>
              <a:off x="225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34" name="Freeform 297"/>
            <p:cNvSpPr>
              <a:spLocks/>
            </p:cNvSpPr>
            <p:nvPr/>
          </p:nvSpPr>
          <p:spPr bwMode="auto">
            <a:xfrm>
              <a:off x="225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5" name="Freeform 298"/>
            <p:cNvSpPr>
              <a:spLocks/>
            </p:cNvSpPr>
            <p:nvPr/>
          </p:nvSpPr>
          <p:spPr bwMode="auto">
            <a:xfrm>
              <a:off x="228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6" name="Oval 299"/>
            <p:cNvSpPr>
              <a:spLocks noChangeArrowheads="1"/>
            </p:cNvSpPr>
            <p:nvPr/>
          </p:nvSpPr>
          <p:spPr bwMode="auto">
            <a:xfrm>
              <a:off x="273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37" name="Freeform 300"/>
            <p:cNvSpPr>
              <a:spLocks/>
            </p:cNvSpPr>
            <p:nvPr/>
          </p:nvSpPr>
          <p:spPr bwMode="auto">
            <a:xfrm>
              <a:off x="273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8" name="Freeform 301"/>
            <p:cNvSpPr>
              <a:spLocks/>
            </p:cNvSpPr>
            <p:nvPr/>
          </p:nvSpPr>
          <p:spPr bwMode="auto">
            <a:xfrm>
              <a:off x="276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39" name="Oval 302"/>
            <p:cNvSpPr>
              <a:spLocks noChangeArrowheads="1"/>
            </p:cNvSpPr>
            <p:nvPr/>
          </p:nvSpPr>
          <p:spPr bwMode="auto">
            <a:xfrm>
              <a:off x="292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40" name="Freeform 303"/>
            <p:cNvSpPr>
              <a:spLocks/>
            </p:cNvSpPr>
            <p:nvPr/>
          </p:nvSpPr>
          <p:spPr bwMode="auto">
            <a:xfrm>
              <a:off x="292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1" name="Freeform 304"/>
            <p:cNvSpPr>
              <a:spLocks/>
            </p:cNvSpPr>
            <p:nvPr/>
          </p:nvSpPr>
          <p:spPr bwMode="auto">
            <a:xfrm>
              <a:off x="296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2" name="Oval 305"/>
            <p:cNvSpPr>
              <a:spLocks noChangeArrowheads="1"/>
            </p:cNvSpPr>
            <p:nvPr/>
          </p:nvSpPr>
          <p:spPr bwMode="auto">
            <a:xfrm>
              <a:off x="302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43" name="Freeform 306"/>
            <p:cNvSpPr>
              <a:spLocks/>
            </p:cNvSpPr>
            <p:nvPr/>
          </p:nvSpPr>
          <p:spPr bwMode="auto">
            <a:xfrm>
              <a:off x="302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4" name="Freeform 307"/>
            <p:cNvSpPr>
              <a:spLocks/>
            </p:cNvSpPr>
            <p:nvPr/>
          </p:nvSpPr>
          <p:spPr bwMode="auto">
            <a:xfrm>
              <a:off x="305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5" name="Oval 308"/>
            <p:cNvSpPr>
              <a:spLocks noChangeArrowheads="1"/>
            </p:cNvSpPr>
            <p:nvPr/>
          </p:nvSpPr>
          <p:spPr bwMode="auto">
            <a:xfrm>
              <a:off x="312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46" name="Freeform 309"/>
            <p:cNvSpPr>
              <a:spLocks/>
            </p:cNvSpPr>
            <p:nvPr/>
          </p:nvSpPr>
          <p:spPr bwMode="auto">
            <a:xfrm>
              <a:off x="312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7" name="Freeform 310"/>
            <p:cNvSpPr>
              <a:spLocks/>
            </p:cNvSpPr>
            <p:nvPr/>
          </p:nvSpPr>
          <p:spPr bwMode="auto">
            <a:xfrm>
              <a:off x="315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48" name="Oval 311"/>
            <p:cNvSpPr>
              <a:spLocks noChangeArrowheads="1"/>
            </p:cNvSpPr>
            <p:nvPr/>
          </p:nvSpPr>
          <p:spPr bwMode="auto">
            <a:xfrm>
              <a:off x="321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49" name="Freeform 312"/>
            <p:cNvSpPr>
              <a:spLocks/>
            </p:cNvSpPr>
            <p:nvPr/>
          </p:nvSpPr>
          <p:spPr bwMode="auto">
            <a:xfrm>
              <a:off x="321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0" name="Freeform 313"/>
            <p:cNvSpPr>
              <a:spLocks/>
            </p:cNvSpPr>
            <p:nvPr/>
          </p:nvSpPr>
          <p:spPr bwMode="auto">
            <a:xfrm>
              <a:off x="324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1" name="Oval 314"/>
            <p:cNvSpPr>
              <a:spLocks noChangeArrowheads="1"/>
            </p:cNvSpPr>
            <p:nvPr/>
          </p:nvSpPr>
          <p:spPr bwMode="auto">
            <a:xfrm>
              <a:off x="283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52" name="Freeform 315"/>
            <p:cNvSpPr>
              <a:spLocks/>
            </p:cNvSpPr>
            <p:nvPr/>
          </p:nvSpPr>
          <p:spPr bwMode="auto">
            <a:xfrm>
              <a:off x="283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3" name="Freeform 316"/>
            <p:cNvSpPr>
              <a:spLocks/>
            </p:cNvSpPr>
            <p:nvPr/>
          </p:nvSpPr>
          <p:spPr bwMode="auto">
            <a:xfrm>
              <a:off x="286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4" name="Oval 317"/>
            <p:cNvSpPr>
              <a:spLocks noChangeArrowheads="1"/>
            </p:cNvSpPr>
            <p:nvPr/>
          </p:nvSpPr>
          <p:spPr bwMode="auto">
            <a:xfrm>
              <a:off x="331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55" name="Freeform 318"/>
            <p:cNvSpPr>
              <a:spLocks/>
            </p:cNvSpPr>
            <p:nvPr/>
          </p:nvSpPr>
          <p:spPr bwMode="auto">
            <a:xfrm>
              <a:off x="331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6" name="Freeform 319"/>
            <p:cNvSpPr>
              <a:spLocks/>
            </p:cNvSpPr>
            <p:nvPr/>
          </p:nvSpPr>
          <p:spPr bwMode="auto">
            <a:xfrm>
              <a:off x="334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7" name="Oval 320"/>
            <p:cNvSpPr>
              <a:spLocks noChangeArrowheads="1"/>
            </p:cNvSpPr>
            <p:nvPr/>
          </p:nvSpPr>
          <p:spPr bwMode="auto">
            <a:xfrm>
              <a:off x="350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58" name="Freeform 321"/>
            <p:cNvSpPr>
              <a:spLocks/>
            </p:cNvSpPr>
            <p:nvPr/>
          </p:nvSpPr>
          <p:spPr bwMode="auto">
            <a:xfrm>
              <a:off x="350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59" name="Freeform 322"/>
            <p:cNvSpPr>
              <a:spLocks/>
            </p:cNvSpPr>
            <p:nvPr/>
          </p:nvSpPr>
          <p:spPr bwMode="auto">
            <a:xfrm>
              <a:off x="353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0" name="Oval 323"/>
            <p:cNvSpPr>
              <a:spLocks noChangeArrowheads="1"/>
            </p:cNvSpPr>
            <p:nvPr/>
          </p:nvSpPr>
          <p:spPr bwMode="auto">
            <a:xfrm>
              <a:off x="360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61" name="Freeform 324"/>
            <p:cNvSpPr>
              <a:spLocks/>
            </p:cNvSpPr>
            <p:nvPr/>
          </p:nvSpPr>
          <p:spPr bwMode="auto">
            <a:xfrm>
              <a:off x="360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2" name="Freeform 325"/>
            <p:cNvSpPr>
              <a:spLocks/>
            </p:cNvSpPr>
            <p:nvPr/>
          </p:nvSpPr>
          <p:spPr bwMode="auto">
            <a:xfrm>
              <a:off x="363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3" name="Oval 326"/>
            <p:cNvSpPr>
              <a:spLocks noChangeArrowheads="1"/>
            </p:cNvSpPr>
            <p:nvPr/>
          </p:nvSpPr>
          <p:spPr bwMode="auto">
            <a:xfrm>
              <a:off x="3696"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64" name="Freeform 327"/>
            <p:cNvSpPr>
              <a:spLocks/>
            </p:cNvSpPr>
            <p:nvPr/>
          </p:nvSpPr>
          <p:spPr bwMode="auto">
            <a:xfrm>
              <a:off x="369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5" name="Freeform 328"/>
            <p:cNvSpPr>
              <a:spLocks/>
            </p:cNvSpPr>
            <p:nvPr/>
          </p:nvSpPr>
          <p:spPr bwMode="auto">
            <a:xfrm>
              <a:off x="372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6" name="Oval 329"/>
            <p:cNvSpPr>
              <a:spLocks noChangeArrowheads="1"/>
            </p:cNvSpPr>
            <p:nvPr/>
          </p:nvSpPr>
          <p:spPr bwMode="auto">
            <a:xfrm>
              <a:off x="3792"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67" name="Freeform 330"/>
            <p:cNvSpPr>
              <a:spLocks/>
            </p:cNvSpPr>
            <p:nvPr/>
          </p:nvSpPr>
          <p:spPr bwMode="auto">
            <a:xfrm>
              <a:off x="379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8" name="Freeform 331"/>
            <p:cNvSpPr>
              <a:spLocks/>
            </p:cNvSpPr>
            <p:nvPr/>
          </p:nvSpPr>
          <p:spPr bwMode="auto">
            <a:xfrm>
              <a:off x="382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69" name="Oval 332"/>
            <p:cNvSpPr>
              <a:spLocks noChangeArrowheads="1"/>
            </p:cNvSpPr>
            <p:nvPr/>
          </p:nvSpPr>
          <p:spPr bwMode="auto">
            <a:xfrm>
              <a:off x="340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70" name="Freeform 333"/>
            <p:cNvSpPr>
              <a:spLocks/>
            </p:cNvSpPr>
            <p:nvPr/>
          </p:nvSpPr>
          <p:spPr bwMode="auto">
            <a:xfrm>
              <a:off x="340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1" name="Freeform 334"/>
            <p:cNvSpPr>
              <a:spLocks/>
            </p:cNvSpPr>
            <p:nvPr/>
          </p:nvSpPr>
          <p:spPr bwMode="auto">
            <a:xfrm>
              <a:off x="344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2" name="Oval 335"/>
            <p:cNvSpPr>
              <a:spLocks noChangeArrowheads="1"/>
            </p:cNvSpPr>
            <p:nvPr/>
          </p:nvSpPr>
          <p:spPr bwMode="auto">
            <a:xfrm>
              <a:off x="3888"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73" name="Freeform 336"/>
            <p:cNvSpPr>
              <a:spLocks/>
            </p:cNvSpPr>
            <p:nvPr/>
          </p:nvSpPr>
          <p:spPr bwMode="auto">
            <a:xfrm>
              <a:off x="3888"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4" name="Freeform 337"/>
            <p:cNvSpPr>
              <a:spLocks/>
            </p:cNvSpPr>
            <p:nvPr/>
          </p:nvSpPr>
          <p:spPr bwMode="auto">
            <a:xfrm>
              <a:off x="392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5" name="Oval 338"/>
            <p:cNvSpPr>
              <a:spLocks noChangeArrowheads="1"/>
            </p:cNvSpPr>
            <p:nvPr/>
          </p:nvSpPr>
          <p:spPr bwMode="auto">
            <a:xfrm>
              <a:off x="4080"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76" name="Freeform 339"/>
            <p:cNvSpPr>
              <a:spLocks/>
            </p:cNvSpPr>
            <p:nvPr/>
          </p:nvSpPr>
          <p:spPr bwMode="auto">
            <a:xfrm>
              <a:off x="4080"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7" name="Freeform 340"/>
            <p:cNvSpPr>
              <a:spLocks/>
            </p:cNvSpPr>
            <p:nvPr/>
          </p:nvSpPr>
          <p:spPr bwMode="auto">
            <a:xfrm>
              <a:off x="4112"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78" name="Oval 341"/>
            <p:cNvSpPr>
              <a:spLocks noChangeArrowheads="1"/>
            </p:cNvSpPr>
            <p:nvPr/>
          </p:nvSpPr>
          <p:spPr bwMode="auto">
            <a:xfrm>
              <a:off x="3984" y="1872"/>
              <a:ext cx="96" cy="115"/>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779" name="Freeform 342"/>
            <p:cNvSpPr>
              <a:spLocks/>
            </p:cNvSpPr>
            <p:nvPr/>
          </p:nvSpPr>
          <p:spPr bwMode="auto">
            <a:xfrm>
              <a:off x="3984"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780" name="Freeform 343"/>
            <p:cNvSpPr>
              <a:spLocks/>
            </p:cNvSpPr>
            <p:nvPr/>
          </p:nvSpPr>
          <p:spPr bwMode="auto">
            <a:xfrm>
              <a:off x="4016" y="1987"/>
              <a:ext cx="32" cy="269"/>
            </a:xfrm>
            <a:custGeom>
              <a:avLst/>
              <a:gdLst>
                <a:gd name="T0" fmla="*/ 4 w 48"/>
                <a:gd name="T1" fmla="*/ 0 h 336"/>
                <a:gd name="T2" fmla="*/ 0 w 48"/>
                <a:gd name="T3" fmla="*/ 38 h 336"/>
                <a:gd name="T4" fmla="*/ 4 w 48"/>
                <a:gd name="T5" fmla="*/ 62 h 336"/>
                <a:gd name="T6" fmla="*/ 0 w 48"/>
                <a:gd name="T7" fmla="*/ 88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nvGrpSpPr>
            <p:cNvPr id="9" name="Group 344"/>
            <p:cNvGrpSpPr>
              <a:grpSpLocks/>
            </p:cNvGrpSpPr>
            <p:nvPr/>
          </p:nvGrpSpPr>
          <p:grpSpPr bwMode="auto">
            <a:xfrm rot="10800000">
              <a:off x="4031" y="2304"/>
              <a:ext cx="96" cy="384"/>
              <a:chOff x="1200" y="1920"/>
              <a:chExt cx="144" cy="480"/>
            </a:xfrm>
          </p:grpSpPr>
          <p:sp>
            <p:nvSpPr>
              <p:cNvPr id="18930" name="Oval 34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31" name="Freeform 34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32" name="Freeform 34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0" name="Group 348"/>
            <p:cNvGrpSpPr>
              <a:grpSpLocks/>
            </p:cNvGrpSpPr>
            <p:nvPr/>
          </p:nvGrpSpPr>
          <p:grpSpPr bwMode="auto">
            <a:xfrm rot="10800000">
              <a:off x="3935" y="2304"/>
              <a:ext cx="96" cy="384"/>
              <a:chOff x="1200" y="1920"/>
              <a:chExt cx="144" cy="480"/>
            </a:xfrm>
          </p:grpSpPr>
          <p:sp>
            <p:nvSpPr>
              <p:cNvPr id="18927" name="Oval 34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28" name="Freeform 35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29" name="Freeform 35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1" name="Group 352"/>
            <p:cNvGrpSpPr>
              <a:grpSpLocks/>
            </p:cNvGrpSpPr>
            <p:nvPr/>
          </p:nvGrpSpPr>
          <p:grpSpPr bwMode="auto">
            <a:xfrm rot="10800000">
              <a:off x="3743" y="2304"/>
              <a:ext cx="96" cy="384"/>
              <a:chOff x="1200" y="1920"/>
              <a:chExt cx="144" cy="480"/>
            </a:xfrm>
          </p:grpSpPr>
          <p:sp>
            <p:nvSpPr>
              <p:cNvPr id="18924" name="Oval 35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25" name="Freeform 35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26" name="Freeform 35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2" name="Group 356"/>
            <p:cNvGrpSpPr>
              <a:grpSpLocks/>
            </p:cNvGrpSpPr>
            <p:nvPr/>
          </p:nvGrpSpPr>
          <p:grpSpPr bwMode="auto">
            <a:xfrm rot="10800000">
              <a:off x="3647" y="2304"/>
              <a:ext cx="96" cy="384"/>
              <a:chOff x="1200" y="1920"/>
              <a:chExt cx="144" cy="480"/>
            </a:xfrm>
          </p:grpSpPr>
          <p:sp>
            <p:nvSpPr>
              <p:cNvPr id="18921" name="Oval 35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22" name="Freeform 35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23" name="Freeform 35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3" name="Group 360"/>
            <p:cNvGrpSpPr>
              <a:grpSpLocks/>
            </p:cNvGrpSpPr>
            <p:nvPr/>
          </p:nvGrpSpPr>
          <p:grpSpPr bwMode="auto">
            <a:xfrm rot="10800000">
              <a:off x="3551" y="2304"/>
              <a:ext cx="96" cy="384"/>
              <a:chOff x="1200" y="1920"/>
              <a:chExt cx="144" cy="480"/>
            </a:xfrm>
          </p:grpSpPr>
          <p:sp>
            <p:nvSpPr>
              <p:cNvPr id="18918" name="Oval 36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19" name="Freeform 36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20" name="Freeform 36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4" name="Group 364"/>
            <p:cNvGrpSpPr>
              <a:grpSpLocks/>
            </p:cNvGrpSpPr>
            <p:nvPr/>
          </p:nvGrpSpPr>
          <p:grpSpPr bwMode="auto">
            <a:xfrm rot="10800000">
              <a:off x="3455" y="2304"/>
              <a:ext cx="96" cy="384"/>
              <a:chOff x="1200" y="1920"/>
              <a:chExt cx="144" cy="480"/>
            </a:xfrm>
          </p:grpSpPr>
          <p:sp>
            <p:nvSpPr>
              <p:cNvPr id="18915" name="Oval 36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16" name="Freeform 36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17" name="Freeform 36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5" name="Group 368"/>
            <p:cNvGrpSpPr>
              <a:grpSpLocks/>
            </p:cNvGrpSpPr>
            <p:nvPr/>
          </p:nvGrpSpPr>
          <p:grpSpPr bwMode="auto">
            <a:xfrm rot="10800000">
              <a:off x="3839" y="2304"/>
              <a:ext cx="96" cy="384"/>
              <a:chOff x="1200" y="1920"/>
              <a:chExt cx="144" cy="480"/>
            </a:xfrm>
          </p:grpSpPr>
          <p:sp>
            <p:nvSpPr>
              <p:cNvPr id="18912" name="Oval 36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13" name="Freeform 37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14" name="Freeform 37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6" name="Group 372"/>
            <p:cNvGrpSpPr>
              <a:grpSpLocks/>
            </p:cNvGrpSpPr>
            <p:nvPr/>
          </p:nvGrpSpPr>
          <p:grpSpPr bwMode="auto">
            <a:xfrm rot="10800000">
              <a:off x="3359" y="2304"/>
              <a:ext cx="96" cy="384"/>
              <a:chOff x="1200" y="1920"/>
              <a:chExt cx="144" cy="480"/>
            </a:xfrm>
          </p:grpSpPr>
          <p:sp>
            <p:nvSpPr>
              <p:cNvPr id="18909" name="Oval 37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10" name="Freeform 37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11" name="Freeform 37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7" name="Group 376"/>
            <p:cNvGrpSpPr>
              <a:grpSpLocks/>
            </p:cNvGrpSpPr>
            <p:nvPr/>
          </p:nvGrpSpPr>
          <p:grpSpPr bwMode="auto">
            <a:xfrm rot="10800000">
              <a:off x="3167" y="2304"/>
              <a:ext cx="96" cy="384"/>
              <a:chOff x="1200" y="1920"/>
              <a:chExt cx="144" cy="480"/>
            </a:xfrm>
          </p:grpSpPr>
          <p:sp>
            <p:nvSpPr>
              <p:cNvPr id="18906" name="Oval 37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07" name="Freeform 37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08" name="Freeform 37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 name="Group 380"/>
            <p:cNvGrpSpPr>
              <a:grpSpLocks/>
            </p:cNvGrpSpPr>
            <p:nvPr/>
          </p:nvGrpSpPr>
          <p:grpSpPr bwMode="auto">
            <a:xfrm rot="10800000">
              <a:off x="3071" y="2304"/>
              <a:ext cx="96" cy="384"/>
              <a:chOff x="1200" y="1920"/>
              <a:chExt cx="144" cy="480"/>
            </a:xfrm>
          </p:grpSpPr>
          <p:sp>
            <p:nvSpPr>
              <p:cNvPr id="18903" name="Oval 38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04" name="Freeform 38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05" name="Freeform 38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9" name="Group 384"/>
            <p:cNvGrpSpPr>
              <a:grpSpLocks/>
            </p:cNvGrpSpPr>
            <p:nvPr/>
          </p:nvGrpSpPr>
          <p:grpSpPr bwMode="auto">
            <a:xfrm rot="10800000">
              <a:off x="2975" y="2304"/>
              <a:ext cx="96" cy="384"/>
              <a:chOff x="1200" y="1920"/>
              <a:chExt cx="144" cy="480"/>
            </a:xfrm>
          </p:grpSpPr>
          <p:sp>
            <p:nvSpPr>
              <p:cNvPr id="18900" name="Oval 38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901" name="Freeform 38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902" name="Freeform 38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0" name="Group 388"/>
            <p:cNvGrpSpPr>
              <a:grpSpLocks/>
            </p:cNvGrpSpPr>
            <p:nvPr/>
          </p:nvGrpSpPr>
          <p:grpSpPr bwMode="auto">
            <a:xfrm rot="10800000">
              <a:off x="2879" y="2304"/>
              <a:ext cx="96" cy="384"/>
              <a:chOff x="1200" y="1920"/>
              <a:chExt cx="144" cy="480"/>
            </a:xfrm>
          </p:grpSpPr>
          <p:sp>
            <p:nvSpPr>
              <p:cNvPr id="18897" name="Oval 38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98" name="Freeform 39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99" name="Freeform 39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1" name="Group 392"/>
            <p:cNvGrpSpPr>
              <a:grpSpLocks/>
            </p:cNvGrpSpPr>
            <p:nvPr/>
          </p:nvGrpSpPr>
          <p:grpSpPr bwMode="auto">
            <a:xfrm rot="10800000">
              <a:off x="3263" y="2304"/>
              <a:ext cx="96" cy="384"/>
              <a:chOff x="1200" y="1920"/>
              <a:chExt cx="144" cy="480"/>
            </a:xfrm>
          </p:grpSpPr>
          <p:sp>
            <p:nvSpPr>
              <p:cNvPr id="18894" name="Oval 39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95" name="Freeform 39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96" name="Freeform 39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2" name="Group 396"/>
            <p:cNvGrpSpPr>
              <a:grpSpLocks/>
            </p:cNvGrpSpPr>
            <p:nvPr/>
          </p:nvGrpSpPr>
          <p:grpSpPr bwMode="auto">
            <a:xfrm rot="10800000">
              <a:off x="2783" y="2304"/>
              <a:ext cx="96" cy="384"/>
              <a:chOff x="1200" y="1920"/>
              <a:chExt cx="144" cy="480"/>
            </a:xfrm>
          </p:grpSpPr>
          <p:sp>
            <p:nvSpPr>
              <p:cNvPr id="18891" name="Oval 39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92" name="Freeform 39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93" name="Freeform 39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3" name="Group 400"/>
            <p:cNvGrpSpPr>
              <a:grpSpLocks/>
            </p:cNvGrpSpPr>
            <p:nvPr/>
          </p:nvGrpSpPr>
          <p:grpSpPr bwMode="auto">
            <a:xfrm rot="10800000">
              <a:off x="2591" y="2304"/>
              <a:ext cx="96" cy="384"/>
              <a:chOff x="1200" y="1920"/>
              <a:chExt cx="144" cy="480"/>
            </a:xfrm>
          </p:grpSpPr>
          <p:sp>
            <p:nvSpPr>
              <p:cNvPr id="18888" name="Oval 40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89" name="Freeform 40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90" name="Freeform 40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4" name="Group 404"/>
            <p:cNvGrpSpPr>
              <a:grpSpLocks/>
            </p:cNvGrpSpPr>
            <p:nvPr/>
          </p:nvGrpSpPr>
          <p:grpSpPr bwMode="auto">
            <a:xfrm rot="10800000">
              <a:off x="2495" y="2304"/>
              <a:ext cx="96" cy="384"/>
              <a:chOff x="1200" y="1920"/>
              <a:chExt cx="144" cy="480"/>
            </a:xfrm>
          </p:grpSpPr>
          <p:sp>
            <p:nvSpPr>
              <p:cNvPr id="18885" name="Oval 40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86" name="Freeform 40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87" name="Freeform 40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5" name="Group 408"/>
            <p:cNvGrpSpPr>
              <a:grpSpLocks/>
            </p:cNvGrpSpPr>
            <p:nvPr/>
          </p:nvGrpSpPr>
          <p:grpSpPr bwMode="auto">
            <a:xfrm rot="10800000">
              <a:off x="2399" y="2304"/>
              <a:ext cx="96" cy="384"/>
              <a:chOff x="1200" y="1920"/>
              <a:chExt cx="144" cy="480"/>
            </a:xfrm>
          </p:grpSpPr>
          <p:sp>
            <p:nvSpPr>
              <p:cNvPr id="18882" name="Oval 40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83" name="Freeform 41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84" name="Freeform 41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6" name="Group 412"/>
            <p:cNvGrpSpPr>
              <a:grpSpLocks/>
            </p:cNvGrpSpPr>
            <p:nvPr/>
          </p:nvGrpSpPr>
          <p:grpSpPr bwMode="auto">
            <a:xfrm rot="10800000">
              <a:off x="2303" y="2304"/>
              <a:ext cx="96" cy="384"/>
              <a:chOff x="1200" y="1920"/>
              <a:chExt cx="144" cy="480"/>
            </a:xfrm>
          </p:grpSpPr>
          <p:sp>
            <p:nvSpPr>
              <p:cNvPr id="18879" name="Oval 41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80" name="Freeform 41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81" name="Freeform 41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7" name="Group 416"/>
            <p:cNvGrpSpPr>
              <a:grpSpLocks/>
            </p:cNvGrpSpPr>
            <p:nvPr/>
          </p:nvGrpSpPr>
          <p:grpSpPr bwMode="auto">
            <a:xfrm rot="10800000">
              <a:off x="2687" y="2304"/>
              <a:ext cx="96" cy="384"/>
              <a:chOff x="1200" y="1920"/>
              <a:chExt cx="144" cy="480"/>
            </a:xfrm>
          </p:grpSpPr>
          <p:sp>
            <p:nvSpPr>
              <p:cNvPr id="18876" name="Oval 41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77" name="Freeform 41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78" name="Freeform 41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8" name="Group 420"/>
            <p:cNvGrpSpPr>
              <a:grpSpLocks/>
            </p:cNvGrpSpPr>
            <p:nvPr/>
          </p:nvGrpSpPr>
          <p:grpSpPr bwMode="auto">
            <a:xfrm rot="10800000">
              <a:off x="2207" y="2304"/>
              <a:ext cx="96" cy="384"/>
              <a:chOff x="1200" y="1920"/>
              <a:chExt cx="144" cy="480"/>
            </a:xfrm>
          </p:grpSpPr>
          <p:sp>
            <p:nvSpPr>
              <p:cNvPr id="18873" name="Oval 42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74" name="Freeform 42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75" name="Freeform 42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29" name="Group 424"/>
            <p:cNvGrpSpPr>
              <a:grpSpLocks/>
            </p:cNvGrpSpPr>
            <p:nvPr/>
          </p:nvGrpSpPr>
          <p:grpSpPr bwMode="auto">
            <a:xfrm rot="10800000">
              <a:off x="2015" y="2304"/>
              <a:ext cx="96" cy="384"/>
              <a:chOff x="1200" y="1920"/>
              <a:chExt cx="144" cy="480"/>
            </a:xfrm>
          </p:grpSpPr>
          <p:sp>
            <p:nvSpPr>
              <p:cNvPr id="18870" name="Oval 42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71" name="Freeform 42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72" name="Freeform 42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0" name="Group 428"/>
            <p:cNvGrpSpPr>
              <a:grpSpLocks/>
            </p:cNvGrpSpPr>
            <p:nvPr/>
          </p:nvGrpSpPr>
          <p:grpSpPr bwMode="auto">
            <a:xfrm rot="10800000">
              <a:off x="1919" y="2304"/>
              <a:ext cx="96" cy="384"/>
              <a:chOff x="1200" y="1920"/>
              <a:chExt cx="144" cy="480"/>
            </a:xfrm>
          </p:grpSpPr>
          <p:sp>
            <p:nvSpPr>
              <p:cNvPr id="18867" name="Oval 42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68" name="Freeform 43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69" name="Freeform 43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1" name="Group 432"/>
            <p:cNvGrpSpPr>
              <a:grpSpLocks/>
            </p:cNvGrpSpPr>
            <p:nvPr/>
          </p:nvGrpSpPr>
          <p:grpSpPr bwMode="auto">
            <a:xfrm rot="10800000">
              <a:off x="1823" y="2304"/>
              <a:ext cx="96" cy="384"/>
              <a:chOff x="1200" y="1920"/>
              <a:chExt cx="144" cy="480"/>
            </a:xfrm>
          </p:grpSpPr>
          <p:sp>
            <p:nvSpPr>
              <p:cNvPr id="18864" name="Oval 43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65" name="Freeform 43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66" name="Freeform 43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32" name="Group 436"/>
            <p:cNvGrpSpPr>
              <a:grpSpLocks/>
            </p:cNvGrpSpPr>
            <p:nvPr/>
          </p:nvGrpSpPr>
          <p:grpSpPr bwMode="auto">
            <a:xfrm rot="10800000">
              <a:off x="1727" y="2304"/>
              <a:ext cx="96" cy="384"/>
              <a:chOff x="1200" y="1920"/>
              <a:chExt cx="144" cy="480"/>
            </a:xfrm>
          </p:grpSpPr>
          <p:sp>
            <p:nvSpPr>
              <p:cNvPr id="18861" name="Oval 43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62" name="Freeform 43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63" name="Freeform 43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33" name="Group 440"/>
            <p:cNvGrpSpPr>
              <a:grpSpLocks/>
            </p:cNvGrpSpPr>
            <p:nvPr/>
          </p:nvGrpSpPr>
          <p:grpSpPr bwMode="auto">
            <a:xfrm rot="10800000">
              <a:off x="2111" y="2304"/>
              <a:ext cx="96" cy="384"/>
              <a:chOff x="1200" y="1920"/>
              <a:chExt cx="144" cy="480"/>
            </a:xfrm>
          </p:grpSpPr>
          <p:sp>
            <p:nvSpPr>
              <p:cNvPr id="18858" name="Oval 44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59" name="Freeform 44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60" name="Freeform 44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34" name="Group 444"/>
            <p:cNvGrpSpPr>
              <a:grpSpLocks/>
            </p:cNvGrpSpPr>
            <p:nvPr/>
          </p:nvGrpSpPr>
          <p:grpSpPr bwMode="auto">
            <a:xfrm rot="10800000">
              <a:off x="1631" y="2304"/>
              <a:ext cx="96" cy="384"/>
              <a:chOff x="1200" y="1920"/>
              <a:chExt cx="144" cy="480"/>
            </a:xfrm>
          </p:grpSpPr>
          <p:sp>
            <p:nvSpPr>
              <p:cNvPr id="18855" name="Oval 44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56" name="Freeform 44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57" name="Freeform 44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35" name="Group 448"/>
            <p:cNvGrpSpPr>
              <a:grpSpLocks/>
            </p:cNvGrpSpPr>
            <p:nvPr/>
          </p:nvGrpSpPr>
          <p:grpSpPr bwMode="auto">
            <a:xfrm rot="10800000">
              <a:off x="1439" y="2304"/>
              <a:ext cx="96" cy="384"/>
              <a:chOff x="1200" y="1920"/>
              <a:chExt cx="144" cy="480"/>
            </a:xfrm>
          </p:grpSpPr>
          <p:sp>
            <p:nvSpPr>
              <p:cNvPr id="18852" name="Oval 44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53" name="Freeform 45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54" name="Freeform 45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52" name="Group 452"/>
            <p:cNvGrpSpPr>
              <a:grpSpLocks/>
            </p:cNvGrpSpPr>
            <p:nvPr/>
          </p:nvGrpSpPr>
          <p:grpSpPr bwMode="auto">
            <a:xfrm rot="10800000">
              <a:off x="1343" y="2304"/>
              <a:ext cx="96" cy="384"/>
              <a:chOff x="1200" y="1920"/>
              <a:chExt cx="144" cy="480"/>
            </a:xfrm>
          </p:grpSpPr>
          <p:sp>
            <p:nvSpPr>
              <p:cNvPr id="18849" name="Oval 45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50" name="Freeform 45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51" name="Freeform 45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61" name="Group 456"/>
            <p:cNvGrpSpPr>
              <a:grpSpLocks/>
            </p:cNvGrpSpPr>
            <p:nvPr/>
          </p:nvGrpSpPr>
          <p:grpSpPr bwMode="auto">
            <a:xfrm rot="10800000">
              <a:off x="1247" y="2304"/>
              <a:ext cx="96" cy="384"/>
              <a:chOff x="1200" y="1920"/>
              <a:chExt cx="144" cy="480"/>
            </a:xfrm>
          </p:grpSpPr>
          <p:sp>
            <p:nvSpPr>
              <p:cNvPr id="18846" name="Oval 45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47" name="Freeform 45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48" name="Freeform 45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64" name="Group 460"/>
            <p:cNvGrpSpPr>
              <a:grpSpLocks/>
            </p:cNvGrpSpPr>
            <p:nvPr/>
          </p:nvGrpSpPr>
          <p:grpSpPr bwMode="auto">
            <a:xfrm rot="10800000">
              <a:off x="1151" y="2304"/>
              <a:ext cx="96" cy="384"/>
              <a:chOff x="1200" y="1920"/>
              <a:chExt cx="144" cy="480"/>
            </a:xfrm>
          </p:grpSpPr>
          <p:sp>
            <p:nvSpPr>
              <p:cNvPr id="18843" name="Oval 46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44" name="Freeform 46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45" name="Freeform 46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67" name="Group 464"/>
            <p:cNvGrpSpPr>
              <a:grpSpLocks/>
            </p:cNvGrpSpPr>
            <p:nvPr/>
          </p:nvGrpSpPr>
          <p:grpSpPr bwMode="auto">
            <a:xfrm rot="10800000">
              <a:off x="1535" y="2304"/>
              <a:ext cx="96" cy="384"/>
              <a:chOff x="1200" y="1920"/>
              <a:chExt cx="144" cy="480"/>
            </a:xfrm>
          </p:grpSpPr>
          <p:sp>
            <p:nvSpPr>
              <p:cNvPr id="18840" name="Oval 46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41" name="Freeform 46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42" name="Freeform 46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70" name="Group 468"/>
            <p:cNvGrpSpPr>
              <a:grpSpLocks/>
            </p:cNvGrpSpPr>
            <p:nvPr/>
          </p:nvGrpSpPr>
          <p:grpSpPr bwMode="auto">
            <a:xfrm rot="10800000">
              <a:off x="1055" y="2304"/>
              <a:ext cx="96" cy="384"/>
              <a:chOff x="1200" y="1920"/>
              <a:chExt cx="144" cy="480"/>
            </a:xfrm>
          </p:grpSpPr>
          <p:sp>
            <p:nvSpPr>
              <p:cNvPr id="18837" name="Oval 46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38" name="Freeform 47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39" name="Freeform 47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73" name="Group 472"/>
            <p:cNvGrpSpPr>
              <a:grpSpLocks/>
            </p:cNvGrpSpPr>
            <p:nvPr/>
          </p:nvGrpSpPr>
          <p:grpSpPr bwMode="auto">
            <a:xfrm rot="10800000">
              <a:off x="863" y="2304"/>
              <a:ext cx="96" cy="384"/>
              <a:chOff x="1200" y="1920"/>
              <a:chExt cx="144" cy="480"/>
            </a:xfrm>
          </p:grpSpPr>
          <p:sp>
            <p:nvSpPr>
              <p:cNvPr id="18834" name="Oval 47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35" name="Freeform 47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36" name="Freeform 47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18476" name="Group 476"/>
            <p:cNvGrpSpPr>
              <a:grpSpLocks/>
            </p:cNvGrpSpPr>
            <p:nvPr/>
          </p:nvGrpSpPr>
          <p:grpSpPr bwMode="auto">
            <a:xfrm rot="10800000">
              <a:off x="767" y="2304"/>
              <a:ext cx="96" cy="384"/>
              <a:chOff x="1200" y="1920"/>
              <a:chExt cx="144" cy="480"/>
            </a:xfrm>
          </p:grpSpPr>
          <p:sp>
            <p:nvSpPr>
              <p:cNvPr id="18831" name="Oval 477"/>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32" name="Freeform 478"/>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33" name="Freeform 479"/>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9936" name="Group 480"/>
            <p:cNvGrpSpPr>
              <a:grpSpLocks/>
            </p:cNvGrpSpPr>
            <p:nvPr/>
          </p:nvGrpSpPr>
          <p:grpSpPr bwMode="auto">
            <a:xfrm rot="10800000">
              <a:off x="671" y="2304"/>
              <a:ext cx="96" cy="384"/>
              <a:chOff x="1200" y="1920"/>
              <a:chExt cx="144" cy="480"/>
            </a:xfrm>
          </p:grpSpPr>
          <p:sp>
            <p:nvSpPr>
              <p:cNvPr id="18828" name="Oval 481"/>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29" name="Freeform 482"/>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30" name="Freeform 483"/>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9937" name="Group 484"/>
            <p:cNvGrpSpPr>
              <a:grpSpLocks/>
            </p:cNvGrpSpPr>
            <p:nvPr/>
          </p:nvGrpSpPr>
          <p:grpSpPr bwMode="auto">
            <a:xfrm rot="10800000">
              <a:off x="575" y="2304"/>
              <a:ext cx="96" cy="384"/>
              <a:chOff x="1200" y="1920"/>
              <a:chExt cx="144" cy="480"/>
            </a:xfrm>
          </p:grpSpPr>
          <p:sp>
            <p:nvSpPr>
              <p:cNvPr id="18825" name="Oval 485"/>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26" name="Freeform 486"/>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27" name="Freeform 487"/>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9939" name="Group 488"/>
            <p:cNvGrpSpPr>
              <a:grpSpLocks/>
            </p:cNvGrpSpPr>
            <p:nvPr/>
          </p:nvGrpSpPr>
          <p:grpSpPr bwMode="auto">
            <a:xfrm rot="10800000">
              <a:off x="959" y="2304"/>
              <a:ext cx="96" cy="384"/>
              <a:chOff x="1200" y="1920"/>
              <a:chExt cx="144" cy="480"/>
            </a:xfrm>
          </p:grpSpPr>
          <p:sp>
            <p:nvSpPr>
              <p:cNvPr id="18822" name="Oval 489"/>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23" name="Freeform 490"/>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24" name="Freeform 491"/>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nvGrpSpPr>
            <p:cNvPr id="39940" name="Group 492"/>
            <p:cNvGrpSpPr>
              <a:grpSpLocks/>
            </p:cNvGrpSpPr>
            <p:nvPr/>
          </p:nvGrpSpPr>
          <p:grpSpPr bwMode="auto">
            <a:xfrm rot="10800000">
              <a:off x="479" y="2304"/>
              <a:ext cx="96" cy="384"/>
              <a:chOff x="1200" y="1920"/>
              <a:chExt cx="144" cy="480"/>
            </a:xfrm>
          </p:grpSpPr>
          <p:sp>
            <p:nvSpPr>
              <p:cNvPr id="18819" name="Oval 493"/>
              <p:cNvSpPr>
                <a:spLocks noChangeArrowheads="1"/>
              </p:cNvSpPr>
              <p:nvPr/>
            </p:nvSpPr>
            <p:spPr bwMode="auto">
              <a:xfrm>
                <a:off x="1200" y="1920"/>
                <a:ext cx="144" cy="144"/>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18820" name="Freeform 494"/>
              <p:cNvSpPr>
                <a:spLocks/>
              </p:cNvSpPr>
              <p:nvPr/>
            </p:nvSpPr>
            <p:spPr bwMode="auto">
              <a:xfrm>
                <a:off x="1200"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sp>
            <p:nvSpPr>
              <p:cNvPr id="18821" name="Freeform 495"/>
              <p:cNvSpPr>
                <a:spLocks/>
              </p:cNvSpPr>
              <p:nvPr/>
            </p:nvSpPr>
            <p:spPr bwMode="auto">
              <a:xfrm>
                <a:off x="1248" y="2064"/>
                <a:ext cx="48" cy="336"/>
              </a:xfrm>
              <a:custGeom>
                <a:avLst/>
                <a:gdLst>
                  <a:gd name="T0" fmla="*/ 48 w 48"/>
                  <a:gd name="T1" fmla="*/ 0 h 336"/>
                  <a:gd name="T2" fmla="*/ 0 w 48"/>
                  <a:gd name="T3" fmla="*/ 144 h 336"/>
                  <a:gd name="T4" fmla="*/ 48 w 48"/>
                  <a:gd name="T5" fmla="*/ 240 h 336"/>
                  <a:gd name="T6" fmla="*/ 0 w 48"/>
                  <a:gd name="T7" fmla="*/ 336 h 336"/>
                  <a:gd name="T8" fmla="*/ 0 60000 65536"/>
                  <a:gd name="T9" fmla="*/ 0 60000 65536"/>
                  <a:gd name="T10" fmla="*/ 0 60000 65536"/>
                  <a:gd name="T11" fmla="*/ 0 60000 65536"/>
                  <a:gd name="T12" fmla="*/ 0 w 48"/>
                  <a:gd name="T13" fmla="*/ 0 h 336"/>
                  <a:gd name="T14" fmla="*/ 48 w 48"/>
                  <a:gd name="T15" fmla="*/ 336 h 336"/>
                </a:gdLst>
                <a:ahLst/>
                <a:cxnLst>
                  <a:cxn ang="T8">
                    <a:pos x="T0" y="T1"/>
                  </a:cxn>
                  <a:cxn ang="T9">
                    <a:pos x="T2" y="T3"/>
                  </a:cxn>
                  <a:cxn ang="T10">
                    <a:pos x="T4" y="T5"/>
                  </a:cxn>
                  <a:cxn ang="T11">
                    <a:pos x="T6" y="T7"/>
                  </a:cxn>
                </a:cxnLst>
                <a:rect l="T12" t="T13" r="T14" b="T15"/>
                <a:pathLst>
                  <a:path w="48" h="336">
                    <a:moveTo>
                      <a:pt x="48" y="0"/>
                    </a:moveTo>
                    <a:cubicBezTo>
                      <a:pt x="24" y="52"/>
                      <a:pt x="0" y="104"/>
                      <a:pt x="0" y="144"/>
                    </a:cubicBezTo>
                    <a:cubicBezTo>
                      <a:pt x="0" y="184"/>
                      <a:pt x="48" y="208"/>
                      <a:pt x="48" y="240"/>
                    </a:cubicBezTo>
                    <a:cubicBezTo>
                      <a:pt x="48" y="272"/>
                      <a:pt x="8" y="320"/>
                      <a:pt x="0" y="336"/>
                    </a:cubicBezTo>
                  </a:path>
                </a:pathLst>
              </a:custGeom>
              <a:noFill/>
              <a:ln w="9525">
                <a:solidFill>
                  <a:schemeClr val="tx1"/>
                </a:solidFill>
                <a:round/>
                <a:headEnd/>
                <a:tailEnd/>
              </a:ln>
            </p:spPr>
            <p:txBody>
              <a:bodyPr/>
              <a:lstStyle/>
              <a:p>
                <a:endParaRPr lang="en-US"/>
              </a:p>
            </p:txBody>
          </p:sp>
        </p:grpSp>
      </p:grpSp>
      <p:sp>
        <p:nvSpPr>
          <p:cNvPr id="18436" name="Line 496"/>
          <p:cNvSpPr>
            <a:spLocks noChangeShapeType="1"/>
          </p:cNvSpPr>
          <p:nvPr/>
        </p:nvSpPr>
        <p:spPr bwMode="auto">
          <a:xfrm flipH="1">
            <a:off x="6935788" y="2544763"/>
            <a:ext cx="457200" cy="0"/>
          </a:xfrm>
          <a:prstGeom prst="line">
            <a:avLst/>
          </a:prstGeom>
          <a:noFill/>
          <a:ln w="9525">
            <a:solidFill>
              <a:schemeClr val="tx1"/>
            </a:solidFill>
            <a:round/>
            <a:headEnd/>
            <a:tailEnd type="triangle" w="med" len="med"/>
          </a:ln>
        </p:spPr>
        <p:txBody>
          <a:bodyPr/>
          <a:lstStyle/>
          <a:p>
            <a:endParaRPr lang="en-US"/>
          </a:p>
        </p:txBody>
      </p:sp>
      <p:sp>
        <p:nvSpPr>
          <p:cNvPr id="18437" name="Text Box 497"/>
          <p:cNvSpPr txBox="1">
            <a:spLocks noChangeArrowheads="1"/>
          </p:cNvSpPr>
          <p:nvPr/>
        </p:nvSpPr>
        <p:spPr bwMode="auto">
          <a:xfrm>
            <a:off x="7285038" y="2316163"/>
            <a:ext cx="1403350" cy="641350"/>
          </a:xfrm>
          <a:prstGeom prst="rect">
            <a:avLst/>
          </a:prstGeom>
          <a:noFill/>
          <a:ln w="9525">
            <a:noFill/>
            <a:miter lim="800000"/>
            <a:headEnd/>
            <a:tailEnd/>
          </a:ln>
        </p:spPr>
        <p:txBody>
          <a:bodyPr wrap="none">
            <a:spAutoFit/>
          </a:bodyPr>
          <a:lstStyle/>
          <a:p>
            <a:pPr algn="ctr"/>
            <a:r>
              <a:rPr lang="en-US"/>
              <a:t>Hydrophilic</a:t>
            </a:r>
          </a:p>
          <a:p>
            <a:pPr algn="ctr"/>
            <a:r>
              <a:rPr lang="en-US">
                <a:solidFill>
                  <a:schemeClr val="accent2"/>
                </a:solidFill>
              </a:rPr>
              <a:t>water loving</a:t>
            </a:r>
          </a:p>
        </p:txBody>
      </p:sp>
      <p:sp>
        <p:nvSpPr>
          <p:cNvPr id="18438" name="Line 498"/>
          <p:cNvSpPr>
            <a:spLocks noChangeShapeType="1"/>
          </p:cNvSpPr>
          <p:nvPr/>
        </p:nvSpPr>
        <p:spPr bwMode="auto">
          <a:xfrm flipH="1">
            <a:off x="6935788" y="3382963"/>
            <a:ext cx="457200" cy="0"/>
          </a:xfrm>
          <a:prstGeom prst="line">
            <a:avLst/>
          </a:prstGeom>
          <a:noFill/>
          <a:ln w="9525">
            <a:solidFill>
              <a:schemeClr val="tx1"/>
            </a:solidFill>
            <a:round/>
            <a:headEnd/>
            <a:tailEnd type="triangle" w="med" len="med"/>
          </a:ln>
        </p:spPr>
        <p:txBody>
          <a:bodyPr/>
          <a:lstStyle/>
          <a:p>
            <a:endParaRPr lang="en-US"/>
          </a:p>
        </p:txBody>
      </p:sp>
      <p:sp>
        <p:nvSpPr>
          <p:cNvPr id="18439" name="Text Box 499"/>
          <p:cNvSpPr txBox="1">
            <a:spLocks noChangeArrowheads="1"/>
          </p:cNvSpPr>
          <p:nvPr/>
        </p:nvSpPr>
        <p:spPr bwMode="auto">
          <a:xfrm>
            <a:off x="7335838" y="3154363"/>
            <a:ext cx="1504950" cy="641350"/>
          </a:xfrm>
          <a:prstGeom prst="rect">
            <a:avLst/>
          </a:prstGeom>
          <a:noFill/>
          <a:ln w="9525">
            <a:noFill/>
            <a:miter lim="800000"/>
            <a:headEnd/>
            <a:tailEnd/>
          </a:ln>
        </p:spPr>
        <p:txBody>
          <a:bodyPr wrap="none">
            <a:spAutoFit/>
          </a:bodyPr>
          <a:lstStyle/>
          <a:p>
            <a:pPr algn="ctr"/>
            <a:r>
              <a:rPr lang="en-US"/>
              <a:t>Hydrophobic</a:t>
            </a:r>
          </a:p>
          <a:p>
            <a:pPr algn="ctr"/>
            <a:r>
              <a:rPr lang="en-US">
                <a:solidFill>
                  <a:srgbClr val="FF0000"/>
                </a:solidFill>
              </a:rPr>
              <a:t>water fearing</a:t>
            </a:r>
          </a:p>
        </p:txBody>
      </p:sp>
      <p:sp>
        <p:nvSpPr>
          <p:cNvPr id="18440" name="Oval 500"/>
          <p:cNvSpPr>
            <a:spLocks noChangeArrowheads="1"/>
          </p:cNvSpPr>
          <p:nvPr/>
        </p:nvSpPr>
        <p:spPr bwMode="auto">
          <a:xfrm>
            <a:off x="1296988" y="23923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1" name="Oval 501"/>
          <p:cNvSpPr>
            <a:spLocks noChangeArrowheads="1"/>
          </p:cNvSpPr>
          <p:nvPr/>
        </p:nvSpPr>
        <p:spPr bwMode="auto">
          <a:xfrm>
            <a:off x="1982788" y="1630363"/>
            <a:ext cx="228600" cy="228600"/>
          </a:xfrm>
          <a:prstGeom prst="ellipse">
            <a:avLst/>
          </a:prstGeom>
          <a:solidFill>
            <a:schemeClr val="accent2"/>
          </a:solidFill>
          <a:ln w="9525">
            <a:solidFill>
              <a:schemeClr val="tx1"/>
            </a:solidFill>
            <a:round/>
            <a:headEnd/>
            <a:tailEnd/>
          </a:ln>
        </p:spPr>
        <p:txBody>
          <a:bodyPr wrap="none" anchor="ctr"/>
          <a:lstStyle/>
          <a:p>
            <a:pPr algn="ctr"/>
            <a:endParaRPr lang="en-US"/>
          </a:p>
        </p:txBody>
      </p:sp>
      <p:sp>
        <p:nvSpPr>
          <p:cNvPr id="18442" name="Oval 502"/>
          <p:cNvSpPr>
            <a:spLocks noChangeArrowheads="1"/>
          </p:cNvSpPr>
          <p:nvPr/>
        </p:nvSpPr>
        <p:spPr bwMode="auto">
          <a:xfrm>
            <a:off x="2592388" y="20113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3" name="Oval 503"/>
          <p:cNvSpPr>
            <a:spLocks noChangeArrowheads="1"/>
          </p:cNvSpPr>
          <p:nvPr/>
        </p:nvSpPr>
        <p:spPr bwMode="auto">
          <a:xfrm>
            <a:off x="3125788" y="14779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4" name="Oval 504"/>
          <p:cNvSpPr>
            <a:spLocks noChangeArrowheads="1"/>
          </p:cNvSpPr>
          <p:nvPr/>
        </p:nvSpPr>
        <p:spPr bwMode="auto">
          <a:xfrm>
            <a:off x="3735388" y="27733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5" name="Oval 505"/>
          <p:cNvSpPr>
            <a:spLocks noChangeArrowheads="1"/>
          </p:cNvSpPr>
          <p:nvPr/>
        </p:nvSpPr>
        <p:spPr bwMode="auto">
          <a:xfrm>
            <a:off x="3963988" y="18589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6" name="Oval 506"/>
          <p:cNvSpPr>
            <a:spLocks noChangeArrowheads="1"/>
          </p:cNvSpPr>
          <p:nvPr/>
        </p:nvSpPr>
        <p:spPr bwMode="auto">
          <a:xfrm>
            <a:off x="2287588" y="26209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7" name="Oval 507"/>
          <p:cNvSpPr>
            <a:spLocks noChangeArrowheads="1"/>
          </p:cNvSpPr>
          <p:nvPr/>
        </p:nvSpPr>
        <p:spPr bwMode="auto">
          <a:xfrm>
            <a:off x="4573588" y="16303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8" name="Oval 508"/>
          <p:cNvSpPr>
            <a:spLocks noChangeArrowheads="1"/>
          </p:cNvSpPr>
          <p:nvPr/>
        </p:nvSpPr>
        <p:spPr bwMode="auto">
          <a:xfrm>
            <a:off x="2667000" y="46482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49" name="Oval 509"/>
          <p:cNvSpPr>
            <a:spLocks noChangeArrowheads="1"/>
          </p:cNvSpPr>
          <p:nvPr/>
        </p:nvSpPr>
        <p:spPr bwMode="auto">
          <a:xfrm>
            <a:off x="5640388" y="17827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0" name="Oval 510"/>
          <p:cNvSpPr>
            <a:spLocks noChangeArrowheads="1"/>
          </p:cNvSpPr>
          <p:nvPr/>
        </p:nvSpPr>
        <p:spPr bwMode="auto">
          <a:xfrm>
            <a:off x="6096000" y="22098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1" name="Oval 511"/>
          <p:cNvSpPr>
            <a:spLocks noChangeArrowheads="1"/>
          </p:cNvSpPr>
          <p:nvPr/>
        </p:nvSpPr>
        <p:spPr bwMode="auto">
          <a:xfrm>
            <a:off x="6402388" y="14017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40448" name="Text Box 512"/>
          <p:cNvSpPr txBox="1">
            <a:spLocks noChangeArrowheads="1"/>
          </p:cNvSpPr>
          <p:nvPr/>
        </p:nvSpPr>
        <p:spPr bwMode="auto">
          <a:xfrm>
            <a:off x="838200" y="4419600"/>
            <a:ext cx="3090863" cy="2246313"/>
          </a:xfrm>
          <a:prstGeom prst="rect">
            <a:avLst/>
          </a:prstGeom>
          <a:noFill/>
          <a:ln w="9525">
            <a:noFill/>
            <a:miter lim="800000"/>
            <a:headEnd/>
            <a:tailEnd/>
          </a:ln>
          <a:effectLst/>
        </p:spPr>
        <p:txBody>
          <a:bodyPr wrap="none">
            <a:spAutoFit/>
          </a:bodyPr>
          <a:lstStyle/>
          <a:p>
            <a:pPr>
              <a:buFontTx/>
              <a:buChar char="•"/>
              <a:defRPr/>
            </a:pPr>
            <a:r>
              <a:rPr lang="en-US" sz="2800" dirty="0">
                <a:solidFill>
                  <a:schemeClr val="tx2">
                    <a:lumMod val="40000"/>
                    <a:lumOff val="60000"/>
                  </a:schemeClr>
                </a:solidFill>
                <a:latin typeface="Arial" pitchFamily="34" charset="0"/>
                <a:cs typeface="Arial" pitchFamily="34" charset="0"/>
              </a:rPr>
              <a:t>oxygen</a:t>
            </a:r>
          </a:p>
          <a:p>
            <a:pPr>
              <a:buFontTx/>
              <a:buChar char="•"/>
              <a:defRPr/>
            </a:pPr>
            <a:r>
              <a:rPr lang="en-US" sz="2800" b="1" dirty="0">
                <a:solidFill>
                  <a:schemeClr val="accent1">
                    <a:lumMod val="75000"/>
                  </a:schemeClr>
                </a:solidFill>
                <a:latin typeface="Arial" pitchFamily="34" charset="0"/>
                <a:cs typeface="Arial" pitchFamily="34" charset="0"/>
              </a:rPr>
              <a:t>Water</a:t>
            </a:r>
          </a:p>
          <a:p>
            <a:pPr>
              <a:buFontTx/>
              <a:buChar char="•"/>
              <a:defRPr/>
            </a:pPr>
            <a:r>
              <a:rPr lang="en-US" sz="2800" dirty="0">
                <a:solidFill>
                  <a:schemeClr val="tx2">
                    <a:lumMod val="40000"/>
                    <a:lumOff val="60000"/>
                  </a:schemeClr>
                </a:solidFill>
                <a:latin typeface="Arial" pitchFamily="34" charset="0"/>
                <a:cs typeface="Arial" pitchFamily="34" charset="0"/>
              </a:rPr>
              <a:t>carbon dioxide</a:t>
            </a:r>
          </a:p>
          <a:p>
            <a:pPr>
              <a:buFontTx/>
              <a:buChar char="•"/>
              <a:defRPr/>
            </a:pPr>
            <a:r>
              <a:rPr lang="en-US" sz="2800" dirty="0">
                <a:solidFill>
                  <a:schemeClr val="tx2">
                    <a:lumMod val="40000"/>
                    <a:lumOff val="60000"/>
                  </a:schemeClr>
                </a:solidFill>
                <a:latin typeface="Arial" pitchFamily="34" charset="0"/>
                <a:cs typeface="Arial" pitchFamily="34" charset="0"/>
              </a:rPr>
              <a:t>steroid hormones</a:t>
            </a:r>
          </a:p>
          <a:p>
            <a:pPr>
              <a:buFontTx/>
              <a:buChar char="•"/>
              <a:defRPr/>
            </a:pPr>
            <a:r>
              <a:rPr lang="en-US" sz="2800" dirty="0">
                <a:solidFill>
                  <a:schemeClr val="tx2">
                    <a:lumMod val="40000"/>
                    <a:lumOff val="60000"/>
                  </a:schemeClr>
                </a:solidFill>
                <a:latin typeface="Arial" pitchFamily="34" charset="0"/>
                <a:cs typeface="Arial" pitchFamily="34" charset="0"/>
              </a:rPr>
              <a:t>thyroid hormone</a:t>
            </a:r>
          </a:p>
        </p:txBody>
      </p:sp>
      <p:sp>
        <p:nvSpPr>
          <p:cNvPr id="18453" name="Oval 515"/>
          <p:cNvSpPr>
            <a:spLocks noChangeArrowheads="1"/>
          </p:cNvSpPr>
          <p:nvPr/>
        </p:nvSpPr>
        <p:spPr bwMode="auto">
          <a:xfrm>
            <a:off x="4421188" y="3306763"/>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4" name="Oval 516"/>
          <p:cNvSpPr>
            <a:spLocks noChangeArrowheads="1"/>
          </p:cNvSpPr>
          <p:nvPr/>
        </p:nvSpPr>
        <p:spPr bwMode="auto">
          <a:xfrm>
            <a:off x="3429000" y="44958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5" name="Oval 502"/>
          <p:cNvSpPr>
            <a:spLocks noChangeArrowheads="1"/>
          </p:cNvSpPr>
          <p:nvPr/>
        </p:nvSpPr>
        <p:spPr bwMode="auto">
          <a:xfrm>
            <a:off x="3124200" y="36576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6" name="Oval 502"/>
          <p:cNvSpPr>
            <a:spLocks noChangeArrowheads="1"/>
          </p:cNvSpPr>
          <p:nvPr/>
        </p:nvSpPr>
        <p:spPr bwMode="auto">
          <a:xfrm>
            <a:off x="5562600" y="44958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7" name="Oval 502"/>
          <p:cNvSpPr>
            <a:spLocks noChangeArrowheads="1"/>
          </p:cNvSpPr>
          <p:nvPr/>
        </p:nvSpPr>
        <p:spPr bwMode="auto">
          <a:xfrm>
            <a:off x="1524000" y="35052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18458" name="Oval 502"/>
          <p:cNvSpPr>
            <a:spLocks noChangeArrowheads="1"/>
          </p:cNvSpPr>
          <p:nvPr/>
        </p:nvSpPr>
        <p:spPr bwMode="auto">
          <a:xfrm>
            <a:off x="5715000" y="34290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19" name="Oval 504"/>
          <p:cNvSpPr>
            <a:spLocks noChangeArrowheads="1"/>
          </p:cNvSpPr>
          <p:nvPr/>
        </p:nvSpPr>
        <p:spPr bwMode="auto">
          <a:xfrm>
            <a:off x="4191000" y="48006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20" name="Oval 508"/>
          <p:cNvSpPr>
            <a:spLocks noChangeArrowheads="1"/>
          </p:cNvSpPr>
          <p:nvPr/>
        </p:nvSpPr>
        <p:spPr bwMode="auto">
          <a:xfrm>
            <a:off x="4953000" y="22098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21" name="Oval 513"/>
          <p:cNvSpPr>
            <a:spLocks noChangeArrowheads="1"/>
          </p:cNvSpPr>
          <p:nvPr/>
        </p:nvSpPr>
        <p:spPr bwMode="auto">
          <a:xfrm>
            <a:off x="4724400" y="2971800"/>
            <a:ext cx="685800" cy="533400"/>
          </a:xfrm>
          <a:prstGeom prst="ellipse">
            <a:avLst/>
          </a:prstGeom>
          <a:solidFill>
            <a:schemeClr val="bg1"/>
          </a:solidFill>
          <a:ln w="9525">
            <a:noFill/>
            <a:round/>
            <a:headEnd/>
            <a:tailEnd/>
          </a:ln>
        </p:spPr>
        <p:txBody>
          <a:bodyPr wrap="none" anchor="ctr"/>
          <a:lstStyle/>
          <a:p>
            <a:endParaRPr lang="en-US"/>
          </a:p>
        </p:txBody>
      </p:sp>
      <p:sp>
        <p:nvSpPr>
          <p:cNvPr id="522" name="Rectangle 514"/>
          <p:cNvSpPr>
            <a:spLocks noChangeArrowheads="1"/>
          </p:cNvSpPr>
          <p:nvPr/>
        </p:nvSpPr>
        <p:spPr bwMode="auto">
          <a:xfrm>
            <a:off x="4724400" y="3200400"/>
            <a:ext cx="685800" cy="1676400"/>
          </a:xfrm>
          <a:prstGeom prst="rect">
            <a:avLst/>
          </a:prstGeom>
          <a:solidFill>
            <a:schemeClr val="bg1"/>
          </a:solidFill>
          <a:ln w="9525">
            <a:noFill/>
            <a:miter lim="800000"/>
            <a:headEnd/>
            <a:tailEnd/>
          </a:ln>
        </p:spPr>
        <p:txBody>
          <a:bodyPr wrap="none" anchor="ctr"/>
          <a:lstStyle/>
          <a:p>
            <a:endParaRPr lang="en-US"/>
          </a:p>
        </p:txBody>
      </p:sp>
      <p:sp>
        <p:nvSpPr>
          <p:cNvPr id="523" name="Oval 515"/>
          <p:cNvSpPr>
            <a:spLocks noChangeArrowheads="1"/>
          </p:cNvSpPr>
          <p:nvPr/>
        </p:nvSpPr>
        <p:spPr bwMode="auto">
          <a:xfrm>
            <a:off x="4953000" y="34290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24" name="Oval 516"/>
          <p:cNvSpPr>
            <a:spLocks noChangeArrowheads="1"/>
          </p:cNvSpPr>
          <p:nvPr/>
        </p:nvSpPr>
        <p:spPr bwMode="auto">
          <a:xfrm>
            <a:off x="4953000" y="4724400"/>
            <a:ext cx="228600" cy="228600"/>
          </a:xfrm>
          <a:prstGeom prst="ellipse">
            <a:avLst/>
          </a:prstGeom>
          <a:solidFill>
            <a:schemeClr val="accent2"/>
          </a:solidFill>
          <a:ln w="9525">
            <a:solidFill>
              <a:schemeClr val="tx1"/>
            </a:solidFill>
            <a:round/>
            <a:headEnd/>
            <a:tailEnd/>
          </a:ln>
        </p:spPr>
        <p:txBody>
          <a:bodyPr wrap="none" anchor="ctr"/>
          <a:lstStyle/>
          <a:p>
            <a:endParaRPr lang="en-US"/>
          </a:p>
        </p:txBody>
      </p:sp>
      <p:sp>
        <p:nvSpPr>
          <p:cNvPr id="525" name="Oval 517"/>
          <p:cNvSpPr>
            <a:spLocks noChangeArrowheads="1"/>
          </p:cNvSpPr>
          <p:nvPr/>
        </p:nvSpPr>
        <p:spPr bwMode="auto">
          <a:xfrm>
            <a:off x="4648200" y="2971800"/>
            <a:ext cx="228600" cy="1600200"/>
          </a:xfrm>
          <a:prstGeom prst="ellipse">
            <a:avLst/>
          </a:prstGeom>
          <a:solidFill>
            <a:srgbClr val="FFFF66"/>
          </a:solidFill>
          <a:ln w="9525">
            <a:solidFill>
              <a:schemeClr val="tx1"/>
            </a:solidFill>
            <a:round/>
            <a:headEnd/>
            <a:tailEnd/>
          </a:ln>
        </p:spPr>
        <p:txBody>
          <a:bodyPr wrap="none" anchor="ctr"/>
          <a:lstStyle/>
          <a:p>
            <a:endParaRPr lang="en-US"/>
          </a:p>
        </p:txBody>
      </p:sp>
      <p:sp>
        <p:nvSpPr>
          <p:cNvPr id="526" name="Oval 518"/>
          <p:cNvSpPr>
            <a:spLocks noChangeArrowheads="1"/>
          </p:cNvSpPr>
          <p:nvPr/>
        </p:nvSpPr>
        <p:spPr bwMode="auto">
          <a:xfrm>
            <a:off x="5257800" y="2971800"/>
            <a:ext cx="228600" cy="1600200"/>
          </a:xfrm>
          <a:prstGeom prst="ellipse">
            <a:avLst/>
          </a:prstGeom>
          <a:solidFill>
            <a:srgbClr val="FFFF66"/>
          </a:solidFill>
          <a:ln w="9525">
            <a:solidFill>
              <a:schemeClr val="tx1"/>
            </a:solidFill>
            <a:round/>
            <a:headEnd/>
            <a:tailEnd/>
          </a:ln>
        </p:spPr>
        <p:txBody>
          <a:bodyPr wrap="none" anchor="ctr"/>
          <a:lstStyle/>
          <a:p>
            <a:endParaRPr lang="en-US"/>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31788" y="1389061"/>
            <a:ext cx="8534400" cy="1143000"/>
          </a:xfrm>
        </p:spPr>
        <p:txBody>
          <a:bodyPr/>
          <a:lstStyle/>
          <a:p>
            <a:pPr eaLnBrk="1" hangingPunct="1"/>
            <a:r>
              <a:rPr lang="en-US" sz="3600" smtClean="0"/>
              <a:t>How does the diagram change if you administer intravenous (IV)  </a:t>
            </a:r>
            <a:br>
              <a:rPr lang="en-US" sz="3600" smtClean="0"/>
            </a:br>
            <a:r>
              <a:rPr lang="en-US" sz="3600" smtClean="0"/>
              <a:t>Isotonic Saline to this patient?</a:t>
            </a:r>
          </a:p>
        </p:txBody>
      </p:sp>
      <p:sp>
        <p:nvSpPr>
          <p:cNvPr id="47107" name="Rectangle 3"/>
          <p:cNvSpPr>
            <a:spLocks noGrp="1" noChangeArrowheads="1"/>
          </p:cNvSpPr>
          <p:nvPr>
            <p:ph type="body" idx="1"/>
          </p:nvPr>
        </p:nvSpPr>
        <p:spPr>
          <a:xfrm>
            <a:off x="484188" y="2806699"/>
            <a:ext cx="8229600" cy="3611562"/>
          </a:xfrm>
        </p:spPr>
        <p:txBody>
          <a:bodyPr/>
          <a:lstStyle/>
          <a:p>
            <a:pPr eaLnBrk="1" hangingPunct="1"/>
            <a:r>
              <a:rPr lang="en-US" dirty="0" smtClean="0"/>
              <a:t>Volume</a:t>
            </a:r>
          </a:p>
          <a:p>
            <a:pPr lvl="1" eaLnBrk="1" hangingPunct="1"/>
            <a:r>
              <a:rPr lang="en-US" dirty="0" smtClean="0"/>
              <a:t>ECFV</a:t>
            </a:r>
          </a:p>
          <a:p>
            <a:pPr lvl="1" eaLnBrk="1" hangingPunct="1"/>
            <a:r>
              <a:rPr lang="en-US" dirty="0" smtClean="0"/>
              <a:t>ICFV</a:t>
            </a:r>
          </a:p>
          <a:p>
            <a:pPr eaLnBrk="1" hangingPunct="1"/>
            <a:r>
              <a:rPr lang="en-US" dirty="0" err="1" smtClean="0"/>
              <a:t>Osmolarity</a:t>
            </a:r>
            <a:endParaRPr lang="en-US" dirty="0" smtClean="0"/>
          </a:p>
          <a:p>
            <a:pPr lvl="1" eaLnBrk="1" hangingPunct="1"/>
            <a:r>
              <a:rPr lang="en-US" dirty="0" smtClean="0"/>
              <a:t>ECFV</a:t>
            </a:r>
          </a:p>
          <a:p>
            <a:pPr lvl="1" eaLnBrk="1" hangingPunct="1"/>
            <a:r>
              <a:rPr lang="en-US" dirty="0" smtClean="0"/>
              <a:t>ICFV</a:t>
            </a:r>
          </a:p>
        </p:txBody>
      </p:sp>
      <p:sp>
        <p:nvSpPr>
          <p:cNvPr id="63495" name="Line 7"/>
          <p:cNvSpPr>
            <a:spLocks noChangeShapeType="1"/>
          </p:cNvSpPr>
          <p:nvPr/>
        </p:nvSpPr>
        <p:spPr bwMode="auto">
          <a:xfrm flipV="1">
            <a:off x="2389188" y="3294061"/>
            <a:ext cx="0" cy="304800"/>
          </a:xfrm>
          <a:prstGeom prst="line">
            <a:avLst/>
          </a:prstGeom>
          <a:noFill/>
          <a:ln w="38100">
            <a:solidFill>
              <a:srgbClr val="FF3300"/>
            </a:solidFill>
            <a:round/>
            <a:headEnd/>
            <a:tailEnd type="arrow" w="med" len="med"/>
          </a:ln>
        </p:spPr>
        <p:txBody>
          <a:bodyPr/>
          <a:lstStyle/>
          <a:p>
            <a:endParaRPr lang="en-US"/>
          </a:p>
        </p:txBody>
      </p:sp>
      <p:sp>
        <p:nvSpPr>
          <p:cNvPr id="47109" name="Rectangle 8"/>
          <p:cNvSpPr>
            <a:spLocks noChangeArrowheads="1"/>
          </p:cNvSpPr>
          <p:nvPr/>
        </p:nvSpPr>
        <p:spPr bwMode="auto">
          <a:xfrm>
            <a:off x="5391151" y="3806824"/>
            <a:ext cx="1954212" cy="1639887"/>
          </a:xfrm>
          <a:prstGeom prst="rect">
            <a:avLst/>
          </a:prstGeom>
          <a:solidFill>
            <a:srgbClr val="A6E2A6"/>
          </a:solidFill>
          <a:ln w="19050">
            <a:noFill/>
            <a:miter lim="800000"/>
            <a:headEnd/>
            <a:tailEnd/>
          </a:ln>
        </p:spPr>
        <p:txBody>
          <a:bodyPr wrap="none" anchor="ctr"/>
          <a:lstStyle/>
          <a:p>
            <a:endParaRPr lang="en-US"/>
          </a:p>
        </p:txBody>
      </p:sp>
      <p:sp>
        <p:nvSpPr>
          <p:cNvPr id="47110" name="Rectangle 9"/>
          <p:cNvSpPr>
            <a:spLocks noChangeArrowheads="1"/>
          </p:cNvSpPr>
          <p:nvPr/>
        </p:nvSpPr>
        <p:spPr bwMode="auto">
          <a:xfrm>
            <a:off x="7345363" y="3806824"/>
            <a:ext cx="977900" cy="1639887"/>
          </a:xfrm>
          <a:prstGeom prst="rect">
            <a:avLst/>
          </a:prstGeom>
          <a:solidFill>
            <a:schemeClr val="accent2">
              <a:lumMod val="60000"/>
              <a:lumOff val="40000"/>
            </a:schemeClr>
          </a:solidFill>
          <a:ln w="19050">
            <a:noFill/>
            <a:miter lim="800000"/>
            <a:headEnd/>
            <a:tailEnd/>
          </a:ln>
        </p:spPr>
        <p:txBody>
          <a:bodyPr wrap="none" anchor="ctr"/>
          <a:lstStyle/>
          <a:p>
            <a:endParaRPr lang="en-US"/>
          </a:p>
        </p:txBody>
      </p:sp>
      <p:sp>
        <p:nvSpPr>
          <p:cNvPr id="47111" name="Line 10"/>
          <p:cNvSpPr>
            <a:spLocks noChangeShapeType="1"/>
          </p:cNvSpPr>
          <p:nvPr/>
        </p:nvSpPr>
        <p:spPr bwMode="auto">
          <a:xfrm>
            <a:off x="5292726" y="3789361"/>
            <a:ext cx="0" cy="1638300"/>
          </a:xfrm>
          <a:prstGeom prst="line">
            <a:avLst/>
          </a:prstGeom>
          <a:noFill/>
          <a:ln w="28575">
            <a:solidFill>
              <a:schemeClr val="tx1"/>
            </a:solidFill>
            <a:round/>
            <a:headEnd/>
            <a:tailEnd/>
          </a:ln>
        </p:spPr>
        <p:txBody>
          <a:bodyPr/>
          <a:lstStyle/>
          <a:p>
            <a:endParaRPr lang="en-US"/>
          </a:p>
        </p:txBody>
      </p:sp>
      <p:sp>
        <p:nvSpPr>
          <p:cNvPr id="47112" name="Line 11"/>
          <p:cNvSpPr>
            <a:spLocks noChangeShapeType="1"/>
          </p:cNvSpPr>
          <p:nvPr/>
        </p:nvSpPr>
        <p:spPr bwMode="auto">
          <a:xfrm>
            <a:off x="5391151" y="5524499"/>
            <a:ext cx="3028950" cy="0"/>
          </a:xfrm>
          <a:prstGeom prst="line">
            <a:avLst/>
          </a:prstGeom>
          <a:noFill/>
          <a:ln w="28575">
            <a:solidFill>
              <a:schemeClr val="tx1"/>
            </a:solidFill>
            <a:round/>
            <a:headEnd/>
            <a:tailEnd/>
          </a:ln>
        </p:spPr>
        <p:txBody>
          <a:bodyPr/>
          <a:lstStyle/>
          <a:p>
            <a:endParaRPr lang="en-US"/>
          </a:p>
        </p:txBody>
      </p:sp>
      <p:sp>
        <p:nvSpPr>
          <p:cNvPr id="47113" name="Line 12"/>
          <p:cNvSpPr>
            <a:spLocks noChangeShapeType="1"/>
          </p:cNvSpPr>
          <p:nvPr/>
        </p:nvSpPr>
        <p:spPr bwMode="auto">
          <a:xfrm>
            <a:off x="5097463" y="3789361"/>
            <a:ext cx="195263" cy="0"/>
          </a:xfrm>
          <a:prstGeom prst="line">
            <a:avLst/>
          </a:prstGeom>
          <a:noFill/>
          <a:ln w="28575">
            <a:solidFill>
              <a:schemeClr val="tx1"/>
            </a:solidFill>
            <a:round/>
            <a:headEnd/>
            <a:tailEnd/>
          </a:ln>
        </p:spPr>
        <p:txBody>
          <a:bodyPr/>
          <a:lstStyle/>
          <a:p>
            <a:endParaRPr lang="en-US"/>
          </a:p>
        </p:txBody>
      </p:sp>
      <p:sp>
        <p:nvSpPr>
          <p:cNvPr id="47114" name="Line 13"/>
          <p:cNvSpPr>
            <a:spLocks noChangeShapeType="1"/>
          </p:cNvSpPr>
          <p:nvPr/>
        </p:nvSpPr>
        <p:spPr bwMode="auto">
          <a:xfrm>
            <a:off x="5097463" y="4270374"/>
            <a:ext cx="195263" cy="0"/>
          </a:xfrm>
          <a:prstGeom prst="line">
            <a:avLst/>
          </a:prstGeom>
          <a:noFill/>
          <a:ln w="28575">
            <a:solidFill>
              <a:schemeClr val="tx1"/>
            </a:solidFill>
            <a:round/>
            <a:headEnd/>
            <a:tailEnd/>
          </a:ln>
        </p:spPr>
        <p:txBody>
          <a:bodyPr/>
          <a:lstStyle/>
          <a:p>
            <a:endParaRPr lang="en-US"/>
          </a:p>
        </p:txBody>
      </p:sp>
      <p:sp>
        <p:nvSpPr>
          <p:cNvPr id="47115" name="Line 14"/>
          <p:cNvSpPr>
            <a:spLocks noChangeShapeType="1"/>
          </p:cNvSpPr>
          <p:nvPr/>
        </p:nvSpPr>
        <p:spPr bwMode="auto">
          <a:xfrm>
            <a:off x="5097463" y="4849811"/>
            <a:ext cx="195263" cy="0"/>
          </a:xfrm>
          <a:prstGeom prst="line">
            <a:avLst/>
          </a:prstGeom>
          <a:noFill/>
          <a:ln w="28575">
            <a:solidFill>
              <a:schemeClr val="tx1"/>
            </a:solidFill>
            <a:round/>
            <a:headEnd/>
            <a:tailEnd/>
          </a:ln>
        </p:spPr>
        <p:txBody>
          <a:bodyPr/>
          <a:lstStyle/>
          <a:p>
            <a:endParaRPr lang="en-US"/>
          </a:p>
        </p:txBody>
      </p:sp>
      <p:sp>
        <p:nvSpPr>
          <p:cNvPr id="47116" name="Line 15"/>
          <p:cNvSpPr>
            <a:spLocks noChangeShapeType="1"/>
          </p:cNvSpPr>
          <p:nvPr/>
        </p:nvSpPr>
        <p:spPr bwMode="auto">
          <a:xfrm>
            <a:off x="5097463" y="5427661"/>
            <a:ext cx="195263" cy="0"/>
          </a:xfrm>
          <a:prstGeom prst="line">
            <a:avLst/>
          </a:prstGeom>
          <a:noFill/>
          <a:ln w="28575">
            <a:solidFill>
              <a:schemeClr val="tx1"/>
            </a:solidFill>
            <a:round/>
            <a:headEnd/>
            <a:tailEnd/>
          </a:ln>
        </p:spPr>
        <p:txBody>
          <a:bodyPr/>
          <a:lstStyle/>
          <a:p>
            <a:endParaRPr lang="en-US"/>
          </a:p>
        </p:txBody>
      </p:sp>
      <p:sp>
        <p:nvSpPr>
          <p:cNvPr id="47117" name="Line 16"/>
          <p:cNvSpPr>
            <a:spLocks noChangeShapeType="1"/>
          </p:cNvSpPr>
          <p:nvPr/>
        </p:nvSpPr>
        <p:spPr bwMode="auto">
          <a:xfrm>
            <a:off x="5391151" y="5524499"/>
            <a:ext cx="0" cy="192087"/>
          </a:xfrm>
          <a:prstGeom prst="line">
            <a:avLst/>
          </a:prstGeom>
          <a:noFill/>
          <a:ln w="28575">
            <a:solidFill>
              <a:schemeClr val="tx1"/>
            </a:solidFill>
            <a:round/>
            <a:headEnd/>
            <a:tailEnd/>
          </a:ln>
        </p:spPr>
        <p:txBody>
          <a:bodyPr/>
          <a:lstStyle/>
          <a:p>
            <a:endParaRPr lang="en-US"/>
          </a:p>
        </p:txBody>
      </p:sp>
      <p:sp>
        <p:nvSpPr>
          <p:cNvPr id="47118" name="Line 17"/>
          <p:cNvSpPr>
            <a:spLocks noChangeShapeType="1"/>
          </p:cNvSpPr>
          <p:nvPr/>
        </p:nvSpPr>
        <p:spPr bwMode="auto">
          <a:xfrm>
            <a:off x="6075363" y="5524499"/>
            <a:ext cx="0" cy="192087"/>
          </a:xfrm>
          <a:prstGeom prst="line">
            <a:avLst/>
          </a:prstGeom>
          <a:noFill/>
          <a:ln w="28575">
            <a:solidFill>
              <a:schemeClr val="tx1"/>
            </a:solidFill>
            <a:round/>
            <a:headEnd/>
            <a:tailEnd/>
          </a:ln>
        </p:spPr>
        <p:txBody>
          <a:bodyPr/>
          <a:lstStyle/>
          <a:p>
            <a:endParaRPr lang="en-US"/>
          </a:p>
        </p:txBody>
      </p:sp>
      <p:sp>
        <p:nvSpPr>
          <p:cNvPr id="47119" name="Line 18"/>
          <p:cNvSpPr>
            <a:spLocks noChangeShapeType="1"/>
          </p:cNvSpPr>
          <p:nvPr/>
        </p:nvSpPr>
        <p:spPr bwMode="auto">
          <a:xfrm>
            <a:off x="6759576" y="5524499"/>
            <a:ext cx="0" cy="192087"/>
          </a:xfrm>
          <a:prstGeom prst="line">
            <a:avLst/>
          </a:prstGeom>
          <a:noFill/>
          <a:ln w="28575">
            <a:solidFill>
              <a:schemeClr val="tx1"/>
            </a:solidFill>
            <a:round/>
            <a:headEnd/>
            <a:tailEnd/>
          </a:ln>
        </p:spPr>
        <p:txBody>
          <a:bodyPr/>
          <a:lstStyle/>
          <a:p>
            <a:endParaRPr lang="en-US"/>
          </a:p>
        </p:txBody>
      </p:sp>
      <p:sp>
        <p:nvSpPr>
          <p:cNvPr id="47120" name="Line 19"/>
          <p:cNvSpPr>
            <a:spLocks noChangeShapeType="1"/>
          </p:cNvSpPr>
          <p:nvPr/>
        </p:nvSpPr>
        <p:spPr bwMode="auto">
          <a:xfrm>
            <a:off x="7443788" y="5524499"/>
            <a:ext cx="0" cy="192087"/>
          </a:xfrm>
          <a:prstGeom prst="line">
            <a:avLst/>
          </a:prstGeom>
          <a:noFill/>
          <a:ln w="28575">
            <a:solidFill>
              <a:schemeClr val="tx1"/>
            </a:solidFill>
            <a:round/>
            <a:headEnd/>
            <a:tailEnd/>
          </a:ln>
        </p:spPr>
        <p:txBody>
          <a:bodyPr/>
          <a:lstStyle/>
          <a:p>
            <a:endParaRPr lang="en-US"/>
          </a:p>
        </p:txBody>
      </p:sp>
      <p:sp>
        <p:nvSpPr>
          <p:cNvPr id="47121" name="Line 20"/>
          <p:cNvSpPr>
            <a:spLocks noChangeShapeType="1"/>
          </p:cNvSpPr>
          <p:nvPr/>
        </p:nvSpPr>
        <p:spPr bwMode="auto">
          <a:xfrm>
            <a:off x="8224838" y="5524499"/>
            <a:ext cx="0" cy="192087"/>
          </a:xfrm>
          <a:prstGeom prst="line">
            <a:avLst/>
          </a:prstGeom>
          <a:noFill/>
          <a:ln w="28575">
            <a:solidFill>
              <a:schemeClr val="tx1"/>
            </a:solidFill>
            <a:round/>
            <a:headEnd/>
            <a:tailEnd/>
          </a:ln>
        </p:spPr>
        <p:txBody>
          <a:bodyPr/>
          <a:lstStyle/>
          <a:p>
            <a:endParaRPr lang="en-US"/>
          </a:p>
        </p:txBody>
      </p:sp>
      <p:sp>
        <p:nvSpPr>
          <p:cNvPr id="47122" name="Text Box 21"/>
          <p:cNvSpPr txBox="1">
            <a:spLocks noChangeArrowheads="1"/>
          </p:cNvSpPr>
          <p:nvPr/>
        </p:nvSpPr>
        <p:spPr bwMode="auto">
          <a:xfrm>
            <a:off x="5818188" y="3370261"/>
            <a:ext cx="2305050" cy="366713"/>
          </a:xfrm>
          <a:prstGeom prst="rect">
            <a:avLst/>
          </a:prstGeom>
          <a:noFill/>
          <a:ln w="9525">
            <a:noFill/>
            <a:miter lim="800000"/>
            <a:headEnd/>
            <a:tailEnd/>
          </a:ln>
        </p:spPr>
        <p:txBody>
          <a:bodyPr wrap="none">
            <a:spAutoFit/>
          </a:bodyPr>
          <a:lstStyle/>
          <a:p>
            <a:r>
              <a:rPr lang="en-US" b="1" dirty="0"/>
              <a:t>Add Isotonic Saline</a:t>
            </a:r>
          </a:p>
        </p:txBody>
      </p:sp>
      <p:sp>
        <p:nvSpPr>
          <p:cNvPr id="47123" name="Text Box 22"/>
          <p:cNvSpPr txBox="1">
            <a:spLocks noChangeArrowheads="1"/>
          </p:cNvSpPr>
          <p:nvPr/>
        </p:nvSpPr>
        <p:spPr bwMode="auto">
          <a:xfrm rot="-5400000">
            <a:off x="3664214" y="4477821"/>
            <a:ext cx="1390124" cy="369332"/>
          </a:xfrm>
          <a:prstGeom prst="rect">
            <a:avLst/>
          </a:prstGeom>
          <a:noFill/>
          <a:ln w="9525">
            <a:noFill/>
            <a:miter lim="800000"/>
            <a:headEnd/>
            <a:tailEnd/>
          </a:ln>
        </p:spPr>
        <p:txBody>
          <a:bodyPr wrap="none">
            <a:spAutoFit/>
          </a:bodyPr>
          <a:lstStyle/>
          <a:p>
            <a:r>
              <a:rPr lang="en-US" b="1" dirty="0" err="1"/>
              <a:t>Osmolarity</a:t>
            </a:r>
            <a:endParaRPr lang="en-US" b="1" dirty="0"/>
          </a:p>
        </p:txBody>
      </p:sp>
      <p:sp>
        <p:nvSpPr>
          <p:cNvPr id="47124" name="Text Box 23"/>
          <p:cNvSpPr txBox="1">
            <a:spLocks noChangeArrowheads="1"/>
          </p:cNvSpPr>
          <p:nvPr/>
        </p:nvSpPr>
        <p:spPr bwMode="auto">
          <a:xfrm>
            <a:off x="4511676" y="3595686"/>
            <a:ext cx="479425" cy="304800"/>
          </a:xfrm>
          <a:prstGeom prst="rect">
            <a:avLst/>
          </a:prstGeom>
          <a:noFill/>
          <a:ln w="9525">
            <a:noFill/>
            <a:miter lim="800000"/>
            <a:headEnd/>
            <a:tailEnd/>
          </a:ln>
        </p:spPr>
        <p:txBody>
          <a:bodyPr wrap="none">
            <a:spAutoFit/>
          </a:bodyPr>
          <a:lstStyle/>
          <a:p>
            <a:r>
              <a:rPr lang="en-US" sz="1400" b="1"/>
              <a:t>300</a:t>
            </a:r>
          </a:p>
        </p:txBody>
      </p:sp>
      <p:sp>
        <p:nvSpPr>
          <p:cNvPr id="47125" name="Text Box 24"/>
          <p:cNvSpPr txBox="1">
            <a:spLocks noChangeArrowheads="1"/>
          </p:cNvSpPr>
          <p:nvPr/>
        </p:nvSpPr>
        <p:spPr bwMode="auto">
          <a:xfrm>
            <a:off x="4511676" y="4078286"/>
            <a:ext cx="479425" cy="304800"/>
          </a:xfrm>
          <a:prstGeom prst="rect">
            <a:avLst/>
          </a:prstGeom>
          <a:noFill/>
          <a:ln w="9525">
            <a:noFill/>
            <a:miter lim="800000"/>
            <a:headEnd/>
            <a:tailEnd/>
          </a:ln>
        </p:spPr>
        <p:txBody>
          <a:bodyPr wrap="none">
            <a:spAutoFit/>
          </a:bodyPr>
          <a:lstStyle/>
          <a:p>
            <a:r>
              <a:rPr lang="en-US" sz="1400" b="1"/>
              <a:t>200</a:t>
            </a:r>
          </a:p>
        </p:txBody>
      </p:sp>
      <p:sp>
        <p:nvSpPr>
          <p:cNvPr id="47126" name="Text Box 25"/>
          <p:cNvSpPr txBox="1">
            <a:spLocks noChangeArrowheads="1"/>
          </p:cNvSpPr>
          <p:nvPr/>
        </p:nvSpPr>
        <p:spPr bwMode="auto">
          <a:xfrm>
            <a:off x="4511676" y="4656136"/>
            <a:ext cx="479425" cy="306388"/>
          </a:xfrm>
          <a:prstGeom prst="rect">
            <a:avLst/>
          </a:prstGeom>
          <a:noFill/>
          <a:ln w="9525">
            <a:noFill/>
            <a:miter lim="800000"/>
            <a:headEnd/>
            <a:tailEnd/>
          </a:ln>
        </p:spPr>
        <p:txBody>
          <a:bodyPr wrap="none">
            <a:spAutoFit/>
          </a:bodyPr>
          <a:lstStyle/>
          <a:p>
            <a:r>
              <a:rPr lang="en-US" sz="1400" b="1"/>
              <a:t>100</a:t>
            </a:r>
          </a:p>
        </p:txBody>
      </p:sp>
      <p:sp>
        <p:nvSpPr>
          <p:cNvPr id="47127" name="Text Box 26"/>
          <p:cNvSpPr txBox="1">
            <a:spLocks noChangeArrowheads="1"/>
          </p:cNvSpPr>
          <p:nvPr/>
        </p:nvSpPr>
        <p:spPr bwMode="auto">
          <a:xfrm>
            <a:off x="5880101" y="5621336"/>
            <a:ext cx="379412" cy="304800"/>
          </a:xfrm>
          <a:prstGeom prst="rect">
            <a:avLst/>
          </a:prstGeom>
          <a:noFill/>
          <a:ln w="9525">
            <a:noFill/>
            <a:miter lim="800000"/>
            <a:headEnd/>
            <a:tailEnd/>
          </a:ln>
        </p:spPr>
        <p:txBody>
          <a:bodyPr wrap="none">
            <a:spAutoFit/>
          </a:bodyPr>
          <a:lstStyle/>
          <a:p>
            <a:r>
              <a:rPr lang="en-US" sz="1400" b="1"/>
              <a:t>10</a:t>
            </a:r>
          </a:p>
        </p:txBody>
      </p:sp>
      <p:sp>
        <p:nvSpPr>
          <p:cNvPr id="47128" name="Text Box 27"/>
          <p:cNvSpPr txBox="1">
            <a:spLocks noChangeArrowheads="1"/>
          </p:cNvSpPr>
          <p:nvPr/>
        </p:nvSpPr>
        <p:spPr bwMode="auto">
          <a:xfrm>
            <a:off x="6564313" y="5621336"/>
            <a:ext cx="379413" cy="304800"/>
          </a:xfrm>
          <a:prstGeom prst="rect">
            <a:avLst/>
          </a:prstGeom>
          <a:noFill/>
          <a:ln w="9525">
            <a:noFill/>
            <a:miter lim="800000"/>
            <a:headEnd/>
            <a:tailEnd/>
          </a:ln>
        </p:spPr>
        <p:txBody>
          <a:bodyPr wrap="none">
            <a:spAutoFit/>
          </a:bodyPr>
          <a:lstStyle/>
          <a:p>
            <a:r>
              <a:rPr lang="en-US" sz="1400" b="1"/>
              <a:t>20</a:t>
            </a:r>
          </a:p>
        </p:txBody>
      </p:sp>
      <p:sp>
        <p:nvSpPr>
          <p:cNvPr id="47129" name="Text Box 28"/>
          <p:cNvSpPr txBox="1">
            <a:spLocks noChangeArrowheads="1"/>
          </p:cNvSpPr>
          <p:nvPr/>
        </p:nvSpPr>
        <p:spPr bwMode="auto">
          <a:xfrm>
            <a:off x="7248526" y="5621336"/>
            <a:ext cx="379412" cy="304800"/>
          </a:xfrm>
          <a:prstGeom prst="rect">
            <a:avLst/>
          </a:prstGeom>
          <a:noFill/>
          <a:ln w="9525">
            <a:noFill/>
            <a:miter lim="800000"/>
            <a:headEnd/>
            <a:tailEnd/>
          </a:ln>
        </p:spPr>
        <p:txBody>
          <a:bodyPr wrap="none">
            <a:spAutoFit/>
          </a:bodyPr>
          <a:lstStyle/>
          <a:p>
            <a:r>
              <a:rPr lang="en-US" sz="1400" b="1"/>
              <a:t>30</a:t>
            </a:r>
          </a:p>
        </p:txBody>
      </p:sp>
      <p:sp>
        <p:nvSpPr>
          <p:cNvPr id="47130" name="Text Box 29"/>
          <p:cNvSpPr txBox="1">
            <a:spLocks noChangeArrowheads="1"/>
          </p:cNvSpPr>
          <p:nvPr/>
        </p:nvSpPr>
        <p:spPr bwMode="auto">
          <a:xfrm>
            <a:off x="8029576" y="5621336"/>
            <a:ext cx="381000" cy="304800"/>
          </a:xfrm>
          <a:prstGeom prst="rect">
            <a:avLst/>
          </a:prstGeom>
          <a:noFill/>
          <a:ln w="9525">
            <a:noFill/>
            <a:miter lim="800000"/>
            <a:headEnd/>
            <a:tailEnd/>
          </a:ln>
        </p:spPr>
        <p:txBody>
          <a:bodyPr wrap="none">
            <a:spAutoFit/>
          </a:bodyPr>
          <a:lstStyle/>
          <a:p>
            <a:r>
              <a:rPr lang="en-US" sz="1400" b="1"/>
              <a:t>40</a:t>
            </a:r>
          </a:p>
        </p:txBody>
      </p:sp>
      <p:sp>
        <p:nvSpPr>
          <p:cNvPr id="47131" name="Text Box 30"/>
          <p:cNvSpPr txBox="1">
            <a:spLocks noChangeArrowheads="1"/>
          </p:cNvSpPr>
          <p:nvPr/>
        </p:nvSpPr>
        <p:spPr bwMode="auto">
          <a:xfrm>
            <a:off x="6435726" y="5980111"/>
            <a:ext cx="1001108" cy="369332"/>
          </a:xfrm>
          <a:prstGeom prst="rect">
            <a:avLst/>
          </a:prstGeom>
          <a:noFill/>
          <a:ln w="9525">
            <a:noFill/>
            <a:miter lim="800000"/>
            <a:headEnd/>
            <a:tailEnd/>
          </a:ln>
        </p:spPr>
        <p:txBody>
          <a:bodyPr wrap="none">
            <a:spAutoFit/>
          </a:bodyPr>
          <a:lstStyle/>
          <a:p>
            <a:r>
              <a:rPr lang="en-US" b="1" dirty="0"/>
              <a:t>Volume</a:t>
            </a:r>
          </a:p>
        </p:txBody>
      </p:sp>
      <p:sp>
        <p:nvSpPr>
          <p:cNvPr id="47132" name="Rectangle 31"/>
          <p:cNvSpPr>
            <a:spLocks noChangeArrowheads="1"/>
          </p:cNvSpPr>
          <p:nvPr/>
        </p:nvSpPr>
        <p:spPr bwMode="auto">
          <a:xfrm>
            <a:off x="5391151" y="3806824"/>
            <a:ext cx="3322637" cy="1639887"/>
          </a:xfrm>
          <a:prstGeom prst="rect">
            <a:avLst/>
          </a:prstGeom>
          <a:noFill/>
          <a:ln w="28575">
            <a:solidFill>
              <a:schemeClr val="tx1"/>
            </a:solidFill>
            <a:prstDash val="dash"/>
            <a:miter lim="800000"/>
            <a:headEnd/>
            <a:tailEnd/>
          </a:ln>
        </p:spPr>
        <p:txBody>
          <a:bodyPr wrap="none" anchor="ctr"/>
          <a:lstStyle/>
          <a:p>
            <a:endParaRPr lang="en-US"/>
          </a:p>
        </p:txBody>
      </p:sp>
      <p:sp>
        <p:nvSpPr>
          <p:cNvPr id="47133" name="Line 32"/>
          <p:cNvSpPr>
            <a:spLocks noChangeShapeType="1"/>
          </p:cNvSpPr>
          <p:nvPr/>
        </p:nvSpPr>
        <p:spPr bwMode="auto">
          <a:xfrm>
            <a:off x="7345363" y="3806824"/>
            <a:ext cx="0" cy="1543050"/>
          </a:xfrm>
          <a:prstGeom prst="line">
            <a:avLst/>
          </a:prstGeom>
          <a:noFill/>
          <a:ln w="28575">
            <a:solidFill>
              <a:schemeClr val="tx1"/>
            </a:solidFill>
            <a:prstDash val="dash"/>
            <a:round/>
            <a:headEnd/>
            <a:tailEnd/>
          </a:ln>
        </p:spPr>
        <p:txBody>
          <a:bodyPr/>
          <a:lstStyle/>
          <a:p>
            <a:endParaRPr lang="en-US"/>
          </a:p>
        </p:txBody>
      </p:sp>
      <p:sp>
        <p:nvSpPr>
          <p:cNvPr id="47134" name="Line 33"/>
          <p:cNvSpPr>
            <a:spLocks noChangeShapeType="1"/>
          </p:cNvSpPr>
          <p:nvPr/>
        </p:nvSpPr>
        <p:spPr bwMode="auto">
          <a:xfrm>
            <a:off x="8323263" y="4289424"/>
            <a:ext cx="390525" cy="0"/>
          </a:xfrm>
          <a:prstGeom prst="line">
            <a:avLst/>
          </a:prstGeom>
          <a:noFill/>
          <a:ln w="38100">
            <a:solidFill>
              <a:schemeClr val="tx1"/>
            </a:solidFill>
            <a:round/>
            <a:headEnd/>
            <a:tailEnd type="triangle" w="med" len="med"/>
          </a:ln>
        </p:spPr>
        <p:txBody>
          <a:bodyPr/>
          <a:lstStyle/>
          <a:p>
            <a:endParaRPr lang="en-US"/>
          </a:p>
        </p:txBody>
      </p:sp>
      <p:sp>
        <p:nvSpPr>
          <p:cNvPr id="47135" name="Line 34"/>
          <p:cNvSpPr>
            <a:spLocks noChangeShapeType="1"/>
          </p:cNvSpPr>
          <p:nvPr/>
        </p:nvSpPr>
        <p:spPr bwMode="auto">
          <a:xfrm>
            <a:off x="8323263" y="4770436"/>
            <a:ext cx="390525" cy="0"/>
          </a:xfrm>
          <a:prstGeom prst="line">
            <a:avLst/>
          </a:prstGeom>
          <a:noFill/>
          <a:ln w="38100">
            <a:solidFill>
              <a:schemeClr val="tx1"/>
            </a:solidFill>
            <a:round/>
            <a:headEnd/>
            <a:tailEnd type="triangle" w="med" len="med"/>
          </a:ln>
        </p:spPr>
        <p:txBody>
          <a:bodyPr/>
          <a:lstStyle/>
          <a:p>
            <a:endParaRPr lang="en-US"/>
          </a:p>
        </p:txBody>
      </p:sp>
      <p:sp>
        <p:nvSpPr>
          <p:cNvPr id="47136" name="Text Box 36"/>
          <p:cNvSpPr txBox="1">
            <a:spLocks noChangeArrowheads="1"/>
          </p:cNvSpPr>
          <p:nvPr/>
        </p:nvSpPr>
        <p:spPr bwMode="auto">
          <a:xfrm>
            <a:off x="5894388" y="4387849"/>
            <a:ext cx="1438275" cy="336550"/>
          </a:xfrm>
          <a:prstGeom prst="rect">
            <a:avLst/>
          </a:prstGeom>
          <a:noFill/>
          <a:ln w="9525">
            <a:noFill/>
            <a:miter lim="800000"/>
            <a:headEnd/>
            <a:tailEnd/>
          </a:ln>
        </p:spPr>
        <p:txBody>
          <a:bodyPr>
            <a:spAutoFit/>
          </a:bodyPr>
          <a:lstStyle/>
          <a:p>
            <a:r>
              <a:rPr lang="en-US" b="1" dirty="0"/>
              <a:t>ICFV</a:t>
            </a:r>
          </a:p>
        </p:txBody>
      </p:sp>
      <p:sp>
        <p:nvSpPr>
          <p:cNvPr id="47137" name="Text Box 37"/>
          <p:cNvSpPr txBox="1">
            <a:spLocks noChangeArrowheads="1"/>
          </p:cNvSpPr>
          <p:nvPr/>
        </p:nvSpPr>
        <p:spPr bwMode="auto">
          <a:xfrm>
            <a:off x="7519988" y="4387849"/>
            <a:ext cx="1438275" cy="336550"/>
          </a:xfrm>
          <a:prstGeom prst="rect">
            <a:avLst/>
          </a:prstGeom>
          <a:noFill/>
          <a:ln w="9525">
            <a:noFill/>
            <a:miter lim="800000"/>
            <a:headEnd/>
            <a:tailEnd/>
          </a:ln>
        </p:spPr>
        <p:txBody>
          <a:bodyPr>
            <a:spAutoFit/>
          </a:bodyPr>
          <a:lstStyle/>
          <a:p>
            <a:r>
              <a:rPr lang="en-US" b="1" dirty="0"/>
              <a:t>ECFV</a:t>
            </a:r>
          </a:p>
        </p:txBody>
      </p:sp>
      <p:sp>
        <p:nvSpPr>
          <p:cNvPr id="63527" name="Text Box 39"/>
          <p:cNvSpPr txBox="1">
            <a:spLocks noChangeArrowheads="1"/>
          </p:cNvSpPr>
          <p:nvPr/>
        </p:nvSpPr>
        <p:spPr bwMode="auto">
          <a:xfrm>
            <a:off x="2084388" y="3675061"/>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
        <p:nvSpPr>
          <p:cNvPr id="63528" name="Text Box 40"/>
          <p:cNvSpPr txBox="1">
            <a:spLocks noChangeArrowheads="1"/>
          </p:cNvSpPr>
          <p:nvPr/>
        </p:nvSpPr>
        <p:spPr bwMode="auto">
          <a:xfrm>
            <a:off x="2008188" y="4589461"/>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
        <p:nvSpPr>
          <p:cNvPr id="63529" name="Text Box 41"/>
          <p:cNvSpPr txBox="1">
            <a:spLocks noChangeArrowheads="1"/>
          </p:cNvSpPr>
          <p:nvPr/>
        </p:nvSpPr>
        <p:spPr bwMode="auto">
          <a:xfrm>
            <a:off x="2008188" y="4970461"/>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49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63528"/>
                                        </p:tgtEl>
                                        <p:attrNameLst>
                                          <p:attrName>style.visibility</p:attrName>
                                        </p:attrNameLst>
                                      </p:cBhvr>
                                      <p:to>
                                        <p:strVal val="visible"/>
                                      </p:to>
                                    </p:set>
                                    <p:anim calcmode="lin" valueType="num">
                                      <p:cBhvr>
                                        <p:cTn id="11" dur="500" fill="hold"/>
                                        <p:tgtEl>
                                          <p:spTgt spid="63528"/>
                                        </p:tgtEl>
                                        <p:attrNameLst>
                                          <p:attrName>ppt_w</p:attrName>
                                        </p:attrNameLst>
                                      </p:cBhvr>
                                      <p:tavLst>
                                        <p:tav tm="0">
                                          <p:val>
                                            <p:fltVal val="0"/>
                                          </p:val>
                                        </p:tav>
                                        <p:tav tm="100000">
                                          <p:val>
                                            <p:strVal val="#ppt_w"/>
                                          </p:val>
                                        </p:tav>
                                      </p:tavLst>
                                    </p:anim>
                                    <p:anim calcmode="lin" valueType="num">
                                      <p:cBhvr>
                                        <p:cTn id="12" dur="500" fill="hold"/>
                                        <p:tgtEl>
                                          <p:spTgt spid="63528"/>
                                        </p:tgtEl>
                                        <p:attrNameLst>
                                          <p:attrName>ppt_h</p:attrName>
                                        </p:attrNameLst>
                                      </p:cBhvr>
                                      <p:tavLst>
                                        <p:tav tm="0">
                                          <p:val>
                                            <p:fltVal val="0"/>
                                          </p:val>
                                        </p:tav>
                                        <p:tav tm="100000">
                                          <p:val>
                                            <p:strVal val="#ppt_h"/>
                                          </p:val>
                                        </p:tav>
                                      </p:tavLst>
                                    </p:anim>
                                    <p:animEffect transition="in" filter="fade">
                                      <p:cBhvr>
                                        <p:cTn id="13" dur="500"/>
                                        <p:tgtEl>
                                          <p:spTgt spid="63528"/>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63527"/>
                                        </p:tgtEl>
                                        <p:attrNameLst>
                                          <p:attrName>style.visibility</p:attrName>
                                        </p:attrNameLst>
                                      </p:cBhvr>
                                      <p:to>
                                        <p:strVal val="visible"/>
                                      </p:to>
                                    </p:set>
                                    <p:anim calcmode="lin" valueType="num">
                                      <p:cBhvr>
                                        <p:cTn id="18" dur="500" fill="hold"/>
                                        <p:tgtEl>
                                          <p:spTgt spid="63527"/>
                                        </p:tgtEl>
                                        <p:attrNameLst>
                                          <p:attrName>ppt_w</p:attrName>
                                        </p:attrNameLst>
                                      </p:cBhvr>
                                      <p:tavLst>
                                        <p:tav tm="0">
                                          <p:val>
                                            <p:fltVal val="0"/>
                                          </p:val>
                                        </p:tav>
                                        <p:tav tm="100000">
                                          <p:val>
                                            <p:strVal val="#ppt_w"/>
                                          </p:val>
                                        </p:tav>
                                      </p:tavLst>
                                    </p:anim>
                                    <p:anim calcmode="lin" valueType="num">
                                      <p:cBhvr>
                                        <p:cTn id="19" dur="500" fill="hold"/>
                                        <p:tgtEl>
                                          <p:spTgt spid="63527"/>
                                        </p:tgtEl>
                                        <p:attrNameLst>
                                          <p:attrName>ppt_h</p:attrName>
                                        </p:attrNameLst>
                                      </p:cBhvr>
                                      <p:tavLst>
                                        <p:tav tm="0">
                                          <p:val>
                                            <p:fltVal val="0"/>
                                          </p:val>
                                        </p:tav>
                                        <p:tav tm="100000">
                                          <p:val>
                                            <p:strVal val="#ppt_h"/>
                                          </p:val>
                                        </p:tav>
                                      </p:tavLst>
                                    </p:anim>
                                    <p:animEffect transition="in" filter="fade">
                                      <p:cBhvr>
                                        <p:cTn id="20" dur="500"/>
                                        <p:tgtEl>
                                          <p:spTgt spid="6352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63529"/>
                                        </p:tgtEl>
                                        <p:attrNameLst>
                                          <p:attrName>style.visibility</p:attrName>
                                        </p:attrNameLst>
                                      </p:cBhvr>
                                      <p:to>
                                        <p:strVal val="visible"/>
                                      </p:to>
                                    </p:set>
                                    <p:anim calcmode="lin" valueType="num">
                                      <p:cBhvr>
                                        <p:cTn id="25" dur="500" fill="hold"/>
                                        <p:tgtEl>
                                          <p:spTgt spid="63529"/>
                                        </p:tgtEl>
                                        <p:attrNameLst>
                                          <p:attrName>ppt_w</p:attrName>
                                        </p:attrNameLst>
                                      </p:cBhvr>
                                      <p:tavLst>
                                        <p:tav tm="0">
                                          <p:val>
                                            <p:fltVal val="0"/>
                                          </p:val>
                                        </p:tav>
                                        <p:tav tm="100000">
                                          <p:val>
                                            <p:strVal val="#ppt_w"/>
                                          </p:val>
                                        </p:tav>
                                      </p:tavLst>
                                    </p:anim>
                                    <p:anim calcmode="lin" valueType="num">
                                      <p:cBhvr>
                                        <p:cTn id="26" dur="500" fill="hold"/>
                                        <p:tgtEl>
                                          <p:spTgt spid="63529"/>
                                        </p:tgtEl>
                                        <p:attrNameLst>
                                          <p:attrName>ppt_h</p:attrName>
                                        </p:attrNameLst>
                                      </p:cBhvr>
                                      <p:tavLst>
                                        <p:tav tm="0">
                                          <p:val>
                                            <p:fltVal val="0"/>
                                          </p:val>
                                        </p:tav>
                                        <p:tav tm="100000">
                                          <p:val>
                                            <p:strVal val="#ppt_h"/>
                                          </p:val>
                                        </p:tav>
                                      </p:tavLst>
                                    </p:anim>
                                    <p:animEffect transition="in" filter="fade">
                                      <p:cBhvr>
                                        <p:cTn id="27" dur="500"/>
                                        <p:tgtEl>
                                          <p:spTgt spid="63529"/>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47132"/>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47133"/>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4713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471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5" grpId="0" animBg="1"/>
      <p:bldP spid="47132" grpId="0" animBg="1"/>
      <p:bldP spid="47133" grpId="0" animBg="1"/>
      <p:bldP spid="47134" grpId="0" animBg="1"/>
      <p:bldP spid="47135" grpId="0" animBg="1"/>
      <p:bldP spid="63527" grpId="0"/>
      <p:bldP spid="63528" grpId="0"/>
      <p:bldP spid="6352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457200" y="1325562"/>
            <a:ext cx="8229600" cy="1143000"/>
          </a:xfrm>
        </p:spPr>
        <p:txBody>
          <a:bodyPr/>
          <a:lstStyle/>
          <a:p>
            <a:pPr eaLnBrk="1" hangingPunct="1"/>
            <a:r>
              <a:rPr lang="en-US" sz="3600" smtClean="0"/>
              <a:t>How does the diagram change if you administer intravenous (IV)  </a:t>
            </a:r>
            <a:br>
              <a:rPr lang="en-US" sz="3600" smtClean="0"/>
            </a:br>
            <a:r>
              <a:rPr lang="en-US" sz="3600" smtClean="0"/>
              <a:t>Hypertonic Saline to this patient?</a:t>
            </a:r>
            <a:r>
              <a:rPr lang="en-US" sz="4000" smtClean="0"/>
              <a:t> </a:t>
            </a:r>
          </a:p>
        </p:txBody>
      </p:sp>
      <p:sp>
        <p:nvSpPr>
          <p:cNvPr id="48131" name="Rectangle 3"/>
          <p:cNvSpPr>
            <a:spLocks noGrp="1" noChangeArrowheads="1"/>
          </p:cNvSpPr>
          <p:nvPr>
            <p:ph type="body" idx="1"/>
          </p:nvPr>
        </p:nvSpPr>
        <p:spPr>
          <a:xfrm>
            <a:off x="457200" y="2667000"/>
            <a:ext cx="8229600" cy="3611562"/>
          </a:xfrm>
        </p:spPr>
        <p:txBody>
          <a:bodyPr/>
          <a:lstStyle/>
          <a:p>
            <a:pPr eaLnBrk="1" hangingPunct="1"/>
            <a:r>
              <a:rPr lang="en-US" dirty="0" smtClean="0"/>
              <a:t>Volume</a:t>
            </a:r>
          </a:p>
          <a:p>
            <a:pPr lvl="1" eaLnBrk="1" hangingPunct="1"/>
            <a:r>
              <a:rPr lang="en-US" dirty="0" smtClean="0"/>
              <a:t>ECFV</a:t>
            </a:r>
          </a:p>
          <a:p>
            <a:pPr lvl="1" eaLnBrk="1" hangingPunct="1"/>
            <a:r>
              <a:rPr lang="en-US" dirty="0" smtClean="0"/>
              <a:t>ICFV</a:t>
            </a:r>
          </a:p>
          <a:p>
            <a:pPr eaLnBrk="1" hangingPunct="1"/>
            <a:r>
              <a:rPr lang="en-US" dirty="0" err="1" smtClean="0"/>
              <a:t>Osmolarity</a:t>
            </a:r>
            <a:endParaRPr lang="en-US" dirty="0" smtClean="0"/>
          </a:p>
          <a:p>
            <a:pPr lvl="1" eaLnBrk="1" hangingPunct="1"/>
            <a:r>
              <a:rPr lang="en-US" dirty="0" smtClean="0"/>
              <a:t>ECFV</a:t>
            </a:r>
          </a:p>
          <a:p>
            <a:pPr lvl="1" eaLnBrk="1" hangingPunct="1"/>
            <a:r>
              <a:rPr lang="en-US" dirty="0" smtClean="0"/>
              <a:t>ICFV</a:t>
            </a:r>
          </a:p>
        </p:txBody>
      </p:sp>
      <p:sp>
        <p:nvSpPr>
          <p:cNvPr id="48132" name="Rectangle 4"/>
          <p:cNvSpPr>
            <a:spLocks noChangeArrowheads="1"/>
          </p:cNvSpPr>
          <p:nvPr/>
        </p:nvSpPr>
        <p:spPr bwMode="auto">
          <a:xfrm>
            <a:off x="5173663" y="3902075"/>
            <a:ext cx="2020887" cy="1439862"/>
          </a:xfrm>
          <a:prstGeom prst="rect">
            <a:avLst/>
          </a:prstGeom>
          <a:solidFill>
            <a:srgbClr val="A6E2A6"/>
          </a:solidFill>
          <a:ln w="19050">
            <a:noFill/>
            <a:miter lim="800000"/>
            <a:headEnd/>
            <a:tailEnd/>
          </a:ln>
        </p:spPr>
        <p:txBody>
          <a:bodyPr wrap="none" anchor="ctr"/>
          <a:lstStyle/>
          <a:p>
            <a:endParaRPr lang="en-US"/>
          </a:p>
        </p:txBody>
      </p:sp>
      <p:sp>
        <p:nvSpPr>
          <p:cNvPr id="48133" name="Rectangle 5"/>
          <p:cNvSpPr>
            <a:spLocks noChangeArrowheads="1"/>
          </p:cNvSpPr>
          <p:nvPr/>
        </p:nvSpPr>
        <p:spPr bwMode="auto">
          <a:xfrm>
            <a:off x="7194550" y="3902075"/>
            <a:ext cx="1009650" cy="1439862"/>
          </a:xfrm>
          <a:prstGeom prst="rect">
            <a:avLst/>
          </a:prstGeom>
          <a:solidFill>
            <a:schemeClr val="accent2">
              <a:lumMod val="60000"/>
              <a:lumOff val="40000"/>
            </a:schemeClr>
          </a:solidFill>
          <a:ln w="19050">
            <a:noFill/>
            <a:miter lim="800000"/>
            <a:headEnd/>
            <a:tailEnd/>
          </a:ln>
        </p:spPr>
        <p:txBody>
          <a:bodyPr wrap="none" anchor="ctr"/>
          <a:lstStyle/>
          <a:p>
            <a:endParaRPr lang="en-US"/>
          </a:p>
        </p:txBody>
      </p:sp>
      <p:sp>
        <p:nvSpPr>
          <p:cNvPr id="48134" name="Line 6"/>
          <p:cNvSpPr>
            <a:spLocks noChangeShapeType="1"/>
          </p:cNvSpPr>
          <p:nvPr/>
        </p:nvSpPr>
        <p:spPr bwMode="auto">
          <a:xfrm>
            <a:off x="5072063" y="3886200"/>
            <a:ext cx="0" cy="1439862"/>
          </a:xfrm>
          <a:prstGeom prst="line">
            <a:avLst/>
          </a:prstGeom>
          <a:noFill/>
          <a:ln w="28575">
            <a:solidFill>
              <a:schemeClr val="tx1"/>
            </a:solidFill>
            <a:round/>
            <a:headEnd/>
            <a:tailEnd/>
          </a:ln>
        </p:spPr>
        <p:txBody>
          <a:bodyPr/>
          <a:lstStyle/>
          <a:p>
            <a:endParaRPr lang="en-US"/>
          </a:p>
        </p:txBody>
      </p:sp>
      <p:sp>
        <p:nvSpPr>
          <p:cNvPr id="48135" name="Line 7"/>
          <p:cNvSpPr>
            <a:spLocks noChangeShapeType="1"/>
          </p:cNvSpPr>
          <p:nvPr/>
        </p:nvSpPr>
        <p:spPr bwMode="auto">
          <a:xfrm>
            <a:off x="5173663" y="5410200"/>
            <a:ext cx="3132137" cy="0"/>
          </a:xfrm>
          <a:prstGeom prst="line">
            <a:avLst/>
          </a:prstGeom>
          <a:noFill/>
          <a:ln w="28575">
            <a:solidFill>
              <a:schemeClr val="tx1"/>
            </a:solidFill>
            <a:round/>
            <a:headEnd/>
            <a:tailEnd/>
          </a:ln>
        </p:spPr>
        <p:txBody>
          <a:bodyPr/>
          <a:lstStyle/>
          <a:p>
            <a:endParaRPr lang="en-US"/>
          </a:p>
        </p:txBody>
      </p:sp>
      <p:sp>
        <p:nvSpPr>
          <p:cNvPr id="48136" name="Line 8"/>
          <p:cNvSpPr>
            <a:spLocks noChangeShapeType="1"/>
          </p:cNvSpPr>
          <p:nvPr/>
        </p:nvSpPr>
        <p:spPr bwMode="auto">
          <a:xfrm>
            <a:off x="4870450" y="3886200"/>
            <a:ext cx="201613" cy="0"/>
          </a:xfrm>
          <a:prstGeom prst="line">
            <a:avLst/>
          </a:prstGeom>
          <a:noFill/>
          <a:ln w="28575">
            <a:solidFill>
              <a:schemeClr val="tx1"/>
            </a:solidFill>
            <a:round/>
            <a:headEnd/>
            <a:tailEnd/>
          </a:ln>
        </p:spPr>
        <p:txBody>
          <a:bodyPr/>
          <a:lstStyle/>
          <a:p>
            <a:endParaRPr lang="en-US"/>
          </a:p>
        </p:txBody>
      </p:sp>
      <p:sp>
        <p:nvSpPr>
          <p:cNvPr id="48137" name="Line 9"/>
          <p:cNvSpPr>
            <a:spLocks noChangeShapeType="1"/>
          </p:cNvSpPr>
          <p:nvPr/>
        </p:nvSpPr>
        <p:spPr bwMode="auto">
          <a:xfrm>
            <a:off x="4870450" y="4310062"/>
            <a:ext cx="201613" cy="0"/>
          </a:xfrm>
          <a:prstGeom prst="line">
            <a:avLst/>
          </a:prstGeom>
          <a:noFill/>
          <a:ln w="28575">
            <a:solidFill>
              <a:schemeClr val="tx1"/>
            </a:solidFill>
            <a:round/>
            <a:headEnd/>
            <a:tailEnd/>
          </a:ln>
        </p:spPr>
        <p:txBody>
          <a:bodyPr/>
          <a:lstStyle/>
          <a:p>
            <a:endParaRPr lang="en-US"/>
          </a:p>
        </p:txBody>
      </p:sp>
      <p:sp>
        <p:nvSpPr>
          <p:cNvPr id="48138" name="Line 10"/>
          <p:cNvSpPr>
            <a:spLocks noChangeShapeType="1"/>
          </p:cNvSpPr>
          <p:nvPr/>
        </p:nvSpPr>
        <p:spPr bwMode="auto">
          <a:xfrm>
            <a:off x="4870450" y="4818062"/>
            <a:ext cx="201613" cy="0"/>
          </a:xfrm>
          <a:prstGeom prst="line">
            <a:avLst/>
          </a:prstGeom>
          <a:noFill/>
          <a:ln w="28575">
            <a:solidFill>
              <a:schemeClr val="tx1"/>
            </a:solidFill>
            <a:round/>
            <a:headEnd/>
            <a:tailEnd/>
          </a:ln>
        </p:spPr>
        <p:txBody>
          <a:bodyPr/>
          <a:lstStyle/>
          <a:p>
            <a:endParaRPr lang="en-US"/>
          </a:p>
        </p:txBody>
      </p:sp>
      <p:sp>
        <p:nvSpPr>
          <p:cNvPr id="48139" name="Line 11"/>
          <p:cNvSpPr>
            <a:spLocks noChangeShapeType="1"/>
          </p:cNvSpPr>
          <p:nvPr/>
        </p:nvSpPr>
        <p:spPr bwMode="auto">
          <a:xfrm>
            <a:off x="4870450" y="5326062"/>
            <a:ext cx="201613" cy="0"/>
          </a:xfrm>
          <a:prstGeom prst="line">
            <a:avLst/>
          </a:prstGeom>
          <a:noFill/>
          <a:ln w="28575">
            <a:solidFill>
              <a:schemeClr val="tx1"/>
            </a:solidFill>
            <a:round/>
            <a:headEnd/>
            <a:tailEnd/>
          </a:ln>
        </p:spPr>
        <p:txBody>
          <a:bodyPr/>
          <a:lstStyle/>
          <a:p>
            <a:endParaRPr lang="en-US"/>
          </a:p>
        </p:txBody>
      </p:sp>
      <p:sp>
        <p:nvSpPr>
          <p:cNvPr id="48140" name="Line 12"/>
          <p:cNvSpPr>
            <a:spLocks noChangeShapeType="1"/>
          </p:cNvSpPr>
          <p:nvPr/>
        </p:nvSpPr>
        <p:spPr bwMode="auto">
          <a:xfrm>
            <a:off x="5173663" y="5410200"/>
            <a:ext cx="0" cy="169862"/>
          </a:xfrm>
          <a:prstGeom prst="line">
            <a:avLst/>
          </a:prstGeom>
          <a:noFill/>
          <a:ln w="28575">
            <a:solidFill>
              <a:schemeClr val="tx1"/>
            </a:solidFill>
            <a:round/>
            <a:headEnd/>
            <a:tailEnd/>
          </a:ln>
        </p:spPr>
        <p:txBody>
          <a:bodyPr/>
          <a:lstStyle/>
          <a:p>
            <a:endParaRPr lang="en-US"/>
          </a:p>
        </p:txBody>
      </p:sp>
      <p:sp>
        <p:nvSpPr>
          <p:cNvPr id="48141" name="Line 13"/>
          <p:cNvSpPr>
            <a:spLocks noChangeShapeType="1"/>
          </p:cNvSpPr>
          <p:nvPr/>
        </p:nvSpPr>
        <p:spPr bwMode="auto">
          <a:xfrm>
            <a:off x="5880100" y="5410200"/>
            <a:ext cx="0" cy="169862"/>
          </a:xfrm>
          <a:prstGeom prst="line">
            <a:avLst/>
          </a:prstGeom>
          <a:noFill/>
          <a:ln w="28575">
            <a:solidFill>
              <a:schemeClr val="tx1"/>
            </a:solidFill>
            <a:round/>
            <a:headEnd/>
            <a:tailEnd/>
          </a:ln>
        </p:spPr>
        <p:txBody>
          <a:bodyPr/>
          <a:lstStyle/>
          <a:p>
            <a:endParaRPr lang="en-US"/>
          </a:p>
        </p:txBody>
      </p:sp>
      <p:sp>
        <p:nvSpPr>
          <p:cNvPr id="48142" name="Line 14"/>
          <p:cNvSpPr>
            <a:spLocks noChangeShapeType="1"/>
          </p:cNvSpPr>
          <p:nvPr/>
        </p:nvSpPr>
        <p:spPr bwMode="auto">
          <a:xfrm>
            <a:off x="6588125" y="5410200"/>
            <a:ext cx="0" cy="169862"/>
          </a:xfrm>
          <a:prstGeom prst="line">
            <a:avLst/>
          </a:prstGeom>
          <a:noFill/>
          <a:ln w="28575">
            <a:solidFill>
              <a:schemeClr val="tx1"/>
            </a:solidFill>
            <a:round/>
            <a:headEnd/>
            <a:tailEnd/>
          </a:ln>
        </p:spPr>
        <p:txBody>
          <a:bodyPr/>
          <a:lstStyle/>
          <a:p>
            <a:endParaRPr lang="en-US"/>
          </a:p>
        </p:txBody>
      </p:sp>
      <p:sp>
        <p:nvSpPr>
          <p:cNvPr id="48143" name="Line 15"/>
          <p:cNvSpPr>
            <a:spLocks noChangeShapeType="1"/>
          </p:cNvSpPr>
          <p:nvPr/>
        </p:nvSpPr>
        <p:spPr bwMode="auto">
          <a:xfrm>
            <a:off x="7294563" y="5410200"/>
            <a:ext cx="0" cy="169862"/>
          </a:xfrm>
          <a:prstGeom prst="line">
            <a:avLst/>
          </a:prstGeom>
          <a:noFill/>
          <a:ln w="28575">
            <a:solidFill>
              <a:schemeClr val="tx1"/>
            </a:solidFill>
            <a:round/>
            <a:headEnd/>
            <a:tailEnd/>
          </a:ln>
        </p:spPr>
        <p:txBody>
          <a:bodyPr/>
          <a:lstStyle/>
          <a:p>
            <a:endParaRPr lang="en-US"/>
          </a:p>
        </p:txBody>
      </p:sp>
      <p:sp>
        <p:nvSpPr>
          <p:cNvPr id="48144" name="Line 16"/>
          <p:cNvSpPr>
            <a:spLocks noChangeShapeType="1"/>
          </p:cNvSpPr>
          <p:nvPr/>
        </p:nvSpPr>
        <p:spPr bwMode="auto">
          <a:xfrm>
            <a:off x="8104188" y="5410200"/>
            <a:ext cx="0" cy="169862"/>
          </a:xfrm>
          <a:prstGeom prst="line">
            <a:avLst/>
          </a:prstGeom>
          <a:noFill/>
          <a:ln w="28575">
            <a:solidFill>
              <a:schemeClr val="tx1"/>
            </a:solidFill>
            <a:round/>
            <a:headEnd/>
            <a:tailEnd/>
          </a:ln>
        </p:spPr>
        <p:txBody>
          <a:bodyPr/>
          <a:lstStyle/>
          <a:p>
            <a:endParaRPr lang="en-US"/>
          </a:p>
        </p:txBody>
      </p:sp>
      <p:sp>
        <p:nvSpPr>
          <p:cNvPr id="48145" name="Text Box 17"/>
          <p:cNvSpPr txBox="1">
            <a:spLocks noChangeArrowheads="1"/>
          </p:cNvSpPr>
          <p:nvPr/>
        </p:nvSpPr>
        <p:spPr bwMode="auto">
          <a:xfrm>
            <a:off x="5476875" y="3073400"/>
            <a:ext cx="2622550" cy="366712"/>
          </a:xfrm>
          <a:prstGeom prst="rect">
            <a:avLst/>
          </a:prstGeom>
          <a:noFill/>
          <a:ln w="9525">
            <a:noFill/>
            <a:miter lim="800000"/>
            <a:headEnd/>
            <a:tailEnd/>
          </a:ln>
        </p:spPr>
        <p:txBody>
          <a:bodyPr wrap="none">
            <a:spAutoFit/>
          </a:bodyPr>
          <a:lstStyle/>
          <a:p>
            <a:r>
              <a:rPr lang="en-US" b="1"/>
              <a:t>Add Hypertonic Saline</a:t>
            </a:r>
          </a:p>
        </p:txBody>
      </p:sp>
      <p:sp>
        <p:nvSpPr>
          <p:cNvPr id="48146" name="Text Box 18"/>
          <p:cNvSpPr txBox="1">
            <a:spLocks noChangeArrowheads="1"/>
          </p:cNvSpPr>
          <p:nvPr/>
        </p:nvSpPr>
        <p:spPr bwMode="auto">
          <a:xfrm rot="-5400000">
            <a:off x="3405982" y="4326730"/>
            <a:ext cx="1377950" cy="366713"/>
          </a:xfrm>
          <a:prstGeom prst="rect">
            <a:avLst/>
          </a:prstGeom>
          <a:noFill/>
          <a:ln w="9525">
            <a:noFill/>
            <a:miter lim="800000"/>
            <a:headEnd/>
            <a:tailEnd/>
          </a:ln>
        </p:spPr>
        <p:txBody>
          <a:bodyPr wrap="none">
            <a:spAutoFit/>
          </a:bodyPr>
          <a:lstStyle/>
          <a:p>
            <a:r>
              <a:rPr lang="en-US" b="1" dirty="0" err="1"/>
              <a:t>Osmolarity</a:t>
            </a:r>
            <a:endParaRPr lang="en-US" b="1" dirty="0"/>
          </a:p>
        </p:txBody>
      </p:sp>
      <p:sp>
        <p:nvSpPr>
          <p:cNvPr id="48147" name="Text Box 19"/>
          <p:cNvSpPr txBox="1">
            <a:spLocks noChangeArrowheads="1"/>
          </p:cNvSpPr>
          <p:nvPr/>
        </p:nvSpPr>
        <p:spPr bwMode="auto">
          <a:xfrm>
            <a:off x="4264025" y="3716337"/>
            <a:ext cx="479425" cy="303213"/>
          </a:xfrm>
          <a:prstGeom prst="rect">
            <a:avLst/>
          </a:prstGeom>
          <a:noFill/>
          <a:ln w="9525">
            <a:noFill/>
            <a:miter lim="800000"/>
            <a:headEnd/>
            <a:tailEnd/>
          </a:ln>
        </p:spPr>
        <p:txBody>
          <a:bodyPr wrap="none">
            <a:spAutoFit/>
          </a:bodyPr>
          <a:lstStyle/>
          <a:p>
            <a:r>
              <a:rPr lang="en-US" sz="1400" b="1"/>
              <a:t>300</a:t>
            </a:r>
          </a:p>
        </p:txBody>
      </p:sp>
      <p:sp>
        <p:nvSpPr>
          <p:cNvPr id="48148" name="Text Box 20"/>
          <p:cNvSpPr txBox="1">
            <a:spLocks noChangeArrowheads="1"/>
          </p:cNvSpPr>
          <p:nvPr/>
        </p:nvSpPr>
        <p:spPr bwMode="auto">
          <a:xfrm>
            <a:off x="4264025" y="4140200"/>
            <a:ext cx="479425" cy="304800"/>
          </a:xfrm>
          <a:prstGeom prst="rect">
            <a:avLst/>
          </a:prstGeom>
          <a:noFill/>
          <a:ln w="9525">
            <a:noFill/>
            <a:miter lim="800000"/>
            <a:headEnd/>
            <a:tailEnd/>
          </a:ln>
        </p:spPr>
        <p:txBody>
          <a:bodyPr wrap="none">
            <a:spAutoFit/>
          </a:bodyPr>
          <a:lstStyle/>
          <a:p>
            <a:r>
              <a:rPr lang="en-US" sz="1400" b="1"/>
              <a:t>200</a:t>
            </a:r>
          </a:p>
        </p:txBody>
      </p:sp>
      <p:sp>
        <p:nvSpPr>
          <p:cNvPr id="48149" name="Text Box 21"/>
          <p:cNvSpPr txBox="1">
            <a:spLocks noChangeArrowheads="1"/>
          </p:cNvSpPr>
          <p:nvPr/>
        </p:nvSpPr>
        <p:spPr bwMode="auto">
          <a:xfrm>
            <a:off x="4264025" y="4648200"/>
            <a:ext cx="479425" cy="304800"/>
          </a:xfrm>
          <a:prstGeom prst="rect">
            <a:avLst/>
          </a:prstGeom>
          <a:noFill/>
          <a:ln w="9525">
            <a:noFill/>
            <a:miter lim="800000"/>
            <a:headEnd/>
            <a:tailEnd/>
          </a:ln>
        </p:spPr>
        <p:txBody>
          <a:bodyPr wrap="none">
            <a:spAutoFit/>
          </a:bodyPr>
          <a:lstStyle/>
          <a:p>
            <a:r>
              <a:rPr lang="en-US" sz="1400" b="1"/>
              <a:t>100</a:t>
            </a:r>
          </a:p>
        </p:txBody>
      </p:sp>
      <p:sp>
        <p:nvSpPr>
          <p:cNvPr id="48150" name="Text Box 22"/>
          <p:cNvSpPr txBox="1">
            <a:spLocks noChangeArrowheads="1"/>
          </p:cNvSpPr>
          <p:nvPr/>
        </p:nvSpPr>
        <p:spPr bwMode="auto">
          <a:xfrm>
            <a:off x="5678488" y="5494337"/>
            <a:ext cx="381000" cy="304800"/>
          </a:xfrm>
          <a:prstGeom prst="rect">
            <a:avLst/>
          </a:prstGeom>
          <a:noFill/>
          <a:ln w="9525">
            <a:noFill/>
            <a:miter lim="800000"/>
            <a:headEnd/>
            <a:tailEnd/>
          </a:ln>
        </p:spPr>
        <p:txBody>
          <a:bodyPr wrap="none">
            <a:spAutoFit/>
          </a:bodyPr>
          <a:lstStyle/>
          <a:p>
            <a:r>
              <a:rPr lang="en-US" sz="1400" b="1"/>
              <a:t>10</a:t>
            </a:r>
          </a:p>
        </p:txBody>
      </p:sp>
      <p:sp>
        <p:nvSpPr>
          <p:cNvPr id="48151" name="Text Box 23"/>
          <p:cNvSpPr txBox="1">
            <a:spLocks noChangeArrowheads="1"/>
          </p:cNvSpPr>
          <p:nvPr/>
        </p:nvSpPr>
        <p:spPr bwMode="auto">
          <a:xfrm>
            <a:off x="6384925" y="5494337"/>
            <a:ext cx="382588" cy="304800"/>
          </a:xfrm>
          <a:prstGeom prst="rect">
            <a:avLst/>
          </a:prstGeom>
          <a:noFill/>
          <a:ln w="9525">
            <a:noFill/>
            <a:miter lim="800000"/>
            <a:headEnd/>
            <a:tailEnd/>
          </a:ln>
        </p:spPr>
        <p:txBody>
          <a:bodyPr wrap="none">
            <a:spAutoFit/>
          </a:bodyPr>
          <a:lstStyle/>
          <a:p>
            <a:r>
              <a:rPr lang="en-US" sz="1400" b="1"/>
              <a:t>20</a:t>
            </a:r>
          </a:p>
        </p:txBody>
      </p:sp>
      <p:sp>
        <p:nvSpPr>
          <p:cNvPr id="48152" name="Text Box 24"/>
          <p:cNvSpPr txBox="1">
            <a:spLocks noChangeArrowheads="1"/>
          </p:cNvSpPr>
          <p:nvPr/>
        </p:nvSpPr>
        <p:spPr bwMode="auto">
          <a:xfrm>
            <a:off x="7092950" y="5494337"/>
            <a:ext cx="381000" cy="304800"/>
          </a:xfrm>
          <a:prstGeom prst="rect">
            <a:avLst/>
          </a:prstGeom>
          <a:noFill/>
          <a:ln w="9525">
            <a:noFill/>
            <a:miter lim="800000"/>
            <a:headEnd/>
            <a:tailEnd/>
          </a:ln>
        </p:spPr>
        <p:txBody>
          <a:bodyPr wrap="none">
            <a:spAutoFit/>
          </a:bodyPr>
          <a:lstStyle/>
          <a:p>
            <a:r>
              <a:rPr lang="en-US" sz="1400" b="1"/>
              <a:t>30</a:t>
            </a:r>
          </a:p>
        </p:txBody>
      </p:sp>
      <p:sp>
        <p:nvSpPr>
          <p:cNvPr id="48153" name="Text Box 25"/>
          <p:cNvSpPr txBox="1">
            <a:spLocks noChangeArrowheads="1"/>
          </p:cNvSpPr>
          <p:nvPr/>
        </p:nvSpPr>
        <p:spPr bwMode="auto">
          <a:xfrm>
            <a:off x="7900988" y="5494337"/>
            <a:ext cx="381000" cy="304800"/>
          </a:xfrm>
          <a:prstGeom prst="rect">
            <a:avLst/>
          </a:prstGeom>
          <a:noFill/>
          <a:ln w="9525">
            <a:noFill/>
            <a:miter lim="800000"/>
            <a:headEnd/>
            <a:tailEnd/>
          </a:ln>
        </p:spPr>
        <p:txBody>
          <a:bodyPr wrap="none">
            <a:spAutoFit/>
          </a:bodyPr>
          <a:lstStyle/>
          <a:p>
            <a:r>
              <a:rPr lang="en-US" sz="1400" b="1"/>
              <a:t>40</a:t>
            </a:r>
          </a:p>
        </p:txBody>
      </p:sp>
      <p:sp>
        <p:nvSpPr>
          <p:cNvPr id="48154" name="Text Box 26"/>
          <p:cNvSpPr txBox="1">
            <a:spLocks noChangeArrowheads="1"/>
          </p:cNvSpPr>
          <p:nvPr/>
        </p:nvSpPr>
        <p:spPr bwMode="auto">
          <a:xfrm>
            <a:off x="6253163" y="5783262"/>
            <a:ext cx="1009650" cy="366713"/>
          </a:xfrm>
          <a:prstGeom prst="rect">
            <a:avLst/>
          </a:prstGeom>
          <a:noFill/>
          <a:ln w="9525">
            <a:noFill/>
            <a:miter lim="800000"/>
            <a:headEnd/>
            <a:tailEnd/>
          </a:ln>
        </p:spPr>
        <p:txBody>
          <a:bodyPr wrap="none">
            <a:spAutoFit/>
          </a:bodyPr>
          <a:lstStyle/>
          <a:p>
            <a:r>
              <a:rPr lang="en-US" b="1"/>
              <a:t>Volume</a:t>
            </a:r>
          </a:p>
        </p:txBody>
      </p:sp>
      <p:sp>
        <p:nvSpPr>
          <p:cNvPr id="48155" name="Rectangle 27"/>
          <p:cNvSpPr>
            <a:spLocks noChangeArrowheads="1"/>
          </p:cNvSpPr>
          <p:nvPr/>
        </p:nvSpPr>
        <p:spPr bwMode="auto">
          <a:xfrm>
            <a:off x="5576888" y="3632200"/>
            <a:ext cx="3032125" cy="1693862"/>
          </a:xfrm>
          <a:prstGeom prst="rect">
            <a:avLst/>
          </a:prstGeom>
          <a:noFill/>
          <a:ln w="28575">
            <a:solidFill>
              <a:schemeClr val="tx1"/>
            </a:solidFill>
            <a:prstDash val="dash"/>
            <a:miter lim="800000"/>
            <a:headEnd/>
            <a:tailEnd/>
          </a:ln>
        </p:spPr>
        <p:txBody>
          <a:bodyPr wrap="none" anchor="ctr"/>
          <a:lstStyle/>
          <a:p>
            <a:endParaRPr lang="en-US"/>
          </a:p>
        </p:txBody>
      </p:sp>
      <p:sp>
        <p:nvSpPr>
          <p:cNvPr id="48156" name="Line 28"/>
          <p:cNvSpPr>
            <a:spLocks noChangeShapeType="1"/>
          </p:cNvSpPr>
          <p:nvPr/>
        </p:nvSpPr>
        <p:spPr bwMode="auto">
          <a:xfrm>
            <a:off x="7194550" y="3632200"/>
            <a:ext cx="0" cy="1608137"/>
          </a:xfrm>
          <a:prstGeom prst="line">
            <a:avLst/>
          </a:prstGeom>
          <a:noFill/>
          <a:ln w="28575">
            <a:solidFill>
              <a:schemeClr val="tx1"/>
            </a:solidFill>
            <a:prstDash val="dash"/>
            <a:round/>
            <a:headEnd/>
            <a:tailEnd/>
          </a:ln>
        </p:spPr>
        <p:txBody>
          <a:bodyPr/>
          <a:lstStyle/>
          <a:p>
            <a:endParaRPr lang="en-US"/>
          </a:p>
        </p:txBody>
      </p:sp>
      <p:sp>
        <p:nvSpPr>
          <p:cNvPr id="48157" name="Line 29"/>
          <p:cNvSpPr>
            <a:spLocks noChangeShapeType="1"/>
          </p:cNvSpPr>
          <p:nvPr/>
        </p:nvSpPr>
        <p:spPr bwMode="auto">
          <a:xfrm>
            <a:off x="8204200" y="4310062"/>
            <a:ext cx="404813" cy="0"/>
          </a:xfrm>
          <a:prstGeom prst="line">
            <a:avLst/>
          </a:prstGeom>
          <a:noFill/>
          <a:ln w="38100">
            <a:solidFill>
              <a:schemeClr val="tx1"/>
            </a:solidFill>
            <a:round/>
            <a:headEnd/>
            <a:tailEnd type="triangle" w="med" len="med"/>
          </a:ln>
        </p:spPr>
        <p:txBody>
          <a:bodyPr/>
          <a:lstStyle/>
          <a:p>
            <a:endParaRPr lang="en-US"/>
          </a:p>
        </p:txBody>
      </p:sp>
      <p:sp>
        <p:nvSpPr>
          <p:cNvPr id="48158" name="Line 30"/>
          <p:cNvSpPr>
            <a:spLocks noChangeShapeType="1"/>
          </p:cNvSpPr>
          <p:nvPr/>
        </p:nvSpPr>
        <p:spPr bwMode="auto">
          <a:xfrm>
            <a:off x="8204200" y="4748212"/>
            <a:ext cx="404813" cy="0"/>
          </a:xfrm>
          <a:prstGeom prst="line">
            <a:avLst/>
          </a:prstGeom>
          <a:noFill/>
          <a:ln w="38100">
            <a:solidFill>
              <a:schemeClr val="tx1"/>
            </a:solidFill>
            <a:round/>
            <a:headEnd/>
            <a:tailEnd type="triangle" w="med" len="med"/>
          </a:ln>
        </p:spPr>
        <p:txBody>
          <a:bodyPr/>
          <a:lstStyle/>
          <a:p>
            <a:endParaRPr lang="en-US"/>
          </a:p>
        </p:txBody>
      </p:sp>
      <p:sp>
        <p:nvSpPr>
          <p:cNvPr id="48159" name="Line 31"/>
          <p:cNvSpPr>
            <a:spLocks noChangeShapeType="1"/>
          </p:cNvSpPr>
          <p:nvPr/>
        </p:nvSpPr>
        <p:spPr bwMode="auto">
          <a:xfrm>
            <a:off x="5576888" y="4310062"/>
            <a:ext cx="404812" cy="0"/>
          </a:xfrm>
          <a:prstGeom prst="line">
            <a:avLst/>
          </a:prstGeom>
          <a:noFill/>
          <a:ln w="38100">
            <a:solidFill>
              <a:schemeClr val="tx1"/>
            </a:solidFill>
            <a:round/>
            <a:headEnd/>
            <a:tailEnd type="triangle" w="med" len="med"/>
          </a:ln>
        </p:spPr>
        <p:txBody>
          <a:bodyPr/>
          <a:lstStyle/>
          <a:p>
            <a:endParaRPr lang="en-US"/>
          </a:p>
        </p:txBody>
      </p:sp>
      <p:sp>
        <p:nvSpPr>
          <p:cNvPr id="48160" name="Line 32"/>
          <p:cNvSpPr>
            <a:spLocks noChangeShapeType="1"/>
          </p:cNvSpPr>
          <p:nvPr/>
        </p:nvSpPr>
        <p:spPr bwMode="auto">
          <a:xfrm>
            <a:off x="5576888" y="4732337"/>
            <a:ext cx="404812" cy="0"/>
          </a:xfrm>
          <a:prstGeom prst="line">
            <a:avLst/>
          </a:prstGeom>
          <a:noFill/>
          <a:ln w="38100">
            <a:solidFill>
              <a:schemeClr val="tx1"/>
            </a:solidFill>
            <a:round/>
            <a:headEnd/>
            <a:tailEnd type="triangle" w="med" len="med"/>
          </a:ln>
        </p:spPr>
        <p:txBody>
          <a:bodyPr/>
          <a:lstStyle/>
          <a:p>
            <a:endParaRPr lang="en-US"/>
          </a:p>
        </p:txBody>
      </p:sp>
      <p:sp>
        <p:nvSpPr>
          <p:cNvPr id="48161" name="Line 33"/>
          <p:cNvSpPr>
            <a:spLocks noChangeShapeType="1"/>
          </p:cNvSpPr>
          <p:nvPr/>
        </p:nvSpPr>
        <p:spPr bwMode="auto">
          <a:xfrm flipV="1">
            <a:off x="6486525" y="3632200"/>
            <a:ext cx="0" cy="254000"/>
          </a:xfrm>
          <a:prstGeom prst="line">
            <a:avLst/>
          </a:prstGeom>
          <a:noFill/>
          <a:ln w="38100">
            <a:solidFill>
              <a:schemeClr val="tx1"/>
            </a:solidFill>
            <a:round/>
            <a:headEnd/>
            <a:tailEnd type="triangle" w="med" len="med"/>
          </a:ln>
        </p:spPr>
        <p:txBody>
          <a:bodyPr/>
          <a:lstStyle/>
          <a:p>
            <a:endParaRPr lang="en-US"/>
          </a:p>
        </p:txBody>
      </p:sp>
      <p:sp>
        <p:nvSpPr>
          <p:cNvPr id="48162" name="Line 34"/>
          <p:cNvSpPr>
            <a:spLocks noChangeShapeType="1"/>
          </p:cNvSpPr>
          <p:nvPr/>
        </p:nvSpPr>
        <p:spPr bwMode="auto">
          <a:xfrm flipV="1">
            <a:off x="7699375" y="3632200"/>
            <a:ext cx="0" cy="254000"/>
          </a:xfrm>
          <a:prstGeom prst="line">
            <a:avLst/>
          </a:prstGeom>
          <a:noFill/>
          <a:ln w="38100">
            <a:solidFill>
              <a:schemeClr val="tx1"/>
            </a:solidFill>
            <a:round/>
            <a:headEnd/>
            <a:tailEnd type="triangle" w="med" len="med"/>
          </a:ln>
        </p:spPr>
        <p:txBody>
          <a:bodyPr/>
          <a:lstStyle/>
          <a:p>
            <a:endParaRPr lang="en-US"/>
          </a:p>
        </p:txBody>
      </p:sp>
      <p:sp>
        <p:nvSpPr>
          <p:cNvPr id="65575" name="Line 39"/>
          <p:cNvSpPr>
            <a:spLocks noChangeShapeType="1"/>
          </p:cNvSpPr>
          <p:nvPr/>
        </p:nvSpPr>
        <p:spPr bwMode="auto">
          <a:xfrm flipV="1">
            <a:off x="2286000" y="3078162"/>
            <a:ext cx="0" cy="381000"/>
          </a:xfrm>
          <a:prstGeom prst="line">
            <a:avLst/>
          </a:prstGeom>
          <a:noFill/>
          <a:ln w="38100">
            <a:solidFill>
              <a:srgbClr val="FF3300"/>
            </a:solidFill>
            <a:round/>
            <a:headEnd/>
            <a:tailEnd type="arrow" w="med" len="med"/>
          </a:ln>
        </p:spPr>
        <p:txBody>
          <a:bodyPr/>
          <a:lstStyle/>
          <a:p>
            <a:endParaRPr lang="en-US"/>
          </a:p>
        </p:txBody>
      </p:sp>
      <p:sp>
        <p:nvSpPr>
          <p:cNvPr id="65576" name="Line 40"/>
          <p:cNvSpPr>
            <a:spLocks noChangeShapeType="1"/>
          </p:cNvSpPr>
          <p:nvPr/>
        </p:nvSpPr>
        <p:spPr bwMode="auto">
          <a:xfrm flipV="1">
            <a:off x="2286000" y="3611562"/>
            <a:ext cx="0" cy="381000"/>
          </a:xfrm>
          <a:prstGeom prst="line">
            <a:avLst/>
          </a:prstGeom>
          <a:noFill/>
          <a:ln w="38100">
            <a:solidFill>
              <a:srgbClr val="FF3300"/>
            </a:solidFill>
            <a:round/>
            <a:headEnd type="arrow" w="med" len="med"/>
            <a:tailEnd/>
          </a:ln>
        </p:spPr>
        <p:txBody>
          <a:bodyPr/>
          <a:lstStyle/>
          <a:p>
            <a:endParaRPr lang="en-US"/>
          </a:p>
        </p:txBody>
      </p:sp>
      <p:sp>
        <p:nvSpPr>
          <p:cNvPr id="65577" name="Line 41"/>
          <p:cNvSpPr>
            <a:spLocks noChangeShapeType="1"/>
          </p:cNvSpPr>
          <p:nvPr/>
        </p:nvSpPr>
        <p:spPr bwMode="auto">
          <a:xfrm flipV="1">
            <a:off x="2286000" y="4525962"/>
            <a:ext cx="0" cy="381000"/>
          </a:xfrm>
          <a:prstGeom prst="line">
            <a:avLst/>
          </a:prstGeom>
          <a:noFill/>
          <a:ln w="38100">
            <a:solidFill>
              <a:srgbClr val="FF3300"/>
            </a:solidFill>
            <a:round/>
            <a:headEnd/>
            <a:tailEnd type="arrow" w="med" len="med"/>
          </a:ln>
        </p:spPr>
        <p:txBody>
          <a:bodyPr/>
          <a:lstStyle/>
          <a:p>
            <a:endParaRPr lang="en-US"/>
          </a:p>
        </p:txBody>
      </p:sp>
      <p:sp>
        <p:nvSpPr>
          <p:cNvPr id="65578" name="Line 42"/>
          <p:cNvSpPr>
            <a:spLocks noChangeShapeType="1"/>
          </p:cNvSpPr>
          <p:nvPr/>
        </p:nvSpPr>
        <p:spPr bwMode="auto">
          <a:xfrm flipV="1">
            <a:off x="2286000" y="4983162"/>
            <a:ext cx="0" cy="381000"/>
          </a:xfrm>
          <a:prstGeom prst="line">
            <a:avLst/>
          </a:prstGeom>
          <a:noFill/>
          <a:ln w="38100">
            <a:solidFill>
              <a:srgbClr val="FF3300"/>
            </a:solidFill>
            <a:round/>
            <a:headEnd/>
            <a:tailEnd type="arrow" w="med" len="med"/>
          </a:ln>
        </p:spPr>
        <p:txBody>
          <a:bodyPr/>
          <a:lstStyle/>
          <a:p>
            <a:endParaRPr lang="en-US"/>
          </a:p>
        </p:txBody>
      </p:sp>
      <p:sp>
        <p:nvSpPr>
          <p:cNvPr id="48167" name="Text Box 43"/>
          <p:cNvSpPr txBox="1">
            <a:spLocks noChangeArrowheads="1"/>
          </p:cNvSpPr>
          <p:nvPr/>
        </p:nvSpPr>
        <p:spPr bwMode="auto">
          <a:xfrm>
            <a:off x="5791200" y="4387850"/>
            <a:ext cx="1438275" cy="336550"/>
          </a:xfrm>
          <a:prstGeom prst="rect">
            <a:avLst/>
          </a:prstGeom>
          <a:noFill/>
          <a:ln w="9525">
            <a:noFill/>
            <a:miter lim="800000"/>
            <a:headEnd/>
            <a:tailEnd/>
          </a:ln>
        </p:spPr>
        <p:txBody>
          <a:bodyPr>
            <a:spAutoFit/>
          </a:bodyPr>
          <a:lstStyle/>
          <a:p>
            <a:r>
              <a:rPr lang="en-US" b="1"/>
              <a:t>ICFV</a:t>
            </a:r>
          </a:p>
        </p:txBody>
      </p:sp>
      <p:sp>
        <p:nvSpPr>
          <p:cNvPr id="48168" name="Text Box 44"/>
          <p:cNvSpPr txBox="1">
            <a:spLocks noChangeArrowheads="1"/>
          </p:cNvSpPr>
          <p:nvPr/>
        </p:nvSpPr>
        <p:spPr bwMode="auto">
          <a:xfrm>
            <a:off x="7416800" y="4387850"/>
            <a:ext cx="1438275" cy="336550"/>
          </a:xfrm>
          <a:prstGeom prst="rect">
            <a:avLst/>
          </a:prstGeom>
          <a:noFill/>
          <a:ln w="9525">
            <a:noFill/>
            <a:miter lim="800000"/>
            <a:headEnd/>
            <a:tailEnd/>
          </a:ln>
        </p:spPr>
        <p:txBody>
          <a:bodyPr>
            <a:spAutoFit/>
          </a:bodyPr>
          <a:lstStyle/>
          <a:p>
            <a:r>
              <a:rPr lang="en-US" b="1"/>
              <a:t>ECFV</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7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7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55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557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1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815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16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816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815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16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15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55" grpId="0" animBg="1"/>
      <p:bldP spid="48156" grpId="0" animBg="1"/>
      <p:bldP spid="48157" grpId="0" animBg="1"/>
      <p:bldP spid="48158" grpId="0" animBg="1"/>
      <p:bldP spid="48159" grpId="0" animBg="1"/>
      <p:bldP spid="48160" grpId="0" animBg="1"/>
      <p:bldP spid="48161" grpId="0" animBg="1"/>
      <p:bldP spid="48162" grpId="0" animBg="1"/>
      <p:bldP spid="65575" grpId="0" animBg="1"/>
      <p:bldP spid="65576" grpId="0" animBg="1"/>
      <p:bldP spid="65577" grpId="0" animBg="1"/>
      <p:bldP spid="65578"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304800" y="2971800"/>
            <a:ext cx="8229600" cy="3611562"/>
          </a:xfrm>
        </p:spPr>
        <p:txBody>
          <a:bodyPr/>
          <a:lstStyle/>
          <a:p>
            <a:pPr eaLnBrk="1" hangingPunct="1"/>
            <a:r>
              <a:rPr lang="en-US" dirty="0" smtClean="0"/>
              <a:t>Volume</a:t>
            </a:r>
          </a:p>
          <a:p>
            <a:pPr lvl="1" eaLnBrk="1" hangingPunct="1"/>
            <a:r>
              <a:rPr lang="en-US" dirty="0" smtClean="0"/>
              <a:t>ECFV</a:t>
            </a:r>
          </a:p>
          <a:p>
            <a:pPr lvl="1" eaLnBrk="1" hangingPunct="1"/>
            <a:r>
              <a:rPr lang="en-US" dirty="0" smtClean="0"/>
              <a:t>ICFV</a:t>
            </a:r>
          </a:p>
          <a:p>
            <a:pPr eaLnBrk="1" hangingPunct="1"/>
            <a:r>
              <a:rPr lang="en-US" dirty="0" err="1" smtClean="0"/>
              <a:t>Osmolarity</a:t>
            </a:r>
            <a:endParaRPr lang="en-US" dirty="0" smtClean="0"/>
          </a:p>
          <a:p>
            <a:pPr lvl="1" eaLnBrk="1" hangingPunct="1"/>
            <a:r>
              <a:rPr lang="en-US" dirty="0" smtClean="0"/>
              <a:t>ECFV</a:t>
            </a:r>
          </a:p>
          <a:p>
            <a:pPr lvl="1" eaLnBrk="1" hangingPunct="1"/>
            <a:r>
              <a:rPr lang="en-US" dirty="0" smtClean="0"/>
              <a:t>ICFV</a:t>
            </a:r>
          </a:p>
        </p:txBody>
      </p:sp>
      <p:sp>
        <p:nvSpPr>
          <p:cNvPr id="49163" name="Rectangle 4"/>
          <p:cNvSpPr>
            <a:spLocks noChangeArrowheads="1"/>
          </p:cNvSpPr>
          <p:nvPr/>
        </p:nvSpPr>
        <p:spPr bwMode="auto">
          <a:xfrm>
            <a:off x="5324475" y="4002088"/>
            <a:ext cx="1930400" cy="1658938"/>
          </a:xfrm>
          <a:prstGeom prst="rect">
            <a:avLst/>
          </a:prstGeom>
          <a:solidFill>
            <a:srgbClr val="A6E2A6"/>
          </a:solidFill>
          <a:ln w="19050">
            <a:noFill/>
            <a:miter lim="800000"/>
            <a:headEnd/>
            <a:tailEnd/>
          </a:ln>
        </p:spPr>
        <p:txBody>
          <a:bodyPr wrap="none" anchor="ctr"/>
          <a:lstStyle/>
          <a:p>
            <a:endParaRPr lang="en-US"/>
          </a:p>
        </p:txBody>
      </p:sp>
      <p:sp>
        <p:nvSpPr>
          <p:cNvPr id="49164" name="Rectangle 5"/>
          <p:cNvSpPr>
            <a:spLocks noChangeArrowheads="1"/>
          </p:cNvSpPr>
          <p:nvPr/>
        </p:nvSpPr>
        <p:spPr bwMode="auto">
          <a:xfrm>
            <a:off x="7254875" y="4002088"/>
            <a:ext cx="963612" cy="1658938"/>
          </a:xfrm>
          <a:prstGeom prst="rect">
            <a:avLst/>
          </a:prstGeom>
          <a:solidFill>
            <a:schemeClr val="accent2">
              <a:lumMod val="60000"/>
              <a:lumOff val="40000"/>
            </a:schemeClr>
          </a:solidFill>
          <a:ln w="19050">
            <a:noFill/>
            <a:miter lim="800000"/>
            <a:headEnd/>
            <a:tailEnd/>
          </a:ln>
        </p:spPr>
        <p:txBody>
          <a:bodyPr wrap="none" anchor="ctr"/>
          <a:lstStyle/>
          <a:p>
            <a:endParaRPr lang="en-US"/>
          </a:p>
        </p:txBody>
      </p:sp>
      <p:sp>
        <p:nvSpPr>
          <p:cNvPr id="49165" name="Line 6"/>
          <p:cNvSpPr>
            <a:spLocks noChangeShapeType="1"/>
          </p:cNvSpPr>
          <p:nvPr/>
        </p:nvSpPr>
        <p:spPr bwMode="auto">
          <a:xfrm>
            <a:off x="4841875" y="4002088"/>
            <a:ext cx="0" cy="1658938"/>
          </a:xfrm>
          <a:prstGeom prst="line">
            <a:avLst/>
          </a:prstGeom>
          <a:noFill/>
          <a:ln w="28575">
            <a:solidFill>
              <a:schemeClr val="tx1"/>
            </a:solidFill>
            <a:round/>
            <a:headEnd/>
            <a:tailEnd/>
          </a:ln>
        </p:spPr>
        <p:txBody>
          <a:bodyPr/>
          <a:lstStyle/>
          <a:p>
            <a:endParaRPr lang="en-US"/>
          </a:p>
        </p:txBody>
      </p:sp>
      <p:sp>
        <p:nvSpPr>
          <p:cNvPr id="49166" name="Line 7"/>
          <p:cNvSpPr>
            <a:spLocks noChangeShapeType="1"/>
          </p:cNvSpPr>
          <p:nvPr/>
        </p:nvSpPr>
        <p:spPr bwMode="auto">
          <a:xfrm>
            <a:off x="4937125" y="5757863"/>
            <a:ext cx="2990850" cy="0"/>
          </a:xfrm>
          <a:prstGeom prst="line">
            <a:avLst/>
          </a:prstGeom>
          <a:noFill/>
          <a:ln w="28575">
            <a:solidFill>
              <a:schemeClr val="tx1"/>
            </a:solidFill>
            <a:round/>
            <a:headEnd/>
            <a:tailEnd/>
          </a:ln>
        </p:spPr>
        <p:txBody>
          <a:bodyPr/>
          <a:lstStyle/>
          <a:p>
            <a:endParaRPr lang="en-US"/>
          </a:p>
        </p:txBody>
      </p:sp>
      <p:sp>
        <p:nvSpPr>
          <p:cNvPr id="49167" name="Line 8"/>
          <p:cNvSpPr>
            <a:spLocks noChangeShapeType="1"/>
          </p:cNvSpPr>
          <p:nvPr/>
        </p:nvSpPr>
        <p:spPr bwMode="auto">
          <a:xfrm>
            <a:off x="4649787" y="4002088"/>
            <a:ext cx="192087" cy="0"/>
          </a:xfrm>
          <a:prstGeom prst="line">
            <a:avLst/>
          </a:prstGeom>
          <a:noFill/>
          <a:ln w="28575">
            <a:solidFill>
              <a:schemeClr val="tx1"/>
            </a:solidFill>
            <a:round/>
            <a:headEnd/>
            <a:tailEnd/>
          </a:ln>
        </p:spPr>
        <p:txBody>
          <a:bodyPr/>
          <a:lstStyle/>
          <a:p>
            <a:endParaRPr lang="en-US"/>
          </a:p>
        </p:txBody>
      </p:sp>
      <p:sp>
        <p:nvSpPr>
          <p:cNvPr id="49168" name="Line 9"/>
          <p:cNvSpPr>
            <a:spLocks noChangeShapeType="1"/>
          </p:cNvSpPr>
          <p:nvPr/>
        </p:nvSpPr>
        <p:spPr bwMode="auto">
          <a:xfrm>
            <a:off x="4649787" y="4491038"/>
            <a:ext cx="192087" cy="0"/>
          </a:xfrm>
          <a:prstGeom prst="line">
            <a:avLst/>
          </a:prstGeom>
          <a:noFill/>
          <a:ln w="28575">
            <a:solidFill>
              <a:schemeClr val="tx1"/>
            </a:solidFill>
            <a:round/>
            <a:headEnd/>
            <a:tailEnd/>
          </a:ln>
        </p:spPr>
        <p:txBody>
          <a:bodyPr/>
          <a:lstStyle/>
          <a:p>
            <a:endParaRPr lang="en-US"/>
          </a:p>
        </p:txBody>
      </p:sp>
      <p:sp>
        <p:nvSpPr>
          <p:cNvPr id="49169" name="Line 10"/>
          <p:cNvSpPr>
            <a:spLocks noChangeShapeType="1"/>
          </p:cNvSpPr>
          <p:nvPr/>
        </p:nvSpPr>
        <p:spPr bwMode="auto">
          <a:xfrm>
            <a:off x="4649787" y="5075238"/>
            <a:ext cx="192087" cy="0"/>
          </a:xfrm>
          <a:prstGeom prst="line">
            <a:avLst/>
          </a:prstGeom>
          <a:noFill/>
          <a:ln w="28575">
            <a:solidFill>
              <a:schemeClr val="tx1"/>
            </a:solidFill>
            <a:round/>
            <a:headEnd/>
            <a:tailEnd/>
          </a:ln>
        </p:spPr>
        <p:txBody>
          <a:bodyPr/>
          <a:lstStyle/>
          <a:p>
            <a:endParaRPr lang="en-US"/>
          </a:p>
        </p:txBody>
      </p:sp>
      <p:sp>
        <p:nvSpPr>
          <p:cNvPr id="49170" name="Line 11"/>
          <p:cNvSpPr>
            <a:spLocks noChangeShapeType="1"/>
          </p:cNvSpPr>
          <p:nvPr/>
        </p:nvSpPr>
        <p:spPr bwMode="auto">
          <a:xfrm>
            <a:off x="4649787" y="5661025"/>
            <a:ext cx="192087" cy="0"/>
          </a:xfrm>
          <a:prstGeom prst="line">
            <a:avLst/>
          </a:prstGeom>
          <a:noFill/>
          <a:ln w="28575">
            <a:solidFill>
              <a:schemeClr val="tx1"/>
            </a:solidFill>
            <a:round/>
            <a:headEnd/>
            <a:tailEnd/>
          </a:ln>
        </p:spPr>
        <p:txBody>
          <a:bodyPr/>
          <a:lstStyle/>
          <a:p>
            <a:endParaRPr lang="en-US"/>
          </a:p>
        </p:txBody>
      </p:sp>
      <p:sp>
        <p:nvSpPr>
          <p:cNvPr id="49171" name="Line 12"/>
          <p:cNvSpPr>
            <a:spLocks noChangeShapeType="1"/>
          </p:cNvSpPr>
          <p:nvPr/>
        </p:nvSpPr>
        <p:spPr bwMode="auto">
          <a:xfrm>
            <a:off x="4937125" y="5757863"/>
            <a:ext cx="0" cy="195263"/>
          </a:xfrm>
          <a:prstGeom prst="line">
            <a:avLst/>
          </a:prstGeom>
          <a:noFill/>
          <a:ln w="28575">
            <a:solidFill>
              <a:schemeClr val="tx1"/>
            </a:solidFill>
            <a:round/>
            <a:headEnd/>
            <a:tailEnd/>
          </a:ln>
        </p:spPr>
        <p:txBody>
          <a:bodyPr/>
          <a:lstStyle/>
          <a:p>
            <a:endParaRPr lang="en-US"/>
          </a:p>
        </p:txBody>
      </p:sp>
      <p:sp>
        <p:nvSpPr>
          <p:cNvPr id="49172" name="Line 13"/>
          <p:cNvSpPr>
            <a:spLocks noChangeShapeType="1"/>
          </p:cNvSpPr>
          <p:nvPr/>
        </p:nvSpPr>
        <p:spPr bwMode="auto">
          <a:xfrm>
            <a:off x="5613400" y="5757863"/>
            <a:ext cx="0" cy="195263"/>
          </a:xfrm>
          <a:prstGeom prst="line">
            <a:avLst/>
          </a:prstGeom>
          <a:noFill/>
          <a:ln w="28575">
            <a:solidFill>
              <a:schemeClr val="tx1"/>
            </a:solidFill>
            <a:round/>
            <a:headEnd/>
            <a:tailEnd/>
          </a:ln>
        </p:spPr>
        <p:txBody>
          <a:bodyPr/>
          <a:lstStyle/>
          <a:p>
            <a:endParaRPr lang="en-US"/>
          </a:p>
        </p:txBody>
      </p:sp>
      <p:sp>
        <p:nvSpPr>
          <p:cNvPr id="49173" name="Line 14"/>
          <p:cNvSpPr>
            <a:spLocks noChangeShapeType="1"/>
          </p:cNvSpPr>
          <p:nvPr/>
        </p:nvSpPr>
        <p:spPr bwMode="auto">
          <a:xfrm>
            <a:off x="6289675" y="5757863"/>
            <a:ext cx="0" cy="195263"/>
          </a:xfrm>
          <a:prstGeom prst="line">
            <a:avLst/>
          </a:prstGeom>
          <a:noFill/>
          <a:ln w="28575">
            <a:solidFill>
              <a:schemeClr val="tx1"/>
            </a:solidFill>
            <a:round/>
            <a:headEnd/>
            <a:tailEnd/>
          </a:ln>
        </p:spPr>
        <p:txBody>
          <a:bodyPr/>
          <a:lstStyle/>
          <a:p>
            <a:endParaRPr lang="en-US"/>
          </a:p>
        </p:txBody>
      </p:sp>
      <p:sp>
        <p:nvSpPr>
          <p:cNvPr id="49174" name="Line 15"/>
          <p:cNvSpPr>
            <a:spLocks noChangeShapeType="1"/>
          </p:cNvSpPr>
          <p:nvPr/>
        </p:nvSpPr>
        <p:spPr bwMode="auto">
          <a:xfrm>
            <a:off x="6964362" y="5757863"/>
            <a:ext cx="0" cy="195263"/>
          </a:xfrm>
          <a:prstGeom prst="line">
            <a:avLst/>
          </a:prstGeom>
          <a:noFill/>
          <a:ln w="28575">
            <a:solidFill>
              <a:schemeClr val="tx1"/>
            </a:solidFill>
            <a:round/>
            <a:headEnd/>
            <a:tailEnd/>
          </a:ln>
        </p:spPr>
        <p:txBody>
          <a:bodyPr/>
          <a:lstStyle/>
          <a:p>
            <a:endParaRPr lang="en-US"/>
          </a:p>
        </p:txBody>
      </p:sp>
      <p:sp>
        <p:nvSpPr>
          <p:cNvPr id="49175" name="Line 16"/>
          <p:cNvSpPr>
            <a:spLocks noChangeShapeType="1"/>
          </p:cNvSpPr>
          <p:nvPr/>
        </p:nvSpPr>
        <p:spPr bwMode="auto">
          <a:xfrm>
            <a:off x="7735887" y="5757863"/>
            <a:ext cx="0" cy="195263"/>
          </a:xfrm>
          <a:prstGeom prst="line">
            <a:avLst/>
          </a:prstGeom>
          <a:noFill/>
          <a:ln w="28575">
            <a:solidFill>
              <a:schemeClr val="tx1"/>
            </a:solidFill>
            <a:round/>
            <a:headEnd/>
            <a:tailEnd/>
          </a:ln>
        </p:spPr>
        <p:txBody>
          <a:bodyPr/>
          <a:lstStyle/>
          <a:p>
            <a:endParaRPr lang="en-US"/>
          </a:p>
        </p:txBody>
      </p:sp>
      <p:sp>
        <p:nvSpPr>
          <p:cNvPr id="49176" name="Text Box 17"/>
          <p:cNvSpPr txBox="1">
            <a:spLocks noChangeArrowheads="1"/>
          </p:cNvSpPr>
          <p:nvPr/>
        </p:nvSpPr>
        <p:spPr bwMode="auto">
          <a:xfrm>
            <a:off x="5383212" y="3352800"/>
            <a:ext cx="2546350" cy="366713"/>
          </a:xfrm>
          <a:prstGeom prst="rect">
            <a:avLst/>
          </a:prstGeom>
          <a:noFill/>
          <a:ln w="9525">
            <a:noFill/>
            <a:miter lim="800000"/>
            <a:headEnd/>
            <a:tailEnd/>
          </a:ln>
        </p:spPr>
        <p:txBody>
          <a:bodyPr wrap="none">
            <a:spAutoFit/>
          </a:bodyPr>
          <a:lstStyle/>
          <a:p>
            <a:r>
              <a:rPr lang="en-US" b="1"/>
              <a:t>Add Hypotonic Saline</a:t>
            </a:r>
          </a:p>
        </p:txBody>
      </p:sp>
      <p:sp>
        <p:nvSpPr>
          <p:cNvPr id="49177" name="Text Box 18"/>
          <p:cNvSpPr txBox="1">
            <a:spLocks noChangeArrowheads="1"/>
          </p:cNvSpPr>
          <p:nvPr/>
        </p:nvSpPr>
        <p:spPr bwMode="auto">
          <a:xfrm rot="16200000">
            <a:off x="3228975" y="4543425"/>
            <a:ext cx="1377950" cy="366712"/>
          </a:xfrm>
          <a:prstGeom prst="rect">
            <a:avLst/>
          </a:prstGeom>
          <a:noFill/>
          <a:ln w="9525">
            <a:noFill/>
            <a:miter lim="800000"/>
            <a:headEnd/>
            <a:tailEnd/>
          </a:ln>
        </p:spPr>
        <p:txBody>
          <a:bodyPr wrap="none">
            <a:spAutoFit/>
          </a:bodyPr>
          <a:lstStyle/>
          <a:p>
            <a:r>
              <a:rPr lang="en-US" b="1" dirty="0" err="1"/>
              <a:t>Osmolarity</a:t>
            </a:r>
            <a:endParaRPr lang="en-US" b="1" dirty="0"/>
          </a:p>
        </p:txBody>
      </p:sp>
      <p:sp>
        <p:nvSpPr>
          <p:cNvPr id="49178" name="Text Box 19"/>
          <p:cNvSpPr txBox="1">
            <a:spLocks noChangeArrowheads="1"/>
          </p:cNvSpPr>
          <p:nvPr/>
        </p:nvSpPr>
        <p:spPr bwMode="auto">
          <a:xfrm>
            <a:off x="4070350" y="3806825"/>
            <a:ext cx="477837" cy="304800"/>
          </a:xfrm>
          <a:prstGeom prst="rect">
            <a:avLst/>
          </a:prstGeom>
          <a:noFill/>
          <a:ln w="9525">
            <a:noFill/>
            <a:miter lim="800000"/>
            <a:headEnd/>
            <a:tailEnd/>
          </a:ln>
        </p:spPr>
        <p:txBody>
          <a:bodyPr wrap="none">
            <a:spAutoFit/>
          </a:bodyPr>
          <a:lstStyle/>
          <a:p>
            <a:r>
              <a:rPr lang="en-US" sz="1400" b="1"/>
              <a:t>300</a:t>
            </a:r>
          </a:p>
        </p:txBody>
      </p:sp>
      <p:sp>
        <p:nvSpPr>
          <p:cNvPr id="49179" name="Text Box 20"/>
          <p:cNvSpPr txBox="1">
            <a:spLocks noChangeArrowheads="1"/>
          </p:cNvSpPr>
          <p:nvPr/>
        </p:nvSpPr>
        <p:spPr bwMode="auto">
          <a:xfrm>
            <a:off x="4070350" y="4294188"/>
            <a:ext cx="477837" cy="304800"/>
          </a:xfrm>
          <a:prstGeom prst="rect">
            <a:avLst/>
          </a:prstGeom>
          <a:noFill/>
          <a:ln w="9525">
            <a:noFill/>
            <a:miter lim="800000"/>
            <a:headEnd/>
            <a:tailEnd/>
          </a:ln>
        </p:spPr>
        <p:txBody>
          <a:bodyPr wrap="none">
            <a:spAutoFit/>
          </a:bodyPr>
          <a:lstStyle/>
          <a:p>
            <a:r>
              <a:rPr lang="en-US" sz="1400" b="1"/>
              <a:t>200</a:t>
            </a:r>
          </a:p>
        </p:txBody>
      </p:sp>
      <p:sp>
        <p:nvSpPr>
          <p:cNvPr id="49180" name="Text Box 21"/>
          <p:cNvSpPr txBox="1">
            <a:spLocks noChangeArrowheads="1"/>
          </p:cNvSpPr>
          <p:nvPr/>
        </p:nvSpPr>
        <p:spPr bwMode="auto">
          <a:xfrm>
            <a:off x="4070350" y="4879975"/>
            <a:ext cx="477837" cy="304800"/>
          </a:xfrm>
          <a:prstGeom prst="rect">
            <a:avLst/>
          </a:prstGeom>
          <a:noFill/>
          <a:ln w="9525">
            <a:noFill/>
            <a:miter lim="800000"/>
            <a:headEnd/>
            <a:tailEnd/>
          </a:ln>
        </p:spPr>
        <p:txBody>
          <a:bodyPr wrap="none">
            <a:spAutoFit/>
          </a:bodyPr>
          <a:lstStyle/>
          <a:p>
            <a:r>
              <a:rPr lang="en-US" sz="1400" b="1"/>
              <a:t>100</a:t>
            </a:r>
          </a:p>
        </p:txBody>
      </p:sp>
      <p:sp>
        <p:nvSpPr>
          <p:cNvPr id="49181" name="Text Box 22"/>
          <p:cNvSpPr txBox="1">
            <a:spLocks noChangeArrowheads="1"/>
          </p:cNvSpPr>
          <p:nvPr/>
        </p:nvSpPr>
        <p:spPr bwMode="auto">
          <a:xfrm>
            <a:off x="5419725" y="5856288"/>
            <a:ext cx="381000" cy="304800"/>
          </a:xfrm>
          <a:prstGeom prst="rect">
            <a:avLst/>
          </a:prstGeom>
          <a:noFill/>
          <a:ln w="9525">
            <a:noFill/>
            <a:miter lim="800000"/>
            <a:headEnd/>
            <a:tailEnd/>
          </a:ln>
        </p:spPr>
        <p:txBody>
          <a:bodyPr wrap="none">
            <a:spAutoFit/>
          </a:bodyPr>
          <a:lstStyle/>
          <a:p>
            <a:r>
              <a:rPr lang="en-US" sz="1400" b="1"/>
              <a:t>10</a:t>
            </a:r>
          </a:p>
        </p:txBody>
      </p:sp>
      <p:sp>
        <p:nvSpPr>
          <p:cNvPr id="49182" name="Text Box 23"/>
          <p:cNvSpPr txBox="1">
            <a:spLocks noChangeArrowheads="1"/>
          </p:cNvSpPr>
          <p:nvPr/>
        </p:nvSpPr>
        <p:spPr bwMode="auto">
          <a:xfrm>
            <a:off x="6096000" y="5856288"/>
            <a:ext cx="381000" cy="304800"/>
          </a:xfrm>
          <a:prstGeom prst="rect">
            <a:avLst/>
          </a:prstGeom>
          <a:noFill/>
          <a:ln w="9525">
            <a:noFill/>
            <a:miter lim="800000"/>
            <a:headEnd/>
            <a:tailEnd/>
          </a:ln>
        </p:spPr>
        <p:txBody>
          <a:bodyPr wrap="none">
            <a:spAutoFit/>
          </a:bodyPr>
          <a:lstStyle/>
          <a:p>
            <a:r>
              <a:rPr lang="en-US" sz="1400" b="1"/>
              <a:t>20</a:t>
            </a:r>
          </a:p>
        </p:txBody>
      </p:sp>
      <p:sp>
        <p:nvSpPr>
          <p:cNvPr id="49183" name="Text Box 24"/>
          <p:cNvSpPr txBox="1">
            <a:spLocks noChangeArrowheads="1"/>
          </p:cNvSpPr>
          <p:nvPr/>
        </p:nvSpPr>
        <p:spPr bwMode="auto">
          <a:xfrm>
            <a:off x="6772275" y="5856288"/>
            <a:ext cx="381000" cy="304800"/>
          </a:xfrm>
          <a:prstGeom prst="rect">
            <a:avLst/>
          </a:prstGeom>
          <a:noFill/>
          <a:ln w="9525">
            <a:noFill/>
            <a:miter lim="800000"/>
            <a:headEnd/>
            <a:tailEnd/>
          </a:ln>
        </p:spPr>
        <p:txBody>
          <a:bodyPr wrap="none">
            <a:spAutoFit/>
          </a:bodyPr>
          <a:lstStyle/>
          <a:p>
            <a:r>
              <a:rPr lang="en-US" sz="1400" b="1"/>
              <a:t>30</a:t>
            </a:r>
          </a:p>
        </p:txBody>
      </p:sp>
      <p:sp>
        <p:nvSpPr>
          <p:cNvPr id="49184" name="Text Box 25"/>
          <p:cNvSpPr txBox="1">
            <a:spLocks noChangeArrowheads="1"/>
          </p:cNvSpPr>
          <p:nvPr/>
        </p:nvSpPr>
        <p:spPr bwMode="auto">
          <a:xfrm>
            <a:off x="7542212" y="5856288"/>
            <a:ext cx="381000" cy="304800"/>
          </a:xfrm>
          <a:prstGeom prst="rect">
            <a:avLst/>
          </a:prstGeom>
          <a:noFill/>
          <a:ln w="9525">
            <a:noFill/>
            <a:miter lim="800000"/>
            <a:headEnd/>
            <a:tailEnd/>
          </a:ln>
        </p:spPr>
        <p:txBody>
          <a:bodyPr wrap="none">
            <a:spAutoFit/>
          </a:bodyPr>
          <a:lstStyle/>
          <a:p>
            <a:r>
              <a:rPr lang="en-US" sz="1400" b="1"/>
              <a:t>40</a:t>
            </a:r>
          </a:p>
        </p:txBody>
      </p:sp>
      <p:sp>
        <p:nvSpPr>
          <p:cNvPr id="49185" name="Text Box 26"/>
          <p:cNvSpPr txBox="1">
            <a:spLocks noChangeArrowheads="1"/>
          </p:cNvSpPr>
          <p:nvPr/>
        </p:nvSpPr>
        <p:spPr bwMode="auto">
          <a:xfrm>
            <a:off x="5969000" y="6196013"/>
            <a:ext cx="1009650" cy="366713"/>
          </a:xfrm>
          <a:prstGeom prst="rect">
            <a:avLst/>
          </a:prstGeom>
          <a:noFill/>
          <a:ln w="9525">
            <a:noFill/>
            <a:miter lim="800000"/>
            <a:headEnd/>
            <a:tailEnd/>
          </a:ln>
        </p:spPr>
        <p:txBody>
          <a:bodyPr wrap="none">
            <a:spAutoFit/>
          </a:bodyPr>
          <a:lstStyle/>
          <a:p>
            <a:r>
              <a:rPr lang="en-US" b="1" dirty="0"/>
              <a:t>Volume</a:t>
            </a:r>
          </a:p>
        </p:txBody>
      </p:sp>
      <p:sp>
        <p:nvSpPr>
          <p:cNvPr id="49186" name="Rectangle 27"/>
          <p:cNvSpPr>
            <a:spLocks noChangeArrowheads="1"/>
          </p:cNvSpPr>
          <p:nvPr/>
        </p:nvSpPr>
        <p:spPr bwMode="auto">
          <a:xfrm>
            <a:off x="4937125" y="4294188"/>
            <a:ext cx="3570287" cy="1366838"/>
          </a:xfrm>
          <a:prstGeom prst="rect">
            <a:avLst/>
          </a:prstGeom>
          <a:noFill/>
          <a:ln w="28575">
            <a:solidFill>
              <a:schemeClr val="tx1"/>
            </a:solidFill>
            <a:prstDash val="dash"/>
            <a:miter lim="800000"/>
            <a:headEnd/>
            <a:tailEnd/>
          </a:ln>
        </p:spPr>
        <p:txBody>
          <a:bodyPr wrap="none" anchor="ctr"/>
          <a:lstStyle/>
          <a:p>
            <a:endParaRPr lang="en-US"/>
          </a:p>
        </p:txBody>
      </p:sp>
      <p:sp>
        <p:nvSpPr>
          <p:cNvPr id="49187" name="Line 28"/>
          <p:cNvSpPr>
            <a:spLocks noChangeShapeType="1"/>
          </p:cNvSpPr>
          <p:nvPr/>
        </p:nvSpPr>
        <p:spPr bwMode="auto">
          <a:xfrm>
            <a:off x="7254875" y="4294188"/>
            <a:ext cx="0" cy="1366838"/>
          </a:xfrm>
          <a:prstGeom prst="line">
            <a:avLst/>
          </a:prstGeom>
          <a:noFill/>
          <a:ln w="28575">
            <a:solidFill>
              <a:schemeClr val="tx1"/>
            </a:solidFill>
            <a:prstDash val="dash"/>
            <a:round/>
            <a:headEnd/>
            <a:tailEnd/>
          </a:ln>
        </p:spPr>
        <p:txBody>
          <a:bodyPr/>
          <a:lstStyle/>
          <a:p>
            <a:endParaRPr lang="en-US"/>
          </a:p>
        </p:txBody>
      </p:sp>
      <p:sp>
        <p:nvSpPr>
          <p:cNvPr id="49188" name="Line 29"/>
          <p:cNvSpPr>
            <a:spLocks noChangeShapeType="1"/>
          </p:cNvSpPr>
          <p:nvPr/>
        </p:nvSpPr>
        <p:spPr bwMode="auto">
          <a:xfrm>
            <a:off x="8218487" y="4783138"/>
            <a:ext cx="288925" cy="0"/>
          </a:xfrm>
          <a:prstGeom prst="line">
            <a:avLst/>
          </a:prstGeom>
          <a:noFill/>
          <a:ln w="38100">
            <a:solidFill>
              <a:schemeClr val="tx1"/>
            </a:solidFill>
            <a:round/>
            <a:headEnd/>
            <a:tailEnd type="triangle" w="med" len="med"/>
          </a:ln>
        </p:spPr>
        <p:txBody>
          <a:bodyPr/>
          <a:lstStyle/>
          <a:p>
            <a:endParaRPr lang="en-US"/>
          </a:p>
        </p:txBody>
      </p:sp>
      <p:sp>
        <p:nvSpPr>
          <p:cNvPr id="49189" name="Line 30"/>
          <p:cNvSpPr>
            <a:spLocks noChangeShapeType="1"/>
          </p:cNvSpPr>
          <p:nvPr/>
        </p:nvSpPr>
        <p:spPr bwMode="auto">
          <a:xfrm>
            <a:off x="8218487" y="5272088"/>
            <a:ext cx="288925" cy="0"/>
          </a:xfrm>
          <a:prstGeom prst="line">
            <a:avLst/>
          </a:prstGeom>
          <a:noFill/>
          <a:ln w="38100">
            <a:solidFill>
              <a:schemeClr val="tx1"/>
            </a:solidFill>
            <a:round/>
            <a:headEnd/>
            <a:tailEnd type="triangle" w="med" len="med"/>
          </a:ln>
        </p:spPr>
        <p:txBody>
          <a:bodyPr/>
          <a:lstStyle/>
          <a:p>
            <a:endParaRPr lang="en-US"/>
          </a:p>
        </p:txBody>
      </p:sp>
      <p:sp>
        <p:nvSpPr>
          <p:cNvPr id="49190" name="Line 31"/>
          <p:cNvSpPr>
            <a:spLocks noChangeShapeType="1"/>
          </p:cNvSpPr>
          <p:nvPr/>
        </p:nvSpPr>
        <p:spPr bwMode="auto">
          <a:xfrm>
            <a:off x="6096000" y="4002088"/>
            <a:ext cx="0" cy="292100"/>
          </a:xfrm>
          <a:prstGeom prst="line">
            <a:avLst/>
          </a:prstGeom>
          <a:noFill/>
          <a:ln w="38100">
            <a:solidFill>
              <a:schemeClr val="tx1"/>
            </a:solidFill>
            <a:round/>
            <a:headEnd/>
            <a:tailEnd type="triangle" w="med" len="med"/>
          </a:ln>
        </p:spPr>
        <p:txBody>
          <a:bodyPr/>
          <a:lstStyle/>
          <a:p>
            <a:endParaRPr lang="en-US"/>
          </a:p>
        </p:txBody>
      </p:sp>
      <p:sp>
        <p:nvSpPr>
          <p:cNvPr id="49191" name="Line 32"/>
          <p:cNvSpPr>
            <a:spLocks noChangeShapeType="1"/>
          </p:cNvSpPr>
          <p:nvPr/>
        </p:nvSpPr>
        <p:spPr bwMode="auto">
          <a:xfrm>
            <a:off x="7639050" y="4002088"/>
            <a:ext cx="0" cy="292100"/>
          </a:xfrm>
          <a:prstGeom prst="line">
            <a:avLst/>
          </a:prstGeom>
          <a:noFill/>
          <a:ln w="38100">
            <a:solidFill>
              <a:schemeClr val="tx1"/>
            </a:solidFill>
            <a:round/>
            <a:headEnd/>
            <a:tailEnd type="triangle" w="med" len="med"/>
          </a:ln>
        </p:spPr>
        <p:txBody>
          <a:bodyPr/>
          <a:lstStyle/>
          <a:p>
            <a:endParaRPr lang="en-US"/>
          </a:p>
        </p:txBody>
      </p:sp>
      <p:sp>
        <p:nvSpPr>
          <p:cNvPr id="49192" name="Line 33"/>
          <p:cNvSpPr>
            <a:spLocks noChangeShapeType="1"/>
          </p:cNvSpPr>
          <p:nvPr/>
        </p:nvSpPr>
        <p:spPr bwMode="auto">
          <a:xfrm flipH="1">
            <a:off x="4937125" y="4783138"/>
            <a:ext cx="387350" cy="0"/>
          </a:xfrm>
          <a:prstGeom prst="line">
            <a:avLst/>
          </a:prstGeom>
          <a:noFill/>
          <a:ln w="38100">
            <a:solidFill>
              <a:schemeClr val="tx1"/>
            </a:solidFill>
            <a:round/>
            <a:headEnd/>
            <a:tailEnd type="triangle" w="med" len="med"/>
          </a:ln>
        </p:spPr>
        <p:txBody>
          <a:bodyPr/>
          <a:lstStyle/>
          <a:p>
            <a:endParaRPr lang="en-US"/>
          </a:p>
        </p:txBody>
      </p:sp>
      <p:sp>
        <p:nvSpPr>
          <p:cNvPr id="49193" name="Line 34"/>
          <p:cNvSpPr>
            <a:spLocks noChangeShapeType="1"/>
          </p:cNvSpPr>
          <p:nvPr/>
        </p:nvSpPr>
        <p:spPr bwMode="auto">
          <a:xfrm flipH="1">
            <a:off x="4937125" y="5272088"/>
            <a:ext cx="387350" cy="0"/>
          </a:xfrm>
          <a:prstGeom prst="line">
            <a:avLst/>
          </a:prstGeom>
          <a:noFill/>
          <a:ln w="38100">
            <a:solidFill>
              <a:schemeClr val="tx1"/>
            </a:solidFill>
            <a:round/>
            <a:headEnd/>
            <a:tailEnd type="triangle" w="med" len="med"/>
          </a:ln>
        </p:spPr>
        <p:txBody>
          <a:bodyPr/>
          <a:lstStyle/>
          <a:p>
            <a:endParaRPr lang="en-US"/>
          </a:p>
        </p:txBody>
      </p:sp>
      <p:sp>
        <p:nvSpPr>
          <p:cNvPr id="67622" name="Line 38"/>
          <p:cNvSpPr>
            <a:spLocks noChangeShapeType="1"/>
          </p:cNvSpPr>
          <p:nvPr/>
        </p:nvSpPr>
        <p:spPr bwMode="auto">
          <a:xfrm flipV="1">
            <a:off x="1981200" y="3459162"/>
            <a:ext cx="0" cy="381000"/>
          </a:xfrm>
          <a:prstGeom prst="line">
            <a:avLst/>
          </a:prstGeom>
          <a:noFill/>
          <a:ln w="38100">
            <a:solidFill>
              <a:srgbClr val="FF3300"/>
            </a:solidFill>
            <a:round/>
            <a:headEnd/>
            <a:tailEnd type="arrow" w="med" len="med"/>
          </a:ln>
        </p:spPr>
        <p:txBody>
          <a:bodyPr/>
          <a:lstStyle/>
          <a:p>
            <a:endParaRPr lang="en-US"/>
          </a:p>
        </p:txBody>
      </p:sp>
      <p:sp>
        <p:nvSpPr>
          <p:cNvPr id="67623" name="Line 39"/>
          <p:cNvSpPr>
            <a:spLocks noChangeShapeType="1"/>
          </p:cNvSpPr>
          <p:nvPr/>
        </p:nvSpPr>
        <p:spPr bwMode="auto">
          <a:xfrm flipV="1">
            <a:off x="1981200" y="3916362"/>
            <a:ext cx="0" cy="381000"/>
          </a:xfrm>
          <a:prstGeom prst="line">
            <a:avLst/>
          </a:prstGeom>
          <a:noFill/>
          <a:ln w="38100">
            <a:solidFill>
              <a:srgbClr val="FF3300"/>
            </a:solidFill>
            <a:round/>
            <a:headEnd/>
            <a:tailEnd type="arrow" w="med" len="med"/>
          </a:ln>
        </p:spPr>
        <p:txBody>
          <a:bodyPr/>
          <a:lstStyle/>
          <a:p>
            <a:endParaRPr lang="en-US"/>
          </a:p>
        </p:txBody>
      </p:sp>
      <p:sp>
        <p:nvSpPr>
          <p:cNvPr id="67624" name="Line 40"/>
          <p:cNvSpPr>
            <a:spLocks noChangeShapeType="1"/>
          </p:cNvSpPr>
          <p:nvPr/>
        </p:nvSpPr>
        <p:spPr bwMode="auto">
          <a:xfrm flipV="1">
            <a:off x="1981200" y="4830762"/>
            <a:ext cx="0" cy="381000"/>
          </a:xfrm>
          <a:prstGeom prst="line">
            <a:avLst/>
          </a:prstGeom>
          <a:noFill/>
          <a:ln w="38100">
            <a:solidFill>
              <a:srgbClr val="FF3300"/>
            </a:solidFill>
            <a:round/>
            <a:headEnd type="arrow" w="med" len="med"/>
            <a:tailEnd/>
          </a:ln>
        </p:spPr>
        <p:txBody>
          <a:bodyPr/>
          <a:lstStyle/>
          <a:p>
            <a:endParaRPr lang="en-US"/>
          </a:p>
        </p:txBody>
      </p:sp>
      <p:sp>
        <p:nvSpPr>
          <p:cNvPr id="67625" name="Line 41"/>
          <p:cNvSpPr>
            <a:spLocks noChangeShapeType="1"/>
          </p:cNvSpPr>
          <p:nvPr/>
        </p:nvSpPr>
        <p:spPr bwMode="auto">
          <a:xfrm flipV="1">
            <a:off x="1981200" y="5287962"/>
            <a:ext cx="0" cy="381000"/>
          </a:xfrm>
          <a:prstGeom prst="line">
            <a:avLst/>
          </a:prstGeom>
          <a:noFill/>
          <a:ln w="38100">
            <a:solidFill>
              <a:srgbClr val="FF3300"/>
            </a:solidFill>
            <a:round/>
            <a:headEnd type="arrow" w="med" len="med"/>
            <a:tailEnd/>
          </a:ln>
        </p:spPr>
        <p:txBody>
          <a:bodyPr/>
          <a:lstStyle/>
          <a:p>
            <a:endParaRPr lang="en-US"/>
          </a:p>
        </p:txBody>
      </p:sp>
      <p:sp>
        <p:nvSpPr>
          <p:cNvPr id="49160" name="Text Box 42"/>
          <p:cNvSpPr txBox="1">
            <a:spLocks noChangeArrowheads="1"/>
          </p:cNvSpPr>
          <p:nvPr/>
        </p:nvSpPr>
        <p:spPr bwMode="auto">
          <a:xfrm>
            <a:off x="5851525" y="4648200"/>
            <a:ext cx="1438275" cy="336550"/>
          </a:xfrm>
          <a:prstGeom prst="rect">
            <a:avLst/>
          </a:prstGeom>
          <a:noFill/>
          <a:ln w="9525">
            <a:noFill/>
            <a:miter lim="800000"/>
            <a:headEnd/>
            <a:tailEnd/>
          </a:ln>
        </p:spPr>
        <p:txBody>
          <a:bodyPr>
            <a:spAutoFit/>
          </a:bodyPr>
          <a:lstStyle/>
          <a:p>
            <a:r>
              <a:rPr lang="en-US" b="1" dirty="0"/>
              <a:t>ICFV</a:t>
            </a:r>
          </a:p>
        </p:txBody>
      </p:sp>
      <p:sp>
        <p:nvSpPr>
          <p:cNvPr id="49161" name="Text Box 43"/>
          <p:cNvSpPr txBox="1">
            <a:spLocks noChangeArrowheads="1"/>
          </p:cNvSpPr>
          <p:nvPr/>
        </p:nvSpPr>
        <p:spPr bwMode="auto">
          <a:xfrm>
            <a:off x="7477125" y="4648200"/>
            <a:ext cx="1438275" cy="336550"/>
          </a:xfrm>
          <a:prstGeom prst="rect">
            <a:avLst/>
          </a:prstGeom>
          <a:noFill/>
          <a:ln w="9525">
            <a:noFill/>
            <a:miter lim="800000"/>
            <a:headEnd/>
            <a:tailEnd/>
          </a:ln>
        </p:spPr>
        <p:txBody>
          <a:bodyPr>
            <a:spAutoFit/>
          </a:bodyPr>
          <a:lstStyle/>
          <a:p>
            <a:r>
              <a:rPr lang="en-US" b="1"/>
              <a:t>ECFV</a:t>
            </a:r>
          </a:p>
        </p:txBody>
      </p:sp>
      <p:sp>
        <p:nvSpPr>
          <p:cNvPr id="67628" name="Rectangle 44"/>
          <p:cNvSpPr>
            <a:spLocks noChangeArrowheads="1"/>
          </p:cNvSpPr>
          <p:nvPr/>
        </p:nvSpPr>
        <p:spPr bwMode="auto">
          <a:xfrm>
            <a:off x="304800" y="1096962"/>
            <a:ext cx="8229600" cy="1143000"/>
          </a:xfrm>
          <a:prstGeom prst="rect">
            <a:avLst/>
          </a:prstGeom>
          <a:noFill/>
          <a:ln w="9525">
            <a:noFill/>
            <a:miter lim="800000"/>
            <a:headEnd/>
            <a:tailEnd/>
          </a:ln>
          <a:effectLst/>
        </p:spPr>
        <p:txBody>
          <a:bodyPr anchor="ctr"/>
          <a:lstStyle/>
          <a:p>
            <a:pPr>
              <a:defRPr/>
            </a:pPr>
            <a:r>
              <a:rPr lang="en-US" sz="3600" dirty="0">
                <a:solidFill>
                  <a:schemeClr val="tx2"/>
                </a:solidFill>
                <a:latin typeface="+mj-lt"/>
              </a:rPr>
              <a:t>How does the diagram change if you administer intravenous (IV)  </a:t>
            </a:r>
            <a:br>
              <a:rPr lang="en-US" sz="3600" dirty="0">
                <a:solidFill>
                  <a:schemeClr val="tx2"/>
                </a:solidFill>
                <a:latin typeface="+mj-lt"/>
              </a:rPr>
            </a:br>
            <a:r>
              <a:rPr lang="en-US" sz="3600" dirty="0">
                <a:solidFill>
                  <a:schemeClr val="tx2"/>
                </a:solidFill>
                <a:latin typeface="+mj-lt"/>
              </a:rPr>
              <a:t>Hypotonic Saline to this patient?</a:t>
            </a:r>
            <a:r>
              <a:rPr lang="en-US" sz="4000" dirty="0">
                <a:solidFill>
                  <a:schemeClr val="tx2"/>
                </a:solidFill>
                <a:latin typeface="+mj-lt"/>
              </a:rPr>
              <a:t>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6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76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76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76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918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919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919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918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919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19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18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86" grpId="0" animBg="1"/>
      <p:bldP spid="49187" grpId="0" animBg="1"/>
      <p:bldP spid="49188" grpId="0" animBg="1"/>
      <p:bldP spid="49189" grpId="0" animBg="1"/>
      <p:bldP spid="49190" grpId="0" animBg="1"/>
      <p:bldP spid="49191" grpId="0" animBg="1"/>
      <p:bldP spid="49192" grpId="0" animBg="1"/>
      <p:bldP spid="49193" grpId="0" animBg="1"/>
      <p:bldP spid="67622" grpId="0" animBg="1"/>
      <p:bldP spid="67623" grpId="0" animBg="1"/>
      <p:bldP spid="67624" grpId="0" animBg="1"/>
      <p:bldP spid="676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Problem with ‘Elizabeth’?</a:t>
            </a:r>
          </a:p>
        </p:txBody>
      </p:sp>
      <p:sp>
        <p:nvSpPr>
          <p:cNvPr id="50179" name="Content Placeholder 2"/>
          <p:cNvSpPr>
            <a:spLocks noGrp="1"/>
          </p:cNvSpPr>
          <p:nvPr>
            <p:ph idx="1"/>
          </p:nvPr>
        </p:nvSpPr>
        <p:spPr>
          <a:xfrm>
            <a:off x="457200" y="2590800"/>
            <a:ext cx="8229600" cy="3733800"/>
          </a:xfrm>
        </p:spPr>
        <p:txBody>
          <a:bodyPr/>
          <a:lstStyle/>
          <a:p>
            <a:r>
              <a:rPr lang="en-US" smtClean="0"/>
              <a:t>Based on what we have learned today about average volumes, is there a possible problem that you may see with ‘Elizabeth’?  Why did Elizabeth faint?</a:t>
            </a:r>
          </a:p>
          <a:p>
            <a:endParaRPr lang="en-US" smtClean="0"/>
          </a:p>
          <a:p>
            <a:r>
              <a:rPr lang="en-US" smtClean="0"/>
              <a:t>What could be done about it?</a:t>
            </a:r>
          </a:p>
        </p:txBody>
      </p:sp>
    </p:spTree>
    <p:custDataLst>
      <p:tags r:id="rId1"/>
    </p:custData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04800" y="1554162"/>
            <a:ext cx="8534400" cy="1143000"/>
          </a:xfrm>
        </p:spPr>
        <p:txBody>
          <a:bodyPr/>
          <a:lstStyle/>
          <a:p>
            <a:pPr eaLnBrk="1" hangingPunct="1"/>
            <a:r>
              <a:rPr lang="en-US" sz="3600" smtClean="0"/>
              <a:t>How does the diagram change if you administer intravenous (IV)  </a:t>
            </a:r>
            <a:br>
              <a:rPr lang="en-US" sz="3600" smtClean="0"/>
            </a:br>
            <a:r>
              <a:rPr lang="en-US" sz="3600" smtClean="0"/>
              <a:t>Isotonic Saline to this patient?</a:t>
            </a:r>
          </a:p>
        </p:txBody>
      </p:sp>
      <p:sp>
        <p:nvSpPr>
          <p:cNvPr id="51203" name="Rectangle 3"/>
          <p:cNvSpPr>
            <a:spLocks noGrp="1" noChangeArrowheads="1"/>
          </p:cNvSpPr>
          <p:nvPr>
            <p:ph type="body" idx="1"/>
          </p:nvPr>
        </p:nvSpPr>
        <p:spPr>
          <a:xfrm>
            <a:off x="457200" y="2971800"/>
            <a:ext cx="8229600" cy="3382962"/>
          </a:xfrm>
        </p:spPr>
        <p:txBody>
          <a:bodyPr/>
          <a:lstStyle/>
          <a:p>
            <a:pPr eaLnBrk="1" hangingPunct="1"/>
            <a:r>
              <a:rPr lang="en-US" dirty="0" smtClean="0"/>
              <a:t>Volume</a:t>
            </a:r>
          </a:p>
          <a:p>
            <a:pPr lvl="1" eaLnBrk="1" hangingPunct="1"/>
            <a:r>
              <a:rPr lang="en-US" dirty="0" smtClean="0"/>
              <a:t>ECFV</a:t>
            </a:r>
          </a:p>
          <a:p>
            <a:pPr lvl="1" eaLnBrk="1" hangingPunct="1"/>
            <a:r>
              <a:rPr lang="en-US" dirty="0" smtClean="0"/>
              <a:t>ICFV</a:t>
            </a:r>
          </a:p>
          <a:p>
            <a:pPr eaLnBrk="1" hangingPunct="1"/>
            <a:r>
              <a:rPr lang="en-US" dirty="0" err="1" smtClean="0"/>
              <a:t>Osmolarity</a:t>
            </a:r>
            <a:endParaRPr lang="en-US" dirty="0" smtClean="0"/>
          </a:p>
          <a:p>
            <a:pPr lvl="1" eaLnBrk="1" hangingPunct="1"/>
            <a:r>
              <a:rPr lang="en-US" dirty="0" smtClean="0"/>
              <a:t>ECFV</a:t>
            </a:r>
          </a:p>
          <a:p>
            <a:pPr lvl="1" eaLnBrk="1" hangingPunct="1"/>
            <a:r>
              <a:rPr lang="en-US" dirty="0" smtClean="0"/>
              <a:t>ICFV</a:t>
            </a:r>
          </a:p>
        </p:txBody>
      </p:sp>
      <p:sp>
        <p:nvSpPr>
          <p:cNvPr id="51204" name="Line 7"/>
          <p:cNvSpPr>
            <a:spLocks noChangeShapeType="1"/>
          </p:cNvSpPr>
          <p:nvPr/>
        </p:nvSpPr>
        <p:spPr bwMode="auto">
          <a:xfrm flipV="1">
            <a:off x="2362200" y="3459162"/>
            <a:ext cx="0" cy="304800"/>
          </a:xfrm>
          <a:prstGeom prst="line">
            <a:avLst/>
          </a:prstGeom>
          <a:noFill/>
          <a:ln w="38100">
            <a:solidFill>
              <a:srgbClr val="FF3300"/>
            </a:solidFill>
            <a:round/>
            <a:headEnd/>
            <a:tailEnd type="arrow" w="med" len="med"/>
          </a:ln>
        </p:spPr>
        <p:txBody>
          <a:bodyPr/>
          <a:lstStyle/>
          <a:p>
            <a:endParaRPr lang="en-US"/>
          </a:p>
        </p:txBody>
      </p:sp>
      <p:sp>
        <p:nvSpPr>
          <p:cNvPr id="51205" name="Rectangle 8"/>
          <p:cNvSpPr>
            <a:spLocks noChangeArrowheads="1"/>
          </p:cNvSpPr>
          <p:nvPr/>
        </p:nvSpPr>
        <p:spPr bwMode="auto">
          <a:xfrm>
            <a:off x="5364163" y="3971925"/>
            <a:ext cx="1954212" cy="1639887"/>
          </a:xfrm>
          <a:prstGeom prst="rect">
            <a:avLst/>
          </a:prstGeom>
          <a:solidFill>
            <a:srgbClr val="A6E2A6"/>
          </a:solidFill>
          <a:ln w="19050">
            <a:noFill/>
            <a:miter lim="800000"/>
            <a:headEnd/>
            <a:tailEnd/>
          </a:ln>
        </p:spPr>
        <p:txBody>
          <a:bodyPr wrap="none" anchor="ctr"/>
          <a:lstStyle/>
          <a:p>
            <a:endParaRPr lang="en-US"/>
          </a:p>
        </p:txBody>
      </p:sp>
      <p:sp>
        <p:nvSpPr>
          <p:cNvPr id="51206" name="Rectangle 9"/>
          <p:cNvSpPr>
            <a:spLocks noChangeArrowheads="1"/>
          </p:cNvSpPr>
          <p:nvPr/>
        </p:nvSpPr>
        <p:spPr bwMode="auto">
          <a:xfrm>
            <a:off x="7318375" y="3971925"/>
            <a:ext cx="977900" cy="1639887"/>
          </a:xfrm>
          <a:prstGeom prst="rect">
            <a:avLst/>
          </a:prstGeom>
          <a:solidFill>
            <a:schemeClr val="accent2">
              <a:lumMod val="60000"/>
              <a:lumOff val="40000"/>
            </a:schemeClr>
          </a:solidFill>
          <a:ln w="19050">
            <a:noFill/>
            <a:miter lim="800000"/>
            <a:headEnd/>
            <a:tailEnd/>
          </a:ln>
        </p:spPr>
        <p:txBody>
          <a:bodyPr wrap="none" anchor="ctr"/>
          <a:lstStyle/>
          <a:p>
            <a:endParaRPr lang="en-US"/>
          </a:p>
        </p:txBody>
      </p:sp>
      <p:sp>
        <p:nvSpPr>
          <p:cNvPr id="51207" name="Line 10"/>
          <p:cNvSpPr>
            <a:spLocks noChangeShapeType="1"/>
          </p:cNvSpPr>
          <p:nvPr/>
        </p:nvSpPr>
        <p:spPr bwMode="auto">
          <a:xfrm>
            <a:off x="5265738" y="3954462"/>
            <a:ext cx="0" cy="1638300"/>
          </a:xfrm>
          <a:prstGeom prst="line">
            <a:avLst/>
          </a:prstGeom>
          <a:noFill/>
          <a:ln w="28575">
            <a:solidFill>
              <a:schemeClr val="tx1"/>
            </a:solidFill>
            <a:round/>
            <a:headEnd/>
            <a:tailEnd/>
          </a:ln>
        </p:spPr>
        <p:txBody>
          <a:bodyPr/>
          <a:lstStyle/>
          <a:p>
            <a:endParaRPr lang="en-US"/>
          </a:p>
        </p:txBody>
      </p:sp>
      <p:sp>
        <p:nvSpPr>
          <p:cNvPr id="51208" name="Line 11"/>
          <p:cNvSpPr>
            <a:spLocks noChangeShapeType="1"/>
          </p:cNvSpPr>
          <p:nvPr/>
        </p:nvSpPr>
        <p:spPr bwMode="auto">
          <a:xfrm>
            <a:off x="5364163" y="5689600"/>
            <a:ext cx="3028950" cy="0"/>
          </a:xfrm>
          <a:prstGeom prst="line">
            <a:avLst/>
          </a:prstGeom>
          <a:noFill/>
          <a:ln w="28575">
            <a:solidFill>
              <a:schemeClr val="tx1"/>
            </a:solidFill>
            <a:round/>
            <a:headEnd/>
            <a:tailEnd/>
          </a:ln>
        </p:spPr>
        <p:txBody>
          <a:bodyPr/>
          <a:lstStyle/>
          <a:p>
            <a:endParaRPr lang="en-US"/>
          </a:p>
        </p:txBody>
      </p:sp>
      <p:sp>
        <p:nvSpPr>
          <p:cNvPr id="51209" name="Line 12"/>
          <p:cNvSpPr>
            <a:spLocks noChangeShapeType="1"/>
          </p:cNvSpPr>
          <p:nvPr/>
        </p:nvSpPr>
        <p:spPr bwMode="auto">
          <a:xfrm>
            <a:off x="5070475" y="3954462"/>
            <a:ext cx="195263" cy="0"/>
          </a:xfrm>
          <a:prstGeom prst="line">
            <a:avLst/>
          </a:prstGeom>
          <a:noFill/>
          <a:ln w="28575">
            <a:solidFill>
              <a:schemeClr val="tx1"/>
            </a:solidFill>
            <a:round/>
            <a:headEnd/>
            <a:tailEnd/>
          </a:ln>
        </p:spPr>
        <p:txBody>
          <a:bodyPr/>
          <a:lstStyle/>
          <a:p>
            <a:endParaRPr lang="en-US"/>
          </a:p>
        </p:txBody>
      </p:sp>
      <p:sp>
        <p:nvSpPr>
          <p:cNvPr id="51210" name="Line 13"/>
          <p:cNvSpPr>
            <a:spLocks noChangeShapeType="1"/>
          </p:cNvSpPr>
          <p:nvPr/>
        </p:nvSpPr>
        <p:spPr bwMode="auto">
          <a:xfrm>
            <a:off x="5070475" y="4435475"/>
            <a:ext cx="195263" cy="0"/>
          </a:xfrm>
          <a:prstGeom prst="line">
            <a:avLst/>
          </a:prstGeom>
          <a:noFill/>
          <a:ln w="28575">
            <a:solidFill>
              <a:schemeClr val="tx1"/>
            </a:solidFill>
            <a:round/>
            <a:headEnd/>
            <a:tailEnd/>
          </a:ln>
        </p:spPr>
        <p:txBody>
          <a:bodyPr/>
          <a:lstStyle/>
          <a:p>
            <a:endParaRPr lang="en-US"/>
          </a:p>
        </p:txBody>
      </p:sp>
      <p:sp>
        <p:nvSpPr>
          <p:cNvPr id="51211" name="Line 14"/>
          <p:cNvSpPr>
            <a:spLocks noChangeShapeType="1"/>
          </p:cNvSpPr>
          <p:nvPr/>
        </p:nvSpPr>
        <p:spPr bwMode="auto">
          <a:xfrm>
            <a:off x="5070475" y="5014912"/>
            <a:ext cx="195263" cy="0"/>
          </a:xfrm>
          <a:prstGeom prst="line">
            <a:avLst/>
          </a:prstGeom>
          <a:noFill/>
          <a:ln w="28575">
            <a:solidFill>
              <a:schemeClr val="tx1"/>
            </a:solidFill>
            <a:round/>
            <a:headEnd/>
            <a:tailEnd/>
          </a:ln>
        </p:spPr>
        <p:txBody>
          <a:bodyPr/>
          <a:lstStyle/>
          <a:p>
            <a:endParaRPr lang="en-US"/>
          </a:p>
        </p:txBody>
      </p:sp>
      <p:sp>
        <p:nvSpPr>
          <p:cNvPr id="51212" name="Line 15"/>
          <p:cNvSpPr>
            <a:spLocks noChangeShapeType="1"/>
          </p:cNvSpPr>
          <p:nvPr/>
        </p:nvSpPr>
        <p:spPr bwMode="auto">
          <a:xfrm>
            <a:off x="5070475" y="5592762"/>
            <a:ext cx="195263" cy="0"/>
          </a:xfrm>
          <a:prstGeom prst="line">
            <a:avLst/>
          </a:prstGeom>
          <a:noFill/>
          <a:ln w="28575">
            <a:solidFill>
              <a:schemeClr val="tx1"/>
            </a:solidFill>
            <a:round/>
            <a:headEnd/>
            <a:tailEnd/>
          </a:ln>
        </p:spPr>
        <p:txBody>
          <a:bodyPr/>
          <a:lstStyle/>
          <a:p>
            <a:endParaRPr lang="en-US"/>
          </a:p>
        </p:txBody>
      </p:sp>
      <p:sp>
        <p:nvSpPr>
          <p:cNvPr id="51213" name="Line 16"/>
          <p:cNvSpPr>
            <a:spLocks noChangeShapeType="1"/>
          </p:cNvSpPr>
          <p:nvPr/>
        </p:nvSpPr>
        <p:spPr bwMode="auto">
          <a:xfrm>
            <a:off x="5364163" y="5689600"/>
            <a:ext cx="0" cy="192087"/>
          </a:xfrm>
          <a:prstGeom prst="line">
            <a:avLst/>
          </a:prstGeom>
          <a:noFill/>
          <a:ln w="28575">
            <a:solidFill>
              <a:schemeClr val="tx1"/>
            </a:solidFill>
            <a:round/>
            <a:headEnd/>
            <a:tailEnd/>
          </a:ln>
        </p:spPr>
        <p:txBody>
          <a:bodyPr/>
          <a:lstStyle/>
          <a:p>
            <a:endParaRPr lang="en-US"/>
          </a:p>
        </p:txBody>
      </p:sp>
      <p:sp>
        <p:nvSpPr>
          <p:cNvPr id="51214" name="Line 17"/>
          <p:cNvSpPr>
            <a:spLocks noChangeShapeType="1"/>
          </p:cNvSpPr>
          <p:nvPr/>
        </p:nvSpPr>
        <p:spPr bwMode="auto">
          <a:xfrm>
            <a:off x="6048375" y="5689600"/>
            <a:ext cx="0" cy="192087"/>
          </a:xfrm>
          <a:prstGeom prst="line">
            <a:avLst/>
          </a:prstGeom>
          <a:noFill/>
          <a:ln w="28575">
            <a:solidFill>
              <a:schemeClr val="tx1"/>
            </a:solidFill>
            <a:round/>
            <a:headEnd/>
            <a:tailEnd/>
          </a:ln>
        </p:spPr>
        <p:txBody>
          <a:bodyPr/>
          <a:lstStyle/>
          <a:p>
            <a:endParaRPr lang="en-US"/>
          </a:p>
        </p:txBody>
      </p:sp>
      <p:sp>
        <p:nvSpPr>
          <p:cNvPr id="51215" name="Line 18"/>
          <p:cNvSpPr>
            <a:spLocks noChangeShapeType="1"/>
          </p:cNvSpPr>
          <p:nvPr/>
        </p:nvSpPr>
        <p:spPr bwMode="auto">
          <a:xfrm>
            <a:off x="6732588" y="5689600"/>
            <a:ext cx="0" cy="192087"/>
          </a:xfrm>
          <a:prstGeom prst="line">
            <a:avLst/>
          </a:prstGeom>
          <a:noFill/>
          <a:ln w="28575">
            <a:solidFill>
              <a:schemeClr val="tx1"/>
            </a:solidFill>
            <a:round/>
            <a:headEnd/>
            <a:tailEnd/>
          </a:ln>
        </p:spPr>
        <p:txBody>
          <a:bodyPr/>
          <a:lstStyle/>
          <a:p>
            <a:endParaRPr lang="en-US"/>
          </a:p>
        </p:txBody>
      </p:sp>
      <p:sp>
        <p:nvSpPr>
          <p:cNvPr id="51216" name="Line 19"/>
          <p:cNvSpPr>
            <a:spLocks noChangeShapeType="1"/>
          </p:cNvSpPr>
          <p:nvPr/>
        </p:nvSpPr>
        <p:spPr bwMode="auto">
          <a:xfrm>
            <a:off x="7416800" y="5689600"/>
            <a:ext cx="0" cy="192087"/>
          </a:xfrm>
          <a:prstGeom prst="line">
            <a:avLst/>
          </a:prstGeom>
          <a:noFill/>
          <a:ln w="28575">
            <a:solidFill>
              <a:schemeClr val="tx1"/>
            </a:solidFill>
            <a:round/>
            <a:headEnd/>
            <a:tailEnd/>
          </a:ln>
        </p:spPr>
        <p:txBody>
          <a:bodyPr/>
          <a:lstStyle/>
          <a:p>
            <a:endParaRPr lang="en-US"/>
          </a:p>
        </p:txBody>
      </p:sp>
      <p:sp>
        <p:nvSpPr>
          <p:cNvPr id="51217" name="Line 20"/>
          <p:cNvSpPr>
            <a:spLocks noChangeShapeType="1"/>
          </p:cNvSpPr>
          <p:nvPr/>
        </p:nvSpPr>
        <p:spPr bwMode="auto">
          <a:xfrm>
            <a:off x="8197850" y="5689600"/>
            <a:ext cx="0" cy="192087"/>
          </a:xfrm>
          <a:prstGeom prst="line">
            <a:avLst/>
          </a:prstGeom>
          <a:noFill/>
          <a:ln w="28575">
            <a:solidFill>
              <a:schemeClr val="tx1"/>
            </a:solidFill>
            <a:round/>
            <a:headEnd/>
            <a:tailEnd/>
          </a:ln>
        </p:spPr>
        <p:txBody>
          <a:bodyPr/>
          <a:lstStyle/>
          <a:p>
            <a:endParaRPr lang="en-US"/>
          </a:p>
        </p:txBody>
      </p:sp>
      <p:sp>
        <p:nvSpPr>
          <p:cNvPr id="51218" name="Text Box 21"/>
          <p:cNvSpPr txBox="1">
            <a:spLocks noChangeArrowheads="1"/>
          </p:cNvSpPr>
          <p:nvPr/>
        </p:nvSpPr>
        <p:spPr bwMode="auto">
          <a:xfrm>
            <a:off x="5791200" y="3535362"/>
            <a:ext cx="2305050" cy="366713"/>
          </a:xfrm>
          <a:prstGeom prst="rect">
            <a:avLst/>
          </a:prstGeom>
          <a:noFill/>
          <a:ln w="9525">
            <a:noFill/>
            <a:miter lim="800000"/>
            <a:headEnd/>
            <a:tailEnd/>
          </a:ln>
        </p:spPr>
        <p:txBody>
          <a:bodyPr wrap="none">
            <a:spAutoFit/>
          </a:bodyPr>
          <a:lstStyle/>
          <a:p>
            <a:r>
              <a:rPr lang="en-US" b="1"/>
              <a:t>Add Isotonic Saline</a:t>
            </a:r>
          </a:p>
        </p:txBody>
      </p:sp>
      <p:sp>
        <p:nvSpPr>
          <p:cNvPr id="51219" name="Text Box 22"/>
          <p:cNvSpPr txBox="1">
            <a:spLocks noChangeArrowheads="1"/>
          </p:cNvSpPr>
          <p:nvPr/>
        </p:nvSpPr>
        <p:spPr bwMode="auto">
          <a:xfrm rot="-5400000">
            <a:off x="3708400" y="4659313"/>
            <a:ext cx="1247775" cy="336550"/>
          </a:xfrm>
          <a:prstGeom prst="rect">
            <a:avLst/>
          </a:prstGeom>
          <a:noFill/>
          <a:ln w="9525">
            <a:noFill/>
            <a:miter lim="800000"/>
            <a:headEnd/>
            <a:tailEnd/>
          </a:ln>
        </p:spPr>
        <p:txBody>
          <a:bodyPr wrap="none">
            <a:spAutoFit/>
          </a:bodyPr>
          <a:lstStyle/>
          <a:p>
            <a:r>
              <a:rPr lang="en-US" sz="1600" b="1"/>
              <a:t>Osmolarity</a:t>
            </a:r>
          </a:p>
        </p:txBody>
      </p:sp>
      <p:sp>
        <p:nvSpPr>
          <p:cNvPr id="51220" name="Text Box 23"/>
          <p:cNvSpPr txBox="1">
            <a:spLocks noChangeArrowheads="1"/>
          </p:cNvSpPr>
          <p:nvPr/>
        </p:nvSpPr>
        <p:spPr bwMode="auto">
          <a:xfrm>
            <a:off x="4484688" y="3760787"/>
            <a:ext cx="479425" cy="304800"/>
          </a:xfrm>
          <a:prstGeom prst="rect">
            <a:avLst/>
          </a:prstGeom>
          <a:noFill/>
          <a:ln w="9525">
            <a:noFill/>
            <a:miter lim="800000"/>
            <a:headEnd/>
            <a:tailEnd/>
          </a:ln>
        </p:spPr>
        <p:txBody>
          <a:bodyPr wrap="none">
            <a:spAutoFit/>
          </a:bodyPr>
          <a:lstStyle/>
          <a:p>
            <a:r>
              <a:rPr lang="en-US" sz="1400" b="1"/>
              <a:t>300</a:t>
            </a:r>
          </a:p>
        </p:txBody>
      </p:sp>
      <p:sp>
        <p:nvSpPr>
          <p:cNvPr id="51221" name="Text Box 24"/>
          <p:cNvSpPr txBox="1">
            <a:spLocks noChangeArrowheads="1"/>
          </p:cNvSpPr>
          <p:nvPr/>
        </p:nvSpPr>
        <p:spPr bwMode="auto">
          <a:xfrm>
            <a:off x="4484688" y="4243387"/>
            <a:ext cx="479425" cy="304800"/>
          </a:xfrm>
          <a:prstGeom prst="rect">
            <a:avLst/>
          </a:prstGeom>
          <a:noFill/>
          <a:ln w="9525">
            <a:noFill/>
            <a:miter lim="800000"/>
            <a:headEnd/>
            <a:tailEnd/>
          </a:ln>
        </p:spPr>
        <p:txBody>
          <a:bodyPr wrap="none">
            <a:spAutoFit/>
          </a:bodyPr>
          <a:lstStyle/>
          <a:p>
            <a:r>
              <a:rPr lang="en-US" sz="1400" b="1"/>
              <a:t>200</a:t>
            </a:r>
          </a:p>
        </p:txBody>
      </p:sp>
      <p:sp>
        <p:nvSpPr>
          <p:cNvPr id="51222" name="Text Box 25"/>
          <p:cNvSpPr txBox="1">
            <a:spLocks noChangeArrowheads="1"/>
          </p:cNvSpPr>
          <p:nvPr/>
        </p:nvSpPr>
        <p:spPr bwMode="auto">
          <a:xfrm>
            <a:off x="4484688" y="4821237"/>
            <a:ext cx="479425" cy="306388"/>
          </a:xfrm>
          <a:prstGeom prst="rect">
            <a:avLst/>
          </a:prstGeom>
          <a:noFill/>
          <a:ln w="9525">
            <a:noFill/>
            <a:miter lim="800000"/>
            <a:headEnd/>
            <a:tailEnd/>
          </a:ln>
        </p:spPr>
        <p:txBody>
          <a:bodyPr wrap="none">
            <a:spAutoFit/>
          </a:bodyPr>
          <a:lstStyle/>
          <a:p>
            <a:r>
              <a:rPr lang="en-US" sz="1400" b="1"/>
              <a:t>100</a:t>
            </a:r>
          </a:p>
        </p:txBody>
      </p:sp>
      <p:sp>
        <p:nvSpPr>
          <p:cNvPr id="51223" name="Text Box 26"/>
          <p:cNvSpPr txBox="1">
            <a:spLocks noChangeArrowheads="1"/>
          </p:cNvSpPr>
          <p:nvPr/>
        </p:nvSpPr>
        <p:spPr bwMode="auto">
          <a:xfrm>
            <a:off x="5853113" y="5786437"/>
            <a:ext cx="379412" cy="304800"/>
          </a:xfrm>
          <a:prstGeom prst="rect">
            <a:avLst/>
          </a:prstGeom>
          <a:noFill/>
          <a:ln w="9525">
            <a:noFill/>
            <a:miter lim="800000"/>
            <a:headEnd/>
            <a:tailEnd/>
          </a:ln>
        </p:spPr>
        <p:txBody>
          <a:bodyPr wrap="none">
            <a:spAutoFit/>
          </a:bodyPr>
          <a:lstStyle/>
          <a:p>
            <a:r>
              <a:rPr lang="en-US" sz="1400" b="1"/>
              <a:t>10</a:t>
            </a:r>
          </a:p>
        </p:txBody>
      </p:sp>
      <p:sp>
        <p:nvSpPr>
          <p:cNvPr id="51224" name="Text Box 27"/>
          <p:cNvSpPr txBox="1">
            <a:spLocks noChangeArrowheads="1"/>
          </p:cNvSpPr>
          <p:nvPr/>
        </p:nvSpPr>
        <p:spPr bwMode="auto">
          <a:xfrm>
            <a:off x="6537325" y="5786437"/>
            <a:ext cx="379413" cy="304800"/>
          </a:xfrm>
          <a:prstGeom prst="rect">
            <a:avLst/>
          </a:prstGeom>
          <a:noFill/>
          <a:ln w="9525">
            <a:noFill/>
            <a:miter lim="800000"/>
            <a:headEnd/>
            <a:tailEnd/>
          </a:ln>
        </p:spPr>
        <p:txBody>
          <a:bodyPr wrap="none">
            <a:spAutoFit/>
          </a:bodyPr>
          <a:lstStyle/>
          <a:p>
            <a:r>
              <a:rPr lang="en-US" sz="1400" b="1"/>
              <a:t>20</a:t>
            </a:r>
          </a:p>
        </p:txBody>
      </p:sp>
      <p:sp>
        <p:nvSpPr>
          <p:cNvPr id="51225" name="Text Box 28"/>
          <p:cNvSpPr txBox="1">
            <a:spLocks noChangeArrowheads="1"/>
          </p:cNvSpPr>
          <p:nvPr/>
        </p:nvSpPr>
        <p:spPr bwMode="auto">
          <a:xfrm>
            <a:off x="7221538" y="5786437"/>
            <a:ext cx="379412" cy="304800"/>
          </a:xfrm>
          <a:prstGeom prst="rect">
            <a:avLst/>
          </a:prstGeom>
          <a:noFill/>
          <a:ln w="9525">
            <a:noFill/>
            <a:miter lim="800000"/>
            <a:headEnd/>
            <a:tailEnd/>
          </a:ln>
        </p:spPr>
        <p:txBody>
          <a:bodyPr wrap="none">
            <a:spAutoFit/>
          </a:bodyPr>
          <a:lstStyle/>
          <a:p>
            <a:r>
              <a:rPr lang="en-US" sz="1400" b="1"/>
              <a:t>30</a:t>
            </a:r>
          </a:p>
        </p:txBody>
      </p:sp>
      <p:sp>
        <p:nvSpPr>
          <p:cNvPr id="51226" name="Text Box 29"/>
          <p:cNvSpPr txBox="1">
            <a:spLocks noChangeArrowheads="1"/>
          </p:cNvSpPr>
          <p:nvPr/>
        </p:nvSpPr>
        <p:spPr bwMode="auto">
          <a:xfrm>
            <a:off x="8002588" y="5786437"/>
            <a:ext cx="381000" cy="304800"/>
          </a:xfrm>
          <a:prstGeom prst="rect">
            <a:avLst/>
          </a:prstGeom>
          <a:noFill/>
          <a:ln w="9525">
            <a:noFill/>
            <a:miter lim="800000"/>
            <a:headEnd/>
            <a:tailEnd/>
          </a:ln>
        </p:spPr>
        <p:txBody>
          <a:bodyPr wrap="none">
            <a:spAutoFit/>
          </a:bodyPr>
          <a:lstStyle/>
          <a:p>
            <a:r>
              <a:rPr lang="en-US" sz="1400" b="1"/>
              <a:t>40</a:t>
            </a:r>
          </a:p>
        </p:txBody>
      </p:sp>
      <p:sp>
        <p:nvSpPr>
          <p:cNvPr id="51227" name="Text Box 30"/>
          <p:cNvSpPr txBox="1">
            <a:spLocks noChangeArrowheads="1"/>
          </p:cNvSpPr>
          <p:nvPr/>
        </p:nvSpPr>
        <p:spPr bwMode="auto">
          <a:xfrm>
            <a:off x="6408738" y="6145212"/>
            <a:ext cx="1001108" cy="369332"/>
          </a:xfrm>
          <a:prstGeom prst="rect">
            <a:avLst/>
          </a:prstGeom>
          <a:noFill/>
          <a:ln w="9525">
            <a:noFill/>
            <a:miter lim="800000"/>
            <a:headEnd/>
            <a:tailEnd/>
          </a:ln>
        </p:spPr>
        <p:txBody>
          <a:bodyPr wrap="none">
            <a:spAutoFit/>
          </a:bodyPr>
          <a:lstStyle/>
          <a:p>
            <a:r>
              <a:rPr lang="en-US" b="1" dirty="0"/>
              <a:t>Volume</a:t>
            </a:r>
          </a:p>
        </p:txBody>
      </p:sp>
      <p:sp>
        <p:nvSpPr>
          <p:cNvPr id="51228" name="Rectangle 31"/>
          <p:cNvSpPr>
            <a:spLocks noChangeArrowheads="1"/>
          </p:cNvSpPr>
          <p:nvPr/>
        </p:nvSpPr>
        <p:spPr bwMode="auto">
          <a:xfrm>
            <a:off x="5364163" y="3971925"/>
            <a:ext cx="3322637" cy="1639887"/>
          </a:xfrm>
          <a:prstGeom prst="rect">
            <a:avLst/>
          </a:prstGeom>
          <a:noFill/>
          <a:ln w="28575">
            <a:solidFill>
              <a:schemeClr val="tx1"/>
            </a:solidFill>
            <a:prstDash val="dash"/>
            <a:miter lim="800000"/>
            <a:headEnd/>
            <a:tailEnd/>
          </a:ln>
        </p:spPr>
        <p:txBody>
          <a:bodyPr wrap="none" anchor="ctr"/>
          <a:lstStyle/>
          <a:p>
            <a:endParaRPr lang="en-US"/>
          </a:p>
        </p:txBody>
      </p:sp>
      <p:sp>
        <p:nvSpPr>
          <p:cNvPr id="51229" name="Line 32"/>
          <p:cNvSpPr>
            <a:spLocks noChangeShapeType="1"/>
          </p:cNvSpPr>
          <p:nvPr/>
        </p:nvSpPr>
        <p:spPr bwMode="auto">
          <a:xfrm>
            <a:off x="7318375" y="3971925"/>
            <a:ext cx="0" cy="1543050"/>
          </a:xfrm>
          <a:prstGeom prst="line">
            <a:avLst/>
          </a:prstGeom>
          <a:noFill/>
          <a:ln w="28575">
            <a:solidFill>
              <a:schemeClr val="tx1"/>
            </a:solidFill>
            <a:prstDash val="dash"/>
            <a:round/>
            <a:headEnd/>
            <a:tailEnd/>
          </a:ln>
        </p:spPr>
        <p:txBody>
          <a:bodyPr/>
          <a:lstStyle/>
          <a:p>
            <a:endParaRPr lang="en-US"/>
          </a:p>
        </p:txBody>
      </p:sp>
      <p:sp>
        <p:nvSpPr>
          <p:cNvPr id="51230" name="Line 33"/>
          <p:cNvSpPr>
            <a:spLocks noChangeShapeType="1"/>
          </p:cNvSpPr>
          <p:nvPr/>
        </p:nvSpPr>
        <p:spPr bwMode="auto">
          <a:xfrm>
            <a:off x="8296275" y="4454525"/>
            <a:ext cx="390525" cy="0"/>
          </a:xfrm>
          <a:prstGeom prst="line">
            <a:avLst/>
          </a:prstGeom>
          <a:noFill/>
          <a:ln w="38100">
            <a:solidFill>
              <a:schemeClr val="tx1"/>
            </a:solidFill>
            <a:round/>
            <a:headEnd/>
            <a:tailEnd type="triangle" w="med" len="med"/>
          </a:ln>
        </p:spPr>
        <p:txBody>
          <a:bodyPr/>
          <a:lstStyle/>
          <a:p>
            <a:endParaRPr lang="en-US"/>
          </a:p>
        </p:txBody>
      </p:sp>
      <p:sp>
        <p:nvSpPr>
          <p:cNvPr id="51231" name="Line 34"/>
          <p:cNvSpPr>
            <a:spLocks noChangeShapeType="1"/>
          </p:cNvSpPr>
          <p:nvPr/>
        </p:nvSpPr>
        <p:spPr bwMode="auto">
          <a:xfrm>
            <a:off x="8296275" y="4935537"/>
            <a:ext cx="390525" cy="0"/>
          </a:xfrm>
          <a:prstGeom prst="line">
            <a:avLst/>
          </a:prstGeom>
          <a:noFill/>
          <a:ln w="38100">
            <a:solidFill>
              <a:schemeClr val="tx1"/>
            </a:solidFill>
            <a:round/>
            <a:headEnd/>
            <a:tailEnd type="triangle" w="med" len="med"/>
          </a:ln>
        </p:spPr>
        <p:txBody>
          <a:bodyPr/>
          <a:lstStyle/>
          <a:p>
            <a:endParaRPr lang="en-US"/>
          </a:p>
        </p:txBody>
      </p:sp>
      <p:sp>
        <p:nvSpPr>
          <p:cNvPr id="51232" name="Text Box 36"/>
          <p:cNvSpPr txBox="1">
            <a:spLocks noChangeArrowheads="1"/>
          </p:cNvSpPr>
          <p:nvPr/>
        </p:nvSpPr>
        <p:spPr bwMode="auto">
          <a:xfrm>
            <a:off x="5867400" y="4552950"/>
            <a:ext cx="1438275" cy="336550"/>
          </a:xfrm>
          <a:prstGeom prst="rect">
            <a:avLst/>
          </a:prstGeom>
          <a:noFill/>
          <a:ln w="9525">
            <a:noFill/>
            <a:miter lim="800000"/>
            <a:headEnd/>
            <a:tailEnd/>
          </a:ln>
        </p:spPr>
        <p:txBody>
          <a:bodyPr>
            <a:spAutoFit/>
          </a:bodyPr>
          <a:lstStyle/>
          <a:p>
            <a:r>
              <a:rPr lang="en-US" b="1"/>
              <a:t>ICFV</a:t>
            </a:r>
          </a:p>
        </p:txBody>
      </p:sp>
      <p:sp>
        <p:nvSpPr>
          <p:cNvPr id="51233" name="Text Box 37"/>
          <p:cNvSpPr txBox="1">
            <a:spLocks noChangeArrowheads="1"/>
          </p:cNvSpPr>
          <p:nvPr/>
        </p:nvSpPr>
        <p:spPr bwMode="auto">
          <a:xfrm>
            <a:off x="7493000" y="4552950"/>
            <a:ext cx="1438275" cy="336550"/>
          </a:xfrm>
          <a:prstGeom prst="rect">
            <a:avLst/>
          </a:prstGeom>
          <a:noFill/>
          <a:ln w="9525">
            <a:noFill/>
            <a:miter lim="800000"/>
            <a:headEnd/>
            <a:tailEnd/>
          </a:ln>
        </p:spPr>
        <p:txBody>
          <a:bodyPr>
            <a:spAutoFit/>
          </a:bodyPr>
          <a:lstStyle/>
          <a:p>
            <a:r>
              <a:rPr lang="en-US" b="1"/>
              <a:t>ECFV</a:t>
            </a:r>
          </a:p>
        </p:txBody>
      </p:sp>
      <p:sp>
        <p:nvSpPr>
          <p:cNvPr id="63527" name="Text Box 39"/>
          <p:cNvSpPr txBox="1">
            <a:spLocks noChangeArrowheads="1"/>
          </p:cNvSpPr>
          <p:nvPr/>
        </p:nvSpPr>
        <p:spPr bwMode="auto">
          <a:xfrm>
            <a:off x="2057400" y="3840162"/>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
        <p:nvSpPr>
          <p:cNvPr id="63528" name="Text Box 40"/>
          <p:cNvSpPr txBox="1">
            <a:spLocks noChangeArrowheads="1"/>
          </p:cNvSpPr>
          <p:nvPr/>
        </p:nvSpPr>
        <p:spPr bwMode="auto">
          <a:xfrm>
            <a:off x="1981200" y="4754562"/>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
        <p:nvSpPr>
          <p:cNvPr id="63529" name="Text Box 41"/>
          <p:cNvSpPr txBox="1">
            <a:spLocks noChangeArrowheads="1"/>
          </p:cNvSpPr>
          <p:nvPr/>
        </p:nvSpPr>
        <p:spPr bwMode="auto">
          <a:xfrm>
            <a:off x="1981200" y="5135562"/>
            <a:ext cx="1689100" cy="461963"/>
          </a:xfrm>
          <a:prstGeom prst="rect">
            <a:avLst/>
          </a:prstGeom>
          <a:noFill/>
          <a:ln w="9525">
            <a:noFill/>
            <a:miter lim="800000"/>
            <a:headEnd/>
            <a:tailEnd/>
          </a:ln>
          <a:effectLst/>
        </p:spPr>
        <p:txBody>
          <a:bodyPr wrap="none">
            <a:spAutoFit/>
          </a:bodyPr>
          <a:lstStyle/>
          <a:p>
            <a:pPr>
              <a:defRPr/>
            </a:pPr>
            <a:r>
              <a:rPr lang="en-US" sz="2400" b="1" dirty="0">
                <a:solidFill>
                  <a:srgbClr val="FF3300"/>
                </a:solidFill>
                <a:latin typeface="+mn-lt"/>
              </a:rPr>
              <a:t>No change</a:t>
            </a:r>
          </a:p>
        </p:txBody>
      </p:sp>
    </p:spTree>
    <p:custDataLst>
      <p:tags r:id="rId1"/>
    </p:custData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28600"/>
            <a:ext cx="8229600" cy="1143000"/>
          </a:xfrm>
        </p:spPr>
        <p:txBody>
          <a:bodyPr/>
          <a:lstStyle/>
          <a:p>
            <a:r>
              <a:rPr lang="en-US" dirty="0" smtClean="0"/>
              <a:t>Clinical Correlation	</a:t>
            </a:r>
            <a:endParaRPr lang="en-US" dirty="0"/>
          </a:p>
        </p:txBody>
      </p:sp>
      <p:pic>
        <p:nvPicPr>
          <p:cNvPr id="74754" name="Picture 2"/>
          <p:cNvPicPr>
            <a:picLocks noChangeAspect="1" noChangeArrowheads="1"/>
          </p:cNvPicPr>
          <p:nvPr/>
        </p:nvPicPr>
        <p:blipFill>
          <a:blip r:embed="rId4" cstate="email"/>
          <a:srcRect/>
          <a:stretch>
            <a:fillRect/>
          </a:stretch>
        </p:blipFill>
        <p:spPr bwMode="auto">
          <a:xfrm>
            <a:off x="6553200" y="2438400"/>
            <a:ext cx="2173224" cy="2050211"/>
          </a:xfrm>
          <a:prstGeom prst="rect">
            <a:avLst/>
          </a:prstGeom>
          <a:noFill/>
          <a:ln w="9525">
            <a:noFill/>
            <a:miter lim="800000"/>
            <a:headEnd/>
            <a:tailEnd/>
          </a:ln>
          <a:effectLst/>
        </p:spPr>
      </p:pic>
      <p:pic>
        <p:nvPicPr>
          <p:cNvPr id="74755" name="Picture 3"/>
          <p:cNvPicPr>
            <a:picLocks noChangeAspect="1" noChangeArrowheads="1"/>
          </p:cNvPicPr>
          <p:nvPr/>
        </p:nvPicPr>
        <p:blipFill>
          <a:blip r:embed="rId5"/>
          <a:srcRect/>
          <a:stretch>
            <a:fillRect/>
          </a:stretch>
        </p:blipFill>
        <p:spPr bwMode="auto">
          <a:xfrm>
            <a:off x="381000" y="1524000"/>
            <a:ext cx="3686393" cy="4953000"/>
          </a:xfrm>
          <a:prstGeom prst="rect">
            <a:avLst/>
          </a:prstGeom>
          <a:noFill/>
          <a:ln w="9525">
            <a:noFill/>
            <a:miter lim="800000"/>
            <a:headEnd/>
            <a:tailEnd/>
          </a:ln>
          <a:effectLst/>
        </p:spPr>
      </p:pic>
      <p:sp>
        <p:nvSpPr>
          <p:cNvPr id="8" name="Rectangle 7"/>
          <p:cNvSpPr/>
          <p:nvPr/>
        </p:nvSpPr>
        <p:spPr>
          <a:xfrm>
            <a:off x="7086600" y="1447800"/>
            <a:ext cx="1143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Stroke</a:t>
            </a:r>
            <a:endParaRPr lang="en-US" b="1" dirty="0"/>
          </a:p>
        </p:txBody>
      </p:sp>
      <p:cxnSp>
        <p:nvCxnSpPr>
          <p:cNvPr id="10" name="Straight Arrow Connector 9"/>
          <p:cNvCxnSpPr/>
          <p:nvPr/>
        </p:nvCxnSpPr>
        <p:spPr>
          <a:xfrm rot="5400000">
            <a:off x="7392194" y="2209006"/>
            <a:ext cx="456406" cy="794"/>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239000" y="4419600"/>
            <a:ext cx="930063" cy="369332"/>
          </a:xfrm>
          <a:prstGeom prst="rect">
            <a:avLst/>
          </a:prstGeom>
          <a:noFill/>
        </p:spPr>
        <p:txBody>
          <a:bodyPr wrap="none" rtlCol="0">
            <a:spAutoFit/>
          </a:bodyPr>
          <a:lstStyle/>
          <a:p>
            <a:r>
              <a:rPr lang="en-US" b="1" dirty="0" smtClean="0">
                <a:latin typeface="+mn-lt"/>
              </a:rPr>
              <a:t>Edema</a:t>
            </a:r>
            <a:endParaRPr lang="en-US" b="1" dirty="0">
              <a:latin typeface="+mn-lt"/>
            </a:endParaRPr>
          </a:p>
        </p:txBody>
      </p:sp>
      <p:sp>
        <p:nvSpPr>
          <p:cNvPr id="16" name="Rectangle 15"/>
          <p:cNvSpPr/>
          <p:nvPr/>
        </p:nvSpPr>
        <p:spPr>
          <a:xfrm>
            <a:off x="6096000" y="5791200"/>
            <a:ext cx="30480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Coma and possibly death</a:t>
            </a:r>
            <a:endParaRPr lang="en-US" b="1" dirty="0"/>
          </a:p>
        </p:txBody>
      </p:sp>
      <p:sp>
        <p:nvSpPr>
          <p:cNvPr id="17" name="Rectangle 16"/>
          <p:cNvSpPr/>
          <p:nvPr/>
        </p:nvSpPr>
        <p:spPr>
          <a:xfrm>
            <a:off x="4267200" y="3352800"/>
            <a:ext cx="1524000" cy="762000"/>
          </a:xfrm>
          <a:prstGeom prst="rect">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t>Mannitol</a:t>
            </a:r>
            <a:endParaRPr lang="en-US" sz="2400" dirty="0"/>
          </a:p>
        </p:txBody>
      </p:sp>
      <p:cxnSp>
        <p:nvCxnSpPr>
          <p:cNvPr id="19" name="Straight Arrow Connector 18"/>
          <p:cNvCxnSpPr/>
          <p:nvPr/>
        </p:nvCxnSpPr>
        <p:spPr>
          <a:xfrm rot="5400000">
            <a:off x="7353300" y="5219700"/>
            <a:ext cx="685800" cy="158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943600" y="3581400"/>
            <a:ext cx="457200" cy="1588"/>
          </a:xfrm>
          <a:prstGeom prst="straightConnector1">
            <a:avLst/>
          </a:prstGeom>
          <a:ln w="25400" cap="sq">
            <a:solidFill>
              <a:schemeClr val="accent3">
                <a:lumMod val="75000"/>
              </a:schemeClr>
            </a:solidFill>
            <a:tailEnd type="none" w="lg" len="lg"/>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6171803" y="3581003"/>
            <a:ext cx="457200" cy="794"/>
          </a:xfrm>
          <a:prstGeom prst="line">
            <a:avLst/>
          </a:prstGeom>
          <a:ln w="254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rot="5400000">
            <a:off x="4876800" y="4419600"/>
            <a:ext cx="304800" cy="1588"/>
          </a:xfrm>
          <a:prstGeom prst="straightConnector1">
            <a:avLst/>
          </a:prstGeom>
          <a:ln w="25400">
            <a:solidFill>
              <a:schemeClr val="accent3">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4267200" y="4724400"/>
            <a:ext cx="2590800" cy="914400"/>
          </a:xfrm>
          <a:prstGeom prst="rect">
            <a:avLst/>
          </a:prstGeom>
          <a:solidFill>
            <a:schemeClr val="accent3"/>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Pulls water out of brain tissue through osmosis</a:t>
            </a:r>
            <a:endParaRPr lang="en-US" b="1" dirty="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47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6" presetClass="emph" presetSubtype="0" fill="hold" nodeType="clickEffect">
                                  <p:stCondLst>
                                    <p:cond delay="0"/>
                                  </p:stCondLst>
                                  <p:childTnLst>
                                    <p:animScale>
                                      <p:cBhvr>
                                        <p:cTn id="20" dur="2000" fill="hold"/>
                                        <p:tgtEl>
                                          <p:spTgt spid="74754"/>
                                        </p:tgtEl>
                                      </p:cBhvr>
                                      <p:by x="150000" y="150000"/>
                                    </p:animScale>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p:bldP spid="16" grpId="0" animBg="1"/>
      <p:bldP spid="17" grpId="0" animBg="1"/>
      <p:bldP spid="2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24200"/>
            <a:ext cx="8305800" cy="1143000"/>
          </a:xfrm>
        </p:spPr>
        <p:txBody>
          <a:bodyPr>
            <a:normAutofit fontScale="90000"/>
          </a:bodyPr>
          <a:lstStyle/>
          <a:p>
            <a:pPr algn="ctr"/>
            <a:r>
              <a:rPr lang="en-US" sz="6000" dirty="0" smtClean="0"/>
              <a:t>Thought Questions</a:t>
            </a:r>
            <a:r>
              <a:rPr lang="en-US" dirty="0" smtClean="0"/>
              <a:t/>
            </a:r>
            <a:br>
              <a:rPr lang="en-US" dirty="0" smtClean="0"/>
            </a:br>
            <a:r>
              <a:rPr lang="en-US" dirty="0" smtClean="0"/>
              <a:t>Open-ended questions to help you study the material</a:t>
            </a:r>
            <a:endParaRPr lang="en-US" dirty="0"/>
          </a:p>
        </p:txBody>
      </p:sp>
    </p:spTree>
    <p:custDataLst>
      <p:tags r:id="rId1"/>
    </p:custData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305800" cy="1143000"/>
          </a:xfrm>
        </p:spPr>
        <p:txBody>
          <a:bodyPr>
            <a:normAutofit fontScale="90000"/>
          </a:bodyPr>
          <a:lstStyle/>
          <a:p>
            <a:pPr algn="ctr"/>
            <a:r>
              <a:rPr lang="en-US" sz="6000" dirty="0" smtClean="0"/>
              <a:t>Practice Problems</a:t>
            </a:r>
            <a:r>
              <a:rPr lang="en-US" dirty="0" smtClean="0"/>
              <a:t/>
            </a:r>
            <a:br>
              <a:rPr lang="en-US" dirty="0" smtClean="0"/>
            </a:br>
            <a:r>
              <a:rPr lang="en-US" dirty="0" smtClean="0"/>
              <a:t>Multiple-choice questions to help you study the material</a:t>
            </a:r>
            <a:endParaRPr 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a:lstStyle/>
          <a:p>
            <a:pPr eaLnBrk="1" hangingPunct="1"/>
            <a:r>
              <a:rPr lang="en-US" dirty="0" smtClean="0"/>
              <a:t>Body Fluid Compartments</a:t>
            </a:r>
          </a:p>
        </p:txBody>
      </p:sp>
      <p:sp>
        <p:nvSpPr>
          <p:cNvPr id="12291" name="Text Box 4"/>
          <p:cNvSpPr txBox="1">
            <a:spLocks noChangeArrowheads="1"/>
          </p:cNvSpPr>
          <p:nvPr/>
        </p:nvSpPr>
        <p:spPr bwMode="auto">
          <a:xfrm>
            <a:off x="4800600" y="1066801"/>
            <a:ext cx="3200400" cy="954107"/>
          </a:xfrm>
          <a:prstGeom prst="rect">
            <a:avLst/>
          </a:prstGeom>
          <a:solidFill>
            <a:schemeClr val="folHlink">
              <a:alpha val="59999"/>
            </a:schemeClr>
          </a:solidFill>
          <a:ln w="9525">
            <a:solidFill>
              <a:schemeClr val="tx1"/>
            </a:solidFill>
            <a:miter lim="800000"/>
            <a:headEnd/>
            <a:tailEnd/>
          </a:ln>
        </p:spPr>
        <p:txBody>
          <a:bodyPr wrap="square">
            <a:spAutoFit/>
          </a:bodyPr>
          <a:lstStyle/>
          <a:p>
            <a:pPr algn="ctr"/>
            <a:r>
              <a:rPr lang="en-US" sz="2800" dirty="0"/>
              <a:t>Total </a:t>
            </a:r>
            <a:r>
              <a:rPr lang="en-US" sz="2800" dirty="0" smtClean="0"/>
              <a:t>body water</a:t>
            </a:r>
            <a:endParaRPr lang="en-US" sz="2800" dirty="0"/>
          </a:p>
          <a:p>
            <a:pPr algn="ctr"/>
            <a:r>
              <a:rPr lang="en-US" sz="2800" dirty="0"/>
              <a:t>(TBW)</a:t>
            </a:r>
          </a:p>
        </p:txBody>
      </p:sp>
      <p:sp>
        <p:nvSpPr>
          <p:cNvPr id="12292" name="Text Box 5"/>
          <p:cNvSpPr txBox="1">
            <a:spLocks noChangeArrowheads="1"/>
          </p:cNvSpPr>
          <p:nvPr/>
        </p:nvSpPr>
        <p:spPr bwMode="auto">
          <a:xfrm>
            <a:off x="3962400" y="2438400"/>
            <a:ext cx="2203450" cy="1384300"/>
          </a:xfrm>
          <a:prstGeom prst="rect">
            <a:avLst/>
          </a:prstGeom>
          <a:solidFill>
            <a:srgbClr val="A6E2A6">
              <a:alpha val="60000"/>
            </a:srgbClr>
          </a:solidFill>
          <a:ln w="9525">
            <a:solidFill>
              <a:schemeClr val="tx1"/>
            </a:solidFill>
            <a:miter lim="800000"/>
            <a:headEnd/>
            <a:tailEnd/>
          </a:ln>
        </p:spPr>
        <p:txBody>
          <a:bodyPr wrap="none">
            <a:spAutoFit/>
          </a:bodyPr>
          <a:lstStyle/>
          <a:p>
            <a:pPr algn="ctr"/>
            <a:r>
              <a:rPr lang="en-US" sz="2800" dirty="0"/>
              <a:t>Intracellular </a:t>
            </a:r>
          </a:p>
          <a:p>
            <a:pPr algn="ctr"/>
            <a:r>
              <a:rPr lang="en-US" sz="2800" dirty="0" smtClean="0"/>
              <a:t>fluid</a:t>
            </a:r>
            <a:endParaRPr lang="en-US" sz="2800" dirty="0"/>
          </a:p>
          <a:p>
            <a:pPr algn="ctr"/>
            <a:r>
              <a:rPr lang="en-US" sz="2800" dirty="0"/>
              <a:t>(</a:t>
            </a:r>
            <a:r>
              <a:rPr lang="en-US" sz="2800" dirty="0" smtClean="0"/>
              <a:t>ICF)</a:t>
            </a:r>
            <a:endParaRPr lang="en-US" sz="2800" dirty="0"/>
          </a:p>
        </p:txBody>
      </p:sp>
      <p:sp>
        <p:nvSpPr>
          <p:cNvPr id="12293" name="Text Box 6"/>
          <p:cNvSpPr txBox="1">
            <a:spLocks noChangeArrowheads="1"/>
          </p:cNvSpPr>
          <p:nvPr/>
        </p:nvSpPr>
        <p:spPr bwMode="auto">
          <a:xfrm>
            <a:off x="6553200" y="2438400"/>
            <a:ext cx="2263775" cy="1384300"/>
          </a:xfrm>
          <a:prstGeom prst="rect">
            <a:avLst/>
          </a:prstGeom>
          <a:solidFill>
            <a:schemeClr val="tx2">
              <a:lumMod val="60000"/>
              <a:lumOff val="40000"/>
              <a:alpha val="60000"/>
            </a:schemeClr>
          </a:solidFill>
          <a:ln w="9525">
            <a:solidFill>
              <a:schemeClr val="tx1"/>
            </a:solidFill>
            <a:miter lim="800000"/>
            <a:headEnd/>
            <a:tailEnd/>
          </a:ln>
        </p:spPr>
        <p:txBody>
          <a:bodyPr wrap="none">
            <a:spAutoFit/>
          </a:bodyPr>
          <a:lstStyle/>
          <a:p>
            <a:pPr algn="ctr"/>
            <a:r>
              <a:rPr lang="en-US" sz="2800" dirty="0"/>
              <a:t>Extracellular </a:t>
            </a:r>
          </a:p>
          <a:p>
            <a:pPr algn="ctr"/>
            <a:r>
              <a:rPr lang="en-US" sz="2800" dirty="0" smtClean="0"/>
              <a:t>fluid</a:t>
            </a:r>
            <a:endParaRPr lang="en-US" sz="2800" dirty="0"/>
          </a:p>
          <a:p>
            <a:pPr algn="ctr"/>
            <a:r>
              <a:rPr lang="en-US" sz="2800" dirty="0"/>
              <a:t>(</a:t>
            </a:r>
            <a:r>
              <a:rPr lang="en-US" sz="2800" dirty="0" smtClean="0"/>
              <a:t>ECF)</a:t>
            </a:r>
            <a:endParaRPr lang="en-US" sz="2800" dirty="0"/>
          </a:p>
        </p:txBody>
      </p:sp>
      <p:sp>
        <p:nvSpPr>
          <p:cNvPr id="12294" name="Text Box 7"/>
          <p:cNvSpPr txBox="1">
            <a:spLocks noChangeArrowheads="1"/>
          </p:cNvSpPr>
          <p:nvPr/>
        </p:nvSpPr>
        <p:spPr bwMode="auto">
          <a:xfrm>
            <a:off x="6172200" y="1905000"/>
            <a:ext cx="384175" cy="503238"/>
          </a:xfrm>
          <a:prstGeom prst="rect">
            <a:avLst/>
          </a:prstGeom>
          <a:noFill/>
          <a:ln w="9525">
            <a:noFill/>
            <a:miter lim="800000"/>
            <a:headEnd/>
            <a:tailEnd/>
          </a:ln>
        </p:spPr>
        <p:txBody>
          <a:bodyPr wrap="none">
            <a:spAutoFit/>
          </a:bodyPr>
          <a:lstStyle/>
          <a:p>
            <a:r>
              <a:rPr lang="en-US" sz="4000" dirty="0"/>
              <a:t>=</a:t>
            </a:r>
          </a:p>
        </p:txBody>
      </p:sp>
      <p:sp>
        <p:nvSpPr>
          <p:cNvPr id="12295" name="Text Box 8"/>
          <p:cNvSpPr txBox="1">
            <a:spLocks noChangeArrowheads="1"/>
          </p:cNvSpPr>
          <p:nvPr/>
        </p:nvSpPr>
        <p:spPr bwMode="auto">
          <a:xfrm>
            <a:off x="6096000" y="2819400"/>
            <a:ext cx="398463" cy="533400"/>
          </a:xfrm>
          <a:prstGeom prst="rect">
            <a:avLst/>
          </a:prstGeom>
          <a:noFill/>
          <a:ln w="9525">
            <a:noFill/>
            <a:miter lim="800000"/>
            <a:headEnd/>
            <a:tailEnd/>
          </a:ln>
        </p:spPr>
        <p:txBody>
          <a:bodyPr wrap="none">
            <a:spAutoFit/>
          </a:bodyPr>
          <a:lstStyle/>
          <a:p>
            <a:r>
              <a:rPr lang="en-US" sz="4400" dirty="0"/>
              <a:t>+</a:t>
            </a:r>
          </a:p>
        </p:txBody>
      </p:sp>
      <p:sp>
        <p:nvSpPr>
          <p:cNvPr id="5129" name="Text Box 9"/>
          <p:cNvSpPr txBox="1">
            <a:spLocks noChangeArrowheads="1"/>
          </p:cNvSpPr>
          <p:nvPr/>
        </p:nvSpPr>
        <p:spPr bwMode="auto">
          <a:xfrm>
            <a:off x="7467600" y="4572000"/>
            <a:ext cx="1484124" cy="954107"/>
          </a:xfrm>
          <a:prstGeom prst="rect">
            <a:avLst/>
          </a:prstGeom>
          <a:solidFill>
            <a:srgbClr val="FF7C80">
              <a:alpha val="59999"/>
            </a:srgbClr>
          </a:solidFill>
          <a:ln w="9525">
            <a:solidFill>
              <a:schemeClr val="tx1"/>
            </a:solidFill>
            <a:miter lim="800000"/>
            <a:headEnd/>
            <a:tailEnd/>
          </a:ln>
        </p:spPr>
        <p:txBody>
          <a:bodyPr wrap="none">
            <a:spAutoFit/>
          </a:bodyPr>
          <a:lstStyle/>
          <a:p>
            <a:pPr algn="ctr"/>
            <a:r>
              <a:rPr lang="en-US" sz="2800" dirty="0" smtClean="0"/>
              <a:t>Plasma</a:t>
            </a:r>
          </a:p>
          <a:p>
            <a:pPr algn="ctr"/>
            <a:r>
              <a:rPr lang="en-US" sz="2800" dirty="0" smtClean="0"/>
              <a:t>Volume </a:t>
            </a:r>
            <a:endParaRPr lang="en-US" sz="2800" dirty="0"/>
          </a:p>
        </p:txBody>
      </p:sp>
      <p:sp>
        <p:nvSpPr>
          <p:cNvPr id="5130" name="Text Box 10"/>
          <p:cNvSpPr txBox="1">
            <a:spLocks noChangeArrowheads="1"/>
          </p:cNvSpPr>
          <p:nvPr/>
        </p:nvSpPr>
        <p:spPr bwMode="auto">
          <a:xfrm>
            <a:off x="4572000" y="4419600"/>
            <a:ext cx="1822935" cy="954107"/>
          </a:xfrm>
          <a:prstGeom prst="rect">
            <a:avLst/>
          </a:prstGeom>
          <a:solidFill>
            <a:schemeClr val="accent2">
              <a:lumMod val="40000"/>
              <a:lumOff val="60000"/>
              <a:alpha val="60000"/>
            </a:schemeClr>
          </a:solidFill>
          <a:ln w="9525">
            <a:solidFill>
              <a:schemeClr val="tx1"/>
            </a:solidFill>
            <a:miter lim="800000"/>
            <a:headEnd/>
            <a:tailEnd/>
          </a:ln>
        </p:spPr>
        <p:txBody>
          <a:bodyPr wrap="none">
            <a:spAutoFit/>
          </a:bodyPr>
          <a:lstStyle/>
          <a:p>
            <a:pPr algn="ctr"/>
            <a:r>
              <a:rPr lang="en-US" sz="2800" dirty="0"/>
              <a:t>Interstitial </a:t>
            </a:r>
          </a:p>
          <a:p>
            <a:pPr algn="ctr"/>
            <a:r>
              <a:rPr lang="en-US" sz="2800" dirty="0" smtClean="0"/>
              <a:t>Fluid (IF)</a:t>
            </a:r>
            <a:endParaRPr lang="en-US" sz="2800" dirty="0"/>
          </a:p>
        </p:txBody>
      </p:sp>
      <p:sp>
        <p:nvSpPr>
          <p:cNvPr id="5131" name="Line 11"/>
          <p:cNvSpPr>
            <a:spLocks noChangeShapeType="1"/>
          </p:cNvSpPr>
          <p:nvPr/>
        </p:nvSpPr>
        <p:spPr bwMode="auto">
          <a:xfrm flipV="1">
            <a:off x="5943600" y="3886200"/>
            <a:ext cx="1023938" cy="457200"/>
          </a:xfrm>
          <a:prstGeom prst="line">
            <a:avLst/>
          </a:prstGeom>
          <a:noFill/>
          <a:ln w="38100">
            <a:solidFill>
              <a:schemeClr val="tx1"/>
            </a:solidFill>
            <a:round/>
            <a:headEnd/>
            <a:tailEnd type="triangle" w="med" len="med"/>
          </a:ln>
        </p:spPr>
        <p:txBody>
          <a:bodyPr/>
          <a:lstStyle/>
          <a:p>
            <a:endParaRPr lang="en-US"/>
          </a:p>
        </p:txBody>
      </p:sp>
      <p:sp>
        <p:nvSpPr>
          <p:cNvPr id="5132" name="Line 12"/>
          <p:cNvSpPr>
            <a:spLocks noChangeShapeType="1"/>
          </p:cNvSpPr>
          <p:nvPr/>
        </p:nvSpPr>
        <p:spPr bwMode="auto">
          <a:xfrm flipH="1" flipV="1">
            <a:off x="8077200" y="3886200"/>
            <a:ext cx="119062" cy="609600"/>
          </a:xfrm>
          <a:prstGeom prst="line">
            <a:avLst/>
          </a:prstGeom>
          <a:noFill/>
          <a:ln w="38100">
            <a:solidFill>
              <a:schemeClr val="tx1"/>
            </a:solidFill>
            <a:round/>
            <a:headEnd/>
            <a:tailEnd type="triangle" w="med" len="med"/>
          </a:ln>
        </p:spPr>
        <p:txBody>
          <a:bodyPr/>
          <a:lstStyle/>
          <a:p>
            <a:endParaRPr lang="en-US"/>
          </a:p>
        </p:txBody>
      </p:sp>
      <p:sp>
        <p:nvSpPr>
          <p:cNvPr id="13" name="Text Box 9"/>
          <p:cNvSpPr txBox="1">
            <a:spLocks noChangeArrowheads="1"/>
          </p:cNvSpPr>
          <p:nvPr/>
        </p:nvSpPr>
        <p:spPr bwMode="auto">
          <a:xfrm>
            <a:off x="5562600" y="5715000"/>
            <a:ext cx="2590800" cy="954107"/>
          </a:xfrm>
          <a:prstGeom prst="rect">
            <a:avLst/>
          </a:prstGeom>
          <a:solidFill>
            <a:schemeClr val="accent1">
              <a:lumMod val="60000"/>
              <a:lumOff val="40000"/>
              <a:alpha val="60000"/>
            </a:schemeClr>
          </a:solidFill>
          <a:ln w="9525">
            <a:solidFill>
              <a:schemeClr val="tx1"/>
            </a:solidFill>
            <a:miter lim="800000"/>
            <a:headEnd/>
            <a:tailEnd/>
          </a:ln>
        </p:spPr>
        <p:txBody>
          <a:bodyPr wrap="square">
            <a:spAutoFit/>
          </a:bodyPr>
          <a:lstStyle/>
          <a:p>
            <a:pPr algn="ctr"/>
            <a:r>
              <a:rPr lang="en-US" sz="2800" dirty="0" err="1" smtClean="0"/>
              <a:t>Transcellular</a:t>
            </a:r>
            <a:r>
              <a:rPr lang="en-US" sz="2800" dirty="0" smtClean="0"/>
              <a:t> fluid</a:t>
            </a:r>
            <a:endParaRPr lang="en-US" sz="2800" dirty="0"/>
          </a:p>
        </p:txBody>
      </p:sp>
      <p:sp>
        <p:nvSpPr>
          <p:cNvPr id="14" name="Line 11"/>
          <p:cNvSpPr>
            <a:spLocks noChangeShapeType="1"/>
          </p:cNvSpPr>
          <p:nvPr/>
        </p:nvSpPr>
        <p:spPr bwMode="auto">
          <a:xfrm flipV="1">
            <a:off x="6858000" y="3886200"/>
            <a:ext cx="566738" cy="1752600"/>
          </a:xfrm>
          <a:prstGeom prst="line">
            <a:avLst/>
          </a:prstGeom>
          <a:noFill/>
          <a:ln w="38100">
            <a:solidFill>
              <a:schemeClr val="tx1"/>
            </a:solidFill>
            <a:round/>
            <a:headEnd/>
            <a:tailEnd type="triangle" w="med" len="med"/>
          </a:ln>
        </p:spPr>
        <p:txBody>
          <a:bodyPr/>
          <a:lstStyle/>
          <a:p>
            <a:endParaRPr lang="en-US"/>
          </a:p>
        </p:txBody>
      </p:sp>
      <p:pic>
        <p:nvPicPr>
          <p:cNvPr id="15" name="Picture 2"/>
          <p:cNvPicPr>
            <a:picLocks noChangeAspect="1" noChangeArrowheads="1"/>
          </p:cNvPicPr>
          <p:nvPr/>
        </p:nvPicPr>
        <p:blipFill>
          <a:blip r:embed="rId4" cstate="email"/>
          <a:srcRect/>
          <a:stretch>
            <a:fillRect/>
          </a:stretch>
        </p:blipFill>
        <p:spPr bwMode="auto">
          <a:xfrm>
            <a:off x="228600" y="1272677"/>
            <a:ext cx="3505200" cy="5270999"/>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130"/>
                                        </p:tgtEl>
                                        <p:attrNameLst>
                                          <p:attrName>style.visibility</p:attrName>
                                        </p:attrNameLst>
                                      </p:cBhvr>
                                      <p:to>
                                        <p:strVal val="visible"/>
                                      </p:to>
                                    </p:set>
                                    <p:anim calcmode="lin" valueType="num">
                                      <p:cBhvr>
                                        <p:cTn id="7" dur="500" fill="hold"/>
                                        <p:tgtEl>
                                          <p:spTgt spid="5130"/>
                                        </p:tgtEl>
                                        <p:attrNameLst>
                                          <p:attrName>ppt_w</p:attrName>
                                        </p:attrNameLst>
                                      </p:cBhvr>
                                      <p:tavLst>
                                        <p:tav tm="0">
                                          <p:val>
                                            <p:fltVal val="0"/>
                                          </p:val>
                                        </p:tav>
                                        <p:tav tm="100000">
                                          <p:val>
                                            <p:strVal val="#ppt_w"/>
                                          </p:val>
                                        </p:tav>
                                      </p:tavLst>
                                    </p:anim>
                                    <p:anim calcmode="lin" valueType="num">
                                      <p:cBhvr>
                                        <p:cTn id="8" dur="500" fill="hold"/>
                                        <p:tgtEl>
                                          <p:spTgt spid="5130"/>
                                        </p:tgtEl>
                                        <p:attrNameLst>
                                          <p:attrName>ppt_h</p:attrName>
                                        </p:attrNameLst>
                                      </p:cBhvr>
                                      <p:tavLst>
                                        <p:tav tm="0">
                                          <p:val>
                                            <p:fltVal val="0"/>
                                          </p:val>
                                        </p:tav>
                                        <p:tav tm="100000">
                                          <p:val>
                                            <p:strVal val="#ppt_h"/>
                                          </p:val>
                                        </p:tav>
                                      </p:tavLst>
                                    </p:anim>
                                    <p:animEffect transition="in" filter="fade">
                                      <p:cBhvr>
                                        <p:cTn id="9" dur="500"/>
                                        <p:tgtEl>
                                          <p:spTgt spid="513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129"/>
                                        </p:tgtEl>
                                        <p:attrNameLst>
                                          <p:attrName>style.visibility</p:attrName>
                                        </p:attrNameLst>
                                      </p:cBhvr>
                                      <p:to>
                                        <p:strVal val="visible"/>
                                      </p:to>
                                    </p:set>
                                    <p:anim calcmode="lin" valueType="num">
                                      <p:cBhvr>
                                        <p:cTn id="12" dur="500" fill="hold"/>
                                        <p:tgtEl>
                                          <p:spTgt spid="5129"/>
                                        </p:tgtEl>
                                        <p:attrNameLst>
                                          <p:attrName>ppt_w</p:attrName>
                                        </p:attrNameLst>
                                      </p:cBhvr>
                                      <p:tavLst>
                                        <p:tav tm="0">
                                          <p:val>
                                            <p:fltVal val="0"/>
                                          </p:val>
                                        </p:tav>
                                        <p:tav tm="100000">
                                          <p:val>
                                            <p:strVal val="#ppt_w"/>
                                          </p:val>
                                        </p:tav>
                                      </p:tavLst>
                                    </p:anim>
                                    <p:anim calcmode="lin" valueType="num">
                                      <p:cBhvr>
                                        <p:cTn id="13" dur="500" fill="hold"/>
                                        <p:tgtEl>
                                          <p:spTgt spid="5129"/>
                                        </p:tgtEl>
                                        <p:attrNameLst>
                                          <p:attrName>ppt_h</p:attrName>
                                        </p:attrNameLst>
                                      </p:cBhvr>
                                      <p:tavLst>
                                        <p:tav tm="0">
                                          <p:val>
                                            <p:fltVal val="0"/>
                                          </p:val>
                                        </p:tav>
                                        <p:tav tm="100000">
                                          <p:val>
                                            <p:strVal val="#ppt_h"/>
                                          </p:val>
                                        </p:tav>
                                      </p:tavLst>
                                    </p:anim>
                                    <p:animEffect transition="in" filter="fade">
                                      <p:cBhvr>
                                        <p:cTn id="14" dur="500"/>
                                        <p:tgtEl>
                                          <p:spTgt spid="5129"/>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132"/>
                                        </p:tgtEl>
                                        <p:attrNameLst>
                                          <p:attrName>style.visibility</p:attrName>
                                        </p:attrNameLst>
                                      </p:cBhvr>
                                      <p:to>
                                        <p:strVal val="visible"/>
                                      </p:to>
                                    </p:set>
                                    <p:anim calcmode="lin" valueType="num">
                                      <p:cBhvr>
                                        <p:cTn id="17" dur="500" fill="hold"/>
                                        <p:tgtEl>
                                          <p:spTgt spid="5132"/>
                                        </p:tgtEl>
                                        <p:attrNameLst>
                                          <p:attrName>ppt_w</p:attrName>
                                        </p:attrNameLst>
                                      </p:cBhvr>
                                      <p:tavLst>
                                        <p:tav tm="0">
                                          <p:val>
                                            <p:fltVal val="0"/>
                                          </p:val>
                                        </p:tav>
                                        <p:tav tm="100000">
                                          <p:val>
                                            <p:strVal val="#ppt_w"/>
                                          </p:val>
                                        </p:tav>
                                      </p:tavLst>
                                    </p:anim>
                                    <p:anim calcmode="lin" valueType="num">
                                      <p:cBhvr>
                                        <p:cTn id="18" dur="500" fill="hold"/>
                                        <p:tgtEl>
                                          <p:spTgt spid="5132"/>
                                        </p:tgtEl>
                                        <p:attrNameLst>
                                          <p:attrName>ppt_h</p:attrName>
                                        </p:attrNameLst>
                                      </p:cBhvr>
                                      <p:tavLst>
                                        <p:tav tm="0">
                                          <p:val>
                                            <p:fltVal val="0"/>
                                          </p:val>
                                        </p:tav>
                                        <p:tav tm="100000">
                                          <p:val>
                                            <p:strVal val="#ppt_h"/>
                                          </p:val>
                                        </p:tav>
                                      </p:tavLst>
                                    </p:anim>
                                    <p:animEffect transition="in" filter="fade">
                                      <p:cBhvr>
                                        <p:cTn id="19" dur="500"/>
                                        <p:tgtEl>
                                          <p:spTgt spid="5132"/>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5131"/>
                                        </p:tgtEl>
                                        <p:attrNameLst>
                                          <p:attrName>style.visibility</p:attrName>
                                        </p:attrNameLst>
                                      </p:cBhvr>
                                      <p:to>
                                        <p:strVal val="visible"/>
                                      </p:to>
                                    </p:set>
                                    <p:anim calcmode="lin" valueType="num">
                                      <p:cBhvr>
                                        <p:cTn id="22" dur="500" fill="hold"/>
                                        <p:tgtEl>
                                          <p:spTgt spid="5131"/>
                                        </p:tgtEl>
                                        <p:attrNameLst>
                                          <p:attrName>ppt_w</p:attrName>
                                        </p:attrNameLst>
                                      </p:cBhvr>
                                      <p:tavLst>
                                        <p:tav tm="0">
                                          <p:val>
                                            <p:fltVal val="0"/>
                                          </p:val>
                                        </p:tav>
                                        <p:tav tm="100000">
                                          <p:val>
                                            <p:strVal val="#ppt_w"/>
                                          </p:val>
                                        </p:tav>
                                      </p:tavLst>
                                    </p:anim>
                                    <p:anim calcmode="lin" valueType="num">
                                      <p:cBhvr>
                                        <p:cTn id="23" dur="500" fill="hold"/>
                                        <p:tgtEl>
                                          <p:spTgt spid="5131"/>
                                        </p:tgtEl>
                                        <p:attrNameLst>
                                          <p:attrName>ppt_h</p:attrName>
                                        </p:attrNameLst>
                                      </p:cBhvr>
                                      <p:tavLst>
                                        <p:tav tm="0">
                                          <p:val>
                                            <p:fltVal val="0"/>
                                          </p:val>
                                        </p:tav>
                                        <p:tav tm="100000">
                                          <p:val>
                                            <p:strVal val="#ppt_h"/>
                                          </p:val>
                                        </p:tav>
                                      </p:tavLst>
                                    </p:anim>
                                    <p:animEffect transition="in" filter="fade">
                                      <p:cBhvr>
                                        <p:cTn id="24" dur="500"/>
                                        <p:tgtEl>
                                          <p:spTgt spid="5131"/>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animBg="1"/>
      <p:bldP spid="5130" grpId="0" animBg="1"/>
      <p:bldP spid="5131" grpId="0" animBg="1"/>
      <p:bldP spid="5132" grpId="0" animBg="1"/>
      <p:bldP spid="13" grpId="0" animBg="1"/>
      <p:bldP spid="1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Body Fluid Compartments</a:t>
            </a:r>
            <a:endParaRPr lang="en-US" dirty="0"/>
          </a:p>
        </p:txBody>
      </p:sp>
      <p:pic>
        <p:nvPicPr>
          <p:cNvPr id="64514" name="Picture 2"/>
          <p:cNvPicPr>
            <a:picLocks noChangeAspect="1" noChangeArrowheads="1"/>
          </p:cNvPicPr>
          <p:nvPr/>
        </p:nvPicPr>
        <p:blipFill>
          <a:blip r:embed="rId4"/>
          <a:srcRect/>
          <a:stretch>
            <a:fillRect/>
          </a:stretch>
        </p:blipFill>
        <p:spPr bwMode="auto">
          <a:xfrm>
            <a:off x="38100" y="2286000"/>
            <a:ext cx="9105900" cy="2657475"/>
          </a:xfrm>
          <a:prstGeom prst="rect">
            <a:avLst/>
          </a:prstGeom>
          <a:noFill/>
          <a:ln w="9525">
            <a:noFill/>
            <a:miter lim="800000"/>
            <a:headEnd/>
            <a:tailEnd/>
          </a:ln>
          <a:effectLst/>
        </p:spPr>
      </p:pic>
      <p:sp>
        <p:nvSpPr>
          <p:cNvPr id="4" name="TextBox 3"/>
          <p:cNvSpPr txBox="1"/>
          <p:nvPr/>
        </p:nvSpPr>
        <p:spPr>
          <a:xfrm>
            <a:off x="6324600" y="6248400"/>
            <a:ext cx="2287806" cy="369332"/>
          </a:xfrm>
          <a:prstGeom prst="rect">
            <a:avLst/>
          </a:prstGeom>
          <a:noFill/>
        </p:spPr>
        <p:txBody>
          <a:bodyPr wrap="none" rtlCol="0">
            <a:spAutoFit/>
          </a:bodyPr>
          <a:lstStyle/>
          <a:p>
            <a:r>
              <a:rPr lang="en-US" i="1" dirty="0" smtClean="0"/>
              <a:t>Boron and </a:t>
            </a:r>
            <a:r>
              <a:rPr lang="en-US" i="1" dirty="0" err="1" smtClean="0"/>
              <a:t>Boulpaep</a:t>
            </a:r>
            <a:endParaRPr lang="en-US" i="1" dirty="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71800" y="1828800"/>
            <a:ext cx="1852863" cy="2547257"/>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971800" y="4876799"/>
            <a:ext cx="1852863" cy="707571"/>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371600" y="2514600"/>
            <a:ext cx="860258" cy="24765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410200" y="1219200"/>
            <a:ext cx="2514600" cy="4876800"/>
          </a:xfrm>
          <a:prstGeom prst="rect">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ight Arrow 7"/>
          <p:cNvSpPr/>
          <p:nvPr/>
        </p:nvSpPr>
        <p:spPr>
          <a:xfrm>
            <a:off x="2133600" y="2819400"/>
            <a:ext cx="727911" cy="283029"/>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4800600" y="2895600"/>
            <a:ext cx="463216" cy="283029"/>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62200" y="3200400"/>
            <a:ext cx="727911" cy="283029"/>
          </a:xfrm>
          <a:prstGeom prst="lef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4953000" y="3276600"/>
            <a:ext cx="463216" cy="283029"/>
          </a:xfrm>
          <a:prstGeom prst="leftArrow">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Up Arrow 11"/>
          <p:cNvSpPr/>
          <p:nvPr/>
        </p:nvSpPr>
        <p:spPr>
          <a:xfrm>
            <a:off x="3733800" y="4419599"/>
            <a:ext cx="198521" cy="424543"/>
          </a:xfrm>
          <a:prstGeom prst="up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4038600" y="4343399"/>
            <a:ext cx="198521" cy="424543"/>
          </a:xfrm>
          <a:prstGeom prst="down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410200" y="2438400"/>
            <a:ext cx="2514600" cy="1200329"/>
          </a:xfrm>
          <a:prstGeom prst="rect">
            <a:avLst/>
          </a:prstGeom>
          <a:noFill/>
        </p:spPr>
        <p:txBody>
          <a:bodyPr wrap="square" rtlCol="0">
            <a:spAutoFit/>
          </a:bodyPr>
          <a:lstStyle/>
          <a:p>
            <a:pPr algn="ctr"/>
            <a:r>
              <a:rPr lang="en-US" sz="2400" b="1" dirty="0" smtClean="0">
                <a:latin typeface="+mn-lt"/>
              </a:rPr>
              <a:t>Intracellular Fluid (ICF)</a:t>
            </a:r>
          </a:p>
          <a:p>
            <a:pPr algn="ctr"/>
            <a:r>
              <a:rPr lang="en-US" sz="2400" b="1" dirty="0" smtClean="0">
                <a:solidFill>
                  <a:srgbClr val="FF0000"/>
                </a:solidFill>
                <a:latin typeface="+mn-lt"/>
              </a:rPr>
              <a:t>60% of TBW</a:t>
            </a:r>
            <a:endParaRPr lang="en-US" sz="2400" b="1" dirty="0">
              <a:solidFill>
                <a:srgbClr val="FF0000"/>
              </a:solidFill>
              <a:latin typeface="+mn-lt"/>
            </a:endParaRPr>
          </a:p>
        </p:txBody>
      </p:sp>
      <p:sp>
        <p:nvSpPr>
          <p:cNvPr id="16" name="TextBox 15"/>
          <p:cNvSpPr txBox="1"/>
          <p:nvPr/>
        </p:nvSpPr>
        <p:spPr>
          <a:xfrm>
            <a:off x="2971800" y="2057400"/>
            <a:ext cx="1852863" cy="1077218"/>
          </a:xfrm>
          <a:prstGeom prst="rect">
            <a:avLst/>
          </a:prstGeom>
          <a:noFill/>
        </p:spPr>
        <p:txBody>
          <a:bodyPr wrap="square" rtlCol="0">
            <a:spAutoFit/>
          </a:bodyPr>
          <a:lstStyle/>
          <a:p>
            <a:pPr algn="ctr"/>
            <a:r>
              <a:rPr lang="en-US" sz="2200" b="1" dirty="0" smtClean="0">
                <a:latin typeface="+mn-lt"/>
              </a:rPr>
              <a:t>Interstitial Fluid (IF)</a:t>
            </a:r>
          </a:p>
          <a:p>
            <a:pPr algn="ctr"/>
            <a:r>
              <a:rPr lang="en-US" sz="2000" b="1" dirty="0" smtClean="0">
                <a:solidFill>
                  <a:srgbClr val="FF0000"/>
                </a:solidFill>
                <a:latin typeface="+mn-lt"/>
              </a:rPr>
              <a:t>75% of ECF</a:t>
            </a:r>
            <a:endParaRPr lang="en-US" sz="2000" b="1" dirty="0">
              <a:solidFill>
                <a:srgbClr val="FF0000"/>
              </a:solidFill>
              <a:latin typeface="+mn-lt"/>
            </a:endParaRPr>
          </a:p>
        </p:txBody>
      </p:sp>
      <p:sp>
        <p:nvSpPr>
          <p:cNvPr id="17" name="TextBox 16"/>
          <p:cNvSpPr txBox="1"/>
          <p:nvPr/>
        </p:nvSpPr>
        <p:spPr>
          <a:xfrm>
            <a:off x="2895600" y="4800600"/>
            <a:ext cx="1985211" cy="830997"/>
          </a:xfrm>
          <a:prstGeom prst="rect">
            <a:avLst/>
          </a:prstGeom>
          <a:noFill/>
        </p:spPr>
        <p:txBody>
          <a:bodyPr wrap="square" rtlCol="0">
            <a:spAutoFit/>
          </a:bodyPr>
          <a:lstStyle/>
          <a:p>
            <a:pPr algn="ctr"/>
            <a:r>
              <a:rPr lang="en-US" sz="1600" b="1" dirty="0" err="1" smtClean="0">
                <a:latin typeface="+mn-lt"/>
              </a:rPr>
              <a:t>Transcellular</a:t>
            </a:r>
            <a:r>
              <a:rPr lang="en-US" sz="1600" b="1" dirty="0" smtClean="0">
                <a:latin typeface="+mn-lt"/>
              </a:rPr>
              <a:t> Fluid</a:t>
            </a:r>
          </a:p>
          <a:p>
            <a:pPr algn="ctr"/>
            <a:r>
              <a:rPr lang="en-US" sz="1600" b="1" dirty="0" smtClean="0">
                <a:solidFill>
                  <a:srgbClr val="FF0000"/>
                </a:solidFill>
                <a:latin typeface="+mn-lt"/>
              </a:rPr>
              <a:t>5% of ECF</a:t>
            </a:r>
            <a:endParaRPr lang="en-US" sz="1600" b="1" dirty="0">
              <a:solidFill>
                <a:srgbClr val="FF0000"/>
              </a:solidFill>
              <a:latin typeface="+mn-lt"/>
            </a:endParaRPr>
          </a:p>
        </p:txBody>
      </p:sp>
      <p:sp>
        <p:nvSpPr>
          <p:cNvPr id="18" name="TextBox 17"/>
          <p:cNvSpPr txBox="1"/>
          <p:nvPr/>
        </p:nvSpPr>
        <p:spPr>
          <a:xfrm>
            <a:off x="1295400" y="2971800"/>
            <a:ext cx="1066800" cy="1569660"/>
          </a:xfrm>
          <a:prstGeom prst="rect">
            <a:avLst/>
          </a:prstGeom>
          <a:noFill/>
        </p:spPr>
        <p:txBody>
          <a:bodyPr wrap="square" rtlCol="0">
            <a:spAutoFit/>
          </a:bodyPr>
          <a:lstStyle/>
          <a:p>
            <a:pPr algn="ctr"/>
            <a:r>
              <a:rPr lang="en-US" sz="1600" b="1" dirty="0" smtClean="0">
                <a:latin typeface="+mn-lt"/>
              </a:rPr>
              <a:t>Plasma Volume</a:t>
            </a:r>
          </a:p>
          <a:p>
            <a:pPr algn="ctr"/>
            <a:r>
              <a:rPr lang="en-US" sz="1600" b="1" dirty="0" smtClean="0">
                <a:latin typeface="+mn-lt"/>
              </a:rPr>
              <a:t>(PV)</a:t>
            </a:r>
          </a:p>
          <a:p>
            <a:pPr algn="ctr"/>
            <a:r>
              <a:rPr lang="en-US" sz="1600" b="1" dirty="0" smtClean="0">
                <a:solidFill>
                  <a:srgbClr val="FF0000"/>
                </a:solidFill>
                <a:latin typeface="+mn-lt"/>
              </a:rPr>
              <a:t>20% of ECF</a:t>
            </a:r>
          </a:p>
          <a:p>
            <a:pPr algn="ctr"/>
            <a:endParaRPr lang="en-US" sz="1600" b="1" dirty="0">
              <a:latin typeface="+mn-lt"/>
            </a:endParaRPr>
          </a:p>
        </p:txBody>
      </p:sp>
      <p:sp>
        <p:nvSpPr>
          <p:cNvPr id="19" name="Left Brace 18"/>
          <p:cNvSpPr/>
          <p:nvPr/>
        </p:nvSpPr>
        <p:spPr>
          <a:xfrm rot="16200000">
            <a:off x="4495800" y="2743200"/>
            <a:ext cx="228600" cy="693420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1219200" y="6243935"/>
            <a:ext cx="6858000" cy="461665"/>
          </a:xfrm>
          <a:prstGeom prst="rect">
            <a:avLst/>
          </a:prstGeom>
          <a:noFill/>
        </p:spPr>
        <p:txBody>
          <a:bodyPr wrap="square" rtlCol="0">
            <a:spAutoFit/>
          </a:bodyPr>
          <a:lstStyle/>
          <a:p>
            <a:pPr algn="ctr"/>
            <a:r>
              <a:rPr lang="en-US" sz="2400" b="1" dirty="0" smtClean="0">
                <a:latin typeface="+mn-lt"/>
              </a:rPr>
              <a:t>Total Body Water = </a:t>
            </a:r>
            <a:r>
              <a:rPr lang="en-US" sz="2400" b="1" dirty="0" smtClean="0">
                <a:solidFill>
                  <a:srgbClr val="FF0000"/>
                </a:solidFill>
                <a:latin typeface="+mn-lt"/>
              </a:rPr>
              <a:t>60% of body mass (BW)</a:t>
            </a:r>
            <a:endParaRPr lang="en-US" sz="2400" b="1" dirty="0">
              <a:solidFill>
                <a:srgbClr val="FF0000"/>
              </a:solidFill>
              <a:latin typeface="+mn-lt"/>
            </a:endParaRPr>
          </a:p>
        </p:txBody>
      </p:sp>
      <p:sp>
        <p:nvSpPr>
          <p:cNvPr id="21" name="Left Brace 20"/>
          <p:cNvSpPr/>
          <p:nvPr/>
        </p:nvSpPr>
        <p:spPr>
          <a:xfrm rot="5400000">
            <a:off x="2933700" y="-266700"/>
            <a:ext cx="228600" cy="3810000"/>
          </a:xfrm>
          <a:prstGeom prst="lef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62000" y="762000"/>
            <a:ext cx="4495800" cy="830997"/>
          </a:xfrm>
          <a:prstGeom prst="rect">
            <a:avLst/>
          </a:prstGeom>
          <a:noFill/>
        </p:spPr>
        <p:txBody>
          <a:bodyPr wrap="square" rtlCol="0">
            <a:spAutoFit/>
          </a:bodyPr>
          <a:lstStyle/>
          <a:p>
            <a:pPr algn="ctr"/>
            <a:r>
              <a:rPr lang="en-US" sz="2400" b="1" dirty="0" smtClean="0">
                <a:latin typeface="+mn-lt"/>
              </a:rPr>
              <a:t>Extracellular Fluid (ECF)  </a:t>
            </a:r>
          </a:p>
          <a:p>
            <a:pPr algn="ctr"/>
            <a:r>
              <a:rPr lang="en-US" sz="2400" b="1" dirty="0" smtClean="0">
                <a:solidFill>
                  <a:srgbClr val="FF0000"/>
                </a:solidFill>
                <a:latin typeface="+mn-lt"/>
              </a:rPr>
              <a:t>40% of TBW</a:t>
            </a:r>
            <a:endParaRPr lang="en-US" sz="2400" b="1" dirty="0">
              <a:solidFill>
                <a:srgbClr val="FF0000"/>
              </a:solidFill>
              <a:latin typeface="+mn-lt"/>
            </a:endParaRPr>
          </a:p>
        </p:txBody>
      </p:sp>
      <p:sp>
        <p:nvSpPr>
          <p:cNvPr id="25" name="Title 24"/>
          <p:cNvSpPr>
            <a:spLocks noGrp="1"/>
          </p:cNvSpPr>
          <p:nvPr>
            <p:ph type="title"/>
          </p:nvPr>
        </p:nvSpPr>
        <p:spPr>
          <a:xfrm>
            <a:off x="457200" y="-228600"/>
            <a:ext cx="8305800" cy="1143000"/>
          </a:xfrm>
        </p:spPr>
        <p:txBody>
          <a:bodyPr/>
          <a:lstStyle/>
          <a:p>
            <a:r>
              <a:rPr lang="en-US" dirty="0" smtClean="0"/>
              <a:t>Estimation of fluid volumes</a:t>
            </a:r>
            <a:endParaRPr lang="en-US" dirty="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4000" dirty="0" smtClean="0"/>
              <a:t>How to </a:t>
            </a:r>
            <a:r>
              <a:rPr lang="en-US" sz="4000" b="1" u="sng" dirty="0" smtClean="0"/>
              <a:t>estimate</a:t>
            </a:r>
            <a:r>
              <a:rPr lang="en-US" sz="4000" dirty="0" smtClean="0"/>
              <a:t> body fluid volumes</a:t>
            </a:r>
          </a:p>
        </p:txBody>
      </p:sp>
      <p:sp>
        <p:nvSpPr>
          <p:cNvPr id="14339" name="Rectangle 3"/>
          <p:cNvSpPr>
            <a:spLocks noGrp="1" noChangeArrowheads="1"/>
          </p:cNvSpPr>
          <p:nvPr>
            <p:ph type="body" idx="1"/>
          </p:nvPr>
        </p:nvSpPr>
        <p:spPr>
          <a:xfrm>
            <a:off x="457200" y="2438400"/>
            <a:ext cx="8229600" cy="3886200"/>
          </a:xfrm>
        </p:spPr>
        <p:txBody>
          <a:bodyPr/>
          <a:lstStyle/>
          <a:p>
            <a:pPr marL="609600" indent="-609600" eaLnBrk="1" hangingPunct="1">
              <a:buFontTx/>
              <a:buNone/>
            </a:pPr>
            <a:r>
              <a:rPr lang="en-US" dirty="0" smtClean="0"/>
              <a:t>Three methods:</a:t>
            </a:r>
          </a:p>
          <a:p>
            <a:pPr marL="609600" indent="-609600" eaLnBrk="1" hangingPunct="1">
              <a:buFontTx/>
              <a:buNone/>
            </a:pPr>
            <a:endParaRPr lang="en-US" dirty="0" smtClean="0"/>
          </a:p>
          <a:p>
            <a:pPr marL="990600" lvl="1" indent="-533400" eaLnBrk="1" hangingPunct="1">
              <a:buFontTx/>
              <a:buAutoNum type="arabicPeriod"/>
            </a:pPr>
            <a:r>
              <a:rPr lang="en-US" dirty="0" smtClean="0"/>
              <a:t>By using a percent of the total body mass.</a:t>
            </a:r>
          </a:p>
          <a:p>
            <a:pPr marL="990600" lvl="1" indent="-533400" eaLnBrk="1" hangingPunct="1">
              <a:buFontTx/>
              <a:buAutoNum type="arabicPeriod"/>
            </a:pPr>
            <a:r>
              <a:rPr lang="en-US" dirty="0" smtClean="0"/>
              <a:t>By using a percent of total body water.</a:t>
            </a:r>
          </a:p>
          <a:p>
            <a:pPr marL="990600" lvl="1" indent="-533400" eaLnBrk="1" hangingPunct="1">
              <a:buFontTx/>
              <a:buAutoNum type="arabicPeriod"/>
            </a:pPr>
            <a:r>
              <a:rPr lang="en-US" dirty="0" smtClean="0"/>
              <a:t>By using a percent of extracellular fluid</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610600" cy="1143000"/>
          </a:xfrm>
        </p:spPr>
        <p:txBody>
          <a:bodyPr>
            <a:noAutofit/>
          </a:bodyPr>
          <a:lstStyle/>
          <a:p>
            <a:r>
              <a:rPr lang="en-US" sz="4800" dirty="0" smtClean="0"/>
              <a:t>Estimation of fluid volumes:</a:t>
            </a:r>
            <a:r>
              <a:rPr lang="en-US" sz="4500" dirty="0" smtClean="0"/>
              <a:t/>
            </a:r>
            <a:br>
              <a:rPr lang="en-US" sz="4500" dirty="0" smtClean="0"/>
            </a:br>
            <a:r>
              <a:rPr lang="en-US" sz="4500" dirty="0" smtClean="0"/>
              <a:t>1.  Based on total body mass (70 Kg)</a:t>
            </a:r>
            <a:endParaRPr lang="en-US" sz="4500" dirty="0"/>
          </a:p>
        </p:txBody>
      </p:sp>
      <p:grpSp>
        <p:nvGrpSpPr>
          <p:cNvPr id="26" name="Group 25"/>
          <p:cNvGrpSpPr/>
          <p:nvPr/>
        </p:nvGrpSpPr>
        <p:grpSpPr>
          <a:xfrm>
            <a:off x="1600200" y="1981200"/>
            <a:ext cx="6019800" cy="4495800"/>
            <a:chOff x="4191000" y="0"/>
            <a:chExt cx="4953000" cy="3733800"/>
          </a:xfrm>
        </p:grpSpPr>
        <p:sp>
          <p:nvSpPr>
            <p:cNvPr id="23" name="Rectangle 22"/>
            <p:cNvSpPr/>
            <p:nvPr/>
          </p:nvSpPr>
          <p:spPr>
            <a:xfrm>
              <a:off x="4343400" y="0"/>
              <a:ext cx="4800600" cy="3733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5562600" y="685800"/>
              <a:ext cx="1291389" cy="1600200"/>
            </a:xfrm>
            <a:prstGeom prst="rect">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5562600" y="2514600"/>
              <a:ext cx="1295399" cy="533400"/>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4648200" y="838200"/>
              <a:ext cx="675774" cy="1676400"/>
            </a:xfrm>
            <a:prstGeom prst="rect">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162800" y="228600"/>
              <a:ext cx="1752600" cy="2819400"/>
            </a:xfrm>
            <a:prstGeom prst="rect">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Arrow 6"/>
            <p:cNvSpPr/>
            <p:nvPr/>
          </p:nvSpPr>
          <p:spPr>
            <a:xfrm>
              <a:off x="4953000" y="990600"/>
              <a:ext cx="507332" cy="152400"/>
            </a:xfrm>
            <a:prstGeom prst="rightArrow">
              <a:avLst/>
            </a:prstGeom>
            <a:solidFill>
              <a:schemeClr val="accent3">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6781800" y="1295400"/>
              <a:ext cx="322848" cy="207849"/>
            </a:xfrm>
            <a:prstGeom prst="righ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5410200" y="1219200"/>
              <a:ext cx="507332" cy="152400"/>
            </a:xfrm>
            <a:prstGeom prst="left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6934200" y="1676400"/>
              <a:ext cx="322848" cy="207849"/>
            </a:xfrm>
            <a:prstGeom prst="leftArrow">
              <a:avLst/>
            </a:prstGeom>
            <a:solidFill>
              <a:srgbClr val="A6E2A6"/>
            </a:solidFill>
            <a:ln>
              <a:solidFill>
                <a:srgbClr val="A6E2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Up Arrow 10"/>
            <p:cNvSpPr/>
            <p:nvPr/>
          </p:nvSpPr>
          <p:spPr>
            <a:xfrm>
              <a:off x="6019800" y="2362200"/>
              <a:ext cx="138363" cy="311774"/>
            </a:xfrm>
            <a:prstGeom prst="upArrow">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6400800" y="2133600"/>
              <a:ext cx="138363" cy="311774"/>
            </a:xfrm>
            <a:prstGeom prst="downArrow">
              <a:avLst/>
            </a:prstGeom>
            <a:solidFill>
              <a:schemeClr val="accent2">
                <a:lumMod val="40000"/>
                <a:lumOff val="6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7162800" y="1295400"/>
              <a:ext cx="1752600" cy="830997"/>
            </a:xfrm>
            <a:prstGeom prst="rect">
              <a:avLst/>
            </a:prstGeom>
            <a:noFill/>
          </p:spPr>
          <p:txBody>
            <a:bodyPr wrap="square" rtlCol="0">
              <a:spAutoFit/>
            </a:bodyPr>
            <a:lstStyle/>
            <a:p>
              <a:pPr algn="ctr"/>
              <a:r>
                <a:rPr lang="en-US" sz="1600" b="1" dirty="0" smtClean="0">
                  <a:latin typeface="+mn-lt"/>
                </a:rPr>
                <a:t>Intracellular Fluid (ICF)</a:t>
              </a:r>
            </a:p>
            <a:p>
              <a:pPr algn="ctr"/>
              <a:r>
                <a:rPr lang="en-US" sz="1600" b="1" dirty="0" smtClean="0">
                  <a:solidFill>
                    <a:srgbClr val="FF0000"/>
                  </a:solidFill>
                  <a:latin typeface="+mn-lt"/>
                </a:rPr>
                <a:t>40% of BW</a:t>
              </a:r>
              <a:endParaRPr lang="en-US" sz="1600" b="1" dirty="0">
                <a:solidFill>
                  <a:srgbClr val="FF0000"/>
                </a:solidFill>
                <a:latin typeface="+mn-lt"/>
              </a:endParaRPr>
            </a:p>
          </p:txBody>
        </p:sp>
        <p:sp>
          <p:nvSpPr>
            <p:cNvPr id="14" name="TextBox 13"/>
            <p:cNvSpPr txBox="1"/>
            <p:nvPr/>
          </p:nvSpPr>
          <p:spPr>
            <a:xfrm>
              <a:off x="5562600" y="990600"/>
              <a:ext cx="1319463" cy="830997"/>
            </a:xfrm>
            <a:prstGeom prst="rect">
              <a:avLst/>
            </a:prstGeom>
            <a:noFill/>
          </p:spPr>
          <p:txBody>
            <a:bodyPr wrap="square" rtlCol="0">
              <a:spAutoFit/>
            </a:bodyPr>
            <a:lstStyle/>
            <a:p>
              <a:pPr algn="ctr"/>
              <a:r>
                <a:rPr lang="en-US" sz="1600" b="1" dirty="0" smtClean="0">
                  <a:latin typeface="+mn-lt"/>
                </a:rPr>
                <a:t>Interstitial Fluid (IF)</a:t>
              </a:r>
            </a:p>
            <a:p>
              <a:pPr algn="ctr"/>
              <a:endParaRPr lang="en-US" sz="1600" b="1" dirty="0">
                <a:solidFill>
                  <a:srgbClr val="FF0000"/>
                </a:solidFill>
                <a:latin typeface="+mn-lt"/>
              </a:endParaRPr>
            </a:p>
          </p:txBody>
        </p:sp>
        <p:sp>
          <p:nvSpPr>
            <p:cNvPr id="15" name="TextBox 14"/>
            <p:cNvSpPr txBox="1"/>
            <p:nvPr/>
          </p:nvSpPr>
          <p:spPr>
            <a:xfrm>
              <a:off x="5562600" y="2514600"/>
              <a:ext cx="1307432" cy="553998"/>
            </a:xfrm>
            <a:prstGeom prst="rect">
              <a:avLst/>
            </a:prstGeom>
            <a:noFill/>
          </p:spPr>
          <p:txBody>
            <a:bodyPr wrap="square" rtlCol="0">
              <a:spAutoFit/>
            </a:bodyPr>
            <a:lstStyle/>
            <a:p>
              <a:pPr algn="ctr"/>
              <a:r>
                <a:rPr lang="en-US" sz="1000" b="1" dirty="0" err="1" smtClean="0">
                  <a:latin typeface="+mn-lt"/>
                </a:rPr>
                <a:t>Transcellular</a:t>
              </a:r>
              <a:r>
                <a:rPr lang="en-US" sz="1000" b="1" dirty="0" smtClean="0">
                  <a:latin typeface="+mn-lt"/>
                </a:rPr>
                <a:t> Fluid</a:t>
              </a:r>
            </a:p>
            <a:p>
              <a:pPr algn="ctr"/>
              <a:endParaRPr lang="en-US" sz="1000" b="1" dirty="0">
                <a:solidFill>
                  <a:srgbClr val="FF0000"/>
                </a:solidFill>
                <a:latin typeface="+mn-lt"/>
              </a:endParaRPr>
            </a:p>
          </p:txBody>
        </p:sp>
        <p:sp>
          <p:nvSpPr>
            <p:cNvPr id="16" name="TextBox 15"/>
            <p:cNvSpPr txBox="1"/>
            <p:nvPr/>
          </p:nvSpPr>
          <p:spPr>
            <a:xfrm>
              <a:off x="4648200" y="1143000"/>
              <a:ext cx="685800" cy="984885"/>
            </a:xfrm>
            <a:prstGeom prst="rect">
              <a:avLst/>
            </a:prstGeom>
            <a:noFill/>
          </p:spPr>
          <p:txBody>
            <a:bodyPr wrap="square" rtlCol="0">
              <a:spAutoFit/>
            </a:bodyPr>
            <a:lstStyle/>
            <a:p>
              <a:pPr algn="ctr"/>
              <a:r>
                <a:rPr lang="en-US" sz="1050" b="1" dirty="0" smtClean="0">
                  <a:latin typeface="+mn-lt"/>
                </a:rPr>
                <a:t>Plasma Volume</a:t>
              </a:r>
            </a:p>
            <a:p>
              <a:pPr algn="ctr"/>
              <a:r>
                <a:rPr lang="en-US" sz="1050" b="1" dirty="0" smtClean="0">
                  <a:latin typeface="+mn-lt"/>
                </a:rPr>
                <a:t>(PV)</a:t>
              </a:r>
            </a:p>
            <a:p>
              <a:pPr algn="ctr"/>
              <a:endParaRPr lang="en-US" sz="1050" b="1" dirty="0" smtClean="0">
                <a:solidFill>
                  <a:srgbClr val="FF0000"/>
                </a:solidFill>
                <a:latin typeface="+mn-lt"/>
              </a:endParaRPr>
            </a:p>
            <a:p>
              <a:pPr algn="ctr"/>
              <a:endParaRPr lang="en-US" sz="1600" b="1" dirty="0">
                <a:latin typeface="+mn-lt"/>
              </a:endParaRPr>
            </a:p>
          </p:txBody>
        </p:sp>
        <p:sp>
          <p:nvSpPr>
            <p:cNvPr id="17" name="Left Brace 16"/>
            <p:cNvSpPr/>
            <p:nvPr/>
          </p:nvSpPr>
          <p:spPr>
            <a:xfrm rot="16200000">
              <a:off x="6667500" y="876300"/>
              <a:ext cx="228600" cy="4419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TextBox 17"/>
            <p:cNvSpPr txBox="1"/>
            <p:nvPr/>
          </p:nvSpPr>
          <p:spPr>
            <a:xfrm>
              <a:off x="4648200" y="3200400"/>
              <a:ext cx="4343400" cy="338554"/>
            </a:xfrm>
            <a:prstGeom prst="rect">
              <a:avLst/>
            </a:prstGeom>
            <a:noFill/>
          </p:spPr>
          <p:txBody>
            <a:bodyPr wrap="square" rtlCol="0">
              <a:spAutoFit/>
            </a:bodyPr>
            <a:lstStyle/>
            <a:p>
              <a:pPr algn="ctr"/>
              <a:r>
                <a:rPr lang="en-US" sz="1600" b="1" dirty="0" smtClean="0">
                  <a:latin typeface="+mn-lt"/>
                </a:rPr>
                <a:t>Total Body Water = </a:t>
              </a:r>
              <a:r>
                <a:rPr lang="en-US" sz="1600" b="1" dirty="0" smtClean="0">
                  <a:solidFill>
                    <a:srgbClr val="FF0000"/>
                  </a:solidFill>
                  <a:latin typeface="+mn-lt"/>
                </a:rPr>
                <a:t>60% of body mass (BW)</a:t>
              </a:r>
              <a:endParaRPr lang="en-US" sz="1600" b="1" dirty="0">
                <a:solidFill>
                  <a:srgbClr val="FF0000"/>
                </a:solidFill>
                <a:latin typeface="+mn-lt"/>
              </a:endParaRPr>
            </a:p>
          </p:txBody>
        </p:sp>
        <p:sp>
          <p:nvSpPr>
            <p:cNvPr id="19" name="Left Brace 18"/>
            <p:cNvSpPr/>
            <p:nvPr/>
          </p:nvSpPr>
          <p:spPr>
            <a:xfrm rot="5400000">
              <a:off x="5638800" y="-609600"/>
              <a:ext cx="228600" cy="2514600"/>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4191000" y="0"/>
              <a:ext cx="3200400" cy="584775"/>
            </a:xfrm>
            <a:prstGeom prst="rect">
              <a:avLst/>
            </a:prstGeom>
            <a:noFill/>
          </p:spPr>
          <p:txBody>
            <a:bodyPr wrap="square" rtlCol="0">
              <a:spAutoFit/>
            </a:bodyPr>
            <a:lstStyle/>
            <a:p>
              <a:pPr algn="ctr"/>
              <a:r>
                <a:rPr lang="en-US" sz="1600" b="1" dirty="0" smtClean="0">
                  <a:latin typeface="+mn-lt"/>
                </a:rPr>
                <a:t>Extracellular Fluid (ECF)  </a:t>
              </a:r>
            </a:p>
            <a:p>
              <a:pPr algn="ctr"/>
              <a:r>
                <a:rPr lang="en-US" sz="1600" b="1" dirty="0" smtClean="0">
                  <a:solidFill>
                    <a:srgbClr val="FF0000"/>
                  </a:solidFill>
                  <a:latin typeface="+mn-lt"/>
                </a:rPr>
                <a:t>20% of BW</a:t>
              </a:r>
              <a:endParaRPr lang="en-US" sz="1600" b="1" dirty="0">
                <a:solidFill>
                  <a:srgbClr val="FF0000"/>
                </a:solidFill>
                <a:latin typeface="+mn-lt"/>
              </a:endParaRPr>
            </a:p>
          </p:txBody>
        </p:sp>
      </p:gr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EXPANDSHOWBAR" val="True"/>
  <p:tag name="ANSWERNOWTEXT" val="Answer Now"/>
  <p:tag name="RESPTABLESTYLE" val="-1"/>
  <p:tag name="ALLOWDUPLICATES" val="False"/>
  <p:tag name="AUTOADVANCE" val="False"/>
  <p:tag name="STDCHART" val="1"/>
  <p:tag name="BUBBLENAMEVISIBLE" val="True"/>
  <p:tag name="DEFAULTNUMTEAMS" val="5"/>
  <p:tag name="CUSTOMCELLBACKCOLOR2" val="-13395457"/>
  <p:tag name="DISPLAYNAME" val="True"/>
  <p:tag name="GRIDROTATIONINTERVAL" val="2"/>
  <p:tag name="POLLINGCYCLE" val="2"/>
  <p:tag name="INCLUDENONRESPONDERS" val="False"/>
  <p:tag name="ALLOWUSERFEEDBACK" val="True"/>
  <p:tag name="REALTIMEBACKUPPATH" val="(None)"/>
  <p:tag name="ADVANCEDSETTINGSVIEW" val="False"/>
  <p:tag name="FIBDISPLAYKEYWORDS" val="True"/>
  <p:tag name="PRRESPONSE4" val="7"/>
  <p:tag name="PRRESPONSE8" val="3"/>
  <p:tag name="POWERPOINTVERSION" val="12.0"/>
  <p:tag name="ANSWERNOWSTYLE" val="-1"/>
  <p:tag name="COUNTDOWNSECONDS" val="10"/>
  <p:tag name="BACKUPMAINTENANCE" val="7"/>
  <p:tag name="AUTOUPDATEALIASES" val="True"/>
  <p:tag name="BUBBLESIZEVISIBLE" val="True"/>
  <p:tag name="CUSTOMCELLFORECOLOR" val="-16777216"/>
  <p:tag name="USESCHEMECOLORS" val="True"/>
  <p:tag name="AUTOSIZEGRID" val="True"/>
  <p:tag name="CHARTLABELS" val="0"/>
  <p:tag name="INCLUDEPPT" val="True"/>
  <p:tag name="ZEROBASED" val="False"/>
  <p:tag name="FIBNUMRESULTS" val="5"/>
  <p:tag name="PRRESPONSE3" val="8"/>
  <p:tag name="PRRESPONSE9" val="2"/>
  <p:tag name="USESECONDARYMONITOR" val="True"/>
  <p:tag name="RESPCOUNTERFORMAT" val="0"/>
  <p:tag name="CHARTVALUEFORMAT" val="0%"/>
  <p:tag name="TEAMSINLEADERBOARD" val="5"/>
  <p:tag name="CUSTOMGRIDBACKCOLOR" val="-2830136"/>
  <p:tag name="DISPLAYDEVICENUMBER" val="True"/>
  <p:tag name="GRIDPOSITION" val="1"/>
  <p:tag name="PARTLISTDEFAULT" val="0"/>
  <p:tag name="AUTOADJUSTPARTRANGE" val="True"/>
  <p:tag name="PRRESPONSE1" val="10"/>
  <p:tag name="PRRESPONSE7" val="4"/>
  <p:tag name="BULLETTYPE" val="3"/>
  <p:tag name="NUMRESPONSES" val="1"/>
  <p:tag name="PARTICIPANTSINLEADERBOARD" val="5"/>
  <p:tag name="CUSTOMCELLBACKCOLOR1" val="-657956"/>
  <p:tag name="GRIDOPACITY" val="90"/>
  <p:tag name="MULTIRESPDIVISOR" val="1"/>
  <p:tag name="CHARTSCALE" val="True"/>
  <p:tag name="PRRESPONSE5" val="6"/>
  <p:tag name="SHOWBARVISIBLE" val="True"/>
  <p:tag name="BACKUPSESSIONS" val="True"/>
  <p:tag name="BUBBLEVALUEFORMAT" val="0.0"/>
  <p:tag name="DISPLAYDEVICEID" val="True"/>
  <p:tag name="CORRECTPOINTVALUE" val="100"/>
  <p:tag name="FIBINCLUDEOTHER" val="True"/>
  <p:tag name="TPVERSION" val="2008"/>
  <p:tag name="REVIEWONLY" val="False"/>
  <p:tag name="CUSTOMCELLBACKCOLOR3" val="-268652"/>
  <p:tag name="RESETCHARTS" val="True"/>
  <p:tag name="PRRESPONSE2" val="9"/>
  <p:tag name="RESPCOUNTERSTYLE" val="-1"/>
  <p:tag name="BUBBLEGROUPING" val="3"/>
  <p:tag name="INCORRECTPOINTVALUE" val="0"/>
  <p:tag name="PRRESPONSE10" val="1"/>
  <p:tag name="MAXRESPONDERS" val="5"/>
  <p:tag name="REALTIMEBACKUP" val="False"/>
  <p:tag name="INPUTSOURCE" val="1"/>
  <p:tag name="CHARTCOLORS" val="0"/>
  <p:tag name="ROTATIONINTERVAL" val="2"/>
  <p:tag name="PRRESPONSE6" val="5"/>
  <p:tag name="FIBDISPLAYRESULTS" val="True"/>
  <p:tag name="COUNTDOWNSTYLE" val="-1"/>
  <p:tag name="GRIDSIZE" val="{Width=800, Height=600}"/>
  <p:tag name="CUSTOMCELLBACKCOLOR4" val="-8355712"/>
  <p:tag name="DELIMITERS" val="3.1"/>
  <p:tag name="TPFULLVERSION" val="4.2.4.101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SLIDEGUID" val="5D36C32ADCDA41698244E3202BE1D609"/>
  <p:tag name="SLIDEID" val="5D36C32ADCDA41698244E3202BE1D60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70 kg, 28 yr female presented after fainting while getting ready for work.  10 mL of an isotonic saline solution with the addition of 45 mg/mL of inulin was administered to her (‘Elizabeth’) through an arm vein.  After a 4 hour equilibration period, a blood sample is withdrawn and the plasma is separated and analyzed for inulin content.  A concentration of 0.05 mg/ml of inulin was found.  What is the ECFV level of the patient?"/>
  <p:tag name="ANSWERSALIAS" val="14 L|smicln|11 L|smicln|9 L|smicln|22.5 L"/>
  <p:tag name="VALUES" val="Incorrect|smicln|Incorrect|smicln|Correct|smicln|Incorrect"/>
</p:tagLst>
</file>

<file path=ppt/tags/tag19.xml><?xml version="1.0" encoding="utf-8"?>
<p:tagLst xmlns:a="http://schemas.openxmlformats.org/drawingml/2006/main" xmlns:r="http://schemas.openxmlformats.org/officeDocument/2006/relationships" xmlns:p="http://schemas.openxmlformats.org/presentationml/2006/main">
  <p:tag name="CHARTTYPE" val="0"/>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0.xml><?xml version="1.0" encoding="utf-8"?>
<p:tagLst xmlns:a="http://schemas.openxmlformats.org/drawingml/2006/main" xmlns:r="http://schemas.openxmlformats.org/officeDocument/2006/relationships" xmlns:p="http://schemas.openxmlformats.org/presentationml/2006/main">
  <p:tag name="ANSWERBULLETS" val="3"/>
  <p:tag name="TEXTLENGTH" val="20"/>
  <p:tag name="FONTSIZE" val="32"/>
  <p:tag name="BULLETTYPE" val="ppBulletArabicPeriod"/>
  <p:tag name="ANSWERTEXT" val="14 L&#10;11 L&#10;9 L&#10;22.5 L"/>
  <p:tag name="OLDNUMANSWERS" val="4"/>
</p:tagLst>
</file>

<file path=ppt/tags/tag21.xml><?xml version="1.0" encoding="utf-8"?>
<p:tagLst xmlns:a="http://schemas.openxmlformats.org/drawingml/2006/main" xmlns:r="http://schemas.openxmlformats.org/officeDocument/2006/relationships" xmlns:p="http://schemas.openxmlformats.org/presentationml/2006/main">
  <p:tag name="DELIMITERS" val="3.1"/>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8.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2.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3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7.xml><?xml version="1.0" encoding="utf-8"?>
<p:tagLst xmlns:a="http://schemas.openxmlformats.org/drawingml/2006/main" xmlns:r="http://schemas.openxmlformats.org/officeDocument/2006/relationships" xmlns:p="http://schemas.openxmlformats.org/presentationml/2006/main">
  <p:tag name="DELIMITERS" val="3.1"/>
</p:tagLst>
</file>

<file path=ppt/tags/tag38.xml><?xml version="1.0" encoding="utf-8"?>
<p:tagLst xmlns:a="http://schemas.openxmlformats.org/drawingml/2006/main" xmlns:r="http://schemas.openxmlformats.org/officeDocument/2006/relationships" xmlns:p="http://schemas.openxmlformats.org/presentationml/2006/main">
  <p:tag name="SLIDEGUID" val="C1881C7D6BB742478A96B29698CE45BA"/>
  <p:tag name="SLIDEID" val="C1881C7D6BB742478A96B29698CE45BA"/>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lizabeth’, the same patient as previously analyzed, was also administered 30 mL of tritiated water (3H2O) as an isotonic saline solution (300 mOsm/L) into an arm vein.  Similarly, after a 2 hr equilibration period, a blood sample is withdrawn and the plasma is separated and analyzed for 3H2O.  A concentration of 0.2432 mOsm/L 3H2O was found.  Based on this information, and that found previously, what is the ICFV of the patient?"/>
  <p:tag name="ANSWERSALIAS" val="37 L|smicln|28 L|smicln|46 L|smicln|38 L"/>
  <p:tag name="VALUES" val="Incorrect|smicln|Correct|smicln|Incorrect|smicln|Incorrect"/>
</p:tagLst>
</file>

<file path=ppt/tags/tag39.xml><?xml version="1.0" encoding="utf-8"?>
<p:tagLst xmlns:a="http://schemas.openxmlformats.org/drawingml/2006/main" xmlns:r="http://schemas.openxmlformats.org/officeDocument/2006/relationships" xmlns:p="http://schemas.openxmlformats.org/presentationml/2006/main">
  <p:tag name="CHARTTYPE" val="0"/>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0.xml><?xml version="1.0" encoding="utf-8"?>
<p:tagLst xmlns:a="http://schemas.openxmlformats.org/drawingml/2006/main" xmlns:r="http://schemas.openxmlformats.org/officeDocument/2006/relationships" xmlns:p="http://schemas.openxmlformats.org/presentationml/2006/main">
  <p:tag name="ANSWERBULLETS" val="3"/>
  <p:tag name="TEXTLENGTH" val="19"/>
  <p:tag name="FONTSIZE" val="32"/>
  <p:tag name="BULLETTYPE" val="ppBulletArabicPeriod"/>
  <p:tag name="ANSWERTEXT" val="37 L&#10;28 L&#10;46 L&#10;38 L"/>
  <p:tag name="OLDNUMANSWERS" val="4"/>
</p:tagLst>
</file>

<file path=ppt/tags/tag41.xml><?xml version="1.0" encoding="utf-8"?>
<p:tagLst xmlns:a="http://schemas.openxmlformats.org/drawingml/2006/main" xmlns:r="http://schemas.openxmlformats.org/officeDocument/2006/relationships" xmlns:p="http://schemas.openxmlformats.org/presentationml/2006/main">
  <p:tag name="DELIMITERS" val="3.1"/>
</p:tagLst>
</file>

<file path=ppt/tags/tag42.xml><?xml version="1.0" encoding="utf-8"?>
<p:tagLst xmlns:a="http://schemas.openxmlformats.org/drawingml/2006/main" xmlns:r="http://schemas.openxmlformats.org/officeDocument/2006/relationships" xmlns:p="http://schemas.openxmlformats.org/presentationml/2006/main">
  <p:tag name="DELIMITERS" val="3.1"/>
</p:tagLst>
</file>

<file path=ppt/tags/tag4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8.xml><?xml version="1.0" encoding="utf-8"?>
<p:tagLst xmlns:a="http://schemas.openxmlformats.org/drawingml/2006/main" xmlns:r="http://schemas.openxmlformats.org/officeDocument/2006/relationships" xmlns:p="http://schemas.openxmlformats.org/presentationml/2006/main">
  <p:tag name="DELIMITERS" val="3.1"/>
</p:tagLst>
</file>

<file path=ppt/tags/tag4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0.xml><?xml version="1.0" encoding="utf-8"?>
<p:tagLst xmlns:a="http://schemas.openxmlformats.org/drawingml/2006/main" xmlns:r="http://schemas.openxmlformats.org/officeDocument/2006/relationships" xmlns:p="http://schemas.openxmlformats.org/presentationml/2006/main">
  <p:tag name="DELIMITERS" val="3.1"/>
</p:tagLst>
</file>

<file path=ppt/tags/tag51.xml><?xml version="1.0" encoding="utf-8"?>
<p:tagLst xmlns:a="http://schemas.openxmlformats.org/drawingml/2006/main" xmlns:r="http://schemas.openxmlformats.org/officeDocument/2006/relationships" xmlns:p="http://schemas.openxmlformats.org/presentationml/2006/main">
  <p:tag name="DELIMITERS" val="3.1"/>
</p:tagLst>
</file>

<file path=ppt/tags/tag52.xml><?xml version="1.0" encoding="utf-8"?>
<p:tagLst xmlns:a="http://schemas.openxmlformats.org/drawingml/2006/main" xmlns:r="http://schemas.openxmlformats.org/officeDocument/2006/relationships" xmlns:p="http://schemas.openxmlformats.org/presentationml/2006/main">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DELIMITERS" val="3.1"/>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2.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Flow</Template>
  <TotalTime>3439</TotalTime>
  <Words>5257</Words>
  <Application>Microsoft Office PowerPoint</Application>
  <PresentationFormat>On-screen Show (4:3)</PresentationFormat>
  <Paragraphs>802</Paragraphs>
  <Slides>47</Slides>
  <Notes>33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49" baseType="lpstr">
      <vt:lpstr>Flow</vt:lpstr>
      <vt:lpstr>Chart</vt:lpstr>
      <vt:lpstr>Regulation of Cell Volume</vt:lpstr>
      <vt:lpstr>Objectives</vt:lpstr>
      <vt:lpstr>Why do we care?</vt:lpstr>
      <vt:lpstr>Membrane Permeable Molecules</vt:lpstr>
      <vt:lpstr>Body Fluid Compartments</vt:lpstr>
      <vt:lpstr>Body Fluid Compartments</vt:lpstr>
      <vt:lpstr>Estimation of fluid volumes</vt:lpstr>
      <vt:lpstr>How to estimate body fluid volumes</vt:lpstr>
      <vt:lpstr>Estimation of fluid volumes: 1.  Based on total body mass (70 Kg)</vt:lpstr>
      <vt:lpstr>Estimation of fluid volumes: 1.  Based on total body water (42 L)</vt:lpstr>
      <vt:lpstr>Estimation of fluid volumes: 1.  Based on ECF Volume (14 L)</vt:lpstr>
      <vt:lpstr>Body Fluid Compartments</vt:lpstr>
      <vt:lpstr>PowerPoint Presentation</vt:lpstr>
      <vt:lpstr>Indicator Dilution Method</vt:lpstr>
      <vt:lpstr>Indicator Dilution Method</vt:lpstr>
      <vt:lpstr>Indicators for specific compartments</vt:lpstr>
      <vt:lpstr>1)  A 70 kg, 28 yr female presented after fainting while getting ready for work.  10 mL of an isotonic saline solution with the addition of 45 mg/mL of inulin was administered to her (‘Elizabeth’) through an arm vein.  After a 4 hour equilibration period, a blood sample is withdrawn and the plasma is separated and analyzed for inulin content.  A concentration of 0.05 mg/ml of inulin was found.  What is the ECFV level of the patient?</vt:lpstr>
      <vt:lpstr>PowerPoint Presentation</vt:lpstr>
      <vt:lpstr>Osmosis</vt:lpstr>
      <vt:lpstr>Osmoles</vt:lpstr>
      <vt:lpstr>Osmolarity vs. Osmolality</vt:lpstr>
      <vt:lpstr>Osmotic Pressure</vt:lpstr>
      <vt:lpstr>Calculating Osmotic Pressure</vt:lpstr>
      <vt:lpstr>Osmotic Pressure</vt:lpstr>
      <vt:lpstr>Osmotic Pressure: GIBBS-DONNAN EFFECT</vt:lpstr>
      <vt:lpstr>Gibbs Donnan Effect</vt:lpstr>
      <vt:lpstr>Osmotic Pressure: GIBBS-DONNAN EFFECT</vt:lpstr>
      <vt:lpstr>Colloid Osmotic Pressure</vt:lpstr>
      <vt:lpstr>Tonicity </vt:lpstr>
      <vt:lpstr>Tonicity: in practice</vt:lpstr>
      <vt:lpstr>Tonicity: in practice</vt:lpstr>
      <vt:lpstr>Tonicity: in practice</vt:lpstr>
      <vt:lpstr>Tonicity: in practice</vt:lpstr>
      <vt:lpstr>Osmotic vs. Tonic </vt:lpstr>
      <vt:lpstr>2)  ‘Elizabeth’, the same patient as previously analyzed, was also administered 30 mL of tritiated water (3H2O) as an isotonic saline solution (300 mOsm/L) into an arm vein.  Similarly, after a 2 hr equilibration period, a blood sample is withdrawn and the plasma is separated and analyzed for 3H2O.  A concentration of 0.2432 mOsm/L 3H2O was found.  Based on this information, and that found previously, what is the ICFV of the patient?</vt:lpstr>
      <vt:lpstr>PowerPoint Presentation</vt:lpstr>
      <vt:lpstr>Problem with ‘Elizabeth’?</vt:lpstr>
      <vt:lpstr>Effect of adding various saline solutions to the extracellular fluid</vt:lpstr>
      <vt:lpstr>Normal State Diagram</vt:lpstr>
      <vt:lpstr>How does the diagram change if you administer intravenous (IV)   Isotonic Saline to this patient?</vt:lpstr>
      <vt:lpstr>How does the diagram change if you administer intravenous (IV)   Hypertonic Saline to this patient? </vt:lpstr>
      <vt:lpstr>PowerPoint Presentation</vt:lpstr>
      <vt:lpstr>Problem with ‘Elizabeth’?</vt:lpstr>
      <vt:lpstr>How does the diagram change if you administer intravenous (IV)   Isotonic Saline to this patient?</vt:lpstr>
      <vt:lpstr>Clinical Correlation </vt:lpstr>
      <vt:lpstr>Thought Questions Open-ended questions to help you study the material</vt:lpstr>
      <vt:lpstr>Practice Problems Multiple-choice questions to help you study the material</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Molly Johannessen</dc:creator>
  <cp:lastModifiedBy>mjohannessen</cp:lastModifiedBy>
  <cp:revision>304</cp:revision>
  <dcterms:created xsi:type="dcterms:W3CDTF">2010-08-09T20:06:13Z</dcterms:created>
  <dcterms:modified xsi:type="dcterms:W3CDTF">2012-04-03T14:25:19Z</dcterms:modified>
</cp:coreProperties>
</file>