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5"/>
  </p:notesMasterIdLst>
  <p:sldIdLst>
    <p:sldId id="611" r:id="rId2"/>
    <p:sldId id="627" r:id="rId3"/>
    <p:sldId id="709" r:id="rId4"/>
    <p:sldId id="609" r:id="rId5"/>
    <p:sldId id="728" r:id="rId6"/>
    <p:sldId id="612" r:id="rId7"/>
    <p:sldId id="729" r:id="rId8"/>
    <p:sldId id="615" r:id="rId9"/>
    <p:sldId id="634" r:id="rId10"/>
    <p:sldId id="635" r:id="rId11"/>
    <p:sldId id="636" r:id="rId12"/>
    <p:sldId id="637" r:id="rId13"/>
    <p:sldId id="638" r:id="rId14"/>
    <p:sldId id="647" r:id="rId15"/>
    <p:sldId id="656" r:id="rId16"/>
    <p:sldId id="650" r:id="rId17"/>
    <p:sldId id="651" r:id="rId18"/>
    <p:sldId id="655" r:id="rId19"/>
    <p:sldId id="657" r:id="rId20"/>
    <p:sldId id="658" r:id="rId21"/>
    <p:sldId id="659" r:id="rId22"/>
    <p:sldId id="661" r:id="rId23"/>
    <p:sldId id="662" r:id="rId24"/>
    <p:sldId id="664" r:id="rId25"/>
    <p:sldId id="710" r:id="rId26"/>
    <p:sldId id="666" r:id="rId27"/>
    <p:sldId id="711" r:id="rId28"/>
    <p:sldId id="684" r:id="rId29"/>
    <p:sldId id="723" r:id="rId30"/>
    <p:sldId id="722" r:id="rId31"/>
    <p:sldId id="685" r:id="rId32"/>
    <p:sldId id="686" r:id="rId33"/>
    <p:sldId id="687" r:id="rId34"/>
    <p:sldId id="689" r:id="rId35"/>
    <p:sldId id="715" r:id="rId36"/>
    <p:sldId id="716" r:id="rId37"/>
    <p:sldId id="717" r:id="rId38"/>
    <p:sldId id="690" r:id="rId39"/>
    <p:sldId id="691" r:id="rId40"/>
    <p:sldId id="692" r:id="rId41"/>
    <p:sldId id="693" r:id="rId42"/>
    <p:sldId id="694" r:id="rId43"/>
    <p:sldId id="695" r:id="rId44"/>
    <p:sldId id="667" r:id="rId45"/>
    <p:sldId id="712" r:id="rId46"/>
    <p:sldId id="698" r:id="rId47"/>
    <p:sldId id="697" r:id="rId48"/>
    <p:sldId id="699" r:id="rId49"/>
    <p:sldId id="701" r:id="rId50"/>
    <p:sldId id="700" r:id="rId51"/>
    <p:sldId id="725" r:id="rId52"/>
    <p:sldId id="727" r:id="rId53"/>
    <p:sldId id="708" r:id="rId54"/>
    <p:sldId id="704" r:id="rId55"/>
    <p:sldId id="705" r:id="rId56"/>
    <p:sldId id="706" r:id="rId57"/>
    <p:sldId id="707" r:id="rId58"/>
    <p:sldId id="703" r:id="rId59"/>
    <p:sldId id="713" r:id="rId60"/>
    <p:sldId id="718" r:id="rId61"/>
    <p:sldId id="719" r:id="rId62"/>
    <p:sldId id="720" r:id="rId63"/>
    <p:sldId id="721" r:id="rId64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9DDE"/>
    <a:srgbClr val="9290DC"/>
    <a:srgbClr val="938DDF"/>
    <a:srgbClr val="8E98DE"/>
    <a:srgbClr val="91ADDB"/>
    <a:srgbClr val="90C1DC"/>
    <a:srgbClr val="91DBC8"/>
    <a:srgbClr val="88E4CA"/>
    <a:srgbClr val="8AE2D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5" autoAdjust="0"/>
    <p:restoredTop sz="94660"/>
  </p:normalViewPr>
  <p:slideViewPr>
    <p:cSldViewPr>
      <p:cViewPr varScale="1">
        <p:scale>
          <a:sx n="70" d="100"/>
          <a:sy n="70" d="100"/>
        </p:scale>
        <p:origin x="47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8116AF-70FC-4526-87F3-37C178A8DBC3}" type="datetimeFigureOut">
              <a:rPr lang="ar-SY" smtClean="0"/>
              <a:pPr/>
              <a:t>03/08/1441</a:t>
            </a:fld>
            <a:endParaRPr lang="ar-S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113A602-BD64-45B7-9A3F-3800A671D660}" type="slidenum">
              <a:rPr lang="ar-SY" smtClean="0"/>
              <a:pPr/>
              <a:t>‹N°›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2843223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6381-7EDD-423B-92DB-041B4CC2A0B8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FC122-8549-4F76-9D93-CF075A86717A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A93B3-01D0-41C5-8D07-75CC8ADEAA5C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8EC49-6854-41E7-8242-E63A53D46630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9BD08-16F6-4035-80F6-401CA022155F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9F12B-C536-480E-91DA-F8C2F0237100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384FA-712D-47CF-BFE3-C57130E09EB1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F753-5A7F-47B8-831A-9A86E089F779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1B181-692D-4FFE-BD59-BAB4C0781B95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7DEA-6FE9-4DFD-8084-BE6653DF6E85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FE274-5104-4B9B-BD18-AC4456389C79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Philippe Yazigi</a:t>
            </a:r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5F477-F6D7-4BB9-B21C-AE171716BEC5}" type="datetime1">
              <a:rPr lang="fr-FR" smtClean="0"/>
              <a:pPr/>
              <a:t>27/03/2020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/>
              <a:t>Philippe </a:t>
            </a:r>
            <a:r>
              <a:rPr lang="fr-FR" dirty="0" err="1" smtClean="0"/>
              <a:t>Yazigi</a:t>
            </a:r>
            <a:endParaRPr lang="ar-S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4.pn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4.pn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480.png"/><Relationship Id="rId3" Type="http://schemas.openxmlformats.org/officeDocument/2006/relationships/image" Target="../media/image14.png"/><Relationship Id="rId7" Type="http://schemas.openxmlformats.org/officeDocument/2006/relationships/image" Target="../media/image46.png"/><Relationship Id="rId12" Type="http://schemas.openxmlformats.org/officeDocument/2006/relationships/image" Target="../media/image4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46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14.png"/><Relationship Id="rId7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emf"/><Relationship Id="rId4" Type="http://schemas.openxmlformats.org/officeDocument/2006/relationships/image" Target="../media/image64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66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70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emf"/><Relationship Id="rId5" Type="http://schemas.openxmlformats.org/officeDocument/2006/relationships/image" Target="../media/image68.emf"/><Relationship Id="rId4" Type="http://schemas.openxmlformats.org/officeDocument/2006/relationships/image" Target="../media/image6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7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7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emf"/><Relationship Id="rId3" Type="http://schemas.openxmlformats.org/officeDocument/2006/relationships/image" Target="../media/image14.png"/><Relationship Id="rId7" Type="http://schemas.openxmlformats.org/officeDocument/2006/relationships/image" Target="../media/image8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emf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14.png"/><Relationship Id="rId7" Type="http://schemas.openxmlformats.org/officeDocument/2006/relationships/image" Target="../media/image9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87.emf"/><Relationship Id="rId4" Type="http://schemas.openxmlformats.org/officeDocument/2006/relationships/image" Target="../media/image9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13" Type="http://schemas.openxmlformats.org/officeDocument/2006/relationships/image" Target="../media/image105.png"/><Relationship Id="rId3" Type="http://schemas.openxmlformats.org/officeDocument/2006/relationships/image" Target="../media/image14.png"/><Relationship Id="rId7" Type="http://schemas.openxmlformats.org/officeDocument/2006/relationships/image" Target="../media/image90.emf"/><Relationship Id="rId12" Type="http://schemas.openxmlformats.org/officeDocument/2006/relationships/image" Target="../media/image10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emf"/><Relationship Id="rId11" Type="http://schemas.openxmlformats.org/officeDocument/2006/relationships/image" Target="../media/image100.png"/><Relationship Id="rId5" Type="http://schemas.openxmlformats.org/officeDocument/2006/relationships/image" Target="../media/image88.emf"/><Relationship Id="rId10" Type="http://schemas.openxmlformats.org/officeDocument/2006/relationships/image" Target="../media/image93.emf"/><Relationship Id="rId4" Type="http://schemas.openxmlformats.org/officeDocument/2006/relationships/image" Target="../media/image87.emf"/><Relationship Id="rId9" Type="http://schemas.openxmlformats.org/officeDocument/2006/relationships/image" Target="../media/image9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2.jpeg"/><Relationship Id="rId7" Type="http://schemas.openxmlformats.org/officeDocument/2006/relationships/image" Target="../media/image1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Relationship Id="rId9" Type="http://schemas.openxmlformats.org/officeDocument/2006/relationships/image" Target="../media/image1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2.jpeg"/><Relationship Id="rId7" Type="http://schemas.openxmlformats.org/officeDocument/2006/relationships/image" Target="../media/image1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97.png"/><Relationship Id="rId9" Type="http://schemas.openxmlformats.org/officeDocument/2006/relationships/image" Target="../media/image11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emf"/><Relationship Id="rId3" Type="http://schemas.openxmlformats.org/officeDocument/2006/relationships/image" Target="../media/image2.jpeg"/><Relationship Id="rId7" Type="http://schemas.openxmlformats.org/officeDocument/2006/relationships/image" Target="../media/image119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.emf"/><Relationship Id="rId5" Type="http://schemas.openxmlformats.org/officeDocument/2006/relationships/image" Target="../media/image117.emf"/><Relationship Id="rId4" Type="http://schemas.openxmlformats.org/officeDocument/2006/relationships/image" Target="../media/image116.emf"/><Relationship Id="rId9" Type="http://schemas.openxmlformats.org/officeDocument/2006/relationships/image" Target="../media/image12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emf"/><Relationship Id="rId5" Type="http://schemas.openxmlformats.org/officeDocument/2006/relationships/image" Target="../media/image123.emf"/><Relationship Id="rId4" Type="http://schemas.openxmlformats.org/officeDocument/2006/relationships/image" Target="../media/image122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emf"/><Relationship Id="rId3" Type="http://schemas.openxmlformats.org/officeDocument/2006/relationships/image" Target="../media/image2.jpeg"/><Relationship Id="rId7" Type="http://schemas.openxmlformats.org/officeDocument/2006/relationships/image" Target="../media/image12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1.emf"/><Relationship Id="rId5" Type="http://schemas.openxmlformats.org/officeDocument/2006/relationships/image" Target="../media/image126.emf"/><Relationship Id="rId10" Type="http://schemas.openxmlformats.org/officeDocument/2006/relationships/image" Target="../media/image130.emf"/><Relationship Id="rId4" Type="http://schemas.openxmlformats.org/officeDocument/2006/relationships/image" Target="../media/image125.emf"/><Relationship Id="rId9" Type="http://schemas.openxmlformats.org/officeDocument/2006/relationships/image" Target="../media/image129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emf"/><Relationship Id="rId3" Type="http://schemas.openxmlformats.org/officeDocument/2006/relationships/image" Target="../media/image2.jpeg"/><Relationship Id="rId7" Type="http://schemas.openxmlformats.org/officeDocument/2006/relationships/image" Target="../media/image13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emf"/><Relationship Id="rId5" Type="http://schemas.openxmlformats.org/officeDocument/2006/relationships/image" Target="../media/image132.emf"/><Relationship Id="rId10" Type="http://schemas.openxmlformats.org/officeDocument/2006/relationships/image" Target="../media/image137.emf"/><Relationship Id="rId4" Type="http://schemas.openxmlformats.org/officeDocument/2006/relationships/image" Target="../media/image131.emf"/><Relationship Id="rId9" Type="http://schemas.openxmlformats.org/officeDocument/2006/relationships/image" Target="../media/image13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.png"/><Relationship Id="rId5" Type="http://schemas.openxmlformats.org/officeDocument/2006/relationships/image" Target="../media/image131.png"/><Relationship Id="rId4" Type="http://schemas.openxmlformats.org/officeDocument/2006/relationships/image" Target="../media/image13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0.png"/><Relationship Id="rId3" Type="http://schemas.openxmlformats.org/officeDocument/2006/relationships/image" Target="../media/image14.png"/><Relationship Id="rId7" Type="http://schemas.openxmlformats.org/officeDocument/2006/relationships/image" Target="../media/image13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7.emf"/><Relationship Id="rId4" Type="http://schemas.openxmlformats.org/officeDocument/2006/relationships/image" Target="../media/image1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image" Target="../media/image14.png"/><Relationship Id="rId7" Type="http://schemas.openxmlformats.org/officeDocument/2006/relationships/image" Target="../media/image1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png"/><Relationship Id="rId3" Type="http://schemas.openxmlformats.org/officeDocument/2006/relationships/image" Target="../media/image14.png"/><Relationship Id="rId7" Type="http://schemas.openxmlformats.org/officeDocument/2006/relationships/image" Target="../media/image153.png"/><Relationship Id="rId12" Type="http://schemas.openxmlformats.org/officeDocument/2006/relationships/image" Target="../media/image1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2.png"/><Relationship Id="rId11" Type="http://schemas.openxmlformats.org/officeDocument/2006/relationships/image" Target="../media/image157.png"/><Relationship Id="rId5" Type="http://schemas.openxmlformats.org/officeDocument/2006/relationships/image" Target="../media/image151.png"/><Relationship Id="rId10" Type="http://schemas.openxmlformats.org/officeDocument/2006/relationships/image" Target="../media/image156.png"/><Relationship Id="rId4" Type="http://schemas.openxmlformats.org/officeDocument/2006/relationships/image" Target="../media/image150.png"/><Relationship Id="rId9" Type="http://schemas.openxmlformats.org/officeDocument/2006/relationships/image" Target="../media/image1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0.emf"/><Relationship Id="rId4" Type="http://schemas.openxmlformats.org/officeDocument/2006/relationships/image" Target="../media/image15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3" Type="http://schemas.openxmlformats.org/officeDocument/2006/relationships/image" Target="../media/image14.png"/><Relationship Id="rId7" Type="http://schemas.openxmlformats.org/officeDocument/2006/relationships/image" Target="../media/image1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3.png"/><Relationship Id="rId5" Type="http://schemas.openxmlformats.org/officeDocument/2006/relationships/image" Target="../media/image162.png"/><Relationship Id="rId10" Type="http://schemas.openxmlformats.org/officeDocument/2006/relationships/image" Target="../media/image167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8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3" Type="http://schemas.openxmlformats.org/officeDocument/2006/relationships/image" Target="../media/image14.png"/><Relationship Id="rId7" Type="http://schemas.openxmlformats.org/officeDocument/2006/relationships/image" Target="../media/image18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5.png"/><Relationship Id="rId5" Type="http://schemas.openxmlformats.org/officeDocument/2006/relationships/image" Target="../media/image184.png"/><Relationship Id="rId4" Type="http://schemas.openxmlformats.org/officeDocument/2006/relationships/image" Target="../media/image169.emf"/><Relationship Id="rId9" Type="http://schemas.openxmlformats.org/officeDocument/2006/relationships/image" Target="../media/image17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emf"/><Relationship Id="rId13" Type="http://schemas.openxmlformats.org/officeDocument/2006/relationships/image" Target="../media/image194.png"/><Relationship Id="rId3" Type="http://schemas.openxmlformats.org/officeDocument/2006/relationships/image" Target="../media/image14.png"/><Relationship Id="rId7" Type="http://schemas.openxmlformats.org/officeDocument/2006/relationships/image" Target="../media/image93.emf"/><Relationship Id="rId12" Type="http://schemas.openxmlformats.org/officeDocument/2006/relationships/image" Target="../media/image19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emf"/><Relationship Id="rId11" Type="http://schemas.openxmlformats.org/officeDocument/2006/relationships/image" Target="../media/image192.png"/><Relationship Id="rId5" Type="http://schemas.openxmlformats.org/officeDocument/2006/relationships/image" Target="../media/image171.emf"/><Relationship Id="rId10" Type="http://schemas.openxmlformats.org/officeDocument/2006/relationships/image" Target="../media/image174.emf"/><Relationship Id="rId4" Type="http://schemas.openxmlformats.org/officeDocument/2006/relationships/image" Target="../media/image169.emf"/><Relationship Id="rId9" Type="http://schemas.openxmlformats.org/officeDocument/2006/relationships/image" Target="../media/image173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14.png"/><Relationship Id="rId7" Type="http://schemas.openxmlformats.org/officeDocument/2006/relationships/image" Target="../media/image17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7.emf"/><Relationship Id="rId5" Type="http://schemas.openxmlformats.org/officeDocument/2006/relationships/image" Target="../media/image176.emf"/><Relationship Id="rId4" Type="http://schemas.openxmlformats.org/officeDocument/2006/relationships/image" Target="../media/image175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emf"/><Relationship Id="rId3" Type="http://schemas.openxmlformats.org/officeDocument/2006/relationships/image" Target="../media/image14.png"/><Relationship Id="rId7" Type="http://schemas.openxmlformats.org/officeDocument/2006/relationships/image" Target="../media/image182.emf"/><Relationship Id="rId12" Type="http://schemas.openxmlformats.org/officeDocument/2006/relationships/image" Target="../media/image18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1.emf"/><Relationship Id="rId11" Type="http://schemas.openxmlformats.org/officeDocument/2006/relationships/image" Target="../media/image186.emf"/><Relationship Id="rId5" Type="http://schemas.openxmlformats.org/officeDocument/2006/relationships/image" Target="../media/image180.emf"/><Relationship Id="rId10" Type="http://schemas.openxmlformats.org/officeDocument/2006/relationships/image" Target="../media/image185.emf"/><Relationship Id="rId4" Type="http://schemas.openxmlformats.org/officeDocument/2006/relationships/image" Target="../media/image179.emf"/><Relationship Id="rId9" Type="http://schemas.openxmlformats.org/officeDocument/2006/relationships/image" Target="../media/image184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emf"/><Relationship Id="rId13" Type="http://schemas.openxmlformats.org/officeDocument/2006/relationships/image" Target="../media/image197.emf"/><Relationship Id="rId18" Type="http://schemas.openxmlformats.org/officeDocument/2006/relationships/image" Target="../media/image202.emf"/><Relationship Id="rId3" Type="http://schemas.openxmlformats.org/officeDocument/2006/relationships/image" Target="../media/image14.png"/><Relationship Id="rId21" Type="http://schemas.openxmlformats.org/officeDocument/2006/relationships/image" Target="../media/image205.emf"/><Relationship Id="rId7" Type="http://schemas.openxmlformats.org/officeDocument/2006/relationships/image" Target="../media/image191.emf"/><Relationship Id="rId12" Type="http://schemas.openxmlformats.org/officeDocument/2006/relationships/image" Target="../media/image196.emf"/><Relationship Id="rId17" Type="http://schemas.openxmlformats.org/officeDocument/2006/relationships/image" Target="../media/image201.emf"/><Relationship Id="rId2" Type="http://schemas.openxmlformats.org/officeDocument/2006/relationships/image" Target="../media/image1.png"/><Relationship Id="rId16" Type="http://schemas.openxmlformats.org/officeDocument/2006/relationships/image" Target="../media/image200.emf"/><Relationship Id="rId20" Type="http://schemas.openxmlformats.org/officeDocument/2006/relationships/image" Target="../media/image20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0.emf"/><Relationship Id="rId11" Type="http://schemas.openxmlformats.org/officeDocument/2006/relationships/image" Target="../media/image195.emf"/><Relationship Id="rId5" Type="http://schemas.openxmlformats.org/officeDocument/2006/relationships/image" Target="../media/image189.emf"/><Relationship Id="rId15" Type="http://schemas.openxmlformats.org/officeDocument/2006/relationships/image" Target="../media/image199.emf"/><Relationship Id="rId23" Type="http://schemas.openxmlformats.org/officeDocument/2006/relationships/image" Target="../media/image207.emf"/><Relationship Id="rId10" Type="http://schemas.openxmlformats.org/officeDocument/2006/relationships/image" Target="../media/image194.emf"/><Relationship Id="rId19" Type="http://schemas.openxmlformats.org/officeDocument/2006/relationships/image" Target="../media/image203.emf"/><Relationship Id="rId4" Type="http://schemas.openxmlformats.org/officeDocument/2006/relationships/image" Target="../media/image188.emf"/><Relationship Id="rId9" Type="http://schemas.openxmlformats.org/officeDocument/2006/relationships/image" Target="../media/image193.emf"/><Relationship Id="rId14" Type="http://schemas.openxmlformats.org/officeDocument/2006/relationships/image" Target="../media/image198.emf"/><Relationship Id="rId22" Type="http://schemas.openxmlformats.org/officeDocument/2006/relationships/image" Target="../media/image206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2.emf"/><Relationship Id="rId13" Type="http://schemas.openxmlformats.org/officeDocument/2006/relationships/image" Target="../media/image217.emf"/><Relationship Id="rId3" Type="http://schemas.openxmlformats.org/officeDocument/2006/relationships/image" Target="../media/image14.png"/><Relationship Id="rId7" Type="http://schemas.openxmlformats.org/officeDocument/2006/relationships/image" Target="../media/image211.emf"/><Relationship Id="rId12" Type="http://schemas.openxmlformats.org/officeDocument/2006/relationships/image" Target="../media/image21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emf"/><Relationship Id="rId11" Type="http://schemas.openxmlformats.org/officeDocument/2006/relationships/image" Target="../media/image215.emf"/><Relationship Id="rId5" Type="http://schemas.openxmlformats.org/officeDocument/2006/relationships/image" Target="../media/image209.emf"/><Relationship Id="rId10" Type="http://schemas.openxmlformats.org/officeDocument/2006/relationships/image" Target="../media/image214.emf"/><Relationship Id="rId4" Type="http://schemas.openxmlformats.org/officeDocument/2006/relationships/image" Target="../media/image208.emf"/><Relationship Id="rId9" Type="http://schemas.openxmlformats.org/officeDocument/2006/relationships/image" Target="../media/image213.emf"/><Relationship Id="rId14" Type="http://schemas.openxmlformats.org/officeDocument/2006/relationships/image" Target="../media/image21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emf"/><Relationship Id="rId13" Type="http://schemas.openxmlformats.org/officeDocument/2006/relationships/image" Target="../media/image228.emf"/><Relationship Id="rId3" Type="http://schemas.openxmlformats.org/officeDocument/2006/relationships/image" Target="../media/image14.png"/><Relationship Id="rId7" Type="http://schemas.openxmlformats.org/officeDocument/2006/relationships/image" Target="../media/image222.emf"/><Relationship Id="rId12" Type="http://schemas.openxmlformats.org/officeDocument/2006/relationships/image" Target="../media/image22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1.emf"/><Relationship Id="rId11" Type="http://schemas.openxmlformats.org/officeDocument/2006/relationships/image" Target="../media/image226.emf"/><Relationship Id="rId5" Type="http://schemas.openxmlformats.org/officeDocument/2006/relationships/image" Target="../media/image220.emf"/><Relationship Id="rId10" Type="http://schemas.openxmlformats.org/officeDocument/2006/relationships/image" Target="../media/image225.emf"/><Relationship Id="rId4" Type="http://schemas.openxmlformats.org/officeDocument/2006/relationships/image" Target="../media/image219.emf"/><Relationship Id="rId9" Type="http://schemas.openxmlformats.org/officeDocument/2006/relationships/image" Target="../media/image224.emf"/><Relationship Id="rId14" Type="http://schemas.openxmlformats.org/officeDocument/2006/relationships/image" Target="../media/image229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9.png"/><Relationship Id="rId3" Type="http://schemas.openxmlformats.org/officeDocument/2006/relationships/image" Target="../media/image14.png"/><Relationship Id="rId7" Type="http://schemas.openxmlformats.org/officeDocument/2006/relationships/image" Target="../media/image238.png"/><Relationship Id="rId12" Type="http://schemas.openxmlformats.org/officeDocument/2006/relationships/image" Target="../media/image2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7.png"/><Relationship Id="rId11" Type="http://schemas.openxmlformats.org/officeDocument/2006/relationships/image" Target="../media/image242.png"/><Relationship Id="rId5" Type="http://schemas.openxmlformats.org/officeDocument/2006/relationships/image" Target="../media/image236.png"/><Relationship Id="rId10" Type="http://schemas.openxmlformats.org/officeDocument/2006/relationships/image" Target="../media/image241.png"/><Relationship Id="rId4" Type="http://schemas.openxmlformats.org/officeDocument/2006/relationships/image" Target="../media/image235.png"/><Relationship Id="rId9" Type="http://schemas.openxmlformats.org/officeDocument/2006/relationships/image" Target="../media/image24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.png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png"/><Relationship Id="rId3" Type="http://schemas.openxmlformats.org/officeDocument/2006/relationships/image" Target="../media/image14.png"/><Relationship Id="rId7" Type="http://schemas.openxmlformats.org/officeDocument/2006/relationships/image" Target="../media/image233.png"/><Relationship Id="rId12" Type="http://schemas.openxmlformats.org/officeDocument/2006/relationships/image" Target="../media/image2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2.png"/><Relationship Id="rId11" Type="http://schemas.openxmlformats.org/officeDocument/2006/relationships/image" Target="../media/image247.png"/><Relationship Id="rId5" Type="http://schemas.openxmlformats.org/officeDocument/2006/relationships/image" Target="../media/image231.png"/><Relationship Id="rId10" Type="http://schemas.openxmlformats.org/officeDocument/2006/relationships/image" Target="../media/image246.png"/><Relationship Id="rId4" Type="http://schemas.openxmlformats.org/officeDocument/2006/relationships/image" Target="../media/image230.png"/><Relationship Id="rId9" Type="http://schemas.openxmlformats.org/officeDocument/2006/relationships/image" Target="../media/image245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3.png"/><Relationship Id="rId3" Type="http://schemas.openxmlformats.org/officeDocument/2006/relationships/image" Target="../media/image14.png"/><Relationship Id="rId7" Type="http://schemas.openxmlformats.org/officeDocument/2006/relationships/image" Target="../media/image2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1.png"/><Relationship Id="rId5" Type="http://schemas.openxmlformats.org/officeDocument/2006/relationships/image" Target="../media/image250.png"/><Relationship Id="rId4" Type="http://schemas.openxmlformats.org/officeDocument/2006/relationships/image" Target="../media/image249.png"/><Relationship Id="rId9" Type="http://schemas.openxmlformats.org/officeDocument/2006/relationships/image" Target="../media/image25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7.png"/><Relationship Id="rId5" Type="http://schemas.openxmlformats.org/officeDocument/2006/relationships/image" Target="../media/image256.png"/><Relationship Id="rId4" Type="http://schemas.openxmlformats.org/officeDocument/2006/relationships/image" Target="../media/image25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3.png"/><Relationship Id="rId3" Type="http://schemas.openxmlformats.org/officeDocument/2006/relationships/image" Target="../media/image14.png"/><Relationship Id="rId7" Type="http://schemas.openxmlformats.org/officeDocument/2006/relationships/image" Target="../media/image26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.png"/><Relationship Id="rId5" Type="http://schemas.openxmlformats.org/officeDocument/2006/relationships/image" Target="../media/image260.png"/><Relationship Id="rId4" Type="http://schemas.openxmlformats.org/officeDocument/2006/relationships/image" Target="../media/image259.png"/><Relationship Id="rId9" Type="http://schemas.openxmlformats.org/officeDocument/2006/relationships/image" Target="../media/image26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7.emf"/><Relationship Id="rId5" Type="http://schemas.openxmlformats.org/officeDocument/2006/relationships/image" Target="../media/image266.emf"/><Relationship Id="rId4" Type="http://schemas.openxmlformats.org/officeDocument/2006/relationships/image" Target="../media/image265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30.png"/><Relationship Id="rId5" Type="http://schemas.openxmlformats.org/officeDocument/2006/relationships/image" Target="../media/image269.png"/><Relationship Id="rId4" Type="http://schemas.openxmlformats.org/officeDocument/2006/relationships/image" Target="../media/image25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50.png"/><Relationship Id="rId4" Type="http://schemas.openxmlformats.org/officeDocument/2006/relationships/image" Target="../media/image27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2.png"/><Relationship Id="rId5" Type="http://schemas.openxmlformats.org/officeDocument/2006/relationships/image" Target="../media/image271.png"/><Relationship Id="rId4" Type="http://schemas.openxmlformats.org/officeDocument/2006/relationships/image" Target="../media/image2560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30.png"/><Relationship Id="rId3" Type="http://schemas.openxmlformats.org/officeDocument/2006/relationships/image" Target="../media/image2.jpeg"/><Relationship Id="rId7" Type="http://schemas.openxmlformats.org/officeDocument/2006/relationships/image" Target="../media/image26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10.png"/><Relationship Id="rId5" Type="http://schemas.openxmlformats.org/officeDocument/2006/relationships/image" Target="../media/image2600.png"/><Relationship Id="rId4" Type="http://schemas.openxmlformats.org/officeDocument/2006/relationships/image" Target="../media/image273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0.png"/><Relationship Id="rId3" Type="http://schemas.openxmlformats.org/officeDocument/2006/relationships/image" Target="../media/image2.jpeg"/><Relationship Id="rId7" Type="http://schemas.openxmlformats.org/officeDocument/2006/relationships/image" Target="../media/image267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60.png"/><Relationship Id="rId5" Type="http://schemas.openxmlformats.org/officeDocument/2006/relationships/image" Target="../media/image2650.png"/><Relationship Id="rId4" Type="http://schemas.openxmlformats.org/officeDocument/2006/relationships/image" Target="../media/image264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14290"/>
            <a:ext cx="626225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815" y="1357298"/>
            <a:ext cx="303336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1357299"/>
            <a:ext cx="2714644" cy="1943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72198" y="1357298"/>
            <a:ext cx="292627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2653650" y="3429000"/>
            <a:ext cx="3108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r>
              <a:rPr lang="en-US" sz="5400" b="1" cap="none" spc="0" baseline="3000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</a:t>
            </a:r>
            <a:r>
              <a:rPr lang="en-US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lecture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827584" y="4293096"/>
            <a:ext cx="7704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>
                <a:solidFill>
                  <a:srgbClr val="0000FF"/>
                </a:solidFill>
                <a:latin typeface="Century Schoolbook" panose="02040604050505020304" pitchFamily="18" charset="0"/>
              </a:rPr>
              <a:t>DYNAMIC STABILITY EQUATIONS</a:t>
            </a:r>
            <a:endParaRPr lang="fr-FR" sz="4400" b="1" dirty="0">
              <a:solidFill>
                <a:srgbClr val="0000FF"/>
              </a:solidFill>
              <a:latin typeface="Century Schoolbook" panose="020406040505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21461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85728"/>
            <a:ext cx="506805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7" y="1071546"/>
            <a:ext cx="8072495" cy="105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214554"/>
            <a:ext cx="776418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Group 12"/>
          <p:cNvGrpSpPr/>
          <p:nvPr/>
        </p:nvGrpSpPr>
        <p:grpSpPr>
          <a:xfrm>
            <a:off x="285720" y="3071810"/>
            <a:ext cx="4037232" cy="3239156"/>
            <a:chOff x="1976439" y="2243138"/>
            <a:chExt cx="3738570" cy="3016259"/>
          </a:xfrm>
        </p:grpSpPr>
        <p:pic>
          <p:nvPicPr>
            <p:cNvPr id="24582" name="Picture 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976439" y="2243138"/>
              <a:ext cx="3738570" cy="17080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4583" name="Picture 7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213674" y="3929065"/>
              <a:ext cx="2207002" cy="1330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44897" y="3714752"/>
            <a:ext cx="479910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785794"/>
            <a:ext cx="8314841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1" y="1857364"/>
            <a:ext cx="310663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2571744"/>
            <a:ext cx="3143272" cy="66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86049" y="3286124"/>
            <a:ext cx="3094485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57356" y="3857629"/>
            <a:ext cx="5357850" cy="64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28793" y="4714884"/>
            <a:ext cx="537522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28795" y="5572140"/>
            <a:ext cx="5286412" cy="549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714356"/>
            <a:ext cx="725095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714488"/>
            <a:ext cx="816691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714356"/>
            <a:ext cx="7929618" cy="172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622" y="2545922"/>
            <a:ext cx="656496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6568" y="3163456"/>
            <a:ext cx="653919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3463" y="3867637"/>
            <a:ext cx="6572296" cy="552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9512" y="4556609"/>
            <a:ext cx="774387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1439" y="5211663"/>
            <a:ext cx="7858180" cy="419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1128" y="5710641"/>
            <a:ext cx="777880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/>
              <p:cNvSpPr txBox="1"/>
              <p:nvPr/>
            </p:nvSpPr>
            <p:spPr>
              <a:xfrm>
                <a:off x="6804248" y="2598725"/>
                <a:ext cx="1882552" cy="4658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𝑋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4" name="ZoneText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2598725"/>
                <a:ext cx="1882552" cy="465897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/>
              <p:cNvSpPr txBox="1"/>
              <p:nvPr/>
            </p:nvSpPr>
            <p:spPr>
              <a:xfrm>
                <a:off x="6804248" y="3228413"/>
                <a:ext cx="1882552" cy="4658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𝑌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7" name="ZoneTexte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3228413"/>
                <a:ext cx="1882552" cy="465897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/>
              <p:cNvSpPr txBox="1"/>
              <p:nvPr/>
            </p:nvSpPr>
            <p:spPr>
              <a:xfrm>
                <a:off x="6832353" y="3867637"/>
                <a:ext cx="1882552" cy="4658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fr-FR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𝑍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8" name="ZoneTexte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2353" y="3867637"/>
                <a:ext cx="1882552" cy="465897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14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14282" y="714356"/>
            <a:ext cx="87154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 symmetric aircraft near a symmetric flight condition, the Flight Dynamics can be further decoupled in two independent parts</a:t>
            </a:r>
            <a:endParaRPr lang="fr-FR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1" y="2643182"/>
            <a:ext cx="689943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15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214290"/>
            <a:ext cx="4643470" cy="2899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3214686"/>
            <a:ext cx="650506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16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14290"/>
            <a:ext cx="634117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928670"/>
            <a:ext cx="7908451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571472" y="1500174"/>
            <a:ext cx="6215106" cy="500066"/>
            <a:chOff x="571472" y="1500174"/>
            <a:chExt cx="3333767" cy="247650"/>
          </a:xfrm>
        </p:grpSpPr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1472" y="1500174"/>
              <a:ext cx="2438400" cy="24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000364" y="1500174"/>
              <a:ext cx="904875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2285992"/>
            <a:ext cx="7215238" cy="557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1" y="2928933"/>
            <a:ext cx="4071967" cy="523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3571876"/>
            <a:ext cx="746970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17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857232"/>
            <a:ext cx="892325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57" y="2214555"/>
            <a:ext cx="8858261" cy="100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905" y="3643314"/>
            <a:ext cx="8842813" cy="797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8163" y="4857760"/>
            <a:ext cx="8841555" cy="77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18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261913" y="728112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linearize about various steady state conditions of flight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8898" y="2819861"/>
            <a:ext cx="6201102" cy="7200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9152" y="5498060"/>
            <a:ext cx="3338489" cy="61265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7182" y="1973158"/>
            <a:ext cx="78872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steady state flight conditions must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1913" y="4041643"/>
            <a:ext cx="842488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for equilibrium condition, forces balance on the aircraft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19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251520" y="980728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Impose additional constraints that depend on flight condition</a:t>
            </a:r>
            <a:r>
              <a:rPr lang="en-US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36" y="5277024"/>
            <a:ext cx="4482732" cy="6568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/>
              <p:cNvSpPr txBox="1"/>
              <p:nvPr/>
            </p:nvSpPr>
            <p:spPr>
              <a:xfrm>
                <a:off x="1331640" y="3356992"/>
                <a:ext cx="5904656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fr-FR" sz="36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ac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fr-FR" sz="360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3600" b="0" i="1" dirty="0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̇"/>
                          <m:ctrlPr>
                            <a:rPr lang="fr-FR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36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sz="36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fr-FR" sz="3600" dirty="0"/>
              </a:p>
            </p:txBody>
          </p:sp>
        </mc:Choice>
        <mc:Fallback xmlns="">
          <p:sp>
            <p:nvSpPr>
              <p:cNvPr id="11" name="ZoneTexte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3356992"/>
                <a:ext cx="5904656" cy="55399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531369" y="241057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Also assume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55576" y="4593946"/>
            <a:ext cx="4411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Steady wings level flight</a:t>
            </a:r>
            <a:endParaRPr lang="fr-FR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01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4422"/>
            <a:ext cx="817096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000240"/>
            <a:ext cx="855503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071810"/>
            <a:ext cx="7643867" cy="799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44" y="4071942"/>
            <a:ext cx="8527581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000636"/>
            <a:ext cx="8670425" cy="122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506" y="692696"/>
            <a:ext cx="7998269" cy="141150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487" y="2132856"/>
            <a:ext cx="7764937" cy="13525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3645024"/>
            <a:ext cx="7482258" cy="1248782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560" y="4878082"/>
            <a:ext cx="7566903" cy="1329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67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88" y="806118"/>
            <a:ext cx="8149898" cy="103870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5" y="2068475"/>
            <a:ext cx="8301511" cy="1360525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600" y="3645024"/>
            <a:ext cx="7607012" cy="125360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1600" y="5114654"/>
            <a:ext cx="7753014" cy="117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87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815831"/>
            <a:ext cx="8494560" cy="66250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5357" y="1772816"/>
            <a:ext cx="7918625" cy="10081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567" y="3167676"/>
            <a:ext cx="7908839" cy="120110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620" y="4682099"/>
            <a:ext cx="7573932" cy="112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0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908720"/>
            <a:ext cx="8681539" cy="72008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4226945"/>
            <a:ext cx="8766389" cy="64921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4956855"/>
            <a:ext cx="8681539" cy="51587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28" y="1978058"/>
            <a:ext cx="8566759" cy="73086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4748" y="3020060"/>
            <a:ext cx="7555081" cy="92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1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24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6" y="908720"/>
            <a:ext cx="8142101" cy="529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0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25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87" y="1083763"/>
            <a:ext cx="8640961" cy="77496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6385" y="5185519"/>
            <a:ext cx="6690991" cy="110100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/>
              <p:cNvSpPr txBox="1"/>
              <p:nvPr/>
            </p:nvSpPr>
            <p:spPr>
              <a:xfrm>
                <a:off x="1608754" y="1948973"/>
                <a:ext cx="5889022" cy="13694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fr-FR" sz="28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Gravity</m:t>
                    </m:r>
                    <m:r>
                      <m:rPr>
                        <m:nor/>
                      </m:rPr>
                      <a:rPr lang="fr-FR" sz="28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fr-FR" sz="28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force</m:t>
                    </m:r>
                    <m:d>
                      <m:dPr>
                        <m:begChr m:val="["/>
                        <m:endChr m:val="]"/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sz="28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fr-F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fr-F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fr-FR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𝑍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fr-FR" sz="2800" dirty="0" smtClean="0"/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𝑚𝑔</m:t>
                              </m:r>
                              <m:func>
                                <m:func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fr-FR" sz="2800" b="0" i="0" smtClean="0">
                                      <a:latin typeface="Cambria Math" panose="02040503050406030204" pitchFamily="18" charset="0"/>
                                    </a:rPr>
                                    <m:t>s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800" b="0" i="0" smtClean="0">
                                      <a:latin typeface="Cambria Math" panose="02040503050406030204" pitchFamily="18" charset="0"/>
                                    </a:rPr>
                                    <m:t>in</m:t>
                                  </m:r>
                                </m:fName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800" b="0" i="1" smtClean="0"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</m:e>
                              </m:func>
                            </m:e>
                          </m:mr>
                          <m:m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𝑚𝑔</m:t>
                              </m:r>
                              <m:func>
                                <m:funcPr>
                                  <m:ctrlPr>
                                    <a:rPr lang="fr-FR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2800" b="0" i="0" smtClean="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800" i="1"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func>
                                    <m:funcPr>
                                      <m:ctrlP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fr-FR" sz="2800" b="0" i="0" smtClean="0">
                                          <a:latin typeface="Cambria Math" panose="02040503050406030204" pitchFamily="18" charset="0"/>
                                        </a:rPr>
                                        <m:t>sin</m:t>
                                      </m:r>
                                    </m:fNam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800" b="0" i="1" smtClean="0">
                                          <a:latin typeface="Cambria Math" panose="02040503050406030204" pitchFamily="18" charset="0"/>
                                        </a:rPr>
                                        <m:t>φ</m:t>
                                      </m:r>
                                    </m:e>
                                  </m:func>
                                </m:e>
                              </m:func>
                            </m:e>
                          </m:mr>
                          <m:m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𝑚𝑔</m:t>
                              </m:r>
                              <m:func>
                                <m:func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28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r>
                                    <m:rPr>
                                      <m:sty m:val="p"/>
                                    </m:rPr>
                                    <a:rPr lang="el-GR" sz="2800" i="1">
                                      <a:latin typeface="Cambria Math" panose="02040503050406030204" pitchFamily="18" charset="0"/>
                                    </a:rPr>
                                    <m:t>θ</m:t>
                                  </m:r>
                                  <m:func>
                                    <m:func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fr-FR" sz="2800" b="0" i="0" smtClean="0">
                                          <a:latin typeface="Cambria Math" panose="02040503050406030204" pitchFamily="18" charset="0"/>
                                        </a:rPr>
                                        <m:t>cos</m:t>
                                      </m:r>
                                    </m:fNam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800" i="1">
                                          <a:latin typeface="Cambria Math" panose="02040503050406030204" pitchFamily="18" charset="0"/>
                                        </a:rPr>
                                        <m:t>φ</m:t>
                                      </m:r>
                                    </m:e>
                                  </m:func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ZoneText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8754" y="1948973"/>
                <a:ext cx="5889022" cy="136947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117840" y="3422084"/>
                <a:ext cx="6347635" cy="14618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fr-FR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 </a:t>
                </a:r>
                <a:r>
                  <a:rPr lang="fr-FR" sz="28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steady</a:t>
                </a:r>
                <a:r>
                  <a:rPr lang="fr-FR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flight conditions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fr-FR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𝑚𝑔</m:t>
                              </m:r>
                              <m:func>
                                <m:func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lang="fr-FR" sz="2800">
                                      <a:latin typeface="Cambria Math" panose="02040503050406030204" pitchFamily="18" charset="0"/>
                                    </a:rPr>
                                    <m:t>s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fr-FR" sz="2800">
                                      <a:latin typeface="Cambria Math" panose="02040503050406030204" pitchFamily="18" charset="0"/>
                                    </a:rPr>
                                    <m:t>in</m:t>
                                  </m:r>
                                </m:fName>
                                <m:e>
                                  <m:sSub>
                                    <m:sSub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800" i="1">
                                          <a:latin typeface="Cambria Math" panose="02040503050406030204" pitchFamily="18" charset="0"/>
                                        </a:rPr>
                                        <m:t>θ</m:t>
                                      </m:r>
                                    </m:e>
                                    <m:sub>
                                      <m:r>
                                        <a:rPr lang="fr-FR" sz="28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func>
                            </m:e>
                          </m:mr>
                          <m:m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𝑚𝑔</m:t>
                              </m:r>
                              <m:func>
                                <m:func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2800">
                                      <a:latin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sSub>
                                    <m:sSub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l-GR" sz="2800" i="1">
                                          <a:latin typeface="Cambria Math" panose="02040503050406030204" pitchFamily="18" charset="0"/>
                                        </a:rPr>
                                        <m:t>θ</m:t>
                                      </m:r>
                                    </m:e>
                                    <m:sub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func>
                            </m:e>
                          </m:mr>
                        </m:m>
                      </m:e>
                    </m:d>
                  </m:oMath>
                </a14:m>
                <a:endParaRPr lang="fr-FR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7840" y="3422084"/>
                <a:ext cx="6347635" cy="1461810"/>
              </a:xfrm>
              <a:prstGeom prst="rect">
                <a:avLst/>
              </a:prstGeom>
              <a:blipFill rotWithShape="0">
                <a:blip r:embed="rId7"/>
                <a:stretch>
                  <a:fillRect l="-8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571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26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79512" y="1650417"/>
                <a:ext cx="8964488" cy="4985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fr-FR" sz="2400" b="1" i="0">
                          <a:latin typeface="Cambria Math" panose="02040503050406030204" pitchFamily="18" charset="0"/>
                        </a:rPr>
                        <m:t> (</m:t>
                      </m:r>
                      <m:acc>
                        <m:accPr>
                          <m:chr m:val="̇"/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d>
                            <m:dPr>
                              <m:begChr m:val=""/>
                              <m:ctrlPr>
                                <a:rPr lang="fr-FR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  <m:t>𝑼</m:t>
                                  </m:r>
                                </m:e>
                                <m:sub>
                                  <m:r>
                                    <a:rPr lang="fr-FR" sz="2400" b="1" i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𝒖</m:t>
                              </m:r>
                            </m:e>
                          </m:d>
                        </m:e>
                      </m:acc>
                      <m:r>
                        <a:rPr lang="fr-FR" sz="2400" b="1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fr-FR" sz="2400" b="1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fr-FR" sz="2400" b="1" i="1">
                          <a:latin typeface="Cambria Math" panose="02040503050406030204" pitchFamily="18" charset="0"/>
                        </a:rPr>
                        <m:t>𝑿</m:t>
                      </m:r>
                      <m:r>
                        <a:rPr lang="fr-FR" sz="2400" b="1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2400" b="1" i="1">
                          <a:latin typeface="Cambria Math" panose="02040503050406030204" pitchFamily="18" charset="0"/>
                        </a:rPr>
                        <m:t>𝒎𝒈</m:t>
                      </m:r>
                      <m:func>
                        <m:funcPr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𝐬𝐢𝐧</m:t>
                          </m:r>
                        </m:fName>
                        <m:e>
                          <m:d>
                            <m:dPr>
                              <m:begChr m:val=""/>
                              <m:ctrlPr>
                                <a:rPr lang="fr-FR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sSub>
                                <m:sSubPr>
                                  <m:ctrlP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fr-FR" sz="2400" b="1" i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  <m:r>
                                <a:rPr lang="fr-FR" sz="2400" b="1" i="0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𝒓𝒗</m:t>
                              </m:r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𝒒𝒘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sz="2400" b="1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9512" y="1650417"/>
                <a:ext cx="8964488" cy="498534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535" y="824642"/>
            <a:ext cx="8271631" cy="6095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07502" y="2434787"/>
                <a:ext cx="8928992" cy="515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fr-FR" sz="2400" b="1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1" i="1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</m:acc>
                      <m:r>
                        <a:rPr lang="fr-FR" sz="2400" b="1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latin typeface="Cambria Math" panose="02040503050406030204" pitchFamily="18" charset="0"/>
                            </a:rPr>
                            <m:t>𝒁</m:t>
                          </m:r>
                        </m:e>
                        <m:sub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fr-FR" sz="2400" b="1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fr-FR" sz="2400" b="1" i="1" smtClean="0">
                          <a:latin typeface="Cambria Math" panose="02040503050406030204" pitchFamily="18" charset="0"/>
                        </a:rPr>
                        <m:t>𝒁</m:t>
                      </m:r>
                      <m:r>
                        <a:rPr lang="fr-FR" sz="2400" b="1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b="1" i="1">
                          <a:latin typeface="Cambria Math" panose="02040503050406030204" pitchFamily="18" charset="0"/>
                        </a:rPr>
                        <m:t>𝒎𝒈</m:t>
                      </m:r>
                      <m:func>
                        <m:funcPr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𝐜𝐨𝐬</m:t>
                          </m:r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𝛗</m:t>
                          </m:r>
                          <m:r>
                            <a:rPr lang="fr-FR" sz="2400" b="1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𝐜𝐨𝐬</m:t>
                          </m:r>
                        </m:fName>
                        <m:e>
                          <m:d>
                            <m:dPr>
                              <m:begChr m:val=""/>
                              <m:ctrlPr>
                                <a:rPr lang="fr-FR" sz="24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d>
                                <m:dPr>
                                  <m:ctrlP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b="1" i="1">
                                          <a:latin typeface="Cambria Math" panose="02040503050406030204" pitchFamily="18" charset="0"/>
                                        </a:rPr>
                                        <m:t>𝜽</m:t>
                                      </m:r>
                                    </m:e>
                                    <m:sub>
                                      <m:r>
                                        <a:rPr lang="fr-FR" sz="2400" b="1" i="0">
                                          <a:latin typeface="Cambria Math" panose="02040503050406030204" pitchFamily="18" charset="0"/>
                                        </a:rPr>
                                        <m:t>𝟎</m:t>
                                      </m:r>
                                    </m:sub>
                                  </m:sSub>
                                  <m:r>
                                    <a:rPr lang="fr-FR" sz="2400" b="1" i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</m:d>
                              <m:r>
                                <a:rPr lang="fr-FR" sz="2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𝒒</m:t>
                              </m:r>
                              <m:sSub>
                                <m:sSubPr>
                                  <m:ctrlPr>
                                    <a:rPr lang="fr-FR" sz="2400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b="1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400" b="1" i="1">
                                          <a:latin typeface="Cambria Math" panose="02040503050406030204" pitchFamily="18" charset="0"/>
                                        </a:rPr>
                                        <m:t>𝑼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fr-FR" sz="2400" b="1" i="0">
                                      <a:latin typeface="Cambria Math" panose="02040503050406030204" pitchFamily="18" charset="0"/>
                                    </a:rPr>
                                    <m:t>𝟎</m:t>
                                  </m:r>
                                </m:sub>
                              </m:sSub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𝒖</m:t>
                              </m:r>
                              <m:r>
                                <a:rPr lang="fr-FR" sz="2400" b="1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r>
                                <a:rPr lang="fr-FR" sz="2400" b="1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𝒑𝒗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sz="2400" b="1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2" y="2434787"/>
                <a:ext cx="8928992" cy="515654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1643042" y="3344831"/>
                <a:ext cx="5112568" cy="4908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latin typeface="Cambria Math" panose="02040503050406030204" pitchFamily="18" charset="0"/>
                            </a:rPr>
                            <m:t>𝑰</m:t>
                          </m:r>
                        </m:e>
                        <m:sub>
                          <m:r>
                            <a:rPr lang="fr-FR" sz="2400" b="1" i="1">
                              <a:latin typeface="Cambria Math" panose="02040503050406030204" pitchFamily="18" charset="0"/>
                            </a:rPr>
                            <m:t>𝒚𝒚</m:t>
                          </m:r>
                        </m:sub>
                      </m:sSub>
                      <m:r>
                        <a:rPr lang="fr-FR" sz="2400" b="1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b="1" i="1" smtClean="0"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</m:acc>
                      <m:r>
                        <a:rPr lang="fr-FR" sz="2400" b="1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1" i="1"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  <m:sub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fr-FR" sz="2400" b="1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fr-FR" sz="2400" b="1" i="1">
                          <a:latin typeface="Cambria Math" panose="02040503050406030204" pitchFamily="18" charset="0"/>
                        </a:rPr>
                        <m:t>𝑴</m:t>
                      </m:r>
                      <m:r>
                        <a:rPr lang="fr-FR" sz="2400" b="1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24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𝑰</m:t>
                              </m:r>
                            </m:e>
                            <m:sub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𝒛𝒛</m:t>
                              </m:r>
                            </m:sub>
                          </m:sSub>
                          <m:r>
                            <a:rPr lang="fr-FR" sz="2400" b="1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𝑰</m:t>
                              </m:r>
                            </m:e>
                            <m:sub>
                              <m:r>
                                <a:rPr lang="fr-FR" sz="2400" b="1" i="1">
                                  <a:latin typeface="Cambria Math" panose="02040503050406030204" pitchFamily="18" charset="0"/>
                                </a:rPr>
                                <m:t>𝒙𝒙</m:t>
                              </m:r>
                            </m:sub>
                          </m:sSub>
                        </m:e>
                      </m:d>
                      <m:r>
                        <a:rPr lang="fr-FR" sz="2400" b="1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b="1" i="1">
                          <a:latin typeface="Cambria Math" panose="02040503050406030204" pitchFamily="18" charset="0"/>
                        </a:rPr>
                        <m:t>𝒑</m:t>
                      </m:r>
                      <m:r>
                        <a:rPr lang="fr-FR" sz="2400" b="1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b="1" i="1">
                          <a:latin typeface="Cambria Math" panose="02040503050406030204" pitchFamily="18" charset="0"/>
                        </a:rPr>
                        <m:t>𝒓</m:t>
                      </m:r>
                    </m:oMath>
                  </m:oMathPara>
                </a14:m>
                <a:endParaRPr lang="fr-FR" sz="2400" b="1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3042" y="3344831"/>
                <a:ext cx="5112568" cy="490840"/>
              </a:xfrm>
              <a:prstGeom prst="rect">
                <a:avLst/>
              </a:prstGeom>
              <a:blipFill rotWithShape="0">
                <a:blip r:embed="rId7"/>
                <a:stretch>
                  <a:fillRect b="-875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11511" y="4025231"/>
                <a:ext cx="8352929" cy="25873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With </a:t>
                </a:r>
                <a:r>
                  <a:rPr lang="en-US" sz="28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trim conditions (Steady </a:t>
                </a:r>
                <a:r>
                  <a:rPr lang="en-US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flight conditions)</a:t>
                </a:r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𝑚𝑔</m:t>
                      </m:r>
                      <m:func>
                        <m:func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sin</m:t>
                          </m:r>
                        </m:fName>
                        <m:e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𝑚𝑔</m:t>
                      </m:r>
                      <m:func>
                        <m:func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en-US" sz="2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US" sz="2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cos</m:t>
                          </m:r>
                        </m:fName>
                        <m:e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511" y="4025231"/>
                <a:ext cx="8352929" cy="2587375"/>
              </a:xfrm>
              <a:prstGeom prst="rect">
                <a:avLst/>
              </a:prstGeom>
              <a:blipFill rotWithShape="0">
                <a:blip r:embed="rId8"/>
                <a:stretch>
                  <a:fillRect l="-1533" t="-141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684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27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5" y="824642"/>
            <a:ext cx="8271631" cy="60952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169" y="4157456"/>
            <a:ext cx="1368152" cy="165061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0971" y="3626525"/>
            <a:ext cx="864096" cy="267790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93059" y="3701182"/>
            <a:ext cx="3786607" cy="60029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9915" y="4602438"/>
            <a:ext cx="5472609" cy="47503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7356" y="5358646"/>
            <a:ext cx="5376647" cy="61511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55143" y="3626525"/>
            <a:ext cx="231439" cy="26779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1641618" y="1359784"/>
                <a:ext cx="645219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</m:acc>
                      <m:r>
                        <a:rPr lang="fr-FR" sz="2800" i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𝑋</m:t>
                      </m:r>
                      <m:func>
                        <m:func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2800" i="0"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r>
                            <a:rPr lang="fr-FR" sz="280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fr-FR" sz="280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𝑟𝑣</m:t>
                          </m:r>
                          <m:r>
                            <a:rPr lang="fr-FR" sz="28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𝑞𝑤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1618" y="1359784"/>
                <a:ext cx="6452199" cy="52322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1037848" y="1988263"/>
                <a:ext cx="767749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fr-FR" sz="2800" i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𝑍</m:t>
                      </m:r>
                      <m:func>
                        <m:func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𝑚𝑔</m:t>
                          </m:r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2800" i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d>
                            <m:dPr>
                              <m:begChr m:val="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d>
                                <m:d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𝑝𝑣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848" y="1988263"/>
                <a:ext cx="7677496" cy="52322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195736" y="2617985"/>
                <a:ext cx="4997406" cy="610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𝑦𝑦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d>
                            <m:dPr>
                              <m:begChr m:val="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acc>
                      <m:r>
                        <a:rPr lang="fr-FR" sz="2800" i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𝑀</m:t>
                      </m:r>
                      <m:r>
                        <a:rPr lang="fr-FR" sz="28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𝑧𝑧</m:t>
                              </m:r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</m:e>
                      </m:d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2617985"/>
                <a:ext cx="4997406" cy="610232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61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28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07504" y="396681"/>
                <a:ext cx="8928992" cy="6840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fr-FR" sz="24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  <m:func>
                        <m:func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 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𝑔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cos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396681"/>
                <a:ext cx="8928992" cy="68403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25981" y="2617384"/>
                <a:ext cx="8424936" cy="38675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 </a:t>
                </a:r>
                <a:r>
                  <a:rPr lang="en-US" sz="24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with</a:t>
                </a:r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r>
                        <a:rPr lang="en-US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acc>
                            <m:accPr>
                              <m:chr m:val="̇"/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acc>
                            <m:accPr>
                              <m:chr m:val="̇"/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den>
                      </m:f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    </m:t>
                      </m:r>
                    </m:oMath>
                  </m:oMathPara>
                </a14:m>
                <a:endParaRPr lang="fr-F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r>
                        <a:rPr lang="fr-FR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≡</m:t>
                      </m:r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</m:den>
                      </m:f>
                      <m:f>
                        <m:fPr>
                          <m:ctrlP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num>
                        <m:den>
                          <m:r>
                            <a:rPr lang="fr-FR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fr-F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981" y="2617384"/>
                <a:ext cx="8424936" cy="3867597"/>
              </a:xfrm>
              <a:prstGeom prst="rect">
                <a:avLst/>
              </a:prstGeom>
              <a:blipFill rotWithShape="0">
                <a:blip r:embed="rId5"/>
                <a:stretch>
                  <a:fillRect l="-434" t="-47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83480" y="1174986"/>
                <a:ext cx="8928992" cy="6840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𝑤</m:t>
                          </m:r>
                        </m:e>
                      </m:acc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acc>
                        <m:accPr>
                          <m:chr m:val="̇"/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e>
                      </m:acc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𝑞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  <m:func>
                        <m:func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 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𝑔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400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sin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 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fr-FR" sz="24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80" y="1174986"/>
                <a:ext cx="8928992" cy="68403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592032" y="2003588"/>
                <a:ext cx="7266234" cy="495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𝑞</m:t>
                          </m:r>
                        </m:e>
                      </m:acc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acc>
                        <m:accPr>
                          <m:chr m:val="̇"/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e>
                      </m:acc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𝑞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032" y="2003588"/>
                <a:ext cx="7266234" cy="495328"/>
              </a:xfrm>
              <a:prstGeom prst="rect">
                <a:avLst/>
              </a:prstGeom>
              <a:blipFill rotWithShape="0">
                <a:blip r:embed="rId7"/>
                <a:stretch>
                  <a:fillRect b="-49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6734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29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142976" y="116632"/>
                <a:ext cx="6669384" cy="1721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And we can arrange as</a:t>
                </a:r>
                <a:r>
                  <a:rPr lang="en-US" sz="32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:</a:t>
                </a:r>
                <a:endParaRPr lang="fr-FR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𝑑𝑢</m:t>
                          </m:r>
                        </m:num>
                        <m:den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𝑑𝑡</m:t>
                          </m:r>
                        </m:den>
                      </m:f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func>
                        <m:func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 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𝑔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24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cos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= </m:t>
                          </m:r>
                        </m:e>
                      </m:func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𝑋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2976" y="116632"/>
                <a:ext cx="6669384" cy="1721497"/>
              </a:xfrm>
              <a:prstGeom prst="rect">
                <a:avLst/>
              </a:prstGeom>
              <a:blipFill rotWithShape="0">
                <a:blip r:embed="rId4"/>
                <a:stretch>
                  <a:fillRect l="-2283" t="-318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0" y="1547308"/>
                <a:ext cx="9324528" cy="1026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𝑑𝑤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𝑑𝑤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𝑞</m:t>
                      </m:r>
                      <m:func>
                        <m:func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 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𝑔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sin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 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fr-FR" sz="24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547308"/>
                <a:ext cx="9324528" cy="1026948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196982" y="2577688"/>
                <a:ext cx="7200800" cy="10269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𝑑𝑞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𝑑𝑤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𝑑𝑡</m:t>
                          </m:r>
                        </m:den>
                      </m:f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𝑞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fr-FR" sz="24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6982" y="2577688"/>
                <a:ext cx="7200800" cy="1026948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31540" y="3699803"/>
                <a:ext cx="8731684" cy="7040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 rtl="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32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And </a:t>
                </a:r>
                <a:r>
                  <a:rPr lang="fr-FR" dirty="0">
                    <a:solidFill>
                      <a:prstClr val="black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</a:t>
                </a:r>
                <a:r>
                  <a:rPr lang="fr-FR" dirty="0" smtClean="0">
                    <a:solidFill>
                      <a:prstClr val="black"/>
                    </a:solidFill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                    </a:t>
                </a:r>
                <a14:m>
                  <m:oMath xmlns:m="http://schemas.openxmlformats.org/officeDocument/2006/math">
                    <m:r>
                      <a:rPr lang="fr-F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f>
                      <m:f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</m:t>
                        </m:r>
                      </m:num>
                      <m:den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𝑑𝑡</m:t>
                        </m:r>
                      </m:den>
                    </m:f>
                    <m:r>
                      <a:rPr lang="fr-F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sSub>
                      <m:sSub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𝑢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)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𝑢</m:t>
                    </m:r>
                    <m:r>
                      <a:rPr lang="fr-F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sSub>
                      <m:sSub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𝑤</m:t>
                        </m:r>
                      </m:sub>
                    </m:sSub>
                    <m:r>
                      <a:rPr lang="en-US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𝑤</m:t>
                    </m:r>
                    <m:func>
                      <m:func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+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𝑔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𝜃</m:t>
                        </m:r>
                        <m:func>
                          <m:funcPr>
                            <m:ctrlP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2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cos</m:t>
                            </m:r>
                          </m:fName>
                          <m:e>
                            <m:sSub>
                              <m:sSubPr>
                                <m:ctrlPr>
                                  <a:rPr lang="fr-F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fr-FR" sz="24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func>
                      </m:fName>
                      <m:e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= </m:t>
                        </m:r>
                      </m:e>
                    </m:func>
                    <m:sSub>
                      <m:sSub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𝑒</m:t>
                            </m:r>
                          </m:sub>
                        </m:sSub>
                      </m:sub>
                    </m:sSub>
                    <m:sSub>
                      <m:sSub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𝛿</m:t>
                        </m:r>
                      </m:e>
                      <m:sub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𝑒</m:t>
                        </m:r>
                      </m:sub>
                    </m:sSub>
                    <m:r>
                      <a:rPr lang="fr-FR" sz="24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sSub>
                      <m:sSub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fr-FR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sub>
                        </m:sSub>
                      </m:sub>
                    </m:sSub>
                    <m:sSub>
                      <m:sSubPr>
                        <m:ctrlP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𝛿</m:t>
                        </m:r>
                      </m:e>
                      <m:sub>
                        <m:r>
                          <a:rPr lang="fr-FR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𝑇</m:t>
                        </m:r>
                      </m:sub>
                    </m:sSub>
                  </m:oMath>
                </a14:m>
                <a:endParaRPr lang="fr-FR" sz="2400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540" y="3699803"/>
                <a:ext cx="8731684" cy="704039"/>
              </a:xfrm>
              <a:prstGeom prst="rect">
                <a:avLst/>
              </a:prstGeom>
              <a:blipFill rotWithShape="0">
                <a:blip r:embed="rId7"/>
                <a:stretch>
                  <a:fillRect l="-1816" t="-5217" b="-173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31540" y="4537601"/>
                <a:ext cx="8388932" cy="9362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l" rtl="0"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d>
                        <m:d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𝑑𝑡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𝑍</m:t>
                              </m:r>
                            </m:e>
                            <m:sub>
                              <m:acc>
                                <m:accPr>
                                  <m:chr m:val="̇"/>
                                  <m:ctrlPr>
                                    <a:rPr lang="fr-FR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𝑤</m:t>
                                  </m:r>
                                </m:e>
                              </m:acc>
                            </m:sub>
                          </m:sSub>
                          <m:f>
                            <m:f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𝑑</m:t>
                              </m:r>
                            </m:num>
                            <m:den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𝑑𝑡</m:t>
                              </m:r>
                            </m:den>
                          </m:f>
                        </m:e>
                      </m:d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func>
                        <m:func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−(</m:t>
                          </m:r>
                          <m:sSub>
                            <m:sSub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𝑍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)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+ 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𝑔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𝜃</m:t>
                          </m:r>
                          <m:func>
                            <m:func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sin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fr-FR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</m:fName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</m:e>
                      </m:func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fr-FR" dirty="0">
                  <a:solidFill>
                    <a:prstClr val="black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540" y="4537601"/>
                <a:ext cx="8388932" cy="936282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839847" y="5468937"/>
                <a:ext cx="8026270" cy="7935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𝑢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𝑢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𝑤</m:t>
                          </m:r>
                        </m:sub>
                      </m:sSub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𝑑𝑡</m:t>
                          </m:r>
                        </m:den>
                      </m:f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) 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𝑤</m:t>
                      </m:r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+(</m:t>
                      </m:r>
                      <m:f>
                        <m:f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</m:t>
                          </m:r>
                        </m:num>
                        <m:den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𝑑𝑡</m:t>
                          </m:r>
                        </m:den>
                      </m:f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𝑞</m:t>
                          </m:r>
                        </m:sub>
                      </m:sSub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)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𝑞</m:t>
                      </m:r>
                      <m:r>
                        <a:rPr lang="en-US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𝑒</m:t>
                          </m:r>
                        </m:sub>
                      </m:sSub>
                      <m:r>
                        <a:rPr lang="fr-FR" sz="24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4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sSub>
                        <m:sSubPr>
                          <m:ctrlP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𝛿</m:t>
                          </m:r>
                        </m:e>
                        <m:sub>
                          <m:r>
                            <a:rPr lang="fr-FR" sz="24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𝑇</m:t>
                          </m:r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847" y="5468937"/>
                <a:ext cx="8026270" cy="793551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20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41445" y="793361"/>
            <a:ext cx="87849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</a:t>
            </a:r>
            <a:r>
              <a:rPr lang="fr-FR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</a:t>
            </a:r>
            <a:r>
              <a:rPr lang="fr-FR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type of stability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which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stable system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 after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Stability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 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is </a:t>
            </a:r>
            <a:r>
              <a:rPr 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 Stability</a:t>
            </a:r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0707" y="2178356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Dynamic stability refers to the response of the system over time. </a:t>
            </a:r>
            <a:endParaRPr lang="fr-FR" sz="2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3131004"/>
            <a:ext cx="8664479" cy="3155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214282" y="785794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lvl="2"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Longitudinal equations of motion</a:t>
            </a:r>
            <a:endParaRPr lang="en-US" sz="3600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285720" y="1571612"/>
            <a:ext cx="7993912" cy="942089"/>
            <a:chOff x="285720" y="1571612"/>
            <a:chExt cx="7993912" cy="942089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5720" y="1571612"/>
              <a:ext cx="7993912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" name="Group 11"/>
            <p:cNvGrpSpPr/>
            <p:nvPr/>
          </p:nvGrpSpPr>
          <p:grpSpPr>
            <a:xfrm>
              <a:off x="357158" y="2071678"/>
              <a:ext cx="3391977" cy="442023"/>
              <a:chOff x="357158" y="2071678"/>
              <a:chExt cx="3391977" cy="442023"/>
            </a:xfrm>
          </p:grpSpPr>
          <p:pic>
            <p:nvPicPr>
              <p:cNvPr id="67586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57158" y="2071678"/>
                <a:ext cx="1928826" cy="4420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7587" name="Picture 3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248937" y="2102674"/>
                <a:ext cx="1500198" cy="4000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2643182"/>
            <a:ext cx="695676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9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76" y="3714753"/>
            <a:ext cx="8929718" cy="75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57224" y="4857760"/>
            <a:ext cx="765295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3312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5" y="800398"/>
            <a:ext cx="7803233" cy="61237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799" y="1443332"/>
            <a:ext cx="4237665" cy="86078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535" y="2726619"/>
            <a:ext cx="5239395" cy="5760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70496" y="3437150"/>
            <a:ext cx="2861099" cy="71193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563" y="4386554"/>
            <a:ext cx="8123207" cy="43835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9105" y="5243031"/>
            <a:ext cx="3493883" cy="62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7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648" y="354677"/>
            <a:ext cx="5722877" cy="1559654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850" y="3408424"/>
            <a:ext cx="4119216" cy="175712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6096" y="3470582"/>
            <a:ext cx="2888275" cy="157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66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8434" y="345327"/>
            <a:ext cx="3745654" cy="1834485"/>
          </a:xfrm>
          <a:prstGeom prst="rect">
            <a:avLst/>
          </a:prstGeom>
        </p:spPr>
      </p:pic>
      <p:grpSp>
        <p:nvGrpSpPr>
          <p:cNvPr id="14" name="Groupe 13"/>
          <p:cNvGrpSpPr/>
          <p:nvPr/>
        </p:nvGrpSpPr>
        <p:grpSpPr>
          <a:xfrm>
            <a:off x="570762" y="2196475"/>
            <a:ext cx="7544310" cy="518511"/>
            <a:chOff x="570762" y="2196475"/>
            <a:chExt cx="7544310" cy="518511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70762" y="2196475"/>
              <a:ext cx="2647813" cy="512445"/>
            </a:xfrm>
            <a:prstGeom prst="rect">
              <a:avLst/>
            </a:prstGeom>
          </p:spPr>
        </p:pic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9873" y="2196475"/>
              <a:ext cx="2880320" cy="511938"/>
            </a:xfrm>
            <a:prstGeom prst="rect">
              <a:avLst/>
            </a:prstGeom>
          </p:spPr>
        </p:pic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05299" y="2196475"/>
              <a:ext cx="1709773" cy="518511"/>
            </a:xfrm>
            <a:prstGeom prst="rect">
              <a:avLst/>
            </a:prstGeom>
          </p:spPr>
        </p:pic>
      </p:grpSp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64071" y="2681280"/>
            <a:ext cx="3064468" cy="81972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9076" y="4201135"/>
            <a:ext cx="8529388" cy="1620041"/>
          </a:xfrm>
          <a:prstGeom prst="rect">
            <a:avLst/>
          </a:prstGeom>
        </p:spPr>
      </p:pic>
      <p:grpSp>
        <p:nvGrpSpPr>
          <p:cNvPr id="16" name="Groupe 15"/>
          <p:cNvGrpSpPr/>
          <p:nvPr/>
        </p:nvGrpSpPr>
        <p:grpSpPr>
          <a:xfrm>
            <a:off x="570762" y="3349640"/>
            <a:ext cx="6809550" cy="529286"/>
            <a:chOff x="570762" y="3349640"/>
            <a:chExt cx="6809550" cy="529286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0762" y="3349640"/>
              <a:ext cx="1058760" cy="511408"/>
            </a:xfrm>
            <a:prstGeom prst="rect">
              <a:avLst/>
            </a:prstGeom>
          </p:spPr>
        </p:pic>
        <p:sp>
          <p:nvSpPr>
            <p:cNvPr id="15" name="ZoneTexte 14"/>
            <p:cNvSpPr txBox="1"/>
            <p:nvPr/>
          </p:nvSpPr>
          <p:spPr>
            <a:xfrm>
              <a:off x="1629522" y="3355706"/>
              <a:ext cx="57507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2800" dirty="0" smtClean="0"/>
                <a:t>A the Longitudinal Aircraft Matrix</a:t>
              </a:r>
              <a:endParaRPr lang="fr-FR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417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34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pSp>
        <p:nvGrpSpPr>
          <p:cNvPr id="39" name="Groupe 38"/>
          <p:cNvGrpSpPr/>
          <p:nvPr/>
        </p:nvGrpSpPr>
        <p:grpSpPr>
          <a:xfrm>
            <a:off x="1328265" y="725711"/>
            <a:ext cx="6774815" cy="420338"/>
            <a:chOff x="821521" y="3429000"/>
            <a:chExt cx="6774815" cy="420338"/>
          </a:xfrm>
        </p:grpSpPr>
        <p:pic>
          <p:nvPicPr>
            <p:cNvPr id="37" name="Image 3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1521" y="3446186"/>
              <a:ext cx="3480388" cy="403152"/>
            </a:xfrm>
            <a:prstGeom prst="rect">
              <a:avLst/>
            </a:prstGeom>
          </p:spPr>
        </p:pic>
        <p:pic>
          <p:nvPicPr>
            <p:cNvPr id="38" name="Image 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01910" y="3429000"/>
              <a:ext cx="3294426" cy="362843"/>
            </a:xfrm>
            <a:prstGeom prst="rect">
              <a:avLst/>
            </a:prstGeom>
          </p:spPr>
        </p:pic>
      </p:grpSp>
      <p:pic>
        <p:nvPicPr>
          <p:cNvPr id="41" name="Image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9845" y="1257147"/>
            <a:ext cx="4173995" cy="412786"/>
          </a:xfrm>
          <a:prstGeom prst="rect">
            <a:avLst/>
          </a:prstGeom>
        </p:spPr>
      </p:pic>
      <p:pic>
        <p:nvPicPr>
          <p:cNvPr id="42" name="Image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8265" y="1696370"/>
            <a:ext cx="5643807" cy="515886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9844" y="2204864"/>
            <a:ext cx="2978923" cy="436029"/>
          </a:xfrm>
          <a:prstGeom prst="rect">
            <a:avLst/>
          </a:prstGeom>
        </p:spPr>
      </p:pic>
      <p:pic>
        <p:nvPicPr>
          <p:cNvPr id="46" name="Image 4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5639" y="2755950"/>
            <a:ext cx="8016288" cy="1397487"/>
          </a:xfrm>
          <a:prstGeom prst="rect">
            <a:avLst/>
          </a:prstGeom>
        </p:spPr>
      </p:pic>
      <p:pic>
        <p:nvPicPr>
          <p:cNvPr id="47" name="Image 4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57807" y="4956464"/>
            <a:ext cx="4984299" cy="139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9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35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633054" y="396681"/>
                <a:ext cx="5389162" cy="9749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b="0" i="0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fr-FR" sz="280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e>
                                    <m:sub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</m:sub>
                                  </m:sSub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054" y="396681"/>
                <a:ext cx="5389162" cy="97494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227998" y="1700808"/>
                <a:ext cx="6408712" cy="10604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den>
                          </m:f>
                          <m:d>
                            <m:d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fr-FR" sz="28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sub>
                              </m:s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e>
                                    <m:sub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𝛼</m:t>
                                      </m:r>
                                    </m:sub>
                                  </m:sSub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7998" y="1700808"/>
                <a:ext cx="6408712" cy="106048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0931" y="3109895"/>
                <a:ext cx="6169318" cy="8177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𝑍</m:t>
                        </m:r>
                      </m:e>
                      <m:sub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fr-FR" sz="2800" i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</a:rPr>
                              <m:t>𝑞</m:t>
                            </m:r>
                          </m:e>
                        </m:acc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𝑆</m:t>
                        </m:r>
                      </m:num>
                      <m:den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𝑚</m:t>
                        </m:r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fr-FR" sz="2800" i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fr-FR" sz="2800" i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28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sz="2800">
                        <a:latin typeface="Cambria Math" panose="02040503050406030204" pitchFamily="18" charset="0"/>
                      </a:rPr>
                      <m:t>2</m:t>
                    </m:r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fr-FR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fr-FR" sz="280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fr-FR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fr-FR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fr-FR" sz="2800">
                            <a:latin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fr-FR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fr-FR" sz="28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fr-FR" sz="2800" dirty="0" smtClean="0"/>
                  <a:t>)</a:t>
                </a:r>
                <a:endParaRPr lang="fr-FR" sz="2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931" y="3109895"/>
                <a:ext cx="6169318" cy="817724"/>
              </a:xfrm>
              <a:prstGeom prst="rect">
                <a:avLst/>
              </a:prstGeom>
              <a:blipFill rotWithShape="0">
                <a:blip r:embed="rId6"/>
                <a:stretch>
                  <a:fillRect r="-2174" b="-298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603089" y="4365104"/>
                <a:ext cx="4872880" cy="9749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fr-FR" sz="280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sub>
                          </m:sSub>
                          <m:r>
                            <a:rPr lang="fr-FR" sz="280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3089" y="4365104"/>
                <a:ext cx="4872880" cy="97494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301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36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332660" y="238722"/>
                <a:ext cx="4209311" cy="10322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𝑍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𝑞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num>
                        <m:den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2660" y="238722"/>
                <a:ext cx="4209311" cy="1032270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750100" y="1363065"/>
                <a:ext cx="3669455" cy="10799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0100" y="1363065"/>
                <a:ext cx="3669455" cy="107997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747922" y="2473234"/>
                <a:ext cx="4079222" cy="10799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sub>
                              </m:sSub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7922" y="2473234"/>
                <a:ext cx="4079222" cy="1079976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649112" y="3528129"/>
                <a:ext cx="3770443" cy="11503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acc>
                            <m:accPr>
                              <m:chr m:val="̇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p>
                                <m:sSup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p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acc>
                        </m:num>
                        <m:den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sSup>
                            <m:sSup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acc>
                                    <m:accPr>
                                      <m:chr m:val="̇"/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𝛼</m:t>
                                      </m:r>
                                    </m:e>
                                  </m:acc>
                                </m:sub>
                              </m:sSub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9112" y="3528129"/>
                <a:ext cx="3770443" cy="115031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2719068" y="4797152"/>
                <a:ext cx="3581124" cy="11114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𝑞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p>
                                <m:sSup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p>
                                  <m:r>
                                    <a:rPr lang="fr-FR" sz="28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acc>
                        </m:num>
                        <m:den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2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9068" y="4797152"/>
                <a:ext cx="3581124" cy="1111458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3168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37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90400" y="2193505"/>
                <a:ext cx="8363272" cy="34370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0">
                  <a:lnSpc>
                    <a:spcPct val="115000"/>
                  </a:lnSpc>
                  <a:spcAft>
                    <a:spcPts val="1000"/>
                  </a:spcAft>
                  <a:tabLst>
                    <a:tab pos="371856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280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𝑒</m:t>
                            </m:r>
                          </m:sub>
                        </m:sSub>
                      </m:sub>
                    </m:sSub>
                    <m:r>
                      <a:rPr lang="fr-FR" sz="2800" b="0" i="1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𝑞</m:t>
                            </m:r>
                          </m:e>
                        </m:acc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𝑆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𝑚</m:t>
                        </m:r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𝐷</m:t>
                            </m:r>
                          </m:e>
                          <m:sub>
                            <m:sSub>
                              <m:sSubPr>
                                <m:ctrlPr>
                                  <a:rPr lang="fr-FR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fr-FR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𝑒</m:t>
                                </m:r>
                              </m:sub>
                            </m:sSub>
                          </m:sub>
                        </m:sSub>
                      </m:sub>
                    </m:sSub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8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                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𝛿</m:t>
                            </m:r>
                          </m:e>
                          <m:sub>
                            <m:r>
                              <a:rPr lang="fr-FR" sz="28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sub>
                        </m:sSub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fr-FR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fr-FR" sz="28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𝑞</m:t>
                            </m:r>
                          </m:e>
                        </m:acc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𝑆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𝑚</m:t>
                        </m:r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8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8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𝐷</m:t>
                            </m:r>
                          </m:e>
                          <m:sub>
                            <m:sSub>
                              <m:sSubPr>
                                <m:ctrlPr>
                                  <a:rPr lang="fr-FR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8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𝛿</m:t>
                                </m:r>
                              </m:e>
                              <m:sub>
                                <m:r>
                                  <a:rPr lang="fr-FR" sz="2800" b="0" i="1" smtClean="0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𝑇</m:t>
                                </m:r>
                              </m:sub>
                            </m:sSub>
                          </m:sub>
                        </m:sSub>
                      </m:sub>
                    </m:sSub>
                  </m:oMath>
                </a14:m>
                <a:r>
                  <a:rPr lang="fr-FR" sz="2800" dirty="0" smtClean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= 0</a:t>
                </a:r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371856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𝑆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𝑒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             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𝑍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𝑆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371856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𝑒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𝑒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         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𝑀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𝑆</m:t>
                          </m:r>
                          <m:acc>
                            <m:accPr>
                              <m:chr m:val="̅"/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</m:acc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𝑦𝑦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en-US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𝑀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𝑇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400" y="2193505"/>
                <a:ext cx="8363272" cy="3437031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Imag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3042" y="430712"/>
            <a:ext cx="4984299" cy="139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29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38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88378" y="296462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 smtClean="0"/>
              <a:t>The aircraft stability properties can be investigated by computing the </a:t>
            </a:r>
            <a:r>
              <a:rPr lang="en-US" sz="3200" dirty="0" err="1" smtClean="0"/>
              <a:t>eigenvalues</a:t>
            </a:r>
            <a:r>
              <a:rPr lang="en-US" sz="3200" dirty="0" smtClean="0"/>
              <a:t> of the </a:t>
            </a:r>
            <a:r>
              <a:rPr lang="fr-FR" sz="3200" dirty="0" smtClean="0"/>
              <a:t>system </a:t>
            </a:r>
            <a:r>
              <a:rPr lang="fr-FR" sz="3200" dirty="0" err="1" smtClean="0"/>
              <a:t>matrix</a:t>
            </a:r>
            <a:r>
              <a:rPr lang="fr-FR" sz="3200" dirty="0" smtClean="0"/>
              <a:t> </a:t>
            </a:r>
            <a:r>
              <a:rPr lang="fr-FR" sz="3200" b="1" dirty="0" smtClean="0">
                <a:latin typeface="OCR A Extended" pitchFamily="50" charset="0"/>
                <a:cs typeface="Aharoni" pitchFamily="2" charset="-79"/>
              </a:rPr>
              <a:t>A</a:t>
            </a:r>
            <a:r>
              <a:rPr lang="fr-FR" sz="3200" dirty="0" smtClean="0"/>
              <a:t> </a:t>
            </a:r>
            <a:r>
              <a:rPr lang="fr-FR" sz="3200" dirty="0" err="1" smtClean="0"/>
              <a:t>using</a:t>
            </a:r>
            <a:r>
              <a:rPr lang="fr-FR" sz="3200" dirty="0" smtClean="0"/>
              <a:t>:</a:t>
            </a:r>
            <a:endParaRPr lang="fr-FR" sz="32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642918"/>
            <a:ext cx="615387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4509120"/>
            <a:ext cx="3929090" cy="88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558" y="5517232"/>
            <a:ext cx="86950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1336036" y="1821460"/>
            <a:ext cx="1053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2771800" y="1692707"/>
            <a:ext cx="3064468" cy="819727"/>
            <a:chOff x="2771800" y="1692707"/>
            <a:chExt cx="3064468" cy="819727"/>
          </a:xfrm>
        </p:grpSpPr>
        <p:grpSp>
          <p:nvGrpSpPr>
            <p:cNvPr id="17" name="Groupe 16"/>
            <p:cNvGrpSpPr/>
            <p:nvPr/>
          </p:nvGrpSpPr>
          <p:grpSpPr>
            <a:xfrm>
              <a:off x="2771800" y="1692707"/>
              <a:ext cx="3064468" cy="819727"/>
              <a:chOff x="2771800" y="1692707"/>
              <a:chExt cx="3064468" cy="819727"/>
            </a:xfrm>
          </p:grpSpPr>
          <p:grpSp>
            <p:nvGrpSpPr>
              <p:cNvPr id="5" name="Groupe 4"/>
              <p:cNvGrpSpPr/>
              <p:nvPr/>
            </p:nvGrpSpPr>
            <p:grpSpPr>
              <a:xfrm>
                <a:off x="2771800" y="1692707"/>
                <a:ext cx="3064468" cy="819727"/>
                <a:chOff x="2771800" y="1692707"/>
                <a:chExt cx="3064468" cy="819727"/>
              </a:xfrm>
            </p:grpSpPr>
            <p:pic>
              <p:nvPicPr>
                <p:cNvPr id="12" name="Image 11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71800" y="1692707"/>
                  <a:ext cx="3064468" cy="819727"/>
                </a:xfrm>
                <a:prstGeom prst="rect">
                  <a:avLst/>
                </a:prstGeom>
              </p:spPr>
            </p:pic>
            <p:sp>
              <p:nvSpPr>
                <p:cNvPr id="3" name="Rectangle 2"/>
                <p:cNvSpPr/>
                <p:nvPr/>
              </p:nvSpPr>
              <p:spPr>
                <a:xfrm>
                  <a:off x="3419872" y="1863631"/>
                  <a:ext cx="288032" cy="2389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4610377" y="1863631"/>
                  <a:ext cx="242605" cy="41324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4" name="Rectangle 13"/>
              <p:cNvSpPr/>
              <p:nvPr/>
            </p:nvSpPr>
            <p:spPr>
              <a:xfrm>
                <a:off x="4932040" y="1821460"/>
                <a:ext cx="648072" cy="4554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4610377" y="1772816"/>
                <a:ext cx="3216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fr-FR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ZoneTexte 17"/>
            <p:cNvSpPr txBox="1"/>
            <p:nvPr/>
          </p:nvSpPr>
          <p:spPr>
            <a:xfrm>
              <a:off x="4860032" y="1774557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fr-FR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89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39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3" y="428604"/>
            <a:ext cx="606776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214422"/>
            <a:ext cx="834201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857364"/>
            <a:ext cx="427485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596" y="2643182"/>
            <a:ext cx="870964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00" y="3857628"/>
            <a:ext cx="473410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7446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01" y="1412776"/>
            <a:ext cx="8717894" cy="396044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24014" y="396681"/>
            <a:ext cx="57887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00FF"/>
                </a:solidFill>
                <a:latin typeface="Century Schoolbook" panose="02040604050505020304" pitchFamily="18" charset="0"/>
              </a:rPr>
              <a:t>Dynamic Flight Equations</a:t>
            </a:r>
            <a:endParaRPr lang="en-US" sz="3200" b="1" dirty="0">
              <a:solidFill>
                <a:srgbClr val="0000FF"/>
              </a:solidFill>
              <a:latin typeface="Century Schoolbook" panose="02040604050505020304" pitchFamily="18" charset="0"/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6444208" y="3320988"/>
            <a:ext cx="1080120" cy="144016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6156176" y="3356992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Thrust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e 20"/>
          <p:cNvGrpSpPr/>
          <p:nvPr/>
        </p:nvGrpSpPr>
        <p:grpSpPr>
          <a:xfrm>
            <a:off x="2843808" y="2463279"/>
            <a:ext cx="1728192" cy="605681"/>
            <a:chOff x="2843808" y="2463279"/>
            <a:chExt cx="1728192" cy="605681"/>
          </a:xfrm>
        </p:grpSpPr>
        <p:cxnSp>
          <p:nvCxnSpPr>
            <p:cNvPr id="18" name="Connecteur droit avec flèche 17"/>
            <p:cNvCxnSpPr/>
            <p:nvPr/>
          </p:nvCxnSpPr>
          <p:spPr>
            <a:xfrm flipH="1" flipV="1">
              <a:off x="3499124" y="2924944"/>
              <a:ext cx="1072876" cy="144016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ZoneTexte 19"/>
            <p:cNvSpPr txBox="1"/>
            <p:nvPr/>
          </p:nvSpPr>
          <p:spPr>
            <a:xfrm>
              <a:off x="2843808" y="2463279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Drag</a:t>
              </a:r>
              <a:endPara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4211960" y="1233384"/>
            <a:ext cx="1008112" cy="1835584"/>
            <a:chOff x="4211960" y="1233384"/>
            <a:chExt cx="1008112" cy="1835584"/>
          </a:xfrm>
        </p:grpSpPr>
        <p:cxnSp>
          <p:nvCxnSpPr>
            <p:cNvPr id="22" name="Connecteur droit avec flèche 21"/>
            <p:cNvCxnSpPr/>
            <p:nvPr/>
          </p:nvCxnSpPr>
          <p:spPr>
            <a:xfrm flipH="1" flipV="1">
              <a:off x="4572000" y="1679876"/>
              <a:ext cx="24384" cy="1389092"/>
            </a:xfrm>
            <a:prstGeom prst="straightConnector1">
              <a:avLst/>
            </a:prstGeom>
            <a:ln w="508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ZoneTexte 24"/>
            <p:cNvSpPr txBox="1"/>
            <p:nvPr/>
          </p:nvSpPr>
          <p:spPr>
            <a:xfrm>
              <a:off x="4211960" y="1233384"/>
              <a:ext cx="1008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Lift</a:t>
              </a:r>
              <a:endParaRPr lang="en-US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e 30"/>
          <p:cNvGrpSpPr/>
          <p:nvPr/>
        </p:nvGrpSpPr>
        <p:grpSpPr>
          <a:xfrm>
            <a:off x="3997072" y="3060667"/>
            <a:ext cx="1367016" cy="1238188"/>
            <a:chOff x="3997072" y="3060667"/>
            <a:chExt cx="1367016" cy="1238188"/>
          </a:xfrm>
        </p:grpSpPr>
        <p:cxnSp>
          <p:nvCxnSpPr>
            <p:cNvPr id="27" name="Connecteur droit avec flèche 26"/>
            <p:cNvCxnSpPr/>
            <p:nvPr/>
          </p:nvCxnSpPr>
          <p:spPr>
            <a:xfrm flipH="1">
              <a:off x="4211960" y="3060667"/>
              <a:ext cx="32768" cy="1238188"/>
            </a:xfrm>
            <a:prstGeom prst="straightConnector1">
              <a:avLst/>
            </a:prstGeom>
            <a:ln w="508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/>
            <p:cNvSpPr txBox="1"/>
            <p:nvPr/>
          </p:nvSpPr>
          <p:spPr>
            <a:xfrm>
              <a:off x="3997072" y="3513782"/>
              <a:ext cx="13670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Weight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0"/>
            <a:ext cx="387489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Groupe 2"/>
          <p:cNvGrpSpPr/>
          <p:nvPr/>
        </p:nvGrpSpPr>
        <p:grpSpPr>
          <a:xfrm>
            <a:off x="357158" y="785794"/>
            <a:ext cx="8572560" cy="1071570"/>
            <a:chOff x="357158" y="785794"/>
            <a:chExt cx="8572560" cy="1071570"/>
          </a:xfrm>
        </p:grpSpPr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8596" y="785794"/>
              <a:ext cx="8501122" cy="476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532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158" y="1357298"/>
              <a:ext cx="5167349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4784" y="2130030"/>
            <a:ext cx="7762927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4877" y="2699926"/>
            <a:ext cx="7701442" cy="531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1" y="3500438"/>
            <a:ext cx="5482867" cy="510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20" y="4181331"/>
            <a:ext cx="7072362" cy="462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" name="Group 19"/>
          <p:cNvGrpSpPr/>
          <p:nvPr/>
        </p:nvGrpSpPr>
        <p:grpSpPr>
          <a:xfrm>
            <a:off x="1928794" y="4643446"/>
            <a:ext cx="4714908" cy="1571636"/>
            <a:chOff x="1928794" y="4643446"/>
            <a:chExt cx="4680154" cy="1714512"/>
          </a:xfrm>
        </p:grpSpPr>
        <p:pic>
          <p:nvPicPr>
            <p:cNvPr id="21" name="Picture 11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928794" y="4643446"/>
              <a:ext cx="4680154" cy="1714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12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071802" y="4929198"/>
              <a:ext cx="535785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54380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902896" y="6448251"/>
            <a:ext cx="2133600" cy="365125"/>
          </a:xfrm>
        </p:spPr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501971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48251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28604"/>
            <a:ext cx="7143800" cy="153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7" y="1844823"/>
            <a:ext cx="6158965" cy="4657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1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643182"/>
            <a:ext cx="845825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2206" y="4357694"/>
            <a:ext cx="881179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0"/>
            <a:ext cx="386864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58" y="714356"/>
            <a:ext cx="812011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Group 13"/>
          <p:cNvGrpSpPr/>
          <p:nvPr/>
        </p:nvGrpSpPr>
        <p:grpSpPr>
          <a:xfrm>
            <a:off x="71406" y="1198924"/>
            <a:ext cx="9018333" cy="500066"/>
            <a:chOff x="71406" y="1198924"/>
            <a:chExt cx="9018333" cy="500066"/>
          </a:xfrm>
        </p:grpSpPr>
        <p:pic>
          <p:nvPicPr>
            <p:cNvPr id="7178" name="Picture 1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1406" y="1214422"/>
              <a:ext cx="6357983" cy="434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179" name="Picture 11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429388" y="1198924"/>
              <a:ext cx="2660351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42844" y="1785926"/>
            <a:ext cx="790580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9368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21" y="1107540"/>
            <a:ext cx="7090938" cy="517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3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44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792" y="1004096"/>
            <a:ext cx="8172391" cy="5881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493792" y="1538993"/>
                <a:ext cx="842493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𝑚𝑔</m:t>
                      </m:r>
                      <m:func>
                        <m:func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2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fr-FR" sz="2400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  <m:r>
                            <a:rPr lang="fr-FR" sz="24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fr-FR" sz="2400" i="0">
                              <a:latin typeface="Cambria Math" panose="02040503050406030204" pitchFamily="18" charset="0"/>
                            </a:rPr>
                            <m:t>φ</m:t>
                          </m:r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fr-FR" sz="2400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𝜃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)+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𝑝𝑤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</m:d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92" y="1538993"/>
                <a:ext cx="8424936" cy="461665"/>
              </a:xfrm>
              <a:prstGeom prst="rect">
                <a:avLst/>
              </a:prstGeom>
              <a:blipFill rotWithShape="0">
                <a:blip r:embed="rId5"/>
                <a:stretch>
                  <a:fillRect r="-217" b="-1710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835696" y="2190697"/>
                <a:ext cx="5533489" cy="5172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𝑥𝑥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𝑧𝑧</m:t>
                              </m:r>
                            </m:sub>
                          </m:sSub>
                        </m:e>
                      </m:d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2190697"/>
                <a:ext cx="5533489" cy="51725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1848223" y="2888248"/>
                <a:ext cx="5520962" cy="5172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𝑧𝑧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acc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+∆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</m:e>
                      </m:d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8223" y="2888248"/>
                <a:ext cx="5520962" cy="51725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971600" y="3785535"/>
                <a:ext cx="6990839" cy="25873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With </a:t>
                </a:r>
                <a:r>
                  <a:rPr lang="en-US" sz="2800" dirty="0" smtClean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trim conditions (Steady </a:t>
                </a:r>
                <a:r>
                  <a:rPr lang="en-US" sz="28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flight conditions)</a:t>
                </a:r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𝑌</m:t>
                          </m:r>
                        </m:e>
                        <m:sub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𝑚𝑔</m:t>
                      </m:r>
                      <m:func>
                        <m:func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a:rPr lang="fr-FR" sz="2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fr-FR" sz="28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cos</m:t>
                          </m:r>
                        </m:fName>
                        <m:e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𝐿</m:t>
                          </m:r>
                        </m:e>
                        <m:sub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0</m:t>
                      </m:r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𝑁</m:t>
                          </m:r>
                        </m:e>
                        <m:sub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785535"/>
                <a:ext cx="6990839" cy="2587375"/>
              </a:xfrm>
              <a:prstGeom prst="rect">
                <a:avLst/>
              </a:prstGeom>
              <a:blipFill rotWithShape="0">
                <a:blip r:embed="rId8"/>
                <a:stretch>
                  <a:fillRect t="-1651" r="-191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926012" y="144609"/>
            <a:ext cx="5204290" cy="79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1190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45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824643"/>
            <a:ext cx="8172391" cy="58813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000" y="4293096"/>
            <a:ext cx="1291379" cy="151216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58055" y="3671503"/>
            <a:ext cx="864096" cy="2677904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5249" y="3575308"/>
            <a:ext cx="231439" cy="267790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30866" y="3827372"/>
            <a:ext cx="4660183" cy="75272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11849" y="4653685"/>
            <a:ext cx="4679200" cy="70472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30866" y="5517232"/>
            <a:ext cx="4660184" cy="7397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835696" y="1504231"/>
                <a:ext cx="547260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acc>
                      <m:r>
                        <a:rPr lang="fr-FR" sz="2800" i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𝑌</m:t>
                      </m:r>
                      <m:r>
                        <a:rPr lang="fr-FR" sz="28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𝑚𝑔</m:t>
                      </m:r>
                      <m:func>
                        <m:func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2800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fr-FR" sz="2800" i="0">
                              <a:latin typeface="Cambria Math" panose="02040503050406030204" pitchFamily="18" charset="0"/>
                            </a:rPr>
                            <m:t>φ</m:t>
                          </m:r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m:rPr>
                              <m:sty m:val="p"/>
                            </m:rPr>
                            <a:rPr lang="fr-FR" sz="2800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fr-FR" sz="2800" i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𝑟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504231"/>
                <a:ext cx="5472608" cy="52322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2411761" y="2143704"/>
                <a:ext cx="4752528" cy="588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𝑥𝑥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</m:acc>
                      <m:r>
                        <a:rPr lang="fr-FR" sz="2800" i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𝑧𝑧</m:t>
                              </m:r>
                            </m:sub>
                          </m:sSub>
                        </m:e>
                      </m:d>
                      <m:r>
                        <a:rPr lang="fr-FR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1" y="2143704"/>
                <a:ext cx="4752528" cy="588046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2411761" y="2818567"/>
                <a:ext cx="4896543" cy="5880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𝑧𝑧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</m:acc>
                      <m:r>
                        <a:rPr lang="fr-FR" sz="2800" i="0">
                          <a:latin typeface="Cambria Math" panose="02040503050406030204" pitchFamily="18" charset="0"/>
                        </a:rPr>
                        <m:t>=∆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fr-FR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𝑥𝑥</m:t>
                              </m:r>
                            </m:sub>
                          </m:s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𝑦𝑦</m:t>
                              </m:r>
                            </m:sub>
                          </m:sSub>
                        </m:e>
                      </m:d>
                      <m:r>
                        <a:rPr lang="fr-FR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fr-FR" sz="2800" i="1"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1" y="2818567"/>
                <a:ext cx="4896543" cy="588046"/>
              </a:xfrm>
              <a:prstGeom prst="rect">
                <a:avLst/>
              </a:prstGeom>
              <a:blipFill rotWithShape="0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455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46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302689"/>
            <a:ext cx="599646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459" y="2275315"/>
            <a:ext cx="7319215" cy="864096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0257" y="3763762"/>
            <a:ext cx="7799838" cy="789722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549" y="4951608"/>
            <a:ext cx="8193876" cy="936788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26012" y="144609"/>
            <a:ext cx="5204290" cy="79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2264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492899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47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92899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3" y="793361"/>
            <a:ext cx="8219257" cy="449946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6" y="2420888"/>
            <a:ext cx="6410985" cy="576064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339" y="2967232"/>
            <a:ext cx="2398327" cy="7498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9512" y="4019174"/>
            <a:ext cx="8712968" cy="38405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7526" y="4885315"/>
            <a:ext cx="3696940" cy="754329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3023540" y="1398666"/>
            <a:ext cx="3276226" cy="734174"/>
            <a:chOff x="3023540" y="1398666"/>
            <a:chExt cx="3276226" cy="734174"/>
          </a:xfrm>
        </p:grpSpPr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23540" y="1556044"/>
              <a:ext cx="1908500" cy="508816"/>
            </a:xfrm>
            <a:prstGeom prst="rect">
              <a:avLst/>
            </a:prstGeom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088436" y="1628800"/>
              <a:ext cx="419668" cy="334166"/>
            </a:xfrm>
            <a:prstGeom prst="rect">
              <a:avLst/>
            </a:prstGeom>
          </p:spPr>
        </p:pic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632954" y="1620073"/>
              <a:ext cx="357557" cy="415201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930955" y="1398666"/>
              <a:ext cx="368811" cy="7341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19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492899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48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92899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559" y="4941168"/>
            <a:ext cx="976675" cy="43204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2044" y="4972658"/>
            <a:ext cx="3032369" cy="832606"/>
          </a:xfrm>
          <a:prstGeom prst="rect">
            <a:avLst/>
          </a:prstGeom>
        </p:spPr>
      </p:pic>
      <p:grpSp>
        <p:nvGrpSpPr>
          <p:cNvPr id="28" name="Groupe 27"/>
          <p:cNvGrpSpPr/>
          <p:nvPr/>
        </p:nvGrpSpPr>
        <p:grpSpPr>
          <a:xfrm>
            <a:off x="1729879" y="548680"/>
            <a:ext cx="5249531" cy="1618452"/>
            <a:chOff x="1729879" y="548680"/>
            <a:chExt cx="5249531" cy="1618452"/>
          </a:xfrm>
        </p:grpSpPr>
        <p:pic>
          <p:nvPicPr>
            <p:cNvPr id="12" name="Image 1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29879" y="871359"/>
              <a:ext cx="826445" cy="685484"/>
            </a:xfrm>
            <a:prstGeom prst="rect">
              <a:avLst/>
            </a:prstGeom>
          </p:spPr>
        </p:pic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56324" y="548680"/>
              <a:ext cx="270480" cy="1507610"/>
            </a:xfrm>
            <a:prstGeom prst="rect">
              <a:avLst/>
            </a:prstGeom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56504" y="623469"/>
              <a:ext cx="1013167" cy="729786"/>
            </a:xfrm>
            <a:prstGeom prst="rect">
              <a:avLst/>
            </a:prstGeom>
          </p:spPr>
        </p:pic>
        <p:pic>
          <p:nvPicPr>
            <p:cNvPr id="16" name="Image 1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341063" y="587834"/>
              <a:ext cx="1079320" cy="765421"/>
            </a:xfrm>
            <a:prstGeom prst="rect">
              <a:avLst/>
            </a:prstGeom>
          </p:spPr>
        </p:pic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662573" y="622359"/>
              <a:ext cx="1190738" cy="654313"/>
            </a:xfrm>
            <a:prstGeom prst="rect">
              <a:avLst/>
            </a:prstGeom>
          </p:spPr>
        </p:pic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6727213" y="587834"/>
              <a:ext cx="252197" cy="1468456"/>
            </a:xfrm>
            <a:prstGeom prst="rect">
              <a:avLst/>
            </a:prstGeom>
          </p:spPr>
        </p:pic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915816" y="1379085"/>
              <a:ext cx="1195756" cy="365165"/>
            </a:xfrm>
            <a:prstGeom prst="rect">
              <a:avLst/>
            </a:prstGeom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690357" y="1424509"/>
              <a:ext cx="380732" cy="319741"/>
            </a:xfrm>
            <a:prstGeom prst="rect">
              <a:avLst/>
            </a:prstGeom>
          </p:spPr>
        </p:pic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6102111" y="1346532"/>
              <a:ext cx="270089" cy="282268"/>
            </a:xfrm>
            <a:prstGeom prst="rect">
              <a:avLst/>
            </a:prstGeom>
          </p:spPr>
        </p:pic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938139" y="1804742"/>
              <a:ext cx="3506069" cy="362390"/>
            </a:xfrm>
            <a:prstGeom prst="rect">
              <a:avLst/>
            </a:prstGeom>
          </p:spPr>
        </p:pic>
      </p:grpSp>
      <p:grpSp>
        <p:nvGrpSpPr>
          <p:cNvPr id="33" name="Groupe 32"/>
          <p:cNvGrpSpPr/>
          <p:nvPr/>
        </p:nvGrpSpPr>
        <p:grpSpPr>
          <a:xfrm>
            <a:off x="251520" y="2481375"/>
            <a:ext cx="3602293" cy="1549429"/>
            <a:chOff x="251520" y="2481375"/>
            <a:chExt cx="3602293" cy="1549429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51520" y="2481375"/>
              <a:ext cx="3602293" cy="1549429"/>
            </a:xfrm>
            <a:prstGeom prst="rect">
              <a:avLst/>
            </a:prstGeom>
          </p:spPr>
        </p:pic>
        <p:grpSp>
          <p:nvGrpSpPr>
            <p:cNvPr id="29" name="Groupe 28"/>
            <p:cNvGrpSpPr/>
            <p:nvPr/>
          </p:nvGrpSpPr>
          <p:grpSpPr>
            <a:xfrm>
              <a:off x="1475875" y="2939854"/>
              <a:ext cx="2097562" cy="965679"/>
              <a:chOff x="1475875" y="2939854"/>
              <a:chExt cx="2097562" cy="965679"/>
            </a:xfrm>
          </p:grpSpPr>
          <p:pic>
            <p:nvPicPr>
              <p:cNvPr id="23" name="Image 22"/>
              <p:cNvPicPr>
                <a:picLocks noChangeAspect="1"/>
              </p:cNvPicPr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2505789" y="2939854"/>
                <a:ext cx="642029" cy="351466"/>
              </a:xfrm>
              <a:prstGeom prst="rect">
                <a:avLst/>
              </a:prstGeom>
            </p:spPr>
          </p:pic>
          <p:pic>
            <p:nvPicPr>
              <p:cNvPr id="25" name="Image 24"/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097522" y="2967200"/>
                <a:ext cx="475915" cy="260530"/>
              </a:xfrm>
              <a:prstGeom prst="rect">
                <a:avLst/>
              </a:prstGeom>
            </p:spPr>
          </p:pic>
          <p:pic>
            <p:nvPicPr>
              <p:cNvPr id="26" name="Image 25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475875" y="3267610"/>
                <a:ext cx="928655" cy="282430"/>
              </a:xfrm>
              <a:prstGeom prst="rect">
                <a:avLst/>
              </a:prstGeom>
            </p:spPr>
          </p:pic>
          <p:pic>
            <p:nvPicPr>
              <p:cNvPr id="27" name="Image 26"/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1967289" y="3635180"/>
                <a:ext cx="444471" cy="270353"/>
              </a:xfrm>
              <a:prstGeom prst="rect">
                <a:avLst/>
              </a:prstGeom>
            </p:spPr>
          </p:pic>
        </p:grpSp>
      </p:grpSp>
      <p:grpSp>
        <p:nvGrpSpPr>
          <p:cNvPr id="32" name="Groupe 31"/>
          <p:cNvGrpSpPr/>
          <p:nvPr/>
        </p:nvGrpSpPr>
        <p:grpSpPr>
          <a:xfrm>
            <a:off x="4419399" y="2420888"/>
            <a:ext cx="3062373" cy="1549429"/>
            <a:chOff x="4419399" y="2420888"/>
            <a:chExt cx="3062373" cy="1549429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4419399" y="2420888"/>
              <a:ext cx="3062373" cy="1549429"/>
            </a:xfrm>
            <a:prstGeom prst="rect">
              <a:avLst/>
            </a:prstGeom>
          </p:spPr>
        </p:pic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6045886" y="3228045"/>
              <a:ext cx="1262418" cy="353395"/>
            </a:xfrm>
            <a:prstGeom prst="rect">
              <a:avLst/>
            </a:prstGeom>
          </p:spPr>
        </p:pic>
        <p:pic>
          <p:nvPicPr>
            <p:cNvPr id="31" name="Image 30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5968865" y="3619321"/>
              <a:ext cx="1307065" cy="2862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7766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492899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49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92899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87" y="793361"/>
            <a:ext cx="7642121" cy="475399"/>
          </a:xfrm>
          <a:prstGeom prst="rect">
            <a:avLst/>
          </a:prstGeom>
        </p:spPr>
      </p:pic>
      <p:grpSp>
        <p:nvGrpSpPr>
          <p:cNvPr id="12" name="Groupe 11"/>
          <p:cNvGrpSpPr/>
          <p:nvPr/>
        </p:nvGrpSpPr>
        <p:grpSpPr>
          <a:xfrm>
            <a:off x="582911" y="3827373"/>
            <a:ext cx="8094713" cy="502322"/>
            <a:chOff x="582911" y="3827373"/>
            <a:chExt cx="8094713" cy="502322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2911" y="3827373"/>
              <a:ext cx="3557042" cy="501560"/>
            </a:xfrm>
            <a:prstGeom prst="rect">
              <a:avLst/>
            </a:prstGeom>
          </p:spPr>
        </p:pic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135493" y="3827373"/>
              <a:ext cx="4542131" cy="502322"/>
            </a:xfrm>
            <a:prstGeom prst="rect">
              <a:avLst/>
            </a:prstGeom>
          </p:spPr>
        </p:pic>
      </p:grpSp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7548" y="4871322"/>
            <a:ext cx="2676576" cy="789926"/>
          </a:xfrm>
          <a:prstGeom prst="rect">
            <a:avLst/>
          </a:prstGeom>
        </p:spPr>
      </p:pic>
      <p:grpSp>
        <p:nvGrpSpPr>
          <p:cNvPr id="24" name="Groupe 23"/>
          <p:cNvGrpSpPr/>
          <p:nvPr/>
        </p:nvGrpSpPr>
        <p:grpSpPr>
          <a:xfrm>
            <a:off x="2195735" y="1484784"/>
            <a:ext cx="4804241" cy="1800200"/>
            <a:chOff x="2195735" y="1484784"/>
            <a:chExt cx="4804241" cy="1800200"/>
          </a:xfrm>
        </p:grpSpPr>
        <p:pic>
          <p:nvPicPr>
            <p:cNvPr id="13" name="Image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227054" y="2384883"/>
              <a:ext cx="776993" cy="435015"/>
            </a:xfrm>
            <a:prstGeom prst="rect">
              <a:avLst/>
            </a:prstGeom>
          </p:spPr>
        </p:pic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029175" y="2384883"/>
              <a:ext cx="958329" cy="462022"/>
            </a:xfrm>
            <a:prstGeom prst="rect">
              <a:avLst/>
            </a:prstGeom>
          </p:spPr>
        </p:pic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95735" y="1484784"/>
              <a:ext cx="4804241" cy="1800200"/>
            </a:xfrm>
            <a:prstGeom prst="rect">
              <a:avLst/>
            </a:prstGeom>
          </p:spPr>
        </p:pic>
        <p:pic>
          <p:nvPicPr>
            <p:cNvPr id="17" name="Image 1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176528" y="2778009"/>
              <a:ext cx="917068" cy="442967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5868144" y="2780928"/>
              <a:ext cx="846218" cy="4650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17360" y="2769713"/>
              <a:ext cx="414521" cy="451263"/>
            </a:xfrm>
            <a:prstGeom prst="rect">
              <a:avLst/>
            </a:prstGeom>
          </p:spPr>
        </p:pic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054580" y="1928070"/>
              <a:ext cx="893893" cy="504173"/>
            </a:xfrm>
            <a:prstGeom prst="rect">
              <a:avLst/>
            </a:prstGeom>
          </p:spPr>
        </p:pic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832719" y="1977921"/>
              <a:ext cx="917068" cy="442967"/>
            </a:xfrm>
            <a:prstGeom prst="rect">
              <a:avLst/>
            </a:prstGeom>
          </p:spPr>
        </p:pic>
        <p:pic>
          <p:nvPicPr>
            <p:cNvPr id="23" name="Image 2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093596" y="2398928"/>
              <a:ext cx="821885" cy="4908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44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560362"/>
              </p:ext>
            </p:extLst>
          </p:nvPr>
        </p:nvGraphicFramePr>
        <p:xfrm>
          <a:off x="107504" y="793361"/>
          <a:ext cx="8929718" cy="21336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81577"/>
                <a:gridCol w="1648141"/>
              </a:tblGrid>
              <a:tr h="576073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200" b="1" dirty="0" err="1" smtClean="0"/>
                        <a:t>Definition</a:t>
                      </a:r>
                      <a:endParaRPr lang="fr-FR" sz="32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3200" b="1" dirty="0" err="1" smtClean="0"/>
                        <a:t>Symbols</a:t>
                      </a:r>
                      <a:endParaRPr lang="fr-FR" sz="3200" dirty="0"/>
                    </a:p>
                  </a:txBody>
                  <a:tcPr/>
                </a:tc>
              </a:tr>
              <a:tr h="1546300">
                <a:tc>
                  <a:txBody>
                    <a:bodyPr/>
                    <a:lstStyle/>
                    <a:p>
                      <a:pPr algn="l" rtl="0"/>
                      <a:r>
                        <a:rPr lang="en-US" sz="3200" i="1" u="sng" dirty="0" smtClean="0"/>
                        <a:t>translation</a:t>
                      </a:r>
                      <a:r>
                        <a:rPr lang="en-US" sz="3200" i="1" dirty="0" smtClean="0"/>
                        <a:t>, </a:t>
                      </a:r>
                      <a:r>
                        <a:rPr lang="en-US" sz="3200" i="1" u="sng" dirty="0" smtClean="0"/>
                        <a:t>velocity</a:t>
                      </a:r>
                      <a:r>
                        <a:rPr lang="en-US" sz="3200" i="1" dirty="0" smtClean="0"/>
                        <a:t> and </a:t>
                      </a:r>
                      <a:r>
                        <a:rPr lang="en-US" sz="3200" i="1" u="sng" dirty="0" smtClean="0"/>
                        <a:t>force</a:t>
                      </a:r>
                      <a:r>
                        <a:rPr lang="en-US" sz="3200" i="1" dirty="0" smtClean="0"/>
                        <a:t>  applied in the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direction parallel to</a:t>
                      </a:r>
                      <a:r>
                        <a:rPr lang="en-US" sz="32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the axis of the fuselage</a:t>
                      </a:r>
                      <a:endParaRPr lang="fr-FR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3200" i="1" dirty="0" smtClean="0"/>
                        <a:t>x, U, X 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975152"/>
              </p:ext>
            </p:extLst>
          </p:nvPr>
        </p:nvGraphicFramePr>
        <p:xfrm>
          <a:off x="146004" y="3068960"/>
          <a:ext cx="8929718" cy="1554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81577"/>
                <a:gridCol w="1648141"/>
              </a:tblGrid>
              <a:tr h="15463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i="1" u="sng" dirty="0" smtClean="0"/>
                        <a:t>translation</a:t>
                      </a:r>
                      <a:r>
                        <a:rPr lang="en-US" sz="3200" i="1" dirty="0" smtClean="0"/>
                        <a:t>, </a:t>
                      </a:r>
                      <a:r>
                        <a:rPr lang="en-US" sz="3200" i="1" u="sng" dirty="0" smtClean="0"/>
                        <a:t>velocity</a:t>
                      </a:r>
                      <a:r>
                        <a:rPr lang="en-US" sz="3200" i="1" dirty="0" smtClean="0"/>
                        <a:t> and </a:t>
                      </a:r>
                      <a:r>
                        <a:rPr lang="en-US" sz="3200" i="1" u="sng" dirty="0" smtClean="0"/>
                        <a:t>force</a:t>
                      </a:r>
                      <a:r>
                        <a:rPr lang="en-US" sz="3200" i="1" dirty="0" smtClean="0"/>
                        <a:t> applied in the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direction </a:t>
                      </a:r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perpendicular to the plane of symmetry of the aircraft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3200" i="1" dirty="0" smtClean="0"/>
                        <a:t>y, V, Y 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278862"/>
              </p:ext>
            </p:extLst>
          </p:nvPr>
        </p:nvGraphicFramePr>
        <p:xfrm>
          <a:off x="146004" y="4732040"/>
          <a:ext cx="8929718" cy="15544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81577"/>
                <a:gridCol w="1648141"/>
              </a:tblGrid>
              <a:tr h="1546300">
                <a:tc>
                  <a:txBody>
                    <a:bodyPr/>
                    <a:lstStyle/>
                    <a:p>
                      <a:pPr algn="l" rtl="0"/>
                      <a:r>
                        <a:rPr lang="en-US" sz="3200" i="1" u="sng" dirty="0" smtClean="0"/>
                        <a:t>translation</a:t>
                      </a:r>
                      <a:r>
                        <a:rPr lang="en-US" sz="3200" i="1" dirty="0" smtClean="0"/>
                        <a:t>, </a:t>
                      </a:r>
                      <a:r>
                        <a:rPr lang="en-US" sz="3200" i="1" u="sng" dirty="0" smtClean="0"/>
                        <a:t>velocity</a:t>
                      </a:r>
                      <a:r>
                        <a:rPr lang="en-US" sz="3200" i="1" dirty="0" smtClean="0"/>
                        <a:t> and </a:t>
                      </a:r>
                      <a:r>
                        <a:rPr lang="en-US" sz="3200" i="1" u="sng" dirty="0" smtClean="0"/>
                        <a:t>force</a:t>
                      </a:r>
                      <a:r>
                        <a:rPr lang="en-US" sz="3200" i="1" dirty="0" smtClean="0"/>
                        <a:t> applied in the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direction</a:t>
                      </a:r>
                      <a:r>
                        <a:rPr lang="en-US" sz="3200" i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3200" dirty="0" smtClean="0">
                          <a:solidFill>
                            <a:srgbClr val="FF0000"/>
                          </a:solidFill>
                        </a:rPr>
                        <a:t>perpendicular to both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x and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3200" i="1" dirty="0" smtClean="0"/>
                        <a:t>z, W, Z 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00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492899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92899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793361"/>
            <a:ext cx="6177482" cy="184768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20" y="924927"/>
            <a:ext cx="1445844" cy="406697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9455" y="896453"/>
            <a:ext cx="1407054" cy="397864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88584" y="1307623"/>
            <a:ext cx="487709" cy="409581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9269" y="1264166"/>
            <a:ext cx="347754" cy="398047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85026" y="1695357"/>
            <a:ext cx="1210300" cy="444572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47865" y="1717204"/>
            <a:ext cx="369145" cy="419907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53330" y="2206566"/>
            <a:ext cx="4394934" cy="330982"/>
          </a:xfrm>
          <a:prstGeom prst="rect">
            <a:avLst/>
          </a:prstGeom>
        </p:spPr>
      </p:pic>
      <p:grpSp>
        <p:nvGrpSpPr>
          <p:cNvPr id="23" name="Groupe 22"/>
          <p:cNvGrpSpPr/>
          <p:nvPr/>
        </p:nvGrpSpPr>
        <p:grpSpPr>
          <a:xfrm>
            <a:off x="2843808" y="3429000"/>
            <a:ext cx="3339054" cy="1944216"/>
            <a:chOff x="2843808" y="3429000"/>
            <a:chExt cx="3339054" cy="1944216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843808" y="3429000"/>
              <a:ext cx="3339054" cy="1944216"/>
            </a:xfrm>
            <a:prstGeom prst="rect">
              <a:avLst/>
            </a:prstGeom>
          </p:spPr>
        </p:pic>
        <p:pic>
          <p:nvPicPr>
            <p:cNvPr id="19" name="Image 1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179995" y="4797152"/>
              <a:ext cx="1760157" cy="468158"/>
            </a:xfrm>
            <a:prstGeom prst="rect">
              <a:avLst/>
            </a:prstGeom>
          </p:spPr>
        </p:pic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288997" y="4377983"/>
              <a:ext cx="1579147" cy="4911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389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67544" y="1076320"/>
                <a:ext cx="2290874" cy="9749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sz="2800" i="1" smtClean="0">
                                  <a:latin typeface="Cambria Math" panose="02040503050406030204" pitchFamily="18" charset="0"/>
                                </a:rPr>
                                <m:t>β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076320"/>
                <a:ext cx="2290874" cy="97494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076564" y="1111478"/>
                <a:ext cx="2911954" cy="9749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sz="2800" i="1">
                                  <a:latin typeface="Cambria Math" panose="02040503050406030204" pitchFamily="18" charset="0"/>
                                </a:rPr>
                                <m:t>β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6564" y="1111478"/>
                <a:ext cx="2911954" cy="974947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265818" y="1067728"/>
                <a:ext cx="2648241" cy="9835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𝑌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fr-FR" sz="2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818" y="1067728"/>
                <a:ext cx="2648241" cy="983539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360942" y="3168928"/>
                <a:ext cx="2504078" cy="9749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2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 b="0" i="0" smtClean="0">
                                  <a:latin typeface="Cambria Math" panose="02040503050406030204" pitchFamily="18" charset="0"/>
                                </a:rPr>
                                <m:t>xx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sz="2800" i="1">
                                  <a:latin typeface="Cambria Math" panose="02040503050406030204" pitchFamily="18" charset="0"/>
                                </a:rPr>
                                <m:t>β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42" y="3168928"/>
                <a:ext cx="2504078" cy="974947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2986196" y="3074930"/>
                <a:ext cx="3108230" cy="1068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sSup>
                            <m:sSup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 b="0" i="0" smtClean="0">
                                  <a:latin typeface="Cambria Math" panose="02040503050406030204" pitchFamily="18" charset="0"/>
                                </a:rPr>
                                <m:t>xx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6196" y="3074930"/>
                <a:ext cx="3108230" cy="106824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6133801" y="2961406"/>
                <a:ext cx="2911954" cy="10300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fr-FR" sz="2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sSup>
                            <m:sSup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>
                                  <a:latin typeface="Cambria Math" panose="02040503050406030204" pitchFamily="18" charset="0"/>
                                </a:rPr>
                                <m:t>xx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3801" y="2961406"/>
                <a:ext cx="2911954" cy="1030090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67544" y="4769837"/>
                <a:ext cx="2648241" cy="9835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fr-FR" sz="2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 b="0" i="0" smtClean="0">
                                  <a:latin typeface="Cambria Math" panose="02040503050406030204" pitchFamily="18" charset="0"/>
                                </a:rPr>
                                <m:t>zz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l-GR" sz="2800" i="1">
                                  <a:latin typeface="Cambria Math" panose="02040503050406030204" pitchFamily="18" charset="0"/>
                                </a:rPr>
                                <m:t>β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769837"/>
                <a:ext cx="2648241" cy="983539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330162" y="4810405"/>
                <a:ext cx="2755768" cy="10300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fr-FR" sz="2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sSup>
                            <m:sSup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 b="0" i="0" smtClean="0">
                                  <a:latin typeface="Cambria Math" panose="02040503050406030204" pitchFamily="18" charset="0"/>
                                </a:rPr>
                                <m:t>zz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162" y="4810405"/>
                <a:ext cx="2755768" cy="103009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6104218" y="4746561"/>
                <a:ext cx="2755768" cy="10300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fr-FR" sz="28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  <m:sSup>
                            <m:sSup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 b="0" i="0" smtClean="0">
                                  <a:latin typeface="Cambria Math" panose="02040503050406030204" pitchFamily="18" charset="0"/>
                                </a:rPr>
                                <m:t>zz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fr-FR" sz="28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4218" y="4746561"/>
                <a:ext cx="2755768" cy="1030090"/>
              </a:xfrm>
              <a:prstGeom prst="rect">
                <a:avLst/>
              </a:prstGeom>
              <a:blipFill rotWithShape="0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414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  <p:bldP spid="13" grpId="0"/>
      <p:bldP spid="14" grpId="0"/>
      <p:bldP spid="1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63645" y="1196752"/>
                <a:ext cx="8363272" cy="35418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371856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𝑌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sub>
                          </m:sSub>
                        </m:sub>
                      </m:sSub>
                      <m:r>
                        <a:rPr lang="fr-FR" sz="2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𝐶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b="0" i="1" smtClean="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𝑌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fr-FR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800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Arial" panose="020B0604020202020204" pitchFamily="34" charset="0"/>
                                        </a:rPr>
                                        <m:t>𝛿</m:t>
                                      </m:r>
                                    </m:e>
                                    <m:sub>
                                      <m:r>
                                        <a:rPr lang="fr-FR" sz="2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Arial" panose="020B0604020202020204" pitchFamily="34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sub>
                              </m:sSub>
                            </m:sub>
                          </m:sSub>
                          <m:r>
                            <a:rPr lang="fr-FR" sz="28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=</m:t>
                          </m:r>
                          <m:r>
                            <a:rPr lang="fr-FR" sz="280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0</m:t>
                          </m:r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     </m:t>
                          </m:r>
                        </m:e>
                        <m:sub/>
                      </m:sSub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𝑌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𝑟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𝑌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𝑟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371856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𝐿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>
                                  <a:latin typeface="Cambria Math" panose="02040503050406030204" pitchFamily="18" charset="0"/>
                                </a:rPr>
                                <m:t>xx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        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𝐿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𝑟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>
                                  <a:latin typeface="Cambria Math" panose="02040503050406030204" pitchFamily="18" charset="0"/>
                                </a:rPr>
                                <m:t>xx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𝑟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371856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𝑁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𝑎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>
                                  <a:latin typeface="Cambria Math" panose="02040503050406030204" pitchFamily="18" charset="0"/>
                                </a:rPr>
                                <m:t>zz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𝑁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𝑎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  <m:r>
                        <a:rPr lang="fr-FR" sz="28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            </m:t>
                      </m:r>
                      <m:sSub>
                        <m:sSubPr>
                          <m:ctrlP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𝑁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𝛿</m:t>
                              </m:r>
                            </m:e>
                            <m:sub>
                              <m:r>
                                <a:rPr lang="fr-FR" sz="2800" b="0" i="1" smtClean="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𝑟</m:t>
                              </m:r>
                            </m:sub>
                          </m:sSub>
                        </m:sub>
                      </m:sSub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𝑆𝑏</m:t>
                          </m:r>
                        </m:num>
                        <m:den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800">
                                  <a:latin typeface="Cambria Math" panose="02040503050406030204" pitchFamily="18" charset="0"/>
                                </a:rPr>
                                <m:t>zz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8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𝑁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800" i="1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𝛿</m:t>
                                  </m:r>
                                </m:e>
                                <m:sub>
                                  <m:r>
                                    <a:rPr lang="fr-FR" sz="2800" b="0" i="1" smtClean="0"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𝑟</m:t>
                                  </m:r>
                                </m:sub>
                              </m:sSub>
                            </m:sub>
                          </m:sSub>
                        </m:sub>
                      </m:sSub>
                    </m:oMath>
                  </m:oMathPara>
                </a14:m>
                <a:endParaRPr lang="fr-FR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645" y="1196752"/>
                <a:ext cx="8363272" cy="354186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748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88378" y="2964622"/>
            <a:ext cx="8643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 smtClean="0"/>
              <a:t>The aircraft stability properties can be investigated by computing the </a:t>
            </a:r>
            <a:r>
              <a:rPr lang="en-US" sz="3200" dirty="0" err="1" smtClean="0"/>
              <a:t>eigenvalues</a:t>
            </a:r>
            <a:r>
              <a:rPr lang="en-US" sz="3200" dirty="0" smtClean="0"/>
              <a:t> of the </a:t>
            </a:r>
            <a:r>
              <a:rPr lang="fr-FR" sz="3200" dirty="0" smtClean="0"/>
              <a:t>system </a:t>
            </a:r>
            <a:r>
              <a:rPr lang="fr-FR" sz="3200" dirty="0" err="1" smtClean="0"/>
              <a:t>matrix</a:t>
            </a:r>
            <a:r>
              <a:rPr lang="fr-FR" sz="3200" dirty="0" smtClean="0"/>
              <a:t> </a:t>
            </a:r>
            <a:r>
              <a:rPr lang="fr-FR" sz="3200" b="1" dirty="0" smtClean="0">
                <a:latin typeface="OCR A Extended" pitchFamily="50" charset="0"/>
                <a:cs typeface="Aharoni" pitchFamily="2" charset="-79"/>
              </a:rPr>
              <a:t>A</a:t>
            </a:r>
            <a:r>
              <a:rPr lang="fr-FR" sz="3200" dirty="0" smtClean="0"/>
              <a:t> </a:t>
            </a:r>
            <a:r>
              <a:rPr lang="fr-FR" sz="3200" dirty="0" err="1" smtClean="0"/>
              <a:t>using</a:t>
            </a:r>
            <a:r>
              <a:rPr lang="fr-FR" sz="3200" dirty="0" smtClean="0"/>
              <a:t>:</a:t>
            </a:r>
            <a:endParaRPr lang="fr-FR" sz="32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642918"/>
            <a:ext cx="6153873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4509120"/>
            <a:ext cx="3929090" cy="88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558" y="5517232"/>
            <a:ext cx="86950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1336036" y="1821460"/>
            <a:ext cx="10534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endParaRPr lang="fr-F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2771800" y="1692707"/>
            <a:ext cx="3064468" cy="819727"/>
            <a:chOff x="2771800" y="1692707"/>
            <a:chExt cx="3064468" cy="819727"/>
          </a:xfrm>
        </p:grpSpPr>
        <p:grpSp>
          <p:nvGrpSpPr>
            <p:cNvPr id="17" name="Groupe 16"/>
            <p:cNvGrpSpPr/>
            <p:nvPr/>
          </p:nvGrpSpPr>
          <p:grpSpPr>
            <a:xfrm>
              <a:off x="2771800" y="1692707"/>
              <a:ext cx="3064468" cy="819727"/>
              <a:chOff x="2771800" y="1692707"/>
              <a:chExt cx="3064468" cy="819727"/>
            </a:xfrm>
          </p:grpSpPr>
          <p:grpSp>
            <p:nvGrpSpPr>
              <p:cNvPr id="5" name="Groupe 4"/>
              <p:cNvGrpSpPr/>
              <p:nvPr/>
            </p:nvGrpSpPr>
            <p:grpSpPr>
              <a:xfrm>
                <a:off x="2771800" y="1692707"/>
                <a:ext cx="3064468" cy="819727"/>
                <a:chOff x="2771800" y="1692707"/>
                <a:chExt cx="3064468" cy="819727"/>
              </a:xfrm>
            </p:grpSpPr>
            <p:pic>
              <p:nvPicPr>
                <p:cNvPr id="12" name="Image 11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71800" y="1692707"/>
                  <a:ext cx="3064468" cy="819727"/>
                </a:xfrm>
                <a:prstGeom prst="rect">
                  <a:avLst/>
                </a:prstGeom>
              </p:spPr>
            </p:pic>
            <p:sp>
              <p:nvSpPr>
                <p:cNvPr id="3" name="Rectangle 2"/>
                <p:cNvSpPr/>
                <p:nvPr/>
              </p:nvSpPr>
              <p:spPr>
                <a:xfrm>
                  <a:off x="3419872" y="1863631"/>
                  <a:ext cx="288032" cy="23893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" name="Rectangle 3"/>
                <p:cNvSpPr/>
                <p:nvPr/>
              </p:nvSpPr>
              <p:spPr>
                <a:xfrm>
                  <a:off x="4610377" y="1863631"/>
                  <a:ext cx="242605" cy="41324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14" name="Rectangle 13"/>
              <p:cNvSpPr/>
              <p:nvPr/>
            </p:nvSpPr>
            <p:spPr>
              <a:xfrm>
                <a:off x="4932040" y="1821460"/>
                <a:ext cx="648072" cy="45541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3" name="ZoneTexte 12"/>
              <p:cNvSpPr txBox="1"/>
              <p:nvPr/>
            </p:nvSpPr>
            <p:spPr>
              <a:xfrm>
                <a:off x="4610377" y="1772816"/>
                <a:ext cx="321663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3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fr-FR" sz="3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ZoneTexte 17"/>
            <p:cNvSpPr txBox="1"/>
            <p:nvPr/>
          </p:nvSpPr>
          <p:spPr>
            <a:xfrm>
              <a:off x="4860032" y="1774557"/>
              <a:ext cx="432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fr-FR" sz="3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156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54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285728"/>
            <a:ext cx="5387411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791" y="1214422"/>
            <a:ext cx="8721927" cy="465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928802"/>
            <a:ext cx="84402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929198"/>
            <a:ext cx="300039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4286256"/>
            <a:ext cx="2643206" cy="553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1" y="5572140"/>
            <a:ext cx="2400317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7620" y="4857760"/>
            <a:ext cx="196703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86182" y="4357694"/>
            <a:ext cx="153267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14744" y="5643578"/>
            <a:ext cx="197323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1955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55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785794"/>
            <a:ext cx="8715436" cy="379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013" y="1928802"/>
            <a:ext cx="873514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357430"/>
            <a:ext cx="8346967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4286256"/>
            <a:ext cx="871909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43042" y="214290"/>
            <a:ext cx="3162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596" y="1214422"/>
            <a:ext cx="228601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88802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56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857232"/>
            <a:ext cx="878687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571612"/>
            <a:ext cx="289017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2000240"/>
            <a:ext cx="3643338" cy="381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8" y="214290"/>
            <a:ext cx="282626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7026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57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0017" y="1928802"/>
            <a:ext cx="871970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06" y="785794"/>
            <a:ext cx="8858312" cy="47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e 1"/>
          <p:cNvGrpSpPr/>
          <p:nvPr/>
        </p:nvGrpSpPr>
        <p:grpSpPr>
          <a:xfrm>
            <a:off x="214281" y="1285860"/>
            <a:ext cx="5786479" cy="500066"/>
            <a:chOff x="214281" y="1285860"/>
            <a:chExt cx="5786479" cy="500066"/>
          </a:xfrm>
        </p:grpSpPr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14281" y="1285860"/>
              <a:ext cx="4867309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097009" y="1372796"/>
              <a:ext cx="903751" cy="317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20" y="4071942"/>
            <a:ext cx="865230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43041" y="214290"/>
            <a:ext cx="218449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2249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492899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755824"/>
            <a:ext cx="3456384" cy="296120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714356"/>
            <a:ext cx="3466728" cy="303026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47593" y="3769766"/>
            <a:ext cx="3642345" cy="308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6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59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48426" y="1484784"/>
                <a:ext cx="8863558" cy="22658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≡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𝑈</m:t>
                                          </m:r>
                                        </m:e>
                                        <m:sub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426" y="1484784"/>
                <a:ext cx="8863558" cy="226587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763688" y="3925777"/>
                <a:ext cx="6480720" cy="23607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𝑈</m:t>
                                          </m:r>
                                        </m:e>
                                        <m:sub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925777"/>
                <a:ext cx="6480720" cy="236071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/>
              <p:cNvSpPr txBox="1"/>
              <p:nvPr/>
            </p:nvSpPr>
            <p:spPr>
              <a:xfrm>
                <a:off x="1018634" y="630767"/>
                <a:ext cx="660136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fr-FR" sz="28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Appendix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2800" b="1" i="1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  <m:sub>
                        <m:r>
                          <a:rPr lang="fr-FR" sz="2800" b="1" i="1">
                            <a:latin typeface="Cambria Math" panose="02040503050406030204" pitchFamily="18" charset="0"/>
                          </a:rPr>
                          <m:t>𝒖</m:t>
                        </m:r>
                      </m:sub>
                    </m:sSub>
                    <m:r>
                      <a:rPr lang="fr-FR" sz="28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2800" b="1" i="1" smtClean="0">
                        <a:latin typeface="Cambria Math" panose="02040503050406030204" pitchFamily="18" charset="0"/>
                      </a:rPr>
                      <m:t>𝑫𝒆𝒓𝒊𝒗𝒂𝒕𝒊𝒗𝒆</m:t>
                    </m:r>
                    <m:r>
                      <a:rPr lang="fr-FR" sz="28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sz="2800" b="1" i="1" smtClean="0">
                        <a:latin typeface="Cambria Math" panose="02040503050406030204" pitchFamily="18" charset="0"/>
                      </a:rPr>
                      <m:t>𝒄𝒂𝒍𝒄𝒖𝒍𝒂𝒕𝒊𝒐𝒏</m:t>
                    </m:r>
                  </m:oMath>
                </a14:m>
                <a:endParaRPr lang="fr-FR" sz="28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" name="ZoneTexte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634" y="630767"/>
                <a:ext cx="6601366" cy="523220"/>
              </a:xfrm>
              <a:prstGeom prst="rect">
                <a:avLst/>
              </a:prstGeom>
              <a:blipFill rotWithShape="0">
                <a:blip r:embed="rId6"/>
                <a:stretch>
                  <a:fillRect l="-1754" t="-11628" b="-313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805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6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42844" y="1142984"/>
          <a:ext cx="8858280" cy="114300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163166"/>
                <a:gridCol w="1695114"/>
              </a:tblGrid>
              <a:tr h="1143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i="1" u="sng" dirty="0" smtClean="0"/>
                        <a:t>angular velocity</a:t>
                      </a:r>
                      <a:r>
                        <a:rPr lang="en-US" sz="3200" i="1" dirty="0" smtClean="0"/>
                        <a:t> and </a:t>
                      </a:r>
                      <a:r>
                        <a:rPr lang="en-US" sz="3200" i="1" u="sng" dirty="0" smtClean="0"/>
                        <a:t>moment</a:t>
                      </a:r>
                      <a:r>
                        <a:rPr lang="en-US" sz="3200" i="1" dirty="0" smtClean="0"/>
                        <a:t> in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roll direction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3200" i="1" dirty="0" smtClean="0"/>
                        <a:t>p, L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" name="Tableau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718337"/>
              </p:ext>
            </p:extLst>
          </p:nvPr>
        </p:nvGraphicFramePr>
        <p:xfrm>
          <a:off x="107504" y="2348880"/>
          <a:ext cx="8858280" cy="114300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163166"/>
                <a:gridCol w="1695114"/>
              </a:tblGrid>
              <a:tr h="1143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i="1" u="sng" dirty="0" smtClean="0"/>
                        <a:t>angular velocity </a:t>
                      </a:r>
                      <a:r>
                        <a:rPr lang="en-US" sz="3200" i="1" dirty="0" smtClean="0"/>
                        <a:t>and </a:t>
                      </a:r>
                      <a:r>
                        <a:rPr lang="en-US" sz="3200" i="1" u="sng" dirty="0" smtClean="0"/>
                        <a:t>moment</a:t>
                      </a:r>
                      <a:r>
                        <a:rPr lang="en-US" sz="3200" i="1" dirty="0" smtClean="0"/>
                        <a:t> in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pitch direction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3200" i="1" dirty="0" smtClean="0"/>
                        <a:t>q, M 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338854"/>
              </p:ext>
            </p:extLst>
          </p:nvPr>
        </p:nvGraphicFramePr>
        <p:xfrm>
          <a:off x="107504" y="3582136"/>
          <a:ext cx="8858280" cy="114300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163166"/>
                <a:gridCol w="1695114"/>
              </a:tblGrid>
              <a:tr h="11430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i="1" u="sng" dirty="0" smtClean="0"/>
                        <a:t>angular velocity</a:t>
                      </a:r>
                      <a:r>
                        <a:rPr lang="en-US" sz="3200" i="1" dirty="0" smtClean="0"/>
                        <a:t> and </a:t>
                      </a:r>
                      <a:r>
                        <a:rPr lang="en-US" sz="3200" i="1" u="sng" dirty="0" smtClean="0"/>
                        <a:t>moment</a:t>
                      </a:r>
                      <a:r>
                        <a:rPr lang="en-US" sz="3200" i="1" dirty="0" smtClean="0"/>
                        <a:t> in </a:t>
                      </a:r>
                      <a:r>
                        <a:rPr lang="en-US" sz="3200" i="1" dirty="0" smtClean="0">
                          <a:solidFill>
                            <a:srgbClr val="FF0000"/>
                          </a:solidFill>
                        </a:rPr>
                        <a:t>yaw direction</a:t>
                      </a:r>
                      <a:endParaRPr lang="fr-FR" sz="32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3200" i="1" dirty="0" smtClean="0"/>
                        <a:t>r, N </a:t>
                      </a:r>
                      <a:endParaRPr lang="fr-FR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60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34976" y="980728"/>
                <a:ext cx="8568952" cy="2278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+(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976" y="980728"/>
                <a:ext cx="8568952" cy="227882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971600" y="3566652"/>
                <a:ext cx="6516216" cy="2482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fr-FR" sz="24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lang="fr-FR" sz="24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𝑢</m:t>
                                                  </m:r>
                                                  <m:d>
                                                    <m:dPr>
                                                      <m:ctrlPr>
                                                        <a:rPr lang="fr-FR" sz="24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dPr>
                                                    <m:e>
                                                      <m:r>
                                                        <a:rPr lang="fr-FR" sz="24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𝑡</m:t>
                                                      </m:r>
                                                    </m:e>
                                                  </m:d>
                                                </m:num>
                                                <m:den>
                                                  <m:sSub>
                                                    <m:sSubPr>
                                                      <m:ctrlPr>
                                                        <a:rPr lang="fr-FR" sz="24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fr-FR" sz="24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𝑈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fr-FR" sz="2400" i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0</m:t>
                                                      </m:r>
                                                    </m:sub>
                                                  </m:sSub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566652"/>
                <a:ext cx="6516216" cy="24826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241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61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152686" y="793361"/>
                <a:ext cx="7534114" cy="2482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fr-FR" sz="24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r>
                                                    <a:rPr lang="fr-FR" sz="24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𝑢</m:t>
                                                  </m:r>
                                                </m:num>
                                                <m:den>
                                                  <m:sSub>
                                                    <m:sSubPr>
                                                      <m:ctrlPr>
                                                        <a:rPr lang="fr-FR" sz="24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fr-FR" sz="24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𝑈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fr-FR" sz="2400" i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0</m:t>
                                                      </m:r>
                                                    </m:sub>
                                                  </m:sSub>
                                                </m:den>
                                              </m:f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𝑈</m:t>
                                      </m:r>
                                    </m:e>
                                    <m: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den>
                              </m:f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2686" y="793361"/>
                <a:ext cx="7534114" cy="248260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043608" y="3429000"/>
                <a:ext cx="6480720" cy="11855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400">
                          <a:latin typeface="Cambria Math" panose="02040503050406030204" pitchFamily="18" charset="0"/>
                        </a:rPr>
                        <m:t>≈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429000"/>
                <a:ext cx="6480720" cy="118558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624762" y="4838262"/>
                <a:ext cx="5256584" cy="1301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   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40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sSub>
                                                <m:sSubPr>
                                                  <m:ctrlPr>
                                                    <a:rPr lang="fr-FR" sz="24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fr-FR" sz="24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fr-FR" sz="2400" i="0">
                                                      <a:latin typeface="Cambria Math" panose="02040503050406030204" pitchFamily="18" charset="0"/>
                                                    </a:rPr>
                                                    <m:t>0</m:t>
                                                  </m:r>
                                                </m:sub>
                                              </m:sSub>
                                            </m:sub>
                                          </m:sSub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4762" y="4838262"/>
                <a:ext cx="5256584" cy="130119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597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62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1512856" y="303121"/>
                <a:ext cx="6443520" cy="8224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righ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𝐹𝑟𝑜𝑚</m:t>
                          </m:r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                       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func>
                        <m:func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400" i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func>
                        <m:func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400" i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𝛼</m:t>
                          </m:r>
                        </m:e>
                      </m:func>
                      <m:r>
                        <a:rPr lang="fr-FR" sz="2400" i="0">
                          <a:latin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fr-FR" sz="2400" i="1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2856" y="303121"/>
                <a:ext cx="6443520" cy="82246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95536" y="1340768"/>
                <a:ext cx="8291264" cy="842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den>
                          </m:f>
                        </m:e>
                        <m:sub/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den>
                          </m:f>
                        </m:e>
                        <m:sub/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sSub>
                                    <m:sSubPr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e>
                                    <m:sub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fr-FR" sz="2400">
                                      <a:latin typeface="Cambria Math" panose="02040503050406030204" pitchFamily="18" charset="0"/>
                                    </a:rPr>
                                    <m:t>𝜕</m:t>
                                  </m:r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den>
                              </m:f>
                            </m:e>
                            <m:sub/>
                          </m:sSub>
                          <m:r>
                            <a:rPr lang="fr-FR" sz="240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fr-FR" sz="2400" b="0" i="0" smtClean="0">
                                  <a:latin typeface="Cambria Math" panose="02040503050406030204" pitchFamily="18" charset="0"/>
                                </a:rPr>
                                <m:t>u</m:t>
                              </m:r>
                            </m:sub>
                          </m:sSub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fr-FR" sz="2400" i="1">
                          <a:latin typeface="Cambria Math" panose="02040503050406030204" pitchFamily="18" charset="0"/>
                        </a:rPr>
                        <m:t>𝑀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𝑀</m:t>
                          </m:r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340768"/>
                <a:ext cx="8291264" cy="842731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521999" y="2302178"/>
                <a:ext cx="5976664" cy="13862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𝜌</m:t>
                          </m:r>
                          <m:sSup>
                            <m:sSup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𝑈</m:t>
                                  </m:r>
                                </m:e>
                                <m:sub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𝑆</m:t>
                          </m:r>
                        </m:den>
                      </m:f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𝜕</m:t>
                              </m:r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𝜌</m:t>
                              </m:r>
                              <m:sSup>
                                <m:sSup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e>
                                <m:sup>
                                  <m:r>
                                    <a:rPr lang="fr-FR" sz="24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1999" y="2302178"/>
                <a:ext cx="5976664" cy="1386277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946032" y="4053226"/>
                <a:ext cx="5128599" cy="10502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400"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𝑇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  <m:d>
                                            <m:d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𝑡</m:t>
                                              </m:r>
                                            </m:e>
                                          </m:d>
                                        </m:num>
                                        <m:den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𝑈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den>
                                      </m:f>
                                      <m:sSub>
                                        <m:sSub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𝑇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4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𝐶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400" i="1">
                                                  <a:latin typeface="Cambria Math" panose="02040503050406030204" pitchFamily="18" charset="0"/>
                                                </a:rPr>
                                                <m:t>𝑇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fr-FR" sz="2400" i="0">
                                              <a:latin typeface="Cambria Math" panose="02040503050406030204" pitchFamily="18" charset="0"/>
                                            </a:rPr>
                                            <m:t>𝜕</m:t>
                                          </m:r>
                                          <m:r>
                                            <a:rPr lang="fr-FR" sz="2400" i="1">
                                              <a:latin typeface="Cambria Math" panose="02040503050406030204" pitchFamily="18" charset="0"/>
                                            </a:rPr>
                                            <m:t>𝑢</m:t>
                                          </m:r>
                                        </m:den>
                                      </m:f>
                                      <m:r>
                                        <a:rPr lang="fr-FR" sz="2400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6032" y="4053226"/>
                <a:ext cx="5128599" cy="1050224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3419872" y="5332579"/>
                <a:ext cx="2304256" cy="794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>
                              <a:latin typeface="Cambria Math" panose="02040503050406030204" pitchFamily="18" charset="0"/>
                            </a:rPr>
                            <m:t>𝜕</m:t>
                          </m:r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  <m:r>
                        <a:rPr lang="fr-FR" sz="2400" i="0">
                          <a:latin typeface="Cambria Math" panose="02040503050406030204" pitchFamily="18" charset="0"/>
                        </a:rPr>
                        <m:t>= −</m:t>
                      </m:r>
                      <m:r>
                        <a:rPr lang="fr-FR" sz="2400" i="0"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</m:oMath>
                  </m:oMathPara>
                </a14:m>
                <a:endParaRPr lang="fr-FR" sz="2400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5332579"/>
                <a:ext cx="2304256" cy="794641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27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63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1643042" y="5013176"/>
                <a:ext cx="6450776" cy="9749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𝐴𝑛𝑑</m:t>
                          </m:r>
                          <m:r>
                            <a:rPr lang="fr-FR" sz="2800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800" i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̅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</m:acc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𝑆</m:t>
                          </m:r>
                        </m:num>
                        <m:den>
                          <m:r>
                            <a:rPr lang="fr-FR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  <m:sSub>
                            <m:sSubPr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2800" i="1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fr-FR" sz="2800" i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fr-FR" sz="2800" i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ctrlPr>
                                <a:rPr lang="fr-FR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endChr m:val=""/>
                                      <m:ctrlP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28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b>
                                        <m:sSubPr>
                                          <m:ctrlPr>
                                            <a:rPr lang="fr-FR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8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800" i="1">
                                                  <a:latin typeface="Cambria Math" panose="02040503050406030204" pitchFamily="18" charset="0"/>
                                                </a:rPr>
                                                <m:t>𝐷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800" i="0">
                                                  <a:latin typeface="Cambria Math" panose="02040503050406030204" pitchFamily="18" charset="0"/>
                                                </a:rPr>
                                                <m:t>0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  <m:r>
                                        <a:rPr lang="fr-FR" sz="2800" i="0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fr-FR" sz="2800" i="1">
                                          <a:latin typeface="Cambria Math" panose="02040503050406030204" pitchFamily="18" charset="0"/>
                                        </a:rPr>
                                        <m:t>𝑀</m:t>
                                      </m:r>
                                      <m:sSub>
                                        <m:sSubPr>
                                          <m:ctrlPr>
                                            <a:rPr lang="fr-FR" sz="2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2800" i="1">
                                              <a:latin typeface="Cambria Math" panose="02040503050406030204" pitchFamily="18" charset="0"/>
                                            </a:rPr>
                                            <m:t>𝐶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fr-FR" sz="2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2800" i="1">
                                                  <a:latin typeface="Cambria Math" panose="02040503050406030204" pitchFamily="18" charset="0"/>
                                                </a:rPr>
                                                <m:t>𝐷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2800" i="1">
                                                  <a:latin typeface="Cambria Math" panose="02040503050406030204" pitchFamily="18" charset="0"/>
                                                </a:rPr>
                                                <m:t>𝑀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</m:e>
                                  </m:d>
                                </m:e>
                                <m:sub/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3042" y="5013176"/>
                <a:ext cx="6450776" cy="974947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872208" y="198687"/>
                <a:ext cx="4572000" cy="77213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1379220" algn="l"/>
                  </a:tabLst>
                </a:pPr>
                <a:r>
                  <a:rPr lang="en-US" sz="2400" dirty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Then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f>
                          <m:f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𝜕</m:t>
                            </m:r>
                            <m:sSub>
                              <m:sSubPr>
                                <m:ctrlP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𝑥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𝜕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𝑢</m:t>
                            </m:r>
                          </m:den>
                        </m:f>
                      </m:e>
                      <m:sub/>
                    </m:sSub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r>
                      <a:rPr lang="fr-FR" sz="2400" i="1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𝑀</m:t>
                    </m:r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𝑀</m:t>
                            </m:r>
                          </m:sub>
                        </m:sSub>
                      </m:sub>
                    </m:sSub>
                  </m:oMath>
                </a14:m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2208" y="198687"/>
                <a:ext cx="4572000" cy="772134"/>
              </a:xfrm>
              <a:prstGeom prst="rect">
                <a:avLst/>
              </a:prstGeom>
              <a:blipFill rotWithShape="0">
                <a:blip r:embed="rId5"/>
                <a:stretch>
                  <a:fillRect l="-2000" b="-15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755576" y="1168972"/>
                <a:ext cx="6408712" cy="7686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1379220" algn="l"/>
                  </a:tabLst>
                </a:pPr>
                <a:r>
                  <a:rPr lang="en-US" sz="24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And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𝑢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fr-FR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𝑞</m:t>
                            </m:r>
                          </m:e>
                        </m:acc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𝑆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  <m:t>𝑚</m:t>
                        </m:r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 </m:t>
                    </m:r>
                    <m:d>
                      <m:dPr>
                        <m:begChr m:val="["/>
                        <m:endChr m:val="]"/>
                        <m:ctrlPr>
                          <a:rPr lang="fr-FR" sz="24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(</m:t>
                            </m:r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𝐶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sub>
                            </m:s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𝐶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𝑇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sub>
                            </m:sSub>
                            <m:r>
                              <a:rPr lang="en-US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Arial" panose="020B0604020202020204" pitchFamily="34" charset="0"/>
                              </a:rPr>
                              <m:t>𝑀</m:t>
                            </m:r>
                            <m:sSub>
                              <m:sSubPr>
                                <m:ctrlP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𝐶</m:t>
                                </m:r>
                              </m:e>
                              <m:sub>
                                <m:sSub>
                                  <m:sSubPr>
                                    <m:ctrlP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fr-FR" sz="2400" i="1"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Arial" panose="020B0604020202020204" pitchFamily="34" charset="0"/>
                                      </a:rPr>
                                      <m:t>𝑀</m:t>
                                    </m:r>
                                  </m:sub>
                                </m:sSub>
                              </m:sub>
                            </m:sSub>
                          </m:e>
                          <m:sub/>
                        </m:sSub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)</m:t>
                        </m:r>
                      </m:e>
                    </m:d>
                  </m:oMath>
                </a14:m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168972"/>
                <a:ext cx="6408712" cy="768608"/>
              </a:xfrm>
              <a:prstGeom prst="rect">
                <a:avLst/>
              </a:prstGeom>
              <a:blipFill rotWithShape="0">
                <a:blip r:embed="rId6"/>
                <a:stretch>
                  <a:fillRect b="-158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1073893" y="2547229"/>
                <a:ext cx="5184576" cy="12371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1379220" algn="l"/>
                  </a:tabLst>
                </a:pPr>
                <a:r>
                  <a:rPr lang="en-US" sz="24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As in steady flight conditions</a:t>
                </a:r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137922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b="0" i="1" smtClean="0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fr-FR" sz="2400" i="1"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r>
                        <a:rPr lang="fr-FR" sz="2400" b="0" i="1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r>
                        <a:rPr lang="fr-FR" sz="24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−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r>
                        <a:rPr lang="fr-FR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+</m:t>
                      </m:r>
                      <m:sSub>
                        <m:sSub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𝐶</m:t>
                          </m:r>
                        </m:e>
                        <m:sub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sub>
                      </m:sSub>
                      <m:func>
                        <m:funcPr>
                          <m:ctrlPr>
                            <a:rPr lang="fr-FR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sz="2400" b="0" i="0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sin</m:t>
                          </m:r>
                        </m:fName>
                        <m:e>
                          <m:sSub>
                            <m:sSubPr>
                              <m:ctrlP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fr-FR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0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fr-FR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893" y="2547229"/>
                <a:ext cx="5184576" cy="1237134"/>
              </a:xfrm>
              <a:prstGeom prst="rect">
                <a:avLst/>
              </a:prstGeom>
              <a:blipFill rotWithShape="0">
                <a:blip r:embed="rId7"/>
                <a:stretch>
                  <a:fillRect t="-147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073892" y="4082760"/>
                <a:ext cx="7386540" cy="555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algn="l" rtl="0">
                  <a:lnSpc>
                    <a:spcPct val="115000"/>
                  </a:lnSpc>
                  <a:spcAft>
                    <a:spcPts val="1000"/>
                  </a:spcAft>
                  <a:tabLst>
                    <a:tab pos="1379220" algn="l"/>
                  </a:tabLst>
                </a:pPr>
                <a:r>
                  <a:rPr lang="en-US" sz="2400" dirty="0" smtClean="0">
                    <a:latin typeface="Calibri" panose="020F0502020204030204" pitchFamily="34" charset="0"/>
                    <a:ea typeface="Times New Roman" panose="02020603050405020304" pitchFamily="18" charset="0"/>
                    <a:cs typeface="Arial" panose="020B0604020202020204" pitchFamily="34" charset="0"/>
                  </a:rPr>
                  <a:t>So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−</m:t>
                    </m:r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fr-FR" sz="240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−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2</m:t>
                        </m:r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 </m:t>
                        </m:r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r>
                      <a:rPr lang="fr-FR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+</m:t>
                    </m:r>
                    <m:r>
                      <a:rPr lang="fr-FR" sz="2400" b="0" i="1" smtClean="0">
                        <a:latin typeface="Cambria Math" panose="02040503050406030204" pitchFamily="18" charset="0"/>
                        <a:ea typeface="Calibri" panose="020F0502020204030204" pitchFamily="34" charset="0"/>
                        <a:cs typeface="Arial" panose="020B0604020202020204" pitchFamily="34" charset="0"/>
                      </a:rPr>
                      <m:t>2</m:t>
                    </m:r>
                    <m:sSub>
                      <m:sSub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𝐶</m:t>
                        </m:r>
                      </m:e>
                      <m:sub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𝐿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</m:sub>
                    </m:sSub>
                    <m:func>
                      <m:funcPr>
                        <m:ctrlPr>
                          <a:rPr lang="fr-FR" sz="2400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240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sin</m:t>
                        </m:r>
                      </m:fName>
                      <m:e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0</m:t>
                            </m:r>
                          </m:sub>
                        </m:sSub>
                        <m:r>
                          <a:rPr lang="fr-FR" sz="2400" b="0" i="1" smtClean="0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m:t>)</m:t>
                        </m:r>
                        <m:r>
                          <a:rPr lang="fr-FR" sz="2400">
                            <a:latin typeface="Cambria Math" panose="02040503050406030204" pitchFamily="18" charset="0"/>
                          </a:rPr>
                          <m:t>≈</m:t>
                        </m:r>
                        <m:sSub>
                          <m:sSubPr>
                            <m:ctrlP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−</m:t>
                            </m:r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2</m:t>
                            </m:r>
                            <m:r>
                              <a:rPr lang="fr-FR" sz="2400" b="0" i="1" smtClean="0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 </m:t>
                            </m:r>
                            <m:r>
                              <a:rPr lang="fr-FR" sz="2400" i="1"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Arial" panose="020B0604020202020204" pitchFamily="34" charset="0"/>
                              </a:rPr>
                              <m:t>𝐶</m:t>
                            </m:r>
                          </m:e>
                          <m:sub>
                            <m:sSub>
                              <m:sSubPr>
                                <m:ctrlP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fr-FR" sz="2400" i="1"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sub>
                            </m:sSub>
                          </m:sub>
                        </m:sSub>
                      </m:e>
                    </m:func>
                  </m:oMath>
                </a14:m>
                <a:endParaRPr lang="fr-FR" sz="2400" dirty="0"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892" y="4082760"/>
                <a:ext cx="7386540" cy="555921"/>
              </a:xfrm>
              <a:prstGeom prst="rect">
                <a:avLst/>
              </a:prstGeom>
              <a:blipFill rotWithShape="0">
                <a:blip r:embed="rId8"/>
                <a:stretch>
                  <a:fillRect b="-1648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183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7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61" y="1556792"/>
            <a:ext cx="866026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8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06" y="793361"/>
            <a:ext cx="881544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06" y="1706986"/>
            <a:ext cx="673526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414307" y="2265884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</a:rPr>
              <a:t>– </a:t>
            </a:r>
            <a:r>
              <a:rPr lang="en-US" sz="3200" b="1" u="sng" dirty="0" smtClean="0">
                <a:solidFill>
                  <a:srgbClr val="00B050"/>
                </a:solidFill>
              </a:rPr>
              <a:t>Sum of forces </a:t>
            </a:r>
            <a:r>
              <a:rPr lang="en-US" sz="3200" dirty="0" smtClean="0"/>
              <a:t>acting on the system (internal and external) are equal to its </a:t>
            </a:r>
            <a:r>
              <a:rPr lang="en-US" sz="3200" dirty="0" smtClean="0">
                <a:solidFill>
                  <a:srgbClr val="FF0000"/>
                </a:solidFill>
              </a:rPr>
              <a:t>mass times its acceleration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4307" y="4403592"/>
            <a:ext cx="83582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 smtClean="0">
                <a:solidFill>
                  <a:srgbClr val="00B050"/>
                </a:solidFill>
              </a:rPr>
              <a:t>– </a:t>
            </a:r>
            <a:r>
              <a:rPr lang="en-US" sz="3200" b="1" u="sng" dirty="0" smtClean="0">
                <a:solidFill>
                  <a:srgbClr val="00B050"/>
                </a:solidFill>
              </a:rPr>
              <a:t>Sum of moments </a:t>
            </a:r>
            <a:r>
              <a:rPr lang="en-US" sz="3200" dirty="0" smtClean="0"/>
              <a:t>acting on the system (internal and external) are equal to its </a:t>
            </a:r>
            <a:r>
              <a:rPr lang="en-US" sz="3200" dirty="0" smtClean="0">
                <a:solidFill>
                  <a:srgbClr val="FF0000"/>
                </a:solidFill>
              </a:rPr>
              <a:t>moment of inertia times its </a:t>
            </a:r>
            <a:r>
              <a:rPr lang="fr-FR" sz="3200" dirty="0" err="1" smtClean="0">
                <a:solidFill>
                  <a:srgbClr val="FF0000"/>
                </a:solidFill>
              </a:rPr>
              <a:t>angular</a:t>
            </a:r>
            <a:r>
              <a:rPr lang="fr-FR" sz="3200" dirty="0" smtClean="0">
                <a:solidFill>
                  <a:srgbClr val="FF0000"/>
                </a:solidFill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acceleration</a:t>
            </a:r>
            <a:endParaRPr lang="fr-FR" sz="3200" dirty="0">
              <a:solidFill>
                <a:srgbClr val="FF0000"/>
              </a:solidFill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53338" y="3397026"/>
            <a:ext cx="2786082" cy="994700"/>
          </a:xfrm>
          <a:prstGeom prst="rect">
            <a:avLst/>
          </a:prstGeom>
          <a:noFill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6489" y="5417070"/>
            <a:ext cx="2976583" cy="1071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10C9B-ADFC-4A9F-BC7D-09FB4ED44036}" type="datetime1">
              <a:rPr lang="fr-FR" sz="1800" b="1" smtClean="0">
                <a:solidFill>
                  <a:schemeClr val="accent1"/>
                </a:solidFill>
                <a:cs typeface="+mj-cs"/>
              </a:rPr>
              <a:pPr/>
              <a:t>27/03/2020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786182" y="6286520"/>
            <a:ext cx="2133600" cy="365125"/>
          </a:xfrm>
        </p:spPr>
        <p:txBody>
          <a:bodyPr/>
          <a:lstStyle/>
          <a:p>
            <a:pPr algn="ctr"/>
            <a:fld id="{7910A345-B1C5-4069-B5CA-2F43886B6E0A}" type="slidenum">
              <a:rPr lang="ar-SY" sz="1800" b="1" smtClean="0">
                <a:solidFill>
                  <a:schemeClr val="accent1"/>
                </a:solidFill>
                <a:cs typeface="+mj-cs"/>
              </a:rPr>
              <a:pPr algn="ctr"/>
              <a:t>9</a:t>
            </a:fld>
            <a:endParaRPr lang="ar-SY" sz="1800" b="1" dirty="0">
              <a:solidFill>
                <a:schemeClr val="accent1"/>
              </a:solidFill>
              <a:cs typeface="+mj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0" y="6286520"/>
            <a:ext cx="1643042" cy="365125"/>
          </a:xfr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fr-FR" sz="1800" b="1" dirty="0" smtClean="0">
                <a:solidFill>
                  <a:srgbClr val="FF0000"/>
                </a:solidFill>
                <a:cs typeface="+mj-cs"/>
              </a:rPr>
              <a:t>Philippe</a:t>
            </a:r>
            <a:r>
              <a:rPr lang="fr-FR" b="1" dirty="0" smtClean="0"/>
              <a:t> </a:t>
            </a:r>
            <a:r>
              <a:rPr lang="fr-FR" sz="1800" b="1" dirty="0" err="1" smtClean="0">
                <a:solidFill>
                  <a:srgbClr val="FF0000"/>
                </a:solidFill>
                <a:cs typeface="+mj-cs"/>
              </a:rPr>
              <a:t>Yazigi</a:t>
            </a:r>
            <a:endParaRPr lang="ar-SY" sz="1800" b="1" dirty="0">
              <a:solidFill>
                <a:srgbClr val="FF0000"/>
              </a:solidFill>
              <a:cs typeface="+mj-cs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142976" cy="793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3818" y="0"/>
            <a:ext cx="1050182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214290"/>
            <a:ext cx="3286148" cy="701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1357298"/>
            <a:ext cx="341314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79" y="2092611"/>
            <a:ext cx="3429025" cy="622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85917" y="2818530"/>
            <a:ext cx="3357587" cy="61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42844" y="3571876"/>
            <a:ext cx="893351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06" y="4446339"/>
            <a:ext cx="8929750" cy="697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32" y="5500702"/>
            <a:ext cx="8974399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22848</TotalTime>
  <Words>623</Words>
  <Application>Microsoft Office PowerPoint</Application>
  <PresentationFormat>Affichage à l'écran (4:3)</PresentationFormat>
  <Paragraphs>315</Paragraphs>
  <Slides>63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63</vt:i4>
      </vt:variant>
    </vt:vector>
  </HeadingPairs>
  <TitlesOfParts>
    <vt:vector size="71" baseType="lpstr">
      <vt:lpstr>Aharoni</vt:lpstr>
      <vt:lpstr>Arial</vt:lpstr>
      <vt:lpstr>Calibri</vt:lpstr>
      <vt:lpstr>Cambria Math</vt:lpstr>
      <vt:lpstr>Century Schoolbook</vt:lpstr>
      <vt:lpstr>OCR A Extended</vt:lpstr>
      <vt:lpstr>Times New Roman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TOSHIBA L655</dc:creator>
  <cp:lastModifiedBy>ipsa</cp:lastModifiedBy>
  <cp:revision>822</cp:revision>
  <dcterms:created xsi:type="dcterms:W3CDTF">2016-07-31T05:57:18Z</dcterms:created>
  <dcterms:modified xsi:type="dcterms:W3CDTF">2020-03-27T09:51:16Z</dcterms:modified>
</cp:coreProperties>
</file>