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1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79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798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9f3aeaa1cc_0_43:notes"/>
          <p:cNvSpPr/>
          <p:nvPr>
            <p:ph idx="2" type="sldImg"/>
          </p:nvPr>
        </p:nvSpPr>
        <p:spPr>
          <a:xfrm>
            <a:off x="93435" y="685838"/>
            <a:ext cx="6671100" cy="3427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" name="Google Shape;60;g29f3aeaa1cc_0_43:notes"/>
          <p:cNvSpPr txBox="1"/>
          <p:nvPr>
            <p:ph idx="1" type="body"/>
          </p:nvPr>
        </p:nvSpPr>
        <p:spPr>
          <a:xfrm>
            <a:off x="685801" y="4343406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g29f3aeaa1cc_0_43:notes"/>
          <p:cNvSpPr txBox="1"/>
          <p:nvPr>
            <p:ph idx="12" type="sldNum"/>
          </p:nvPr>
        </p:nvSpPr>
        <p:spPr>
          <a:xfrm>
            <a:off x="3884614" y="8685225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itle and Content">
  <p:cSld name="3_Title and Conten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" type="body"/>
          </p:nvPr>
        </p:nvSpPr>
        <p:spPr>
          <a:xfrm>
            <a:off x="266703" y="945360"/>
            <a:ext cx="8431800" cy="361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43"/>
              </a:spcBef>
              <a:spcAft>
                <a:spcPts val="0"/>
              </a:spcAft>
              <a:buClr>
                <a:srgbClr val="003366"/>
              </a:buClr>
              <a:buSzPts val="2215"/>
              <a:buFont typeface="Arial Narrow"/>
              <a:buNone/>
              <a:defRPr sz="2215">
                <a:solidFill>
                  <a:srgbClr val="003366"/>
                </a:solidFill>
              </a:defRPr>
            </a:lvl1pPr>
            <a:lvl2pPr indent="-406400" lvl="1" marL="914400" rtl="0" algn="l">
              <a:spcBef>
                <a:spcPts val="560"/>
              </a:spcBef>
              <a:spcAft>
                <a:spcPts val="0"/>
              </a:spcAft>
              <a:buClr>
                <a:srgbClr val="003366"/>
              </a:buClr>
              <a:buSzPts val="2800"/>
              <a:buFont typeface="Arial Narrow"/>
              <a:buChar char="○"/>
              <a:defRPr>
                <a:solidFill>
                  <a:srgbClr val="003366"/>
                </a:solidFill>
              </a:defRPr>
            </a:lvl2pPr>
            <a:lvl3pPr indent="-334136" lvl="2" marL="1371600" rtl="0" algn="l">
              <a:spcBef>
                <a:spcPts val="332"/>
              </a:spcBef>
              <a:spcAft>
                <a:spcPts val="0"/>
              </a:spcAft>
              <a:buClr>
                <a:schemeClr val="lt1"/>
              </a:buClr>
              <a:buSzPts val="1662"/>
              <a:buFont typeface="Arial Narrow"/>
              <a:buChar char="■"/>
              <a:defRPr sz="1662">
                <a:solidFill>
                  <a:srgbClr val="003366"/>
                </a:solidFill>
              </a:defRPr>
            </a:lvl3pPr>
            <a:lvl4pPr indent="-322389" lvl="3" marL="1828800" rtl="0" algn="l">
              <a:spcBef>
                <a:spcPts val="295"/>
              </a:spcBef>
              <a:spcAft>
                <a:spcPts val="0"/>
              </a:spcAft>
              <a:buClr>
                <a:schemeClr val="lt1"/>
              </a:buClr>
              <a:buSzPts val="1477"/>
              <a:buFont typeface="Arial Narrow"/>
              <a:buChar char="●"/>
              <a:defRPr sz="1477">
                <a:solidFill>
                  <a:srgbClr val="003366"/>
                </a:solidFill>
              </a:defRPr>
            </a:lvl4pPr>
            <a:lvl5pPr indent="-322389" lvl="4" marL="2286000" rtl="0" algn="l">
              <a:spcBef>
                <a:spcPts val="295"/>
              </a:spcBef>
              <a:spcAft>
                <a:spcPts val="0"/>
              </a:spcAft>
              <a:buClr>
                <a:schemeClr val="lt1"/>
              </a:buClr>
              <a:buSzPts val="1477"/>
              <a:buFont typeface="Arial Narrow"/>
              <a:buChar char="○"/>
              <a:defRPr sz="1477">
                <a:solidFill>
                  <a:srgbClr val="003366"/>
                </a:solidFill>
              </a:defRPr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type="title"/>
          </p:nvPr>
        </p:nvSpPr>
        <p:spPr>
          <a:xfrm>
            <a:off x="266700" y="59531"/>
            <a:ext cx="8569500" cy="75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 b="0">
                <a:solidFill>
                  <a:srgbClr val="003366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4077769" y="4814550"/>
            <a:ext cx="968700" cy="2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- No People Footer" type="obj">
  <p:cSld name="OBJEC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>
            <a:off x="425302" y="250890"/>
            <a:ext cx="8335800" cy="5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rgbClr val="002060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1" type="body"/>
          </p:nvPr>
        </p:nvSpPr>
        <p:spPr>
          <a:xfrm>
            <a:off x="425302" y="1024509"/>
            <a:ext cx="8335800" cy="319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12750" lvl="0" marL="457200" rtl="0" algn="l">
              <a:spcBef>
                <a:spcPts val="580"/>
              </a:spcBef>
              <a:spcAft>
                <a:spcPts val="0"/>
              </a:spcAft>
              <a:buClr>
                <a:srgbClr val="002060"/>
              </a:buClr>
              <a:buSzPts val="2900"/>
              <a:buFont typeface="Arial Narrow"/>
              <a:buChar char="●"/>
              <a:defRPr>
                <a:solidFill>
                  <a:srgbClr val="002060"/>
                </a:solidFill>
              </a:defRPr>
            </a:lvl1pPr>
            <a:lvl2pPr indent="-393700" lvl="1" marL="914400" rtl="0" algn="l">
              <a:spcBef>
                <a:spcPts val="520"/>
              </a:spcBef>
              <a:spcAft>
                <a:spcPts val="0"/>
              </a:spcAft>
              <a:buClr>
                <a:srgbClr val="002060"/>
              </a:buClr>
              <a:buSzPts val="2600"/>
              <a:buFont typeface="Arial Narrow"/>
              <a:buChar char="○"/>
              <a:defRPr sz="2600">
                <a:solidFill>
                  <a:srgbClr val="002060"/>
                </a:solidFill>
              </a:defRPr>
            </a:lvl2pPr>
            <a:lvl3pPr indent="-381000" lvl="2" marL="1371600" rtl="0" algn="l">
              <a:spcBef>
                <a:spcPts val="48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 Narrow"/>
              <a:buChar char="■"/>
              <a:defRPr>
                <a:solidFill>
                  <a:srgbClr val="002060"/>
                </a:solidFill>
              </a:defRPr>
            </a:lvl3pPr>
            <a:lvl4pPr indent="-355600" lvl="3" marL="1828800" rtl="0" algn="l">
              <a:spcBef>
                <a:spcPts val="40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Arial Narrow"/>
              <a:buChar char="●"/>
              <a:defRPr>
                <a:solidFill>
                  <a:srgbClr val="002060"/>
                </a:solidFill>
              </a:defRPr>
            </a:lvl4pPr>
            <a:lvl5pPr indent="-355600" lvl="4" marL="2286000" rtl="0" algn="l">
              <a:spcBef>
                <a:spcPts val="40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Arial Narrow"/>
              <a:buChar char="○"/>
              <a:defRPr>
                <a:solidFill>
                  <a:srgbClr val="002060"/>
                </a:solidFill>
              </a:defRPr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231793" y="4937201"/>
            <a:ext cx="413400" cy="20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>
            <a:lvl1pPr indent="0" lvl="0" marL="0" marR="0" rtl="0" algn="r">
              <a:spcBef>
                <a:spcPts val="0"/>
              </a:spcBef>
              <a:buNone/>
              <a:defRPr sz="110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sz="110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sz="110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sz="110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sz="110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sz="110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sz="110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sz="110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sz="110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>
            <p:ph type="title"/>
          </p:nvPr>
        </p:nvSpPr>
        <p:spPr>
          <a:xfrm>
            <a:off x="266700" y="59531"/>
            <a:ext cx="8569500" cy="75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20"/>
              <a:t>Timor-Leste Government and Political Parties</a:t>
            </a:r>
            <a:endParaRPr i="1" sz="1460"/>
          </a:p>
        </p:txBody>
      </p:sp>
      <p:pic>
        <p:nvPicPr>
          <p:cNvPr id="64" name="Google Shape;6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4475" y="843350"/>
            <a:ext cx="762000" cy="95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4475" y="2536500"/>
            <a:ext cx="4625952" cy="24184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52575" y="3259100"/>
            <a:ext cx="3224650" cy="1432188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5"/>
          <p:cNvSpPr txBox="1"/>
          <p:nvPr/>
        </p:nvSpPr>
        <p:spPr>
          <a:xfrm>
            <a:off x="1162050" y="767150"/>
            <a:ext cx="31284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u="sng">
                <a:solidFill>
                  <a:schemeClr val="dk2"/>
                </a:solidFill>
              </a:rPr>
              <a:t>President</a:t>
            </a:r>
            <a:r>
              <a:rPr lang="en-GB" sz="1000">
                <a:solidFill>
                  <a:schemeClr val="dk2"/>
                </a:solidFill>
              </a:rPr>
              <a:t>: </a:t>
            </a:r>
            <a:r>
              <a:rPr b="1" lang="en-GB" sz="1000">
                <a:solidFill>
                  <a:schemeClr val="dk2"/>
                </a:solidFill>
              </a:rPr>
              <a:t>Jose Ramos-Horta </a:t>
            </a:r>
            <a:r>
              <a:rPr lang="en-GB" sz="1000">
                <a:solidFill>
                  <a:schemeClr val="dk2"/>
                </a:solidFill>
              </a:rPr>
              <a:t>(73)</a:t>
            </a:r>
            <a:endParaRPr sz="10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2"/>
                </a:solidFill>
              </a:rPr>
              <a:t>Former president and PM. Nobel Prize L</a:t>
            </a:r>
            <a:r>
              <a:rPr lang="en-GB" sz="1000">
                <a:solidFill>
                  <a:schemeClr val="dk2"/>
                </a:solidFill>
              </a:rPr>
              <a:t>aureate</a:t>
            </a:r>
            <a:r>
              <a:rPr lang="en-GB" sz="1000">
                <a:solidFill>
                  <a:schemeClr val="dk2"/>
                </a:solidFill>
              </a:rPr>
              <a:t> 1996. Focus in poverty reduction, education and ASEAN membership.</a:t>
            </a:r>
            <a:endParaRPr sz="10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2"/>
                </a:solidFill>
              </a:rPr>
              <a:t>Party: CNRT - Elected: March 2022 (62%)</a:t>
            </a:r>
            <a:endParaRPr sz="10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2"/>
                </a:solidFill>
              </a:rPr>
              <a:t>Next election: mid-2027</a:t>
            </a:r>
            <a:endParaRPr sz="1000">
              <a:solidFill>
                <a:schemeClr val="dk2"/>
              </a:solidFill>
            </a:endParaRPr>
          </a:p>
        </p:txBody>
      </p:sp>
      <p:pic>
        <p:nvPicPr>
          <p:cNvPr id="68" name="Google Shape;68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668200" y="843350"/>
            <a:ext cx="762000" cy="952500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5"/>
          <p:cNvSpPr txBox="1"/>
          <p:nvPr/>
        </p:nvSpPr>
        <p:spPr>
          <a:xfrm>
            <a:off x="5572381" y="767150"/>
            <a:ext cx="31284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u="sng">
                <a:solidFill>
                  <a:schemeClr val="dk2"/>
                </a:solidFill>
              </a:rPr>
              <a:t>Prime Minister</a:t>
            </a:r>
            <a:r>
              <a:rPr lang="en-GB" sz="1000">
                <a:solidFill>
                  <a:schemeClr val="dk2"/>
                </a:solidFill>
              </a:rPr>
              <a:t>: </a:t>
            </a:r>
            <a:r>
              <a:rPr b="1" lang="en-GB" sz="1000">
                <a:solidFill>
                  <a:schemeClr val="dk2"/>
                </a:solidFill>
              </a:rPr>
              <a:t>“Xanana” Gusmão </a:t>
            </a:r>
            <a:r>
              <a:rPr lang="en-GB" sz="1000">
                <a:solidFill>
                  <a:schemeClr val="dk2"/>
                </a:solidFill>
              </a:rPr>
              <a:t>(77)</a:t>
            </a:r>
            <a:endParaRPr sz="10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2"/>
                </a:solidFill>
              </a:rPr>
              <a:t>First president and former PM. Hero of the Resistance. Strong focus in developing the south coast of the island.</a:t>
            </a:r>
            <a:endParaRPr sz="10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2"/>
                </a:solidFill>
              </a:rPr>
              <a:t>Party: CNRT - Elected June 2023 (42%)</a:t>
            </a:r>
            <a:endParaRPr sz="10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2"/>
                </a:solidFill>
              </a:rPr>
              <a:t>Next election: mid-2028</a:t>
            </a:r>
            <a:endParaRPr sz="1000">
              <a:solidFill>
                <a:schemeClr val="dk2"/>
              </a:solidFill>
            </a:endParaRPr>
          </a:p>
        </p:txBody>
      </p:sp>
      <p:sp>
        <p:nvSpPr>
          <p:cNvPr id="70" name="Google Shape;70;p15"/>
          <p:cNvSpPr txBox="1"/>
          <p:nvPr/>
        </p:nvSpPr>
        <p:spPr>
          <a:xfrm>
            <a:off x="266700" y="2162675"/>
            <a:ext cx="8715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dk2"/>
                </a:solidFill>
              </a:rPr>
              <a:t>Results of the </a:t>
            </a:r>
            <a:r>
              <a:rPr b="1" lang="en-GB">
                <a:solidFill>
                  <a:schemeClr val="dk2"/>
                </a:solidFill>
              </a:rPr>
              <a:t>Parliamentary</a:t>
            </a:r>
            <a:r>
              <a:rPr b="1" lang="en-GB">
                <a:solidFill>
                  <a:schemeClr val="dk2"/>
                </a:solidFill>
              </a:rPr>
              <a:t> election 2023</a:t>
            </a:r>
            <a:endParaRPr b="1">
              <a:solidFill>
                <a:schemeClr val="dk2"/>
              </a:solidFill>
            </a:endParaRPr>
          </a:p>
        </p:txBody>
      </p:sp>
      <p:sp>
        <p:nvSpPr>
          <p:cNvPr id="71" name="Google Shape;71;p15"/>
          <p:cNvSpPr txBox="1"/>
          <p:nvPr/>
        </p:nvSpPr>
        <p:spPr>
          <a:xfrm>
            <a:off x="5224325" y="2388475"/>
            <a:ext cx="3224700" cy="8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dk2"/>
                </a:solidFill>
              </a:rPr>
              <a:t>This is a text. </a:t>
            </a:r>
            <a:r>
              <a:rPr lang="en-GB" sz="900">
                <a:solidFill>
                  <a:schemeClr val="dk2"/>
                </a:solidFill>
              </a:rPr>
              <a:t>This is a text.This is a text.This is a text.This is a text.This is a text.This is a text.This is a text.This is a text.This is a text.This is a text.This is a text.This is a text.This is a text.This is a text.This is a text.This is a text.This is a text.This is a text.This is a text.</a:t>
            </a:r>
            <a:endParaRPr sz="9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