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9.png" ContentType="image/png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  <Override PartName="/ppt/media/image7.png" ContentType="image/png"/>
  <Override PartName="/ppt/media/image8.png" ContentType="image/png"/>
  <Override PartName="/ppt/media/image10.png" ContentType="image/png"/>
  <Override PartName="/ppt/media/image11.png" ContentType="image/png"/>
  <Override PartName="/ppt/media/image12.png" ContentType="image/png"/>
  <Override PartName="/ppt/media/image13.png" ContentType="image/png"/>
  <Override PartName="/ppt/media/image14.png" ContentType="image/png"/>
  <Override PartName="/ppt/slideLayouts/slideLayout9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6.xml.rels" ContentType="application/vnd.openxmlformats-package.relationships+xml"/>
  <Override PartName="/ppt/_rels/presentation.xml.rels" ContentType="application/vnd.openxmlformats-package.relationships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slides/_rels/slide20.xml.rels" ContentType="application/vnd.openxmlformats-package.relationships+xml"/>
  <Override PartName="/ppt/slides/_rels/slide21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61" r:id="rId3"/>
    <p:sldMasterId id="2147483674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</p:sldIdLst>
  <p:sldSz cx="12192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4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png"/><Relationship Id="rId3" Type="http://schemas.openxmlformats.org/officeDocument/2006/relationships/image" Target="../media/image8.png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1.png"/><Relationship Id="rId3" Type="http://schemas.openxmlformats.org/officeDocument/2006/relationships/image" Target="../media/image12.png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1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2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4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5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46" name="" descr=""/>
          <p:cNvPicPr/>
          <p:nvPr/>
        </p:nvPicPr>
        <p:blipFill>
          <a:blip r:embed="rId2"/>
          <a:stretch/>
        </p:blipFill>
        <p:spPr>
          <a:xfrm>
            <a:off x="360288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47" name="" descr=""/>
          <p:cNvPicPr/>
          <p:nvPr/>
        </p:nvPicPr>
        <p:blipFill>
          <a:blip r:embed="rId3"/>
          <a:stretch/>
        </p:blipFill>
        <p:spPr>
          <a:xfrm>
            <a:off x="360288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61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5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6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7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8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8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8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8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87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88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9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91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92" name="" descr=""/>
          <p:cNvPicPr/>
          <p:nvPr/>
        </p:nvPicPr>
        <p:blipFill>
          <a:blip r:embed="rId2"/>
          <a:stretch/>
        </p:blipFill>
        <p:spPr>
          <a:xfrm>
            <a:off x="360288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93" name="" descr=""/>
          <p:cNvPicPr/>
          <p:nvPr/>
        </p:nvPicPr>
        <p:blipFill>
          <a:blip r:embed="rId3"/>
          <a:stretch/>
        </p:blipFill>
        <p:spPr>
          <a:xfrm>
            <a:off x="360288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08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1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1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8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9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2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2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23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2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2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2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2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30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3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3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34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35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3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38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139" name="" descr=""/>
          <p:cNvPicPr/>
          <p:nvPr/>
        </p:nvPicPr>
        <p:blipFill>
          <a:blip r:embed="rId2"/>
          <a:stretch/>
        </p:blipFill>
        <p:spPr>
          <a:xfrm>
            <a:off x="360288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140" name="" descr=""/>
          <p:cNvPicPr/>
          <p:nvPr/>
        </p:nvPicPr>
        <p:blipFill>
          <a:blip r:embed="rId3"/>
          <a:stretch/>
        </p:blipFill>
        <p:spPr>
          <a:xfrm>
            <a:off x="360288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0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Relationship Id="rId9" Type="http://schemas.openxmlformats.org/officeDocument/2006/relationships/slideLayout" Target="../slideLayouts/slideLayout6.xml"/><Relationship Id="rId10" Type="http://schemas.openxmlformats.org/officeDocument/2006/relationships/slideLayout" Target="../slideLayouts/slideLayout7.xml"/><Relationship Id="rId11" Type="http://schemas.openxmlformats.org/officeDocument/2006/relationships/slideLayout" Target="../slideLayouts/slideLayout8.xml"/><Relationship Id="rId12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7.xml"/><Relationship Id="rId9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9.png"/><Relationship Id="rId3" Type="http://schemas.openxmlformats.org/officeDocument/2006/relationships/image" Target="../media/image10.png"/><Relationship Id="rId4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6.xml"/><Relationship Id="rId6" Type="http://schemas.openxmlformats.org/officeDocument/2006/relationships/slideLayout" Target="../slideLayouts/slideLayout27.xml"/><Relationship Id="rId7" Type="http://schemas.openxmlformats.org/officeDocument/2006/relationships/slideLayout" Target="../slideLayouts/slideLayout28.xml"/><Relationship Id="rId8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 hidden="1"/>
          <p:cNvSpPr/>
          <p:nvPr/>
        </p:nvSpPr>
        <p:spPr>
          <a:xfrm>
            <a:off x="0" y="6400800"/>
            <a:ext cx="12191760" cy="456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" name="CustomShape 2" hidden="1"/>
          <p:cNvSpPr/>
          <p:nvPr/>
        </p:nvSpPr>
        <p:spPr>
          <a:xfrm>
            <a:off x="0" y="6334200"/>
            <a:ext cx="12191760" cy="65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" name="Line 3"/>
          <p:cNvSpPr/>
          <p:nvPr/>
        </p:nvSpPr>
        <p:spPr>
          <a:xfrm>
            <a:off x="1193400" y="1737720"/>
            <a:ext cx="9966960" cy="0"/>
          </a:xfrm>
          <a:prstGeom prst="line">
            <a:avLst/>
          </a:prstGeom>
          <a:ln w="6480">
            <a:solidFill>
              <a:schemeClr val="tx1">
                <a:lumMod val="50000"/>
                <a:lumOff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" name="CustomShape 4" hidden="1"/>
          <p:cNvSpPr/>
          <p:nvPr/>
        </p:nvSpPr>
        <p:spPr>
          <a:xfrm>
            <a:off x="11404440" y="0"/>
            <a:ext cx="495000" cy="9014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Picture 7" descr=""/>
          <p:cNvPicPr/>
          <p:nvPr/>
        </p:nvPicPr>
        <p:blipFill>
          <a:blip r:embed="rId2"/>
          <a:stretch/>
        </p:blipFill>
        <p:spPr>
          <a:xfrm>
            <a:off x="11423520" y="425520"/>
            <a:ext cx="475920" cy="475920"/>
          </a:xfrm>
          <a:prstGeom prst="rect">
            <a:avLst/>
          </a:prstGeom>
          <a:ln>
            <a:noFill/>
          </a:ln>
        </p:spPr>
      </p:pic>
      <p:sp>
        <p:nvSpPr>
          <p:cNvPr id="5" name="CustomShape 5" hidden="1"/>
          <p:cNvSpPr/>
          <p:nvPr/>
        </p:nvSpPr>
        <p:spPr>
          <a:xfrm>
            <a:off x="190440" y="6444720"/>
            <a:ext cx="650196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TECNOLOGIA WEB II</a:t>
            </a:r>
            <a:endParaRPr/>
          </a:p>
        </p:txBody>
      </p:sp>
      <p:sp>
        <p:nvSpPr>
          <p:cNvPr id="6" name="CustomShape 6"/>
          <p:cNvSpPr/>
          <p:nvPr/>
        </p:nvSpPr>
        <p:spPr>
          <a:xfrm>
            <a:off x="3240" y="6400800"/>
            <a:ext cx="12188520" cy="456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" name="CustomShape 7"/>
          <p:cNvSpPr/>
          <p:nvPr/>
        </p:nvSpPr>
        <p:spPr>
          <a:xfrm>
            <a:off x="0" y="6334200"/>
            <a:ext cx="12188520" cy="637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" name="PlaceHolder 8"/>
          <p:cNvSpPr>
            <a:spLocks noGrp="1"/>
          </p:cNvSpPr>
          <p:nvPr>
            <p:ph type="title"/>
          </p:nvPr>
        </p:nvSpPr>
        <p:spPr>
          <a:xfrm>
            <a:off x="1097280" y="758880"/>
            <a:ext cx="10058040" cy="3565800"/>
          </a:xfrm>
          <a:prstGeom prst="rect">
            <a:avLst/>
          </a:prstGeom>
        </p:spPr>
        <p:txBody>
          <a:bodyPr anchor="b"/>
          <a:p>
            <a:pPr>
              <a:lnSpc>
                <a:spcPct val="85000"/>
              </a:lnSpc>
            </a:pPr>
            <a:r>
              <a:rPr lang="pt-BR" sz="8000" spc="-49" strike="noStrike">
                <a:solidFill>
                  <a:srgbClr val="262626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Click to edit Master title style</a:t>
            </a:r>
            <a:endParaRPr/>
          </a:p>
        </p:txBody>
      </p:sp>
      <p:sp>
        <p:nvSpPr>
          <p:cNvPr id="9" name="PlaceHolder 9"/>
          <p:cNvSpPr>
            <a:spLocks noGrp="1"/>
          </p:cNvSpPr>
          <p:nvPr>
            <p:ph type="subTitle"/>
          </p:nvPr>
        </p:nvSpPr>
        <p:spPr>
          <a:xfrm>
            <a:off x="1100160" y="4455720"/>
            <a:ext cx="10058040" cy="114264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r>
              <a:rPr lang="hr-BA" sz="2400" spc="199" strike="noStrike" cap="all">
                <a:solidFill>
                  <a:srgbClr val="637052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Click to edit Master subtitle style</a:t>
            </a:r>
            <a:endParaRPr/>
          </a:p>
        </p:txBody>
      </p:sp>
      <p:sp>
        <p:nvSpPr>
          <p:cNvPr id="10" name="Line 10"/>
          <p:cNvSpPr/>
          <p:nvPr/>
        </p:nvSpPr>
        <p:spPr>
          <a:xfrm>
            <a:off x="1207440" y="4343400"/>
            <a:ext cx="9875520" cy="0"/>
          </a:xfrm>
          <a:prstGeom prst="line">
            <a:avLst/>
          </a:prstGeom>
          <a:ln w="6480">
            <a:solidFill>
              <a:schemeClr val="tx1">
                <a:lumMod val="50000"/>
                <a:lumOff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" name="CustomShape 11"/>
          <p:cNvSpPr/>
          <p:nvPr/>
        </p:nvSpPr>
        <p:spPr>
          <a:xfrm>
            <a:off x="11404440" y="0"/>
            <a:ext cx="495000" cy="9014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2" name="Picture 12" descr=""/>
          <p:cNvPicPr/>
          <p:nvPr/>
        </p:nvPicPr>
        <p:blipFill>
          <a:blip r:embed="rId3"/>
          <a:stretch/>
        </p:blipFill>
        <p:spPr>
          <a:xfrm>
            <a:off x="11423520" y="425520"/>
            <a:ext cx="475920" cy="475920"/>
          </a:xfrm>
          <a:prstGeom prst="rect">
            <a:avLst/>
          </a:prstGeom>
          <a:ln>
            <a:noFill/>
          </a:ln>
        </p:spPr>
      </p:pic>
      <p:sp>
        <p:nvSpPr>
          <p:cNvPr id="13" name="PlaceHolder 1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pt-BR" sz="2000" spc="-1">
                <a:latin typeface="Calibri"/>
              </a:rPr>
              <a:t>Click to edit the outline text format</a:t>
            </a:r>
            <a:endParaRPr/>
          </a:p>
          <a:p>
            <a:pPr lvl="1" marL="864000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pt-BR" sz="1400" spc="-1">
                <a:latin typeface="Calibri"/>
              </a:rPr>
              <a:t>Second Outline Level</a:t>
            </a:r>
            <a:endParaRPr/>
          </a:p>
          <a:p>
            <a:pPr lvl="2" marL="1296000" indent="-288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pt-BR" sz="1400" spc="-1">
                <a:latin typeface="Calibri"/>
              </a:rPr>
              <a:t>Third Outline Level</a:t>
            </a:r>
            <a:endParaRPr/>
          </a:p>
          <a:p>
            <a:pPr lvl="3" marL="1728000" indent="-216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pt-BR" sz="1400" spc="-1">
                <a:latin typeface="Calibri"/>
              </a:rPr>
              <a:t>Fourth Outline Level</a:t>
            </a:r>
            <a:endParaRPr/>
          </a:p>
          <a:p>
            <a:pPr lvl="4" marL="2160000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pt-BR" sz="2000" spc="-1">
                <a:latin typeface="Calibri"/>
              </a:rPr>
              <a:t>Fifth Outline Level</a:t>
            </a:r>
            <a:endParaRPr/>
          </a:p>
          <a:p>
            <a:pPr lvl="5" marL="2592000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pt-BR" sz="2000" spc="-1">
                <a:latin typeface="Calibri"/>
              </a:rPr>
              <a:t>Sixth Outline Level</a:t>
            </a:r>
            <a:endParaRPr/>
          </a:p>
          <a:p>
            <a:pPr lvl="6" marL="3024000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pt-BR" sz="2000" spc="-1">
                <a:latin typeface="Calibri"/>
              </a:rPr>
              <a:t>Seventh Outline Level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CustomShape 1" hidden="1"/>
          <p:cNvSpPr/>
          <p:nvPr/>
        </p:nvSpPr>
        <p:spPr>
          <a:xfrm>
            <a:off x="0" y="6400800"/>
            <a:ext cx="12191760" cy="456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9" name="CustomShape 2" hidden="1"/>
          <p:cNvSpPr/>
          <p:nvPr/>
        </p:nvSpPr>
        <p:spPr>
          <a:xfrm>
            <a:off x="0" y="6334200"/>
            <a:ext cx="12191760" cy="65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0" name="Line 3"/>
          <p:cNvSpPr/>
          <p:nvPr/>
        </p:nvSpPr>
        <p:spPr>
          <a:xfrm>
            <a:off x="1193400" y="1737720"/>
            <a:ext cx="9966960" cy="0"/>
          </a:xfrm>
          <a:prstGeom prst="line">
            <a:avLst/>
          </a:prstGeom>
          <a:ln w="6480">
            <a:solidFill>
              <a:schemeClr val="tx1">
                <a:lumMod val="50000"/>
                <a:lumOff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1" name="CustomShape 4" hidden="1"/>
          <p:cNvSpPr/>
          <p:nvPr/>
        </p:nvSpPr>
        <p:spPr>
          <a:xfrm>
            <a:off x="11404440" y="0"/>
            <a:ext cx="495000" cy="9014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52" name="Picture 7" descr=""/>
          <p:cNvPicPr/>
          <p:nvPr/>
        </p:nvPicPr>
        <p:blipFill>
          <a:blip r:embed="rId2"/>
          <a:stretch/>
        </p:blipFill>
        <p:spPr>
          <a:xfrm>
            <a:off x="11423520" y="425520"/>
            <a:ext cx="475920" cy="475920"/>
          </a:xfrm>
          <a:prstGeom prst="rect">
            <a:avLst/>
          </a:prstGeom>
          <a:ln>
            <a:noFill/>
          </a:ln>
        </p:spPr>
      </p:pic>
      <p:sp>
        <p:nvSpPr>
          <p:cNvPr id="53" name="CustomShape 5" hidden="1"/>
          <p:cNvSpPr/>
          <p:nvPr/>
        </p:nvSpPr>
        <p:spPr>
          <a:xfrm>
            <a:off x="190440" y="6444720"/>
            <a:ext cx="650196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TECNOLOGIA WEB II</a:t>
            </a:r>
            <a:endParaRPr/>
          </a:p>
        </p:txBody>
      </p:sp>
      <p:sp>
        <p:nvSpPr>
          <p:cNvPr id="54" name="CustomShape 6"/>
          <p:cNvSpPr/>
          <p:nvPr/>
        </p:nvSpPr>
        <p:spPr>
          <a:xfrm>
            <a:off x="0" y="0"/>
            <a:ext cx="4050360" cy="6857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5" name="CustomShape 7"/>
          <p:cNvSpPr/>
          <p:nvPr/>
        </p:nvSpPr>
        <p:spPr>
          <a:xfrm>
            <a:off x="4039920" y="0"/>
            <a:ext cx="63720" cy="6857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6" name="PlaceHolder 8"/>
          <p:cNvSpPr>
            <a:spLocks noGrp="1"/>
          </p:cNvSpPr>
          <p:nvPr>
            <p:ph type="title"/>
          </p:nvPr>
        </p:nvSpPr>
        <p:spPr>
          <a:xfrm>
            <a:off x="457200" y="594360"/>
            <a:ext cx="3200040" cy="2285640"/>
          </a:xfrm>
          <a:prstGeom prst="rect">
            <a:avLst/>
          </a:prstGeom>
        </p:spPr>
        <p:txBody>
          <a:bodyPr anchor="b"/>
          <a:p>
            <a:pPr>
              <a:lnSpc>
                <a:spcPct val="100000"/>
              </a:lnSpc>
            </a:pPr>
            <a:r>
              <a:rPr lang="pt-BR" sz="3600" spc="-49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Click to edit Master title style</a:t>
            </a:r>
            <a:endParaRPr/>
          </a:p>
        </p:txBody>
      </p:sp>
      <p:sp>
        <p:nvSpPr>
          <p:cNvPr id="57" name="PlaceHolder 9"/>
          <p:cNvSpPr>
            <a:spLocks noGrp="1"/>
          </p:cNvSpPr>
          <p:nvPr>
            <p:ph type="body"/>
          </p:nvPr>
        </p:nvSpPr>
        <p:spPr>
          <a:xfrm>
            <a:off x="4800600" y="731520"/>
            <a:ext cx="6491880" cy="5257440"/>
          </a:xfrm>
          <a:prstGeom prst="rect">
            <a:avLst/>
          </a:prstGeom>
        </p:spPr>
        <p:txBody>
          <a:bodyPr lIns="0" rIns="0"/>
          <a:p>
            <a:pPr marL="432000" indent="-324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the outline text format</a:t>
            </a:r>
            <a:endParaRPr/>
          </a:p>
          <a:p>
            <a:pPr lvl="1" marL="864000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Outline Level</a:t>
            </a:r>
            <a:endParaRPr/>
          </a:p>
          <a:p>
            <a:pPr lvl="2" marL="1296000" indent="-288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Outline Level</a:t>
            </a:r>
            <a:endParaRPr/>
          </a:p>
          <a:p>
            <a:pPr lvl="3" marL="1728000" indent="-216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Outline Level</a:t>
            </a:r>
            <a:endParaRPr/>
          </a:p>
          <a:p>
            <a:pPr lvl="4" marL="2160000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Outline Level</a:t>
            </a:r>
            <a:endParaRPr/>
          </a:p>
          <a:p>
            <a:pPr lvl="5" marL="2592000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Sixth Outline Level</a:t>
            </a:r>
            <a:endParaRPr/>
          </a:p>
          <a:p>
            <a:pPr marL="91440" indent="-91080">
              <a:lnSpc>
                <a:spcPct val="100000"/>
              </a:lnSpc>
              <a:buClr>
                <a:srgbClr val="ff0000"/>
              </a:buClr>
              <a:buFont typeface="Calibri"/>
              <a:buChar char=" "/>
            </a:pPr>
            <a:r>
              <a:rPr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Seventh Outline LevelClick to edit Master text styles</a:t>
            </a:r>
            <a:endParaRPr/>
          </a:p>
          <a:p>
            <a:pPr lvl="1" marL="384120" indent="-182520">
              <a:lnSpc>
                <a:spcPct val="100000"/>
              </a:lnSpc>
              <a:buClr>
                <a:srgbClr val="ff0000"/>
              </a:buClr>
              <a:buFont typeface="Calibri"/>
              <a:buChar char="◦"/>
            </a:pPr>
            <a:r>
              <a:rPr lang="pt-BR" sz="18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level</a:t>
            </a:r>
            <a:endParaRPr/>
          </a:p>
          <a:p>
            <a:pPr lvl="2" marL="567000" indent="-182520">
              <a:lnSpc>
                <a:spcPct val="100000"/>
              </a:lnSpc>
              <a:buClr>
                <a:srgbClr val="ff0000"/>
              </a:buClr>
              <a:buFont typeface="Calibri"/>
              <a:buChar char="◦"/>
            </a:pPr>
            <a:r>
              <a:rPr lang="pt-BR" sz="1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level</a:t>
            </a:r>
            <a:endParaRPr/>
          </a:p>
          <a:p>
            <a:pPr lvl="3" marL="749880" indent="-182520">
              <a:lnSpc>
                <a:spcPct val="100000"/>
              </a:lnSpc>
              <a:buClr>
                <a:srgbClr val="ff0000"/>
              </a:buClr>
              <a:buFont typeface="Calibri"/>
              <a:buChar char="◦"/>
            </a:pPr>
            <a:r>
              <a:rPr lang="pt-BR" sz="1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level</a:t>
            </a:r>
            <a:endParaRPr/>
          </a:p>
          <a:p>
            <a:pPr lvl="4" marL="932760" indent="-182520">
              <a:lnSpc>
                <a:spcPct val="100000"/>
              </a:lnSpc>
              <a:buClr>
                <a:srgbClr val="ff0000"/>
              </a:buClr>
              <a:buFont typeface="Calibri"/>
              <a:buChar char="◦"/>
            </a:pPr>
            <a:r>
              <a:rPr lang="pt-BR" sz="1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level</a:t>
            </a:r>
            <a:endParaRPr/>
          </a:p>
        </p:txBody>
      </p:sp>
      <p:sp>
        <p:nvSpPr>
          <p:cNvPr id="58" name="PlaceHolder 10"/>
          <p:cNvSpPr>
            <a:spLocks noGrp="1"/>
          </p:cNvSpPr>
          <p:nvPr>
            <p:ph type="body"/>
          </p:nvPr>
        </p:nvSpPr>
        <p:spPr>
          <a:xfrm>
            <a:off x="457200" y="2926080"/>
            <a:ext cx="3200040" cy="3378600"/>
          </a:xfrm>
          <a:prstGeom prst="rect">
            <a:avLst/>
          </a:prstGeom>
        </p:spPr>
        <p:txBody>
          <a:bodyPr/>
          <a:p>
            <a:pPr marL="432000" indent="-324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pt-BR" sz="15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the outline text format</a:t>
            </a:r>
            <a:endParaRPr/>
          </a:p>
          <a:p>
            <a:pPr lvl="1" marL="864000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pt-BR" sz="15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Outline Level</a:t>
            </a:r>
            <a:endParaRPr/>
          </a:p>
          <a:p>
            <a:pPr lvl="2" marL="1296000" indent="-288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pt-BR" sz="15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Outline Level</a:t>
            </a:r>
            <a:endParaRPr/>
          </a:p>
          <a:p>
            <a:pPr lvl="3" marL="1728000" indent="-216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pt-BR" sz="15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Outline Level</a:t>
            </a:r>
            <a:endParaRPr/>
          </a:p>
          <a:p>
            <a:pPr lvl="4" marL="2160000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pt-BR" sz="15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Outline Level</a:t>
            </a:r>
            <a:endParaRPr/>
          </a:p>
          <a:p>
            <a:pPr lvl="5" marL="2592000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pt-BR" sz="15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lang="pt-BR" sz="15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Seventh Outline LevelClick to edit Master text styles</a:t>
            </a:r>
            <a:endParaRPr/>
          </a:p>
        </p:txBody>
      </p:sp>
      <p:pic>
        <p:nvPicPr>
          <p:cNvPr id="59" name="Picture 9" descr=""/>
          <p:cNvPicPr/>
          <p:nvPr/>
        </p:nvPicPr>
        <p:blipFill>
          <a:blip r:embed="rId3"/>
          <a:stretch/>
        </p:blipFill>
        <p:spPr>
          <a:xfrm>
            <a:off x="1456200" y="196200"/>
            <a:ext cx="1127160" cy="1070640"/>
          </a:xfrm>
          <a:prstGeom prst="rect">
            <a:avLst/>
          </a:prstGeom>
          <a:ln>
            <a:noFill/>
          </a:ln>
        </p:spPr>
      </p:pic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CustomShape 1" hidden="1"/>
          <p:cNvSpPr/>
          <p:nvPr/>
        </p:nvSpPr>
        <p:spPr>
          <a:xfrm>
            <a:off x="0" y="6400800"/>
            <a:ext cx="12191760" cy="456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5" name="CustomShape 2" hidden="1"/>
          <p:cNvSpPr/>
          <p:nvPr/>
        </p:nvSpPr>
        <p:spPr>
          <a:xfrm>
            <a:off x="0" y="6334200"/>
            <a:ext cx="12191760" cy="65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6" name="Line 3"/>
          <p:cNvSpPr/>
          <p:nvPr/>
        </p:nvSpPr>
        <p:spPr>
          <a:xfrm>
            <a:off x="1193400" y="1737720"/>
            <a:ext cx="9966960" cy="0"/>
          </a:xfrm>
          <a:prstGeom prst="line">
            <a:avLst/>
          </a:prstGeom>
          <a:ln w="6480">
            <a:solidFill>
              <a:schemeClr val="tx1">
                <a:lumMod val="50000"/>
                <a:lumOff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7" name="CustomShape 4" hidden="1"/>
          <p:cNvSpPr/>
          <p:nvPr/>
        </p:nvSpPr>
        <p:spPr>
          <a:xfrm>
            <a:off x="11404440" y="0"/>
            <a:ext cx="495000" cy="9014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98" name="Picture 7" descr=""/>
          <p:cNvPicPr/>
          <p:nvPr/>
        </p:nvPicPr>
        <p:blipFill>
          <a:blip r:embed="rId2"/>
          <a:stretch/>
        </p:blipFill>
        <p:spPr>
          <a:xfrm>
            <a:off x="11423520" y="425520"/>
            <a:ext cx="475920" cy="475920"/>
          </a:xfrm>
          <a:prstGeom prst="rect">
            <a:avLst/>
          </a:prstGeom>
          <a:ln>
            <a:noFill/>
          </a:ln>
        </p:spPr>
      </p:pic>
      <p:sp>
        <p:nvSpPr>
          <p:cNvPr id="99" name="CustomShape 5" hidden="1"/>
          <p:cNvSpPr/>
          <p:nvPr/>
        </p:nvSpPr>
        <p:spPr>
          <a:xfrm>
            <a:off x="190440" y="6444720"/>
            <a:ext cx="650196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TECNOLOGIA WEB II</a:t>
            </a:r>
            <a:endParaRPr/>
          </a:p>
        </p:txBody>
      </p:sp>
      <p:sp>
        <p:nvSpPr>
          <p:cNvPr id="100" name="CustomShape 6"/>
          <p:cNvSpPr/>
          <p:nvPr/>
        </p:nvSpPr>
        <p:spPr>
          <a:xfrm>
            <a:off x="3240" y="6400800"/>
            <a:ext cx="12188520" cy="456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1" name="CustomShape 7"/>
          <p:cNvSpPr/>
          <p:nvPr/>
        </p:nvSpPr>
        <p:spPr>
          <a:xfrm>
            <a:off x="0" y="6334200"/>
            <a:ext cx="12188520" cy="637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2" name="CustomShape 8"/>
          <p:cNvSpPr/>
          <p:nvPr/>
        </p:nvSpPr>
        <p:spPr>
          <a:xfrm>
            <a:off x="11404440" y="0"/>
            <a:ext cx="495000" cy="9014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03" name="Picture 11" descr=""/>
          <p:cNvPicPr/>
          <p:nvPr/>
        </p:nvPicPr>
        <p:blipFill>
          <a:blip r:embed="rId3"/>
          <a:stretch/>
        </p:blipFill>
        <p:spPr>
          <a:xfrm>
            <a:off x="11423520" y="425520"/>
            <a:ext cx="475920" cy="475920"/>
          </a:xfrm>
          <a:prstGeom prst="rect">
            <a:avLst/>
          </a:prstGeom>
          <a:ln>
            <a:noFill/>
          </a:ln>
        </p:spPr>
      </p:pic>
      <p:sp>
        <p:nvSpPr>
          <p:cNvPr id="104" name="CustomShape 9"/>
          <p:cNvSpPr/>
          <p:nvPr/>
        </p:nvSpPr>
        <p:spPr>
          <a:xfrm>
            <a:off x="190440" y="6444720"/>
            <a:ext cx="650196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TECNOLOGIA WEB II</a:t>
            </a:r>
            <a:endParaRPr/>
          </a:p>
        </p:txBody>
      </p:sp>
      <p:sp>
        <p:nvSpPr>
          <p:cNvPr id="105" name="PlaceHolder 10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r>
              <a:rPr lang="pt-BR" sz="1800" spc="-1">
                <a:latin typeface="Calibri"/>
              </a:rPr>
              <a:t>Click to edit the title text format</a:t>
            </a:r>
            <a:endParaRPr/>
          </a:p>
        </p:txBody>
      </p:sp>
      <p:sp>
        <p:nvSpPr>
          <p:cNvPr id="106" name="PlaceHolder 11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pt-BR" sz="2000" spc="-1">
                <a:latin typeface="Calibri"/>
              </a:rPr>
              <a:t>Click to edit the outline text format</a:t>
            </a:r>
            <a:endParaRPr/>
          </a:p>
          <a:p>
            <a:pPr lvl="1" marL="864000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pt-BR" sz="1400" spc="-1">
                <a:latin typeface="Calibri"/>
              </a:rPr>
              <a:t>Second Outline Level</a:t>
            </a:r>
            <a:endParaRPr/>
          </a:p>
          <a:p>
            <a:pPr lvl="2" marL="1296000" indent="-288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pt-BR" sz="1400" spc="-1">
                <a:latin typeface="Calibri"/>
              </a:rPr>
              <a:t>Third Outline Level</a:t>
            </a:r>
            <a:endParaRPr/>
          </a:p>
          <a:p>
            <a:pPr lvl="3" marL="1728000" indent="-216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pt-BR" sz="1400" spc="-1">
                <a:latin typeface="Calibri"/>
              </a:rPr>
              <a:t>Fourth Outline Level</a:t>
            </a:r>
            <a:endParaRPr/>
          </a:p>
          <a:p>
            <a:pPr lvl="4" marL="2160000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pt-BR" sz="2000" spc="-1">
                <a:latin typeface="Calibri"/>
              </a:rPr>
              <a:t>Fifth Outline Level</a:t>
            </a:r>
            <a:endParaRPr/>
          </a:p>
          <a:p>
            <a:pPr lvl="5" marL="2592000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pt-BR" sz="2000" spc="-1">
                <a:latin typeface="Calibri"/>
              </a:rPr>
              <a:t>Sixth Outline Level</a:t>
            </a:r>
            <a:endParaRPr/>
          </a:p>
          <a:p>
            <a:pPr lvl="6" marL="3024000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pt-BR" sz="2000" spc="-1">
                <a:latin typeface="Calibri"/>
              </a:rPr>
              <a:t>Seventh Outline Level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slideLayout" Target="../slideLayouts/slideLayout25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2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TextShape 1"/>
          <p:cNvSpPr txBox="1"/>
          <p:nvPr/>
        </p:nvSpPr>
        <p:spPr>
          <a:xfrm>
            <a:off x="1097280" y="758880"/>
            <a:ext cx="10058040" cy="356580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>
              <a:lnSpc>
                <a:spcPct val="85000"/>
              </a:lnSpc>
            </a:pPr>
            <a:r>
              <a:rPr lang="pt-BR" sz="8000" spc="-49" strike="noStrike">
                <a:solidFill>
                  <a:srgbClr val="262626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Tecnologia Web II</a:t>
            </a:r>
            <a:endParaRPr/>
          </a:p>
        </p:txBody>
      </p:sp>
      <p:sp>
        <p:nvSpPr>
          <p:cNvPr id="142" name="TextShape 2"/>
          <p:cNvSpPr txBox="1"/>
          <p:nvPr/>
        </p:nvSpPr>
        <p:spPr>
          <a:xfrm>
            <a:off x="1097280" y="4790520"/>
            <a:ext cx="10058040" cy="114264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</a:pPr>
            <a:r>
              <a:rPr lang="hr-BA" sz="2400" spc="199" strike="noStrike" cap="all">
                <a:solidFill>
                  <a:srgbClr val="637052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Semana 4 – OPERADORES E ESTRUTURAS DE CONTROLE</a:t>
            </a:r>
            <a:endParaRPr/>
          </a:p>
          <a:p>
            <a:pPr>
              <a:lnSpc>
                <a:spcPct val="100000"/>
              </a:lnSpc>
            </a:pPr>
            <a:r>
              <a:rPr lang="hr-BA" sz="2400" spc="199" strike="noStrike" cap="all">
                <a:solidFill>
                  <a:srgbClr val="637052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Aula 1: OPERADORES ARITIMÉTICOS, LÓGICOS E DE ATRIBUIÇÕES. EXERCÍCIOS </a:t>
            </a:r>
            <a:endParaRPr/>
          </a:p>
          <a:p>
            <a:pPr>
              <a:lnSpc>
                <a:spcPct val="100000"/>
              </a:lnSpc>
            </a:pPr>
            <a:r>
              <a:rPr lang="hr-BA" sz="2400" spc="199" strike="noStrike" cap="all">
                <a:solidFill>
                  <a:srgbClr val="637052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Aula 2: ESTRUTURAS DE CONTROLE CONDICIONAL E DE REPETIÇÃO. Exercícios.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CustomShape 1"/>
          <p:cNvSpPr/>
          <p:nvPr/>
        </p:nvSpPr>
        <p:spPr>
          <a:xfrm>
            <a:off x="496080" y="298080"/>
            <a:ext cx="700092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hr-BA" sz="28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OPERADORES DE INCREMENTO E DECREMENTO</a:t>
            </a:r>
            <a:endParaRPr/>
          </a:p>
        </p:txBody>
      </p:sp>
      <p:sp>
        <p:nvSpPr>
          <p:cNvPr id="170" name="CustomShape 2"/>
          <p:cNvSpPr/>
          <p:nvPr/>
        </p:nvSpPr>
        <p:spPr>
          <a:xfrm>
            <a:off x="1377000" y="1032840"/>
            <a:ext cx="9444960" cy="5200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&lt;?php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echo "&lt;h3&gt;Pós-incremento&lt;/h3&gt;";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$a = 5;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echo "Deve ser 5: " . $a++ . "&lt;br /&gt;\n";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echo "Deve ser 6: " . $a . "&lt;br /&gt;\n";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echo "&lt;h3&gt;Pré-incremento&lt;/h3&gt;";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$a = 5;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echo "Deve ser 6: " . ++$a . "&lt;br /&gt;\n";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echo "Deve ser 6: " . $a . "&lt;br /&gt;\n";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echo "&lt;h3&gt;Pós-decremento&lt;/h3&gt;";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$a = 5;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echo "Deve ser 5: " . $a-- . "&lt;br /&gt;\n";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echo "Deve ser 4: " . $a . "&lt;br /&gt;\n";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echo "&lt;h3&gt;Pré-decremento&lt;/h3&gt;";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$a = 5;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echo "Deve ser 4: " . --$a . "&lt;br /&gt;\n";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echo "Deve ser 4: " . $a . "&lt;br /&gt;\n";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lang="hr-BA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?&gt;</a:t>
            </a:r>
            <a:endParaRPr/>
          </a:p>
        </p:txBody>
      </p:sp>
    </p:spTree>
  </p:cSld>
  <p:timing>
    <p:tnLst>
      <p:par>
        <p:cTn id="19" dur="indefinite" restart="never" nodeType="tmRoot">
          <p:childTnLst>
            <p:seq>
              <p:cTn id="2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CustomShape 1"/>
          <p:cNvSpPr/>
          <p:nvPr/>
        </p:nvSpPr>
        <p:spPr>
          <a:xfrm>
            <a:off x="487800" y="242280"/>
            <a:ext cx="475020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hr-BA" sz="28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OPERADORES DE COMPARAÇÃO</a:t>
            </a:r>
            <a:endParaRPr/>
          </a:p>
        </p:txBody>
      </p:sp>
      <p:graphicFrame>
        <p:nvGraphicFramePr>
          <p:cNvPr id="172" name="Table 2"/>
          <p:cNvGraphicFramePr/>
          <p:nvPr/>
        </p:nvGraphicFramePr>
        <p:xfrm>
          <a:off x="1399680" y="821520"/>
          <a:ext cx="9498240" cy="5308920"/>
        </p:xfrm>
        <a:graphic>
          <a:graphicData uri="http://schemas.openxmlformats.org/drawingml/2006/table">
            <a:tbl>
              <a:tblPr/>
              <a:tblGrid>
                <a:gridCol w="1977840"/>
                <a:gridCol w="2537640"/>
                <a:gridCol w="4982760"/>
              </a:tblGrid>
              <a:tr h="352080">
                <a:tc>
                  <a:txBody>
                    <a:bodyPr lIns="47160" rIns="47160" tIns="23400" bIns="23400" anchor="ctr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Exemplo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4c9df"/>
                      </a:solidFill>
                    </a:lnL>
                    <a:lnR w="9360">
                      <a:solidFill>
                        <a:srgbClr val="c4c9df"/>
                      </a:solidFill>
                    </a:lnR>
                    <a:lnT w="9360">
                      <a:solidFill>
                        <a:srgbClr val="c4c9df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c4c9df"/>
                    </a:solidFill>
                  </a:tcPr>
                </a:tc>
                <a:tc>
                  <a:txBody>
                    <a:bodyPr lIns="47160" rIns="47160" tIns="23400" bIns="23400" anchor="ctr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Nome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4c9df"/>
                      </a:solidFill>
                    </a:lnL>
                    <a:lnR w="9360">
                      <a:solidFill>
                        <a:srgbClr val="c4c9df"/>
                      </a:solidFill>
                    </a:lnR>
                    <a:lnT w="9360">
                      <a:solidFill>
                        <a:srgbClr val="c4c9df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c4c9df"/>
                    </a:solidFill>
                  </a:tcPr>
                </a:tc>
                <a:tc>
                  <a:txBody>
                    <a:bodyPr lIns="47160" rIns="47160" tIns="23400" bIns="23400" anchor="ctr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Resultado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4c9df"/>
                      </a:solidFill>
                    </a:lnL>
                    <a:lnR w="9360">
                      <a:solidFill>
                        <a:srgbClr val="c4c9df"/>
                      </a:solidFill>
                    </a:lnR>
                    <a:lnT w="9360">
                      <a:solidFill>
                        <a:srgbClr val="c4c9df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c4c9df"/>
                    </a:solidFill>
                  </a:tcPr>
                </a:tc>
              </a:tr>
              <a:tr h="428400"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$a == $b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Igual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Verdadeiro (</a:t>
                      </a:r>
                      <a:r>
                        <a:rPr b="1"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TRUE</a:t>
                      </a: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) se $a é igual a $b.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795600"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$a === $b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Idêntico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Verdadeiro (</a:t>
                      </a:r>
                      <a:r>
                        <a:rPr b="1"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TRUE</a:t>
                      </a: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) se $a é igual a $b, e eles são do mesmo tipo (introduzido no PHP4).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428400"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$a != $b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Diferente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Verdadeiro se $a não é igual a $b.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28400"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$a &lt;&gt; $b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Diferente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Verdadeiro se $a não é igual a $b.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795600"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$a !== $b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Não idêntico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Verdadeiro de $a não é igual a $b, ou eles não são do mesmo tipo (introduzido no PHP4).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612360"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$a &lt; $b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Menor que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Verdadeiro se $a é estritamente menor que $b.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612360"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$a &gt; $b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Maior que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Verdadeiro se $a é estritamente maior que $b.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28400"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$a &lt;= $b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Menor ou igual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Verdadeiro se $a é menor ou igual a $b.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427320"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$a &gt;= $b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Maior ou igual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Verdadeiro se $a é maior ou igual a $b.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CustomShape 1"/>
          <p:cNvSpPr/>
          <p:nvPr/>
        </p:nvSpPr>
        <p:spPr>
          <a:xfrm>
            <a:off x="482040" y="298080"/>
            <a:ext cx="346212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hr-BA" sz="28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OPERADORES LÓGICOS</a:t>
            </a:r>
            <a:endParaRPr/>
          </a:p>
        </p:txBody>
      </p:sp>
      <p:graphicFrame>
        <p:nvGraphicFramePr>
          <p:cNvPr id="174" name="Table 2"/>
          <p:cNvGraphicFramePr/>
          <p:nvPr/>
        </p:nvGraphicFramePr>
        <p:xfrm>
          <a:off x="1660680" y="1063800"/>
          <a:ext cx="8957160" cy="4804920"/>
        </p:xfrm>
        <a:graphic>
          <a:graphicData uri="http://schemas.openxmlformats.org/drawingml/2006/table">
            <a:tbl>
              <a:tblPr/>
              <a:tblGrid>
                <a:gridCol w="2509560"/>
                <a:gridCol w="2509560"/>
                <a:gridCol w="3938040"/>
              </a:tblGrid>
              <a:tr h="378000">
                <a:tc>
                  <a:txBody>
                    <a:bodyPr lIns="73080" rIns="73080" tIns="36360" bIns="36360" anchor="ctr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Exemplo</a:t>
                      </a:r>
                      <a:endParaRPr/>
                    </a:p>
                  </a:txBody>
                  <a:tcPr marL="73080" marR="73080">
                    <a:lnL w="9360">
                      <a:solidFill>
                        <a:srgbClr val="c4c9df"/>
                      </a:solidFill>
                    </a:lnL>
                    <a:lnR w="9360">
                      <a:solidFill>
                        <a:srgbClr val="c4c9df"/>
                      </a:solidFill>
                    </a:lnR>
                    <a:lnT w="9360">
                      <a:solidFill>
                        <a:srgbClr val="c4c9df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c4c9df"/>
                    </a:solidFill>
                  </a:tcPr>
                </a:tc>
                <a:tc>
                  <a:txBody>
                    <a:bodyPr lIns="73080" rIns="73080" tIns="36360" bIns="36360" anchor="ctr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Nome</a:t>
                      </a:r>
                      <a:endParaRPr/>
                    </a:p>
                  </a:txBody>
                  <a:tcPr marL="73080" marR="73080">
                    <a:lnL w="9360">
                      <a:solidFill>
                        <a:srgbClr val="c4c9df"/>
                      </a:solidFill>
                    </a:lnL>
                    <a:lnR w="9360">
                      <a:solidFill>
                        <a:srgbClr val="c4c9df"/>
                      </a:solidFill>
                    </a:lnR>
                    <a:lnT w="9360">
                      <a:solidFill>
                        <a:srgbClr val="c4c9df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c4c9df"/>
                    </a:solidFill>
                  </a:tcPr>
                </a:tc>
                <a:tc>
                  <a:txBody>
                    <a:bodyPr lIns="73080" rIns="73080" tIns="36360" bIns="36360" anchor="ctr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Resultado</a:t>
                      </a:r>
                      <a:endParaRPr/>
                    </a:p>
                  </a:txBody>
                  <a:tcPr marL="73080" marR="73080">
                    <a:lnL w="9360">
                      <a:solidFill>
                        <a:srgbClr val="c4c9df"/>
                      </a:solidFill>
                    </a:lnL>
                    <a:lnR w="9360">
                      <a:solidFill>
                        <a:srgbClr val="c4c9df"/>
                      </a:solidFill>
                    </a:lnR>
                    <a:lnT w="9360">
                      <a:solidFill>
                        <a:srgbClr val="c4c9df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c4c9df"/>
                    </a:solidFill>
                  </a:tcPr>
                </a:tc>
              </a:tr>
              <a:tr h="827640"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$a and $b</a:t>
                      </a:r>
                      <a:endParaRPr/>
                    </a:p>
                  </a:txBody>
                  <a:tcPr marL="73080" marR="7308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E</a:t>
                      </a:r>
                      <a:endParaRPr/>
                    </a:p>
                  </a:txBody>
                  <a:tcPr marL="73080" marR="7308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Verdadeiro (</a:t>
                      </a:r>
                      <a:r>
                        <a:rPr b="1"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TRUE</a:t>
                      </a: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) se tanto $a quanto $b são verdadeiros.</a:t>
                      </a:r>
                      <a:endParaRPr/>
                    </a:p>
                  </a:txBody>
                  <a:tcPr marL="73080" marR="7308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682920"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$a or $b</a:t>
                      </a:r>
                      <a:endParaRPr/>
                    </a:p>
                  </a:txBody>
                  <a:tcPr marL="73080" marR="7308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OU</a:t>
                      </a:r>
                      <a:endParaRPr/>
                    </a:p>
                  </a:txBody>
                  <a:tcPr marL="73080" marR="7308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Verdadeiro se $a ou $b são verdadeiros.</a:t>
                      </a:r>
                      <a:endParaRPr/>
                    </a:p>
                  </a:txBody>
                  <a:tcPr marL="73080" marR="7308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827640"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$a xor $b</a:t>
                      </a:r>
                      <a:endParaRPr/>
                    </a:p>
                  </a:txBody>
                  <a:tcPr marL="73080" marR="7308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XOR</a:t>
                      </a:r>
                      <a:endParaRPr/>
                    </a:p>
                  </a:txBody>
                  <a:tcPr marL="73080" marR="7308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Verdadeiro se $a ou $b são verdadeiros, mas não ambos.</a:t>
                      </a:r>
                      <a:endParaRPr/>
                    </a:p>
                  </a:txBody>
                  <a:tcPr marL="73080" marR="7308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579240"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! $a</a:t>
                      </a:r>
                      <a:endParaRPr/>
                    </a:p>
                  </a:txBody>
                  <a:tcPr marL="73080" marR="7308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NÃO</a:t>
                      </a:r>
                      <a:endParaRPr/>
                    </a:p>
                  </a:txBody>
                  <a:tcPr marL="73080" marR="7308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Verdadeiro se $a não é verdadeiro.</a:t>
                      </a:r>
                      <a:endParaRPr/>
                    </a:p>
                  </a:txBody>
                  <a:tcPr marL="73080" marR="7308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827640"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$a &amp;&amp; $b</a:t>
                      </a:r>
                      <a:endParaRPr/>
                    </a:p>
                  </a:txBody>
                  <a:tcPr marL="73080" marR="7308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E</a:t>
                      </a:r>
                      <a:endParaRPr/>
                    </a:p>
                  </a:txBody>
                  <a:tcPr marL="73080" marR="7308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Verdadeiro se tanto $a quanto $b são verdadeiros.</a:t>
                      </a:r>
                      <a:endParaRPr/>
                    </a:p>
                  </a:txBody>
                  <a:tcPr marL="73080" marR="7308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682920"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$a || $b</a:t>
                      </a:r>
                      <a:endParaRPr/>
                    </a:p>
                  </a:txBody>
                  <a:tcPr marL="73080" marR="7308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OU</a:t>
                      </a:r>
                      <a:endParaRPr/>
                    </a:p>
                  </a:txBody>
                  <a:tcPr marL="73080" marR="7308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Verdadeiro se $a ou $b são verdadeiros.</a:t>
                      </a:r>
                      <a:endParaRPr/>
                    </a:p>
                  </a:txBody>
                  <a:tcPr marL="73080" marR="7308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</a:tr>
            </a:tbl>
          </a:graphicData>
        </a:graphic>
      </p:graphicFrame>
    </p:spTree>
  </p:cSld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CustomShape 1"/>
          <p:cNvSpPr/>
          <p:nvPr/>
        </p:nvSpPr>
        <p:spPr>
          <a:xfrm>
            <a:off x="482040" y="298080"/>
            <a:ext cx="346212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hr-BA" sz="28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OPERADORES LÓGICOS</a:t>
            </a:r>
            <a:endParaRPr/>
          </a:p>
        </p:txBody>
      </p:sp>
      <p:sp>
        <p:nvSpPr>
          <p:cNvPr id="176" name="CustomShape 2"/>
          <p:cNvSpPr/>
          <p:nvPr/>
        </p:nvSpPr>
        <p:spPr>
          <a:xfrm>
            <a:off x="1082520" y="1288440"/>
            <a:ext cx="10114200" cy="5028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$x = 10;</a:t>
            </a:r>
            <a:endParaRPr/>
          </a:p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$y = 5;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if (($x &gt; 10) </a:t>
            </a:r>
            <a:r>
              <a:rPr b="1"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and</a:t>
            </a: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 ( $y &lt; 5))</a:t>
            </a:r>
            <a:endParaRPr/>
          </a:p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  </a:t>
            </a: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echo "verdadeiro&lt;br&gt;";</a:t>
            </a:r>
            <a:endParaRPr/>
          </a:p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else echo "falso&lt;br&gt;";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if (($x == 10) </a:t>
            </a:r>
            <a:r>
              <a:rPr b="1"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or</a:t>
            </a: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 ( $y &lt; 5))</a:t>
            </a:r>
            <a:endParaRPr/>
          </a:p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  </a:t>
            </a: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echo "verdadeiro&lt;br&gt;";</a:t>
            </a:r>
            <a:endParaRPr/>
          </a:p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else echo "falso&lt;br&gt;";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if (</a:t>
            </a:r>
            <a:r>
              <a:rPr b="1"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!</a:t>
            </a: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(($x &gt; 10) and ( $y &lt; 5)))</a:t>
            </a:r>
            <a:endParaRPr/>
          </a:p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  </a:t>
            </a: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echo "verdadeiro&lt;br&gt;";</a:t>
            </a:r>
            <a:endParaRPr/>
          </a:p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else echo "falso&lt;br&gt;";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if (($x == 10) </a:t>
            </a:r>
            <a:r>
              <a:rPr b="1"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xor</a:t>
            </a: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 ( $y == 5))</a:t>
            </a:r>
            <a:endParaRPr/>
          </a:p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  </a:t>
            </a: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echo "verdadeiro&lt;br&gt;";</a:t>
            </a:r>
            <a:endParaRPr/>
          </a:p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else echo "falso&lt;br&gt;";</a:t>
            </a:r>
            <a:endParaRPr/>
          </a:p>
        </p:txBody>
      </p:sp>
      <p:sp>
        <p:nvSpPr>
          <p:cNvPr id="177" name="CustomShape 3"/>
          <p:cNvSpPr/>
          <p:nvPr/>
        </p:nvSpPr>
        <p:spPr>
          <a:xfrm>
            <a:off x="895680" y="795600"/>
            <a:ext cx="548604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hr-BA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Exemplos:</a:t>
            </a:r>
            <a:endParaRPr/>
          </a:p>
        </p:txBody>
      </p:sp>
    </p:spTree>
  </p:cSld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CustomShape 1"/>
          <p:cNvSpPr/>
          <p:nvPr/>
        </p:nvSpPr>
        <p:spPr>
          <a:xfrm>
            <a:off x="467640" y="298080"/>
            <a:ext cx="156780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hr-BA" sz="28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Exercícios</a:t>
            </a:r>
            <a:endParaRPr/>
          </a:p>
        </p:txBody>
      </p:sp>
    </p:spTree>
  </p:cSld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Content Placeholder 6" descr=""/>
          <p:cNvPicPr/>
          <p:nvPr/>
        </p:nvPicPr>
        <p:blipFill>
          <a:blip r:embed="rId1"/>
          <a:srcRect l="0" t="5953" r="0" b="5953"/>
          <a:stretch/>
        </p:blipFill>
        <p:spPr>
          <a:xfrm>
            <a:off x="1836360" y="1018440"/>
            <a:ext cx="8583120" cy="5113080"/>
          </a:xfrm>
          <a:prstGeom prst="rect">
            <a:avLst/>
          </a:prstGeom>
          <a:ln>
            <a:noFill/>
          </a:ln>
        </p:spPr>
      </p:pic>
      <p:sp>
        <p:nvSpPr>
          <p:cNvPr id="180" name="CustomShape 1"/>
          <p:cNvSpPr/>
          <p:nvPr/>
        </p:nvSpPr>
        <p:spPr>
          <a:xfrm>
            <a:off x="766080" y="406440"/>
            <a:ext cx="797148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hr-BA" sz="28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PHP – O bicho está nervoso!!</a:t>
            </a:r>
            <a:endParaRPr/>
          </a:p>
        </p:txBody>
      </p:sp>
    </p:spTree>
  </p:cSld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CustomShape 1"/>
          <p:cNvSpPr/>
          <p:nvPr/>
        </p:nvSpPr>
        <p:spPr>
          <a:xfrm>
            <a:off x="766080" y="406440"/>
            <a:ext cx="797148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hr-BA" sz="28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ESTRUTURAS DE CONTROLE CONDICIONAL</a:t>
            </a:r>
            <a:endParaRPr/>
          </a:p>
        </p:txBody>
      </p:sp>
      <p:sp>
        <p:nvSpPr>
          <p:cNvPr id="182" name="CustomShape 2"/>
          <p:cNvSpPr/>
          <p:nvPr/>
        </p:nvSpPr>
        <p:spPr>
          <a:xfrm>
            <a:off x="1328400" y="1222920"/>
            <a:ext cx="7056000" cy="661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hr-BA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IF ... ELSEIF ... ELSE</a:t>
            </a:r>
            <a:endParaRPr/>
          </a:p>
        </p:txBody>
      </p:sp>
      <p:sp>
        <p:nvSpPr>
          <p:cNvPr id="183" name="CustomShape 3"/>
          <p:cNvSpPr/>
          <p:nvPr/>
        </p:nvSpPr>
        <p:spPr>
          <a:xfrm>
            <a:off x="1371240" y="1877040"/>
            <a:ext cx="6984720" cy="4227480"/>
          </a:xfrm>
          <a:prstGeom prst="rect">
            <a:avLst/>
          </a:prstGeom>
          <a:solidFill>
            <a:srgbClr val="ccffcc"/>
          </a:solidFill>
          <a:ln w="9360">
            <a:solidFill>
              <a:srgbClr val="dddddd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hr-BA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if</a:t>
            </a:r>
            <a:r>
              <a:rPr lang="hr-BA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($Media &gt;= 7){</a:t>
            </a:r>
            <a:endParaRPr/>
          </a:p>
          <a:p>
            <a:pPr>
              <a:lnSpc>
                <a:spcPct val="100000"/>
              </a:lnSpc>
            </a:pPr>
            <a:r>
              <a:rPr lang="hr-BA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</a:t>
            </a:r>
            <a:r>
              <a:rPr lang="hr-BA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$resultado = "Aprovado";</a:t>
            </a:r>
            <a:endParaRPr/>
          </a:p>
          <a:p>
            <a:pPr>
              <a:lnSpc>
                <a:spcPct val="100000"/>
              </a:lnSpc>
            </a:pPr>
            <a:r>
              <a:rPr lang="hr-BA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}</a:t>
            </a:r>
            <a:endParaRPr/>
          </a:p>
          <a:p>
            <a:pPr>
              <a:lnSpc>
                <a:spcPct val="100000"/>
              </a:lnSpc>
            </a:pPr>
            <a:r>
              <a:rPr b="1" lang="hr-BA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else</a:t>
            </a:r>
            <a:r>
              <a:rPr lang="hr-BA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{</a:t>
            </a:r>
            <a:endParaRPr/>
          </a:p>
          <a:p>
            <a:pPr>
              <a:lnSpc>
                <a:spcPct val="100000"/>
              </a:lnSpc>
            </a:pPr>
            <a:r>
              <a:rPr lang="hr-BA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</a:t>
            </a:r>
            <a:r>
              <a:rPr lang="hr-BA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$resultado = "Reprovado";</a:t>
            </a:r>
            <a:endParaRPr/>
          </a:p>
          <a:p>
            <a:pPr>
              <a:lnSpc>
                <a:spcPct val="100000"/>
              </a:lnSpc>
            </a:pPr>
            <a:r>
              <a:rPr lang="hr-BA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}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hr-BA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echo $resultado,"&lt;br&gt;";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b="1" lang="hr-BA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if</a:t>
            </a:r>
            <a:r>
              <a:rPr lang="hr-BA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($Media &gt;= 9.0)</a:t>
            </a:r>
            <a:endParaRPr/>
          </a:p>
          <a:p>
            <a:pPr>
              <a:lnSpc>
                <a:spcPct val="100000"/>
              </a:lnSpc>
            </a:pPr>
            <a:r>
              <a:rPr lang="hr-BA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</a:t>
            </a:r>
            <a:r>
              <a:rPr lang="hr-BA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$resultado = "Aprovado com distinção";</a:t>
            </a:r>
            <a:endParaRPr/>
          </a:p>
          <a:p>
            <a:pPr>
              <a:lnSpc>
                <a:spcPct val="100000"/>
              </a:lnSpc>
            </a:pPr>
            <a:r>
              <a:rPr b="1" lang="hr-BA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elseif</a:t>
            </a:r>
            <a:r>
              <a:rPr lang="hr-BA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($Media &gt;= 8.0 and $Media &lt; 9.0)</a:t>
            </a:r>
            <a:endParaRPr/>
          </a:p>
          <a:p>
            <a:pPr>
              <a:lnSpc>
                <a:spcPct val="100000"/>
              </a:lnSpc>
            </a:pPr>
            <a:r>
              <a:rPr lang="hr-BA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</a:t>
            </a:r>
            <a:r>
              <a:rPr lang="hr-BA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$resultado = "Aprovado plenamente";</a:t>
            </a:r>
            <a:endParaRPr/>
          </a:p>
          <a:p>
            <a:pPr>
              <a:lnSpc>
                <a:spcPct val="100000"/>
              </a:lnSpc>
            </a:pPr>
            <a:r>
              <a:rPr b="1" lang="hr-BA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elseif</a:t>
            </a:r>
            <a:r>
              <a:rPr lang="hr-BA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($Media &gt;= 7 and $Media &lt; 8.0)</a:t>
            </a:r>
            <a:endParaRPr/>
          </a:p>
          <a:p>
            <a:pPr>
              <a:lnSpc>
                <a:spcPct val="100000"/>
              </a:lnSpc>
            </a:pPr>
            <a:r>
              <a:rPr lang="hr-BA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</a:t>
            </a:r>
            <a:r>
              <a:rPr lang="hr-BA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$resultado = "Aprovado";</a:t>
            </a:r>
            <a:endParaRPr/>
          </a:p>
          <a:p>
            <a:pPr>
              <a:lnSpc>
                <a:spcPct val="100000"/>
              </a:lnSpc>
            </a:pPr>
            <a:r>
              <a:rPr b="1" lang="hr-BA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else</a:t>
            </a:r>
            <a:r>
              <a:rPr lang="hr-BA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</a:t>
            </a:r>
            <a:endParaRPr/>
          </a:p>
          <a:p>
            <a:pPr>
              <a:lnSpc>
                <a:spcPct val="100000"/>
              </a:lnSpc>
            </a:pPr>
            <a:r>
              <a:rPr lang="hr-BA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</a:t>
            </a:r>
            <a:r>
              <a:rPr lang="hr-BA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$resultado = "Reprovado";</a:t>
            </a:r>
            <a:endParaRPr/>
          </a:p>
        </p:txBody>
      </p:sp>
      <p:sp>
        <p:nvSpPr>
          <p:cNvPr id="184" name="CustomShape 4"/>
          <p:cNvSpPr/>
          <p:nvPr/>
        </p:nvSpPr>
        <p:spPr>
          <a:xfrm>
            <a:off x="8672040" y="1165680"/>
            <a:ext cx="1512360" cy="4822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i="1" lang="hr-BA" sz="1800" spc="-1" strike="noStrike">
                <a:solidFill>
                  <a:srgbClr val="ccddea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Quando existir mais de um comando dentro de um IF, de um ELSE ou de um ELSEIF, utilizamos a marcação de bloco de código para agrupá-los:</a:t>
            </a:r>
            <a:endParaRPr/>
          </a:p>
          <a:p>
            <a:pPr>
              <a:lnSpc>
                <a:spcPct val="100000"/>
              </a:lnSpc>
            </a:pPr>
            <a:r>
              <a:rPr b="1" lang="hr-BA" sz="1800" spc="-1" strike="noStrike">
                <a:solidFill>
                  <a:srgbClr val="ccddea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{</a:t>
            </a:r>
            <a:endParaRPr/>
          </a:p>
          <a:p>
            <a:pPr>
              <a:lnSpc>
                <a:spcPct val="100000"/>
              </a:lnSpc>
            </a:pPr>
            <a:r>
              <a:rPr i="1" lang="hr-BA" sz="1800" spc="-1" strike="noStrike">
                <a:solidFill>
                  <a:srgbClr val="ccddea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.... Código</a:t>
            </a:r>
            <a:endParaRPr/>
          </a:p>
          <a:p>
            <a:pPr>
              <a:lnSpc>
                <a:spcPct val="100000"/>
              </a:lnSpc>
            </a:pPr>
            <a:r>
              <a:rPr b="1" lang="hr-BA" sz="1800" spc="-1" strike="noStrike">
                <a:solidFill>
                  <a:srgbClr val="ccddea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}</a:t>
            </a:r>
            <a:endParaRPr/>
          </a:p>
        </p:txBody>
      </p:sp>
    </p:spTree>
  </p:cSld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CustomShape 1"/>
          <p:cNvSpPr/>
          <p:nvPr/>
        </p:nvSpPr>
        <p:spPr>
          <a:xfrm>
            <a:off x="766080" y="406440"/>
            <a:ext cx="797148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hr-BA" sz="28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ESTRUTURAS DE CONTROLE CONDICIONAL</a:t>
            </a:r>
            <a:endParaRPr/>
          </a:p>
        </p:txBody>
      </p:sp>
      <p:sp>
        <p:nvSpPr>
          <p:cNvPr id="186" name="CustomShape 2"/>
          <p:cNvSpPr/>
          <p:nvPr/>
        </p:nvSpPr>
        <p:spPr>
          <a:xfrm>
            <a:off x="1594080" y="1254240"/>
            <a:ext cx="7056000" cy="661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hr-BA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SWITCH</a:t>
            </a:r>
            <a:endParaRPr/>
          </a:p>
        </p:txBody>
      </p:sp>
      <p:sp>
        <p:nvSpPr>
          <p:cNvPr id="187" name="CustomShape 3"/>
          <p:cNvSpPr/>
          <p:nvPr/>
        </p:nvSpPr>
        <p:spPr>
          <a:xfrm>
            <a:off x="1636920" y="1908000"/>
            <a:ext cx="8616600" cy="3930840"/>
          </a:xfrm>
          <a:prstGeom prst="rect">
            <a:avLst/>
          </a:prstGeom>
          <a:solidFill>
            <a:srgbClr val="ccffcc"/>
          </a:solidFill>
          <a:ln w="9360">
            <a:solidFill>
              <a:srgbClr val="dddddd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switch</a:t>
            </a: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($Posicao){</a:t>
            </a:r>
            <a:endParaRPr/>
          </a:p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</a:t>
            </a:r>
            <a:r>
              <a:rPr b="1"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case</a:t>
            </a: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1:</a:t>
            </a:r>
            <a:endParaRPr/>
          </a:p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   </a:t>
            </a: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echo "Primeiro";</a:t>
            </a:r>
            <a:endParaRPr/>
          </a:p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   </a:t>
            </a:r>
            <a:r>
              <a:rPr b="1"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break</a:t>
            </a: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;</a:t>
            </a:r>
            <a:endParaRPr/>
          </a:p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</a:t>
            </a:r>
            <a:r>
              <a:rPr b="1"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case</a:t>
            </a: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2:</a:t>
            </a:r>
            <a:endParaRPr/>
          </a:p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   </a:t>
            </a: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echo "Segundo";</a:t>
            </a:r>
            <a:endParaRPr/>
          </a:p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   </a:t>
            </a:r>
            <a:r>
              <a:rPr b="1"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break</a:t>
            </a: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;</a:t>
            </a:r>
            <a:endParaRPr/>
          </a:p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</a:t>
            </a:r>
            <a:r>
              <a:rPr b="1"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case</a:t>
            </a: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3:</a:t>
            </a:r>
            <a:endParaRPr/>
          </a:p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   </a:t>
            </a: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echo "Terceiro";</a:t>
            </a:r>
            <a:endParaRPr/>
          </a:p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   </a:t>
            </a:r>
            <a:r>
              <a:rPr b="1"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break</a:t>
            </a: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; </a:t>
            </a:r>
            <a:endParaRPr/>
          </a:p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</a:t>
            </a:r>
            <a:r>
              <a:rPr b="1"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default</a:t>
            </a: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:</a:t>
            </a:r>
            <a:endParaRPr/>
          </a:p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   </a:t>
            </a: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echo "Posição sem classificação";</a:t>
            </a:r>
            <a:endParaRPr/>
          </a:p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   </a:t>
            </a:r>
            <a:r>
              <a:rPr b="1"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break</a:t>
            </a: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;</a:t>
            </a:r>
            <a:endParaRPr/>
          </a:p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}</a:t>
            </a:r>
            <a:endParaRPr/>
          </a:p>
        </p:txBody>
      </p:sp>
    </p:spTree>
  </p:cSld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CustomShape 1"/>
          <p:cNvSpPr/>
          <p:nvPr/>
        </p:nvSpPr>
        <p:spPr>
          <a:xfrm>
            <a:off x="766080" y="406440"/>
            <a:ext cx="797148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hr-BA" sz="28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ESTRUTURAS DE CONTROLE DE REPETIÇÃO</a:t>
            </a:r>
            <a:endParaRPr/>
          </a:p>
        </p:txBody>
      </p:sp>
      <p:sp>
        <p:nvSpPr>
          <p:cNvPr id="189" name="CustomShape 2"/>
          <p:cNvSpPr/>
          <p:nvPr/>
        </p:nvSpPr>
        <p:spPr>
          <a:xfrm>
            <a:off x="1468800" y="1254240"/>
            <a:ext cx="7056000" cy="661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hr-BA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WHILE</a:t>
            </a:r>
            <a:endParaRPr/>
          </a:p>
        </p:txBody>
      </p:sp>
      <p:sp>
        <p:nvSpPr>
          <p:cNvPr id="190" name="CustomShape 3"/>
          <p:cNvSpPr/>
          <p:nvPr/>
        </p:nvSpPr>
        <p:spPr>
          <a:xfrm>
            <a:off x="1511640" y="1908000"/>
            <a:ext cx="8714880" cy="1461960"/>
          </a:xfrm>
          <a:prstGeom prst="rect">
            <a:avLst/>
          </a:prstGeom>
          <a:solidFill>
            <a:srgbClr val="ccffcc"/>
          </a:solidFill>
          <a:ln w="9360">
            <a:solidFill>
              <a:srgbClr val="dddddd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$contador = 1;</a:t>
            </a:r>
            <a:endParaRPr/>
          </a:p>
          <a:p>
            <a:pPr>
              <a:lnSpc>
                <a:spcPct val="100000"/>
              </a:lnSpc>
            </a:pPr>
            <a:r>
              <a:rPr b="1"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while</a:t>
            </a: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( $contador &lt; 10 ){</a:t>
            </a:r>
            <a:endParaRPr/>
          </a:p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</a:t>
            </a: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echo "Contador: $contador &lt;br&gt;";</a:t>
            </a:r>
            <a:endParaRPr/>
          </a:p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</a:t>
            </a: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$contador++;</a:t>
            </a:r>
            <a:endParaRPr/>
          </a:p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}</a:t>
            </a:r>
            <a:endParaRPr/>
          </a:p>
        </p:txBody>
      </p:sp>
      <p:sp>
        <p:nvSpPr>
          <p:cNvPr id="191" name="CustomShape 4"/>
          <p:cNvSpPr/>
          <p:nvPr/>
        </p:nvSpPr>
        <p:spPr>
          <a:xfrm>
            <a:off x="1468800" y="3676680"/>
            <a:ext cx="7056000" cy="661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20000"/>
              </a:lnSpc>
            </a:pPr>
            <a:r>
              <a:rPr lang="hr-BA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DO... WHILE</a:t>
            </a:r>
            <a:endParaRPr/>
          </a:p>
        </p:txBody>
      </p:sp>
      <p:sp>
        <p:nvSpPr>
          <p:cNvPr id="192" name="CustomShape 5"/>
          <p:cNvSpPr/>
          <p:nvPr/>
        </p:nvSpPr>
        <p:spPr>
          <a:xfrm>
            <a:off x="1511640" y="4330800"/>
            <a:ext cx="8714880" cy="1461960"/>
          </a:xfrm>
          <a:prstGeom prst="rect">
            <a:avLst/>
          </a:prstGeom>
          <a:solidFill>
            <a:srgbClr val="ccffcc"/>
          </a:solidFill>
          <a:ln w="9360">
            <a:solidFill>
              <a:srgbClr val="dddddd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$contador = 0;</a:t>
            </a:r>
            <a:endParaRPr/>
          </a:p>
          <a:p>
            <a:pPr>
              <a:lnSpc>
                <a:spcPct val="100000"/>
              </a:lnSpc>
            </a:pPr>
            <a:r>
              <a:rPr b="1"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do</a:t>
            </a: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{</a:t>
            </a:r>
            <a:endParaRPr/>
          </a:p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</a:t>
            </a: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$contador++;</a:t>
            </a:r>
            <a:endParaRPr/>
          </a:p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</a:t>
            </a: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echo "Contador: $contador &lt;br&gt;";</a:t>
            </a:r>
            <a:endParaRPr/>
          </a:p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} </a:t>
            </a:r>
            <a:r>
              <a:rPr b="1"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while</a:t>
            </a: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($contador &lt; 10);</a:t>
            </a:r>
            <a:endParaRPr/>
          </a:p>
        </p:txBody>
      </p:sp>
    </p:spTree>
  </p:cSld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CustomShape 1"/>
          <p:cNvSpPr/>
          <p:nvPr/>
        </p:nvSpPr>
        <p:spPr>
          <a:xfrm>
            <a:off x="766080" y="406440"/>
            <a:ext cx="797148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hr-BA" sz="28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ESTRUTURAS DE CONTROLE DE REPETIÇÃO</a:t>
            </a:r>
            <a:endParaRPr/>
          </a:p>
        </p:txBody>
      </p:sp>
      <p:sp>
        <p:nvSpPr>
          <p:cNvPr id="194" name="CustomShape 2"/>
          <p:cNvSpPr/>
          <p:nvPr/>
        </p:nvSpPr>
        <p:spPr>
          <a:xfrm>
            <a:off x="1632960" y="1152360"/>
            <a:ext cx="7056000" cy="661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hr-BA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FOR</a:t>
            </a:r>
            <a:endParaRPr/>
          </a:p>
        </p:txBody>
      </p:sp>
      <p:sp>
        <p:nvSpPr>
          <p:cNvPr id="195" name="CustomShape 3"/>
          <p:cNvSpPr/>
          <p:nvPr/>
        </p:nvSpPr>
        <p:spPr>
          <a:xfrm>
            <a:off x="1675800" y="1806480"/>
            <a:ext cx="8741880" cy="1187640"/>
          </a:xfrm>
          <a:prstGeom prst="rect">
            <a:avLst/>
          </a:prstGeom>
          <a:solidFill>
            <a:srgbClr val="ccffcc"/>
          </a:solidFill>
          <a:ln w="9360">
            <a:solidFill>
              <a:srgbClr val="dddddd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for</a:t>
            </a: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($contador = 1; $contador &gt;= 10; $contador++)</a:t>
            </a:r>
            <a:endParaRPr/>
          </a:p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{</a:t>
            </a:r>
            <a:endParaRPr/>
          </a:p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</a:t>
            </a: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echo "Contador: $cont &lt;br&gt;";</a:t>
            </a:r>
            <a:endParaRPr/>
          </a:p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}</a:t>
            </a:r>
            <a:endParaRPr/>
          </a:p>
        </p:txBody>
      </p:sp>
      <p:sp>
        <p:nvSpPr>
          <p:cNvPr id="196" name="CustomShape 4"/>
          <p:cNvSpPr/>
          <p:nvPr/>
        </p:nvSpPr>
        <p:spPr>
          <a:xfrm>
            <a:off x="1632960" y="3575160"/>
            <a:ext cx="7056000" cy="661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20000"/>
              </a:lnSpc>
            </a:pPr>
            <a:r>
              <a:rPr lang="hr-BA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FOREACH</a:t>
            </a:r>
            <a:endParaRPr/>
          </a:p>
        </p:txBody>
      </p:sp>
      <p:sp>
        <p:nvSpPr>
          <p:cNvPr id="197" name="CustomShape 5"/>
          <p:cNvSpPr/>
          <p:nvPr/>
        </p:nvSpPr>
        <p:spPr>
          <a:xfrm>
            <a:off x="1675800" y="4229280"/>
            <a:ext cx="8714880" cy="2010600"/>
          </a:xfrm>
          <a:prstGeom prst="rect">
            <a:avLst/>
          </a:prstGeom>
          <a:solidFill>
            <a:srgbClr val="ccffcc"/>
          </a:solidFill>
          <a:ln w="9360">
            <a:solidFill>
              <a:srgbClr val="dddddd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$vetor[0] = "Faculdade";</a:t>
            </a:r>
            <a:endParaRPr/>
          </a:p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$vetor[1] = "de Computação";</a:t>
            </a:r>
            <a:endParaRPr/>
          </a:p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$vetor[2] = "e Informatica.";</a:t>
            </a:r>
            <a:endParaRPr/>
          </a:p>
          <a:p>
            <a:pPr>
              <a:lnSpc>
                <a:spcPct val="100000"/>
              </a:lnSpc>
            </a:pPr>
            <a:r>
              <a:rPr b="1"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foreach</a:t>
            </a: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($vetor as $posicao =&gt; $valor)</a:t>
            </a:r>
            <a:endParaRPr/>
          </a:p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{</a:t>
            </a:r>
            <a:endParaRPr/>
          </a:p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 </a:t>
            </a: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echo "$posicao : $valor &lt;br&gt;";</a:t>
            </a:r>
            <a:endParaRPr/>
          </a:p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}</a:t>
            </a:r>
            <a:endParaRPr/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extShape 1"/>
          <p:cNvSpPr txBox="1"/>
          <p:nvPr/>
        </p:nvSpPr>
        <p:spPr>
          <a:xfrm>
            <a:off x="457200" y="1560240"/>
            <a:ext cx="3200040" cy="61596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 algn="ctr">
              <a:lnSpc>
                <a:spcPct val="100000"/>
              </a:lnSpc>
            </a:pPr>
            <a:r>
              <a:rPr lang="pt-BR" sz="3600" spc="-49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PROFESSORES</a:t>
            </a:r>
            <a:endParaRPr/>
          </a:p>
        </p:txBody>
      </p:sp>
      <p:sp>
        <p:nvSpPr>
          <p:cNvPr id="144" name="TextShape 2"/>
          <p:cNvSpPr txBox="1"/>
          <p:nvPr/>
        </p:nvSpPr>
        <p:spPr>
          <a:xfrm>
            <a:off x="457200" y="2988000"/>
            <a:ext cx="3200040" cy="260100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</a:pPr>
            <a:r>
              <a:rPr b="1" lang="pt-BR" sz="15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CHARLES BOULHOSA RODAMILANS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15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FABIANA ARANTES S MATHEUS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15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MARIA AMÉLIA ELISEO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15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PEDRO HENRIQUE CACIQUE BRAGA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15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ROGÉRIO THEODORO DE BRITO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15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VINÍCIUS MIANA BEZERRA</a:t>
            </a:r>
            <a:endParaRPr/>
          </a:p>
        </p:txBody>
      </p:sp>
      <p:sp>
        <p:nvSpPr>
          <p:cNvPr id="145" name="Line 3"/>
          <p:cNvSpPr/>
          <p:nvPr/>
        </p:nvSpPr>
        <p:spPr>
          <a:xfrm>
            <a:off x="457200" y="2446920"/>
            <a:ext cx="3200400" cy="0"/>
          </a:xfrm>
          <a:prstGeom prst="line">
            <a:avLst/>
          </a:prstGeom>
          <a:ln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6" name="CustomShape 4"/>
          <p:cNvSpPr/>
          <p:nvPr/>
        </p:nvSpPr>
        <p:spPr>
          <a:xfrm>
            <a:off x="4479120" y="5897160"/>
            <a:ext cx="734148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lang="hr-BA" sz="18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*As notas de aula são material de apoio para estudo, de autoria dos professores da disciplina.</a:t>
            </a:r>
            <a:endParaRPr/>
          </a:p>
        </p:txBody>
      </p:sp>
      <p:sp>
        <p:nvSpPr>
          <p:cNvPr id="147" name="CustomShape 5"/>
          <p:cNvSpPr/>
          <p:nvPr/>
        </p:nvSpPr>
        <p:spPr>
          <a:xfrm>
            <a:off x="4481280" y="1336680"/>
            <a:ext cx="6812640" cy="1187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lang="hr-BA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Esta aula tem como objetivo de apresentar recursos da linguagem PHP. São apresentados os operadores aritméticos, lógicos e de atribuições, as estruturas de controle condicional e de repetição.</a:t>
            </a:r>
            <a:endParaRPr/>
          </a:p>
          <a:p>
            <a:pPr algn="just">
              <a:lnSpc>
                <a:spcPct val="100000"/>
              </a:lnSpc>
            </a:pPr>
            <a:r>
              <a:rPr lang="hr-BA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.</a:t>
            </a:r>
            <a:endParaRPr/>
          </a:p>
        </p:txBody>
      </p:sp>
      <p:sp>
        <p:nvSpPr>
          <p:cNvPr id="148" name="CustomShape 6"/>
          <p:cNvSpPr/>
          <p:nvPr/>
        </p:nvSpPr>
        <p:spPr>
          <a:xfrm>
            <a:off x="4492080" y="813240"/>
            <a:ext cx="184536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hr-BA" sz="28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CONTEÚDO</a:t>
            </a:r>
            <a:endParaRPr/>
          </a:p>
        </p:txBody>
      </p:sp>
      <p:sp>
        <p:nvSpPr>
          <p:cNvPr id="149" name="CustomShape 7"/>
          <p:cNvSpPr/>
          <p:nvPr/>
        </p:nvSpPr>
        <p:spPr>
          <a:xfrm>
            <a:off x="4479120" y="3253320"/>
            <a:ext cx="6812640" cy="2201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285840" indent="-285480">
              <a:lnSpc>
                <a:spcPct val="140000"/>
              </a:lnSpc>
              <a:buFont typeface="Arial"/>
              <a:buChar char="•"/>
            </a:pPr>
            <a:r>
              <a:rPr lang="hr-BA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NIEDERAUER, J., </a:t>
            </a:r>
            <a:r>
              <a:rPr b="1" lang="hr-BA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Desenvolvendo Websites com PHP</a:t>
            </a:r>
            <a:r>
              <a:rPr lang="hr-BA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. Novatec, 2 ed., 2011.</a:t>
            </a:r>
            <a:endParaRPr/>
          </a:p>
          <a:p>
            <a:pPr marL="285840" indent="-285480">
              <a:lnSpc>
                <a:spcPct val="130000"/>
              </a:lnSpc>
              <a:buFont typeface="Arial"/>
              <a:buChar char="•"/>
            </a:pPr>
            <a:r>
              <a:rPr lang="hr-BA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hr-BA" sz="1800" spc="-1" strike="noStrike" u="sng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http://www.w3schools.com/</a:t>
            </a:r>
            <a:endParaRPr/>
          </a:p>
          <a:p>
            <a:pPr marL="285840" indent="-285480">
              <a:lnSpc>
                <a:spcPct val="130000"/>
              </a:lnSpc>
              <a:buFont typeface="Arial"/>
              <a:buChar char="•"/>
            </a:pPr>
            <a:r>
              <a:rPr lang="hr-BA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hr-BA" sz="1800" spc="-1" strike="noStrike" u="sng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http://www.php.net </a:t>
            </a:r>
            <a:endParaRPr/>
          </a:p>
          <a:p>
            <a:pPr marL="285840" indent="-285480">
              <a:lnSpc>
                <a:spcPct val="130000"/>
              </a:lnSpc>
              <a:buFont typeface="Arial"/>
              <a:buChar char="•"/>
            </a:pPr>
            <a:r>
              <a:rPr lang="hr-BA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hr-BA" sz="1800" spc="-1" strike="noStrike" u="sng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http://www.phpbrasil.com</a:t>
            </a:r>
            <a:endParaRPr/>
          </a:p>
          <a:p>
            <a:pPr>
              <a:lnSpc>
                <a:spcPct val="140000"/>
              </a:lnSpc>
            </a:pPr>
            <a:endParaRPr/>
          </a:p>
        </p:txBody>
      </p:sp>
      <p:sp>
        <p:nvSpPr>
          <p:cNvPr id="150" name="CustomShape 8"/>
          <p:cNvSpPr/>
          <p:nvPr/>
        </p:nvSpPr>
        <p:spPr>
          <a:xfrm>
            <a:off x="4489560" y="2730240"/>
            <a:ext cx="210744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hr-BA" sz="28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REFERÊNCIAS</a:t>
            </a:r>
            <a:endParaRPr/>
          </a:p>
        </p:txBody>
      </p:sp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CustomShape 1"/>
          <p:cNvSpPr/>
          <p:nvPr/>
        </p:nvSpPr>
        <p:spPr>
          <a:xfrm>
            <a:off x="467640" y="298080"/>
            <a:ext cx="156780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hr-BA" sz="28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Exercícios</a:t>
            </a:r>
            <a:endParaRPr/>
          </a:p>
        </p:txBody>
      </p:sp>
    </p:spTree>
  </p:cSld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TextShape 1"/>
          <p:cNvSpPr txBox="1"/>
          <p:nvPr/>
        </p:nvSpPr>
        <p:spPr>
          <a:xfrm>
            <a:off x="459360" y="2348640"/>
            <a:ext cx="10058040" cy="4022280"/>
          </a:xfrm>
          <a:prstGeom prst="rect">
            <a:avLst/>
          </a:prstGeom>
          <a:noFill/>
          <a:ln>
            <a:noFill/>
          </a:ln>
        </p:spPr>
        <p:txBody>
          <a:bodyPr lIns="0" rIns="0"/>
          <a:p>
            <a:pPr marL="91440" indent="-91080">
              <a:lnSpc>
                <a:spcPct val="90000"/>
              </a:lnSpc>
              <a:buClr>
                <a:srgbClr val="ff0000"/>
              </a:buClr>
              <a:buFont typeface="Calibri"/>
              <a:buChar char=" "/>
            </a:pPr>
            <a:r>
              <a:rPr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NIEDERAUER, J., </a:t>
            </a:r>
            <a:r>
              <a:rPr b="1"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Desenvolvendo Websites com PHP</a:t>
            </a:r>
            <a:r>
              <a:rPr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. Novatec, 2 ed., 2011.</a:t>
            </a:r>
            <a:endParaRPr/>
          </a:p>
          <a:p>
            <a:pPr marL="91440" indent="-91080">
              <a:lnSpc>
                <a:spcPct val="90000"/>
              </a:lnSpc>
              <a:buClr>
                <a:srgbClr val="ff0000"/>
              </a:buClr>
              <a:buFont typeface="Calibri"/>
              <a:buChar char=" "/>
            </a:pPr>
            <a:r>
              <a:rPr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MORRISON, M.; BEIGHLEY, L., </a:t>
            </a:r>
            <a:r>
              <a:rPr b="1"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Use a Cabeça Php &amp; Mysql</a:t>
            </a:r>
            <a:r>
              <a:rPr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. Alta Books, 1 ed., 2010.</a:t>
            </a:r>
            <a:endParaRPr/>
          </a:p>
          <a:p>
            <a:pPr marL="91440" indent="-91080">
              <a:lnSpc>
                <a:spcPct val="90000"/>
              </a:lnSpc>
              <a:buClr>
                <a:srgbClr val="ff0000"/>
              </a:buClr>
              <a:buFont typeface="Calibri"/>
              <a:buChar char=" "/>
            </a:pPr>
            <a:r>
              <a:rPr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Prof. Leandro A. Silva. </a:t>
            </a:r>
            <a:r>
              <a:rPr b="1"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Notas de Aulas de PHP</a:t>
            </a:r>
            <a:r>
              <a:rPr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.</a:t>
            </a:r>
            <a:endParaRPr/>
          </a:p>
          <a:p>
            <a:pPr>
              <a:lnSpc>
                <a:spcPct val="90000"/>
              </a:lnSpc>
            </a:pPr>
            <a:endParaRPr/>
          </a:p>
          <a:p>
            <a:pPr>
              <a:lnSpc>
                <a:spcPct val="90000"/>
              </a:lnSpc>
            </a:pPr>
            <a:endParaRPr/>
          </a:p>
        </p:txBody>
      </p:sp>
      <p:sp>
        <p:nvSpPr>
          <p:cNvPr id="200" name="CustomShape 2"/>
          <p:cNvSpPr/>
          <p:nvPr/>
        </p:nvSpPr>
        <p:spPr>
          <a:xfrm>
            <a:off x="469800" y="298080"/>
            <a:ext cx="210744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hr-BA" sz="28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REFERÊNCIAS</a:t>
            </a:r>
            <a:endParaRPr/>
          </a:p>
        </p:txBody>
      </p:sp>
    </p:spTree>
  </p:cSld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extShape 1"/>
          <p:cNvSpPr txBox="1"/>
          <p:nvPr/>
        </p:nvSpPr>
        <p:spPr>
          <a:xfrm>
            <a:off x="549360" y="1163520"/>
            <a:ext cx="10058040" cy="4022280"/>
          </a:xfrm>
          <a:prstGeom prst="rect">
            <a:avLst/>
          </a:prstGeom>
          <a:noFill/>
          <a:ln>
            <a:noFill/>
          </a:ln>
        </p:spPr>
        <p:txBody>
          <a:bodyPr lIns="0" rIns="0"/>
          <a:p>
            <a:pPr marL="91440" indent="-91080">
              <a:lnSpc>
                <a:spcPct val="90000"/>
              </a:lnSpc>
              <a:buClr>
                <a:srgbClr val="ff0000"/>
              </a:buClr>
              <a:buFont typeface="Calibri"/>
              <a:buChar char=" "/>
            </a:pPr>
            <a:r>
              <a:rPr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Operadores de atribuição</a:t>
            </a:r>
            <a:endParaRPr/>
          </a:p>
          <a:p>
            <a:pPr marL="91440" indent="-91080">
              <a:lnSpc>
                <a:spcPct val="90000"/>
              </a:lnSpc>
              <a:buClr>
                <a:srgbClr val="ff0000"/>
              </a:buClr>
              <a:buFont typeface="Calibri"/>
              <a:buChar char=" "/>
            </a:pPr>
            <a:r>
              <a:rPr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Operadores aritméticos</a:t>
            </a:r>
            <a:endParaRPr/>
          </a:p>
          <a:p>
            <a:pPr marL="91440" indent="-91080">
              <a:lnSpc>
                <a:spcPct val="90000"/>
              </a:lnSpc>
              <a:buClr>
                <a:srgbClr val="ff0000"/>
              </a:buClr>
              <a:buFont typeface="Calibri"/>
              <a:buChar char=" "/>
            </a:pPr>
            <a:r>
              <a:rPr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Operadores de incremento e decremento</a:t>
            </a:r>
            <a:endParaRPr/>
          </a:p>
          <a:p>
            <a:pPr marL="91440" indent="-91080">
              <a:lnSpc>
                <a:spcPct val="90000"/>
              </a:lnSpc>
              <a:buClr>
                <a:srgbClr val="ff0000"/>
              </a:buClr>
              <a:buFont typeface="Calibri"/>
              <a:buChar char=" "/>
            </a:pPr>
            <a:r>
              <a:rPr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Operadores lógicos</a:t>
            </a:r>
            <a:endParaRPr/>
          </a:p>
          <a:p>
            <a:pPr marL="91440" indent="-91080">
              <a:lnSpc>
                <a:spcPct val="90000"/>
              </a:lnSpc>
              <a:buClr>
                <a:srgbClr val="ff0000"/>
              </a:buClr>
              <a:buFont typeface="Calibri"/>
              <a:buChar char=" "/>
            </a:pPr>
            <a:r>
              <a:rPr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Operadores de comparação</a:t>
            </a:r>
            <a:endParaRPr/>
          </a:p>
          <a:p>
            <a:pPr marL="91440" indent="-91080">
              <a:lnSpc>
                <a:spcPct val="100000"/>
              </a:lnSpc>
              <a:buClr>
                <a:srgbClr val="ff0000"/>
              </a:buClr>
              <a:buFont typeface="Calibri"/>
              <a:buChar char=" "/>
            </a:pPr>
            <a:r>
              <a:rPr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Estruturas de controle condicional</a:t>
            </a:r>
            <a:endParaRPr/>
          </a:p>
          <a:p>
            <a:pPr marL="91440" indent="-91080">
              <a:lnSpc>
                <a:spcPct val="100000"/>
              </a:lnSpc>
              <a:buClr>
                <a:srgbClr val="ff0000"/>
              </a:buClr>
              <a:buFont typeface="Calibri"/>
              <a:buChar char=" "/>
            </a:pPr>
            <a:r>
              <a:rPr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Estruturas de controle de repetição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 marL="91440" indent="-91080"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90000"/>
              </a:lnSpc>
            </a:pPr>
            <a:endParaRPr/>
          </a:p>
        </p:txBody>
      </p:sp>
      <p:sp>
        <p:nvSpPr>
          <p:cNvPr id="152" name="CustomShape 2"/>
          <p:cNvSpPr/>
          <p:nvPr/>
        </p:nvSpPr>
        <p:spPr>
          <a:xfrm>
            <a:off x="474480" y="298080"/>
            <a:ext cx="275832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hr-BA" sz="28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ROTEIRO DE AULA</a:t>
            </a:r>
            <a:endParaRPr/>
          </a:p>
        </p:txBody>
      </p:sp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Picture 7" descr=""/>
          <p:cNvPicPr/>
          <p:nvPr/>
        </p:nvPicPr>
        <p:blipFill>
          <a:blip r:embed="rId1"/>
          <a:stretch/>
        </p:blipFill>
        <p:spPr>
          <a:xfrm>
            <a:off x="1500480" y="819720"/>
            <a:ext cx="9143640" cy="5141520"/>
          </a:xfrm>
          <a:prstGeom prst="rect">
            <a:avLst/>
          </a:prstGeom>
          <a:ln>
            <a:noFill/>
          </a:ln>
        </p:spPr>
      </p:pic>
      <p:sp>
        <p:nvSpPr>
          <p:cNvPr id="154" name="CustomShape 1"/>
          <p:cNvSpPr/>
          <p:nvPr/>
        </p:nvSpPr>
        <p:spPr>
          <a:xfrm>
            <a:off x="484560" y="298080"/>
            <a:ext cx="454572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hr-BA" sz="28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PHP – Vamos domar o bicho!!!</a:t>
            </a:r>
            <a:endParaRPr/>
          </a:p>
        </p:txBody>
      </p:sp>
      <p:sp>
        <p:nvSpPr>
          <p:cNvPr id="155" name="CustomShape 2"/>
          <p:cNvSpPr/>
          <p:nvPr/>
        </p:nvSpPr>
        <p:spPr>
          <a:xfrm>
            <a:off x="3639960" y="5961600"/>
            <a:ext cx="670536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hr-BA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Cena do Filme “A vida de Pi” – Vale a pena assistir. </a:t>
            </a:r>
            <a:endParaRPr/>
          </a:p>
        </p:txBody>
      </p:sp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TextShape 1"/>
          <p:cNvSpPr txBox="1"/>
          <p:nvPr/>
        </p:nvSpPr>
        <p:spPr>
          <a:xfrm>
            <a:off x="1186920" y="1250640"/>
            <a:ext cx="9468000" cy="2313360"/>
          </a:xfrm>
          <a:prstGeom prst="rect">
            <a:avLst/>
          </a:prstGeom>
          <a:noFill/>
          <a:ln>
            <a:noFill/>
          </a:ln>
        </p:spPr>
        <p:txBody>
          <a:bodyPr lIns="0" rIns="0"/>
          <a:p>
            <a:pPr marL="91440" indent="-91080">
              <a:lnSpc>
                <a:spcPct val="100000"/>
              </a:lnSpc>
              <a:buClr>
                <a:srgbClr val="ff0000"/>
              </a:buClr>
              <a:buFont typeface="Calibri"/>
              <a:buChar char=" "/>
            </a:pPr>
            <a:r>
              <a:rPr lang="pt-BR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 operador básico de atribuição é </a:t>
            </a:r>
            <a:r>
              <a:rPr b="1" lang="pt-BR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"=".</a:t>
            </a:r>
            <a:r>
              <a:rPr lang="pt-BR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A sua primeira inclinação deve ser a de pensar nisto como "é igual". Não. Isto quer dizer, na verdade, que o operando da esquerda </a:t>
            </a:r>
            <a:r>
              <a:rPr b="1" lang="pt-BR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recebe</a:t>
            </a:r>
            <a:r>
              <a:rPr lang="pt-BR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o valor da expressão da direita (ou seja, "</a:t>
            </a:r>
            <a:r>
              <a:rPr b="1" lang="pt-BR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é configurado para</a:t>
            </a:r>
            <a:r>
              <a:rPr lang="pt-BR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").</a:t>
            </a:r>
            <a:endParaRPr/>
          </a:p>
        </p:txBody>
      </p:sp>
      <p:sp>
        <p:nvSpPr>
          <p:cNvPr id="157" name="CustomShape 2"/>
          <p:cNvSpPr/>
          <p:nvPr/>
        </p:nvSpPr>
        <p:spPr>
          <a:xfrm>
            <a:off x="484920" y="298080"/>
            <a:ext cx="441324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hr-BA" sz="28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OPERADORES DE ATRIBUIÇÃO</a:t>
            </a:r>
            <a:endParaRPr/>
          </a:p>
        </p:txBody>
      </p:sp>
      <p:sp>
        <p:nvSpPr>
          <p:cNvPr id="158" name="CustomShape 3"/>
          <p:cNvSpPr/>
          <p:nvPr/>
        </p:nvSpPr>
        <p:spPr>
          <a:xfrm>
            <a:off x="1679400" y="3265560"/>
            <a:ext cx="9628920" cy="16603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lang="hr-BA" sz="2400" spc="-1" strike="noStrike">
                <a:solidFill>
                  <a:srgbClr val="0000bb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&lt;?php</a:t>
            </a:r>
            <a:r>
              <a:rPr lang="hr-BA" sz="2400" spc="-1" strike="noStrike">
                <a:solidFill>
                  <a:srgbClr val="0000bb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
</a:t>
            </a:r>
            <a:r>
              <a:rPr lang="hr-BA" sz="2400" spc="-1" strike="noStrike">
                <a:solidFill>
                  <a:srgbClr val="0000bb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	</a:t>
            </a:r>
            <a:r>
              <a:rPr lang="hr-BA" sz="2400" spc="-1" strike="noStrike">
                <a:solidFill>
                  <a:srgbClr val="0000bb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$a </a:t>
            </a:r>
            <a:r>
              <a:rPr lang="hr-BA" sz="2400" spc="-1" strike="noStrike">
                <a:solidFill>
                  <a:srgbClr val="0077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= (</a:t>
            </a:r>
            <a:r>
              <a:rPr lang="hr-BA" sz="2400" spc="-1" strike="noStrike">
                <a:solidFill>
                  <a:srgbClr val="0000bb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$b </a:t>
            </a:r>
            <a:r>
              <a:rPr lang="hr-BA" sz="2400" spc="-1" strike="noStrike">
                <a:solidFill>
                  <a:srgbClr val="0077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= </a:t>
            </a:r>
            <a:r>
              <a:rPr lang="hr-BA" sz="2400" spc="-1" strike="noStrike">
                <a:solidFill>
                  <a:srgbClr val="0000bb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4</a:t>
            </a:r>
            <a:r>
              <a:rPr lang="hr-BA" sz="2400" spc="-1" strike="noStrike">
                <a:solidFill>
                  <a:srgbClr val="0077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) + </a:t>
            </a:r>
            <a:r>
              <a:rPr lang="hr-BA" sz="2400" spc="-1" strike="noStrike">
                <a:solidFill>
                  <a:srgbClr val="0000bb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5</a:t>
            </a:r>
            <a:r>
              <a:rPr lang="hr-BA" sz="2400" spc="-1" strike="noStrike">
                <a:solidFill>
                  <a:srgbClr val="0077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; </a:t>
            </a:r>
            <a:r>
              <a:rPr lang="hr-BA" sz="2400" spc="-1" strike="noStrike">
                <a:solidFill>
                  <a:srgbClr val="ff80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// $a é igual a 9 agora e $b foi configurado como 4.</a:t>
            </a:r>
            <a:r>
              <a:rPr lang="hr-BA" sz="2400" spc="-1" strike="noStrike">
                <a:solidFill>
                  <a:srgbClr val="ff80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
</a:t>
            </a:r>
            <a:r>
              <a:rPr lang="hr-BA" sz="2400" spc="-1" strike="noStrike">
                <a:solidFill>
                  <a:srgbClr val="0000bb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?&gt;</a:t>
            </a:r>
            <a:endParaRPr/>
          </a:p>
        </p:txBody>
      </p:sp>
    </p:spTree>
  </p:cSld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TextShape 1"/>
          <p:cNvSpPr txBox="1"/>
          <p:nvPr/>
        </p:nvSpPr>
        <p:spPr>
          <a:xfrm>
            <a:off x="1224360" y="1157400"/>
            <a:ext cx="9468000" cy="2313360"/>
          </a:xfrm>
          <a:prstGeom prst="rect">
            <a:avLst/>
          </a:prstGeom>
          <a:noFill/>
          <a:ln>
            <a:noFill/>
          </a:ln>
        </p:spPr>
        <p:txBody>
          <a:bodyPr lIns="0" rIns="0"/>
          <a:p>
            <a:pPr marL="91440" indent="-91080">
              <a:lnSpc>
                <a:spcPct val="100000"/>
              </a:lnSpc>
              <a:buClr>
                <a:srgbClr val="ff0000"/>
              </a:buClr>
              <a:buFont typeface="Calibri"/>
              <a:buChar char=" "/>
            </a:pPr>
            <a:r>
              <a:rPr lang="pt-BR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Além do operador básico de atribuição, há "operadores combinados" para todos os </a:t>
            </a:r>
            <a:r>
              <a:rPr lang="pt-BR" sz="2400" spc="-1" strike="noStrike" u="sng">
                <a:solidFill>
                  <a:srgbClr val="5eb2ea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operadores aritméticos</a:t>
            </a:r>
            <a:r>
              <a:rPr lang="pt-BR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, de array e string que permitem a você pegar um valor de uma expressão e então usar seu próprio valor para o resultado daquela expressão. </a:t>
            </a:r>
            <a:endParaRPr/>
          </a:p>
        </p:txBody>
      </p:sp>
      <p:sp>
        <p:nvSpPr>
          <p:cNvPr id="160" name="CustomShape 2"/>
          <p:cNvSpPr/>
          <p:nvPr/>
        </p:nvSpPr>
        <p:spPr>
          <a:xfrm>
            <a:off x="484920" y="298080"/>
            <a:ext cx="441324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hr-BA" sz="28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OPERADORES DE ATRIBUIÇÃO</a:t>
            </a:r>
            <a:endParaRPr/>
          </a:p>
        </p:txBody>
      </p:sp>
      <p:sp>
        <p:nvSpPr>
          <p:cNvPr id="161" name="CustomShape 3"/>
          <p:cNvSpPr/>
          <p:nvPr/>
        </p:nvSpPr>
        <p:spPr>
          <a:xfrm>
            <a:off x="970560" y="2892600"/>
            <a:ext cx="10468440" cy="31719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lang="hr-BA" sz="2400" spc="-1" strike="noStrike">
                <a:solidFill>
                  <a:srgbClr val="0000bb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&lt;?php</a:t>
            </a:r>
            <a:r>
              <a:rPr lang="hr-BA" sz="2400" spc="-1" strike="noStrike">
                <a:solidFill>
                  <a:srgbClr val="0000bb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
</a:t>
            </a:r>
            <a:r>
              <a:rPr lang="hr-BA" sz="2400" spc="-1" strike="noStrike">
                <a:solidFill>
                  <a:srgbClr val="0000bb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	</a:t>
            </a:r>
            <a:r>
              <a:rPr lang="hr-BA" sz="2400" spc="-1" strike="noStrike">
                <a:solidFill>
                  <a:srgbClr val="0000bb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$a </a:t>
            </a:r>
            <a:r>
              <a:rPr lang="hr-BA" sz="2400" spc="-1" strike="noStrike">
                <a:solidFill>
                  <a:srgbClr val="0077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= </a:t>
            </a:r>
            <a:r>
              <a:rPr lang="hr-BA" sz="2400" spc="-1" strike="noStrike">
                <a:solidFill>
                  <a:srgbClr val="0000bb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3</a:t>
            </a:r>
            <a:r>
              <a:rPr lang="hr-BA" sz="2400" spc="-1" strike="noStrike">
                <a:solidFill>
                  <a:srgbClr val="0077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;</a:t>
            </a:r>
            <a:r>
              <a:rPr lang="hr-BA" sz="2400" spc="-1" strike="noStrike">
                <a:solidFill>
                  <a:srgbClr val="0077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
</a:t>
            </a:r>
            <a:r>
              <a:rPr lang="hr-BA" sz="2400" spc="-1" strike="noStrike">
                <a:solidFill>
                  <a:srgbClr val="0077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	</a:t>
            </a:r>
            <a:r>
              <a:rPr lang="hr-BA" sz="2400" spc="-1" strike="noStrike">
                <a:solidFill>
                  <a:srgbClr val="0000bb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$a </a:t>
            </a:r>
            <a:r>
              <a:rPr lang="hr-BA" sz="2400" spc="-1" strike="noStrike">
                <a:solidFill>
                  <a:srgbClr val="0077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+= </a:t>
            </a:r>
            <a:r>
              <a:rPr lang="hr-BA" sz="2400" spc="-1" strike="noStrike">
                <a:solidFill>
                  <a:srgbClr val="0000bb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5</a:t>
            </a:r>
            <a:r>
              <a:rPr lang="hr-BA" sz="2400" spc="-1" strike="noStrike">
                <a:solidFill>
                  <a:srgbClr val="0077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; </a:t>
            </a:r>
            <a:r>
              <a:rPr lang="hr-BA" sz="2400" spc="-1" strike="noStrike">
                <a:solidFill>
                  <a:srgbClr val="ff80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// configura $a para 8, como se disséssemos: $a = $a + 5;</a:t>
            </a:r>
            <a:r>
              <a:rPr lang="hr-BA" sz="2400" spc="-1" strike="noStrike">
                <a:solidFill>
                  <a:srgbClr val="ff80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
</a:t>
            </a:r>
            <a:r>
              <a:rPr lang="hr-BA" sz="2400" spc="-1" strike="noStrike">
                <a:solidFill>
                  <a:srgbClr val="ff80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	</a:t>
            </a:r>
            <a:r>
              <a:rPr lang="hr-BA" sz="2400" spc="-1" strike="noStrike">
                <a:solidFill>
                  <a:srgbClr val="0000bb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$b </a:t>
            </a:r>
            <a:r>
              <a:rPr lang="hr-BA" sz="2400" spc="-1" strike="noStrike">
                <a:solidFill>
                  <a:srgbClr val="0077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= </a:t>
            </a:r>
            <a:r>
              <a:rPr lang="hr-BA" sz="2400" spc="-1" strike="noStrike">
                <a:solidFill>
                  <a:srgbClr val="dd00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"Bom "</a:t>
            </a:r>
            <a:r>
              <a:rPr lang="hr-BA" sz="2400" spc="-1" strike="noStrike">
                <a:solidFill>
                  <a:srgbClr val="0077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;</a:t>
            </a:r>
            <a:r>
              <a:rPr lang="hr-BA" sz="2400" spc="-1" strike="noStrike">
                <a:solidFill>
                  <a:srgbClr val="0077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
</a:t>
            </a:r>
            <a:r>
              <a:rPr lang="hr-BA" sz="2400" spc="-1" strike="noStrike">
                <a:solidFill>
                  <a:srgbClr val="0077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	</a:t>
            </a:r>
            <a:r>
              <a:rPr lang="hr-BA" sz="2400" spc="-1" strike="noStrike">
                <a:solidFill>
                  <a:srgbClr val="0000bb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$b .</a:t>
            </a:r>
            <a:r>
              <a:rPr lang="hr-BA" sz="2400" spc="-1" strike="noStrike">
                <a:solidFill>
                  <a:srgbClr val="0077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= </a:t>
            </a:r>
            <a:r>
              <a:rPr lang="hr-BA" sz="2400" spc="-1" strike="noStrike">
                <a:solidFill>
                  <a:srgbClr val="dd00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"Dia!"</a:t>
            </a:r>
            <a:r>
              <a:rPr lang="hr-BA" sz="2400" spc="-1" strike="noStrike">
                <a:solidFill>
                  <a:srgbClr val="0077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; </a:t>
            </a:r>
            <a:r>
              <a:rPr lang="hr-BA" sz="2400" spc="-1" strike="noStrike">
                <a:solidFill>
                  <a:srgbClr val="ff80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// configura $b para "Bom Dia!", como em $b = $b . "Dia!";</a:t>
            </a:r>
            <a:r>
              <a:rPr lang="hr-BA" sz="2400" spc="-1" strike="noStrike">
                <a:solidFill>
                  <a:srgbClr val="ff80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
</a:t>
            </a:r>
            <a:r>
              <a:rPr lang="hr-BA" sz="2400" spc="-1" strike="noStrike">
                <a:solidFill>
                  <a:srgbClr val="0000bb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?&gt;</a:t>
            </a:r>
            <a:endParaRPr/>
          </a:p>
        </p:txBody>
      </p:sp>
    </p:spTree>
  </p:cSld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CustomShape 1"/>
          <p:cNvSpPr/>
          <p:nvPr/>
        </p:nvSpPr>
        <p:spPr>
          <a:xfrm>
            <a:off x="484920" y="298080"/>
            <a:ext cx="441324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hr-BA" sz="28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OPERADORES DE ATRIBUIÇÃO</a:t>
            </a:r>
            <a:endParaRPr/>
          </a:p>
        </p:txBody>
      </p:sp>
      <p:sp>
        <p:nvSpPr>
          <p:cNvPr id="163" name="CustomShape 2"/>
          <p:cNvSpPr/>
          <p:nvPr/>
        </p:nvSpPr>
        <p:spPr>
          <a:xfrm>
            <a:off x="1243080" y="1967040"/>
            <a:ext cx="7056000" cy="3168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91440" indent="-91080">
              <a:lnSpc>
                <a:spcPct val="90000"/>
              </a:lnSpc>
              <a:buClr>
                <a:srgbClr val="ff0000"/>
              </a:buClr>
              <a:buFont typeface="Calibri"/>
              <a:buChar char=" "/>
            </a:pPr>
            <a:r>
              <a:rPr lang="hr-BA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$num </a:t>
            </a:r>
            <a:r>
              <a:rPr lang="hr-BA" sz="24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=</a:t>
            </a:r>
            <a:r>
              <a:rPr lang="hr-BA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5;</a:t>
            </a:r>
            <a:endParaRPr/>
          </a:p>
          <a:p>
            <a:pPr marL="91440" indent="-91080">
              <a:lnSpc>
                <a:spcPct val="90000"/>
              </a:lnSpc>
              <a:buClr>
                <a:srgbClr val="ff0000"/>
              </a:buClr>
              <a:buFont typeface="Calibri"/>
              <a:buChar char=" "/>
            </a:pPr>
            <a:r>
              <a:rPr lang="hr-BA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$num </a:t>
            </a:r>
            <a:r>
              <a:rPr lang="hr-BA" sz="24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+=</a:t>
            </a:r>
            <a:r>
              <a:rPr lang="hr-BA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5;  </a:t>
            </a:r>
            <a:r>
              <a:rPr lang="hr-BA" sz="2400" spc="-1" strike="noStrike">
                <a:solidFill>
                  <a:srgbClr val="ccddea"/>
                </a:solidFill>
                <a:uFill>
                  <a:solidFill>
                    <a:srgbClr val="ffffff"/>
                  </a:solidFill>
                </a:uFill>
                <a:latin typeface="Wingdings"/>
              </a:rPr>
              <a:t></a:t>
            </a:r>
            <a:r>
              <a:rPr lang="hr-BA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</a:t>
            </a:r>
            <a:r>
              <a:rPr lang="hr-BA" sz="2400" spc="-1" strike="noStrike">
                <a:solidFill>
                  <a:srgbClr val="ccddea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$num = $num + 5;</a:t>
            </a:r>
            <a:endParaRPr/>
          </a:p>
          <a:p>
            <a:pPr marL="91440" indent="-91080">
              <a:lnSpc>
                <a:spcPct val="90000"/>
              </a:lnSpc>
              <a:buClr>
                <a:srgbClr val="ff0000"/>
              </a:buClr>
              <a:buFont typeface="Calibri"/>
              <a:buChar char=" "/>
            </a:pPr>
            <a:r>
              <a:rPr lang="hr-BA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$num </a:t>
            </a:r>
            <a:r>
              <a:rPr lang="hr-BA" sz="24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-=</a:t>
            </a:r>
            <a:r>
              <a:rPr lang="hr-BA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5;   </a:t>
            </a:r>
            <a:r>
              <a:rPr lang="hr-BA" sz="2400" spc="-1" strike="noStrike">
                <a:solidFill>
                  <a:srgbClr val="ccddea"/>
                </a:solidFill>
                <a:uFill>
                  <a:solidFill>
                    <a:srgbClr val="ffffff"/>
                  </a:solidFill>
                </a:uFill>
                <a:latin typeface="Wingdings"/>
              </a:rPr>
              <a:t></a:t>
            </a:r>
            <a:r>
              <a:rPr lang="hr-BA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</a:t>
            </a:r>
            <a:r>
              <a:rPr lang="hr-BA" sz="2400" spc="-1" strike="noStrike">
                <a:solidFill>
                  <a:srgbClr val="ccddea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$num = $num - 5;</a:t>
            </a:r>
            <a:endParaRPr/>
          </a:p>
          <a:p>
            <a:pPr marL="91440" indent="-91080">
              <a:lnSpc>
                <a:spcPct val="90000"/>
              </a:lnSpc>
              <a:buClr>
                <a:srgbClr val="ff0000"/>
              </a:buClr>
              <a:buFont typeface="Calibri"/>
              <a:buChar char=" "/>
            </a:pPr>
            <a:r>
              <a:rPr lang="hr-BA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$num </a:t>
            </a:r>
            <a:r>
              <a:rPr lang="hr-BA" sz="24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*=</a:t>
            </a:r>
            <a:r>
              <a:rPr lang="hr-BA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5;   </a:t>
            </a:r>
            <a:r>
              <a:rPr lang="hr-BA" sz="2400" spc="-1" strike="noStrike">
                <a:solidFill>
                  <a:srgbClr val="ccddea"/>
                </a:solidFill>
                <a:uFill>
                  <a:solidFill>
                    <a:srgbClr val="ffffff"/>
                  </a:solidFill>
                </a:uFill>
                <a:latin typeface="Wingdings"/>
              </a:rPr>
              <a:t></a:t>
            </a:r>
            <a:r>
              <a:rPr lang="hr-BA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</a:t>
            </a:r>
            <a:r>
              <a:rPr lang="hr-BA" sz="2400" spc="-1" strike="noStrike">
                <a:solidFill>
                  <a:srgbClr val="ccddea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$num = $num * 5;</a:t>
            </a:r>
            <a:endParaRPr/>
          </a:p>
          <a:p>
            <a:pPr marL="91440" indent="-91080">
              <a:lnSpc>
                <a:spcPct val="90000"/>
              </a:lnSpc>
              <a:buClr>
                <a:srgbClr val="ff0000"/>
              </a:buClr>
              <a:buFont typeface="Calibri"/>
              <a:buChar char=" "/>
            </a:pPr>
            <a:r>
              <a:rPr lang="hr-BA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$num </a:t>
            </a:r>
            <a:r>
              <a:rPr lang="hr-BA" sz="24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/=</a:t>
            </a:r>
            <a:r>
              <a:rPr lang="hr-BA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5;   </a:t>
            </a:r>
            <a:r>
              <a:rPr lang="hr-BA" sz="2400" spc="-1" strike="noStrike">
                <a:solidFill>
                  <a:srgbClr val="ccddea"/>
                </a:solidFill>
                <a:uFill>
                  <a:solidFill>
                    <a:srgbClr val="ffffff"/>
                  </a:solidFill>
                </a:uFill>
                <a:latin typeface="Wingdings"/>
              </a:rPr>
              <a:t></a:t>
            </a:r>
            <a:r>
              <a:rPr lang="hr-BA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</a:t>
            </a:r>
            <a:r>
              <a:rPr lang="hr-BA" sz="2400" spc="-1" strike="noStrike">
                <a:solidFill>
                  <a:srgbClr val="ccddea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$num = $num / 5;</a:t>
            </a:r>
            <a:endParaRPr/>
          </a:p>
          <a:p>
            <a:pPr marL="91440" indent="-91080">
              <a:lnSpc>
                <a:spcPct val="90000"/>
              </a:lnSpc>
              <a:buClr>
                <a:srgbClr val="ff0000"/>
              </a:buClr>
              <a:buFont typeface="Calibri"/>
              <a:buChar char=" "/>
            </a:pPr>
            <a:r>
              <a:rPr lang="hr-BA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$nome </a:t>
            </a:r>
            <a:r>
              <a:rPr lang="hr-BA" sz="24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.=</a:t>
            </a:r>
            <a:r>
              <a:rPr lang="hr-BA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“aluno”; </a:t>
            </a:r>
            <a:r>
              <a:rPr lang="hr-BA" sz="2400" spc="-1" strike="noStrike">
                <a:solidFill>
                  <a:srgbClr val="ccddea"/>
                </a:solidFill>
                <a:uFill>
                  <a:solidFill>
                    <a:srgbClr val="ffffff"/>
                  </a:solidFill>
                </a:uFill>
                <a:latin typeface="Wingdings"/>
              </a:rPr>
              <a:t></a:t>
            </a:r>
            <a:r>
              <a:rPr lang="hr-BA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</a:t>
            </a:r>
            <a:r>
              <a:rPr lang="hr-BA" sz="2400" spc="-1" strike="noStrike">
                <a:solidFill>
                  <a:srgbClr val="ccddea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$nome = $nome.“aluno”;</a:t>
            </a:r>
            <a:endParaRPr/>
          </a:p>
        </p:txBody>
      </p:sp>
      <p:sp>
        <p:nvSpPr>
          <p:cNvPr id="164" name="CustomShape 3"/>
          <p:cNvSpPr/>
          <p:nvPr/>
        </p:nvSpPr>
        <p:spPr>
          <a:xfrm>
            <a:off x="1243080" y="1045080"/>
            <a:ext cx="592236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hr-BA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Exemplos:</a:t>
            </a:r>
            <a:endParaRPr/>
          </a:p>
        </p:txBody>
      </p:sp>
    </p:spTree>
  </p:cSld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5" name="Table 1"/>
          <p:cNvGraphicFramePr/>
          <p:nvPr/>
        </p:nvGraphicFramePr>
        <p:xfrm>
          <a:off x="1414440" y="1211040"/>
          <a:ext cx="8979480" cy="3304800"/>
        </p:xfrm>
        <a:graphic>
          <a:graphicData uri="http://schemas.openxmlformats.org/drawingml/2006/table">
            <a:tbl>
              <a:tblPr/>
              <a:tblGrid>
                <a:gridCol w="2993040"/>
                <a:gridCol w="2993040"/>
                <a:gridCol w="2993400"/>
              </a:tblGrid>
              <a:tr h="463680">
                <a:tc>
                  <a:txBody>
                    <a:bodyPr anchor="ctr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hr-BA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Exemplo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4c9df"/>
                      </a:solidFill>
                    </a:lnL>
                    <a:lnR w="9360">
                      <a:solidFill>
                        <a:srgbClr val="c4c9df"/>
                      </a:solidFill>
                    </a:lnR>
                    <a:lnT w="9360">
                      <a:solidFill>
                        <a:srgbClr val="c4c9df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c4c9df"/>
                    </a:solidFill>
                  </a:tcPr>
                </a:tc>
                <a:tc>
                  <a:txBody>
                    <a:bodyPr anchor="ctr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hr-BA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Nome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4c9df"/>
                      </a:solidFill>
                    </a:lnL>
                    <a:lnR w="9360">
                      <a:solidFill>
                        <a:srgbClr val="c4c9df"/>
                      </a:solidFill>
                    </a:lnR>
                    <a:lnT w="9360">
                      <a:solidFill>
                        <a:srgbClr val="c4c9df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c4c9df"/>
                    </a:solidFill>
                  </a:tcPr>
                </a:tc>
                <a:tc>
                  <a:txBody>
                    <a:bodyPr anchor="ctr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hr-BA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Resultado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4c9df"/>
                      </a:solidFill>
                    </a:lnL>
                    <a:lnR w="9360">
                      <a:solidFill>
                        <a:srgbClr val="c4c9df"/>
                      </a:solidFill>
                    </a:lnR>
                    <a:lnT w="9360">
                      <a:solidFill>
                        <a:srgbClr val="c4c9df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c4c9df"/>
                    </a:solidFill>
                  </a:tcPr>
                </a:tc>
              </a:tr>
              <a:tr h="46368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-$a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Negação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Oposto de $a.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6368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$a + $b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Adição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Soma de $a e $b.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83556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$a - $b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Subtração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Diferença entre $a e $b.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6368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$a * $b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Multiplicação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Produto de $a e $b.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83556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$a / $b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Divisão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Quociente de $a por $b.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83556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$a % $b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Módulo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Resto de $a dividido por $b.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</a:tr>
            </a:tbl>
          </a:graphicData>
        </a:graphic>
      </p:graphicFrame>
      <p:sp>
        <p:nvSpPr>
          <p:cNvPr id="166" name="CustomShape 2"/>
          <p:cNvSpPr/>
          <p:nvPr/>
        </p:nvSpPr>
        <p:spPr>
          <a:xfrm>
            <a:off x="482760" y="298080"/>
            <a:ext cx="416160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hr-BA" sz="28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OPERADORES ARITMÉTICOS</a:t>
            </a:r>
            <a:endParaRPr/>
          </a:p>
        </p:txBody>
      </p:sp>
    </p:spTree>
  </p:cSld>
  <p:timing>
    <p:tnLst>
      <p:par>
        <p:cTn id="15" dur="indefinite" restart="never" nodeType="tmRoot">
          <p:childTnLst>
            <p:seq>
              <p:cTn id="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CustomShape 1"/>
          <p:cNvSpPr/>
          <p:nvPr/>
        </p:nvSpPr>
        <p:spPr>
          <a:xfrm>
            <a:off x="496080" y="298080"/>
            <a:ext cx="700092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hr-BA" sz="28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OPERADORES DE INCREMENTO E DECREMENTO</a:t>
            </a:r>
            <a:endParaRPr/>
          </a:p>
        </p:txBody>
      </p:sp>
      <p:graphicFrame>
        <p:nvGraphicFramePr>
          <p:cNvPr id="168" name="Table 2"/>
          <p:cNvGraphicFramePr/>
          <p:nvPr/>
        </p:nvGraphicFramePr>
        <p:xfrm>
          <a:off x="1911240" y="1684440"/>
          <a:ext cx="7848360" cy="360000"/>
        </p:xfrm>
        <a:graphic>
          <a:graphicData uri="http://schemas.openxmlformats.org/drawingml/2006/table">
            <a:tbl>
              <a:tblPr/>
              <a:tblGrid>
                <a:gridCol w="2616120"/>
                <a:gridCol w="2616120"/>
                <a:gridCol w="2616120"/>
              </a:tblGrid>
              <a:tr h="0">
                <a:tc>
                  <a:txBody>
                    <a:bodyPr anchor="ctr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Exemplo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4c9df"/>
                      </a:solidFill>
                    </a:lnL>
                    <a:lnR w="9360">
                      <a:solidFill>
                        <a:srgbClr val="c4c9df"/>
                      </a:solidFill>
                    </a:lnR>
                    <a:lnT w="9360">
                      <a:solidFill>
                        <a:srgbClr val="c4c9df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c4c9df"/>
                    </a:solidFill>
                  </a:tcPr>
                </a:tc>
                <a:tc>
                  <a:txBody>
                    <a:bodyPr anchor="ctr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Nome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4c9df"/>
                      </a:solidFill>
                    </a:lnL>
                    <a:lnR w="9360">
                      <a:solidFill>
                        <a:srgbClr val="c4c9df"/>
                      </a:solidFill>
                    </a:lnR>
                    <a:lnT w="9360">
                      <a:solidFill>
                        <a:srgbClr val="c4c9df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c4c9df"/>
                    </a:solidFill>
                  </a:tcPr>
                </a:tc>
                <a:tc>
                  <a:txBody>
                    <a:bodyPr anchor="ctr"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Efeito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4c9df"/>
                      </a:solidFill>
                    </a:lnL>
                    <a:lnR w="9360">
                      <a:solidFill>
                        <a:srgbClr val="c4c9df"/>
                      </a:solidFill>
                    </a:lnR>
                    <a:lnT w="9360">
                      <a:solidFill>
                        <a:srgbClr val="c4c9df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c4c9df"/>
                    </a:solidFill>
                  </a:tcPr>
                </a:tc>
              </a:tr>
              <a:tr h="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++$a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Pré-incremento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Incrementa $a em um, e então retorna $a.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$a++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Pós-incremento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Retorna $a, e então incrementa $a em um.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--$a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Pré-decremento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Decrementa $a em um, e então retorna $a.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$a--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Pós-decremento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hr-BA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Retorna $a, e então decrementa $a em um.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</a:tr>
            </a:tbl>
          </a:graphicData>
        </a:graphic>
      </p:graphicFrame>
    </p:spTree>
  </p:cSld>
  <p:timing>
    <p:tnLst>
      <p:par>
        <p:cTn id="17" dur="indefinite" restart="never" nodeType="tmRoot">
          <p:childTnLst>
            <p:seq>
              <p:cTn id="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233</TotalTime>
  <Application>LibreOfficeDev/5.1.0.0.alpha1$Windows_x86 LibreOffice_project/a9cd014a23babba0530bf896c13bbadba84fa4df</Application>
  <Paragraphs>234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2014-07-30T12:17:09Z</dcterms:created>
  <dc:creator>Pedro Cacique</dc:creator>
  <dc:language>hr-BA</dc:language>
  <cp:lastModifiedBy>Maria Amélia Eliseo</cp:lastModifiedBy>
  <dcterms:modified xsi:type="dcterms:W3CDTF">2014-08-20T19:58:00Z</dcterms:modified>
  <cp:revision>44</cp:revision>
  <dc:title>PowerPoint Presentation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Personalizar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21</vt:i4>
  </property>
</Properties>
</file>