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4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CD04C5-D142-43A0-AF1B-2FDFDAA7D90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</dgm:pt>
    <dgm:pt modelId="{FAF2AD74-8BB8-4BA4-B4D6-C264861B162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alt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alt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alt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2539520-90F8-49DC-8A35-BCCA56DD22D4}" type="parTrans" cxnId="{CFAC9835-7751-4B29-AD1E-3A3CF1E1D8F3}">
      <dgm:prSet/>
      <dgm:spPr/>
    </dgm:pt>
    <dgm:pt modelId="{C7C2DA47-FB9A-4E6C-9DD9-819F04744F55}" type="sibTrans" cxnId="{CFAC9835-7751-4B29-AD1E-3A3CF1E1D8F3}">
      <dgm:prSet/>
      <dgm:spPr/>
    </dgm:pt>
    <dgm:pt modelId="{9E8B2AEF-CBF3-4057-BF5A-CCDFE7D977C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alt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fr-CA" alt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E0AABF9-5C0B-4129-B0DB-2FC0D5C2C69F}" type="parTrans" cxnId="{59111095-452F-44A4-B5A1-8B8B7599EFCB}">
      <dgm:prSet/>
      <dgm:spPr/>
    </dgm:pt>
    <dgm:pt modelId="{CE4B6E2D-A796-4DE3-B949-3BE0971AFB4F}" type="sibTrans" cxnId="{59111095-452F-44A4-B5A1-8B8B7599EFCB}">
      <dgm:prSet/>
      <dgm:spPr/>
    </dgm:pt>
    <dgm:pt modelId="{EEEFBB93-3693-4ACC-A603-F17320F169E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Moments de vérité,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mesure de la perception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des </a:t>
          </a:r>
          <a:r>
            <a:rPr kumimoji="0" lang="fr-CA" altLang="en-US" b="1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employés </a:t>
          </a:r>
          <a:r>
            <a:rPr kumimoji="0" lang="fr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&amp; diagnostic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A" alt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des facteurs relationnels</a:t>
          </a:r>
          <a:endParaRPr kumimoji="0" lang="fr-CA" alt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32F8590-E0D8-44A0-AB1F-E81CCC41A476}" type="parTrans" cxnId="{C16C84CA-6B5A-4E83-B27D-FEA5E3574DDD}">
      <dgm:prSet/>
      <dgm:spPr/>
    </dgm:pt>
    <dgm:pt modelId="{BD911E62-D43C-4EC1-8E27-F1A99D2C7178}" type="sibTrans" cxnId="{C16C84CA-6B5A-4E83-B27D-FEA5E3574DDD}">
      <dgm:prSet/>
      <dgm:spPr/>
    </dgm:pt>
    <dgm:pt modelId="{914F67E6-4E64-41B6-9E9A-6A75036217D1}" type="pres">
      <dgm:prSet presAssocID="{CBCD04C5-D142-43A0-AF1B-2FDFDAA7D90E}" presName="compositeShape" presStyleCnt="0">
        <dgm:presLayoutVars>
          <dgm:chMax val="7"/>
          <dgm:dir/>
          <dgm:resizeHandles val="exact"/>
        </dgm:presLayoutVars>
      </dgm:prSet>
      <dgm:spPr/>
    </dgm:pt>
    <dgm:pt modelId="{86C0A4A4-288A-427A-BC55-224D0CA3B062}" type="pres">
      <dgm:prSet presAssocID="{FAF2AD74-8BB8-4BA4-B4D6-C264861B1624}" presName="circ1" presStyleLbl="vennNode1" presStyleIdx="0" presStyleCnt="3"/>
      <dgm:spPr/>
    </dgm:pt>
    <dgm:pt modelId="{ABDBFC71-C699-43F0-83AF-DE7F1D79B8D7}" type="pres">
      <dgm:prSet presAssocID="{FAF2AD74-8BB8-4BA4-B4D6-C264861B162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D6EB6E6-C5FD-4444-88D0-AE13A736284C}" type="pres">
      <dgm:prSet presAssocID="{9E8B2AEF-CBF3-4057-BF5A-CCDFE7D977C3}" presName="circ2" presStyleLbl="vennNode1" presStyleIdx="1" presStyleCnt="3"/>
      <dgm:spPr/>
    </dgm:pt>
    <dgm:pt modelId="{CAF8F518-5872-471D-AA0F-255463BBF726}" type="pres">
      <dgm:prSet presAssocID="{9E8B2AEF-CBF3-4057-BF5A-CCDFE7D977C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574E65E-F1D9-4D0F-8125-5ACB0D4FD69D}" type="pres">
      <dgm:prSet presAssocID="{EEEFBB93-3693-4ACC-A603-F17320F169E5}" presName="circ3" presStyleLbl="vennNode1" presStyleIdx="2" presStyleCnt="3"/>
      <dgm:spPr/>
    </dgm:pt>
    <dgm:pt modelId="{31FA23E3-977F-4643-864B-5DA975922D2B}" type="pres">
      <dgm:prSet presAssocID="{EEEFBB93-3693-4ACC-A603-F17320F169E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1F39C63-8346-412B-AA07-3AF651F88249}" type="presOf" srcId="{9E8B2AEF-CBF3-4057-BF5A-CCDFE7D977C3}" destId="{CAF8F518-5872-471D-AA0F-255463BBF726}" srcOrd="1" destOrd="0" presId="urn:microsoft.com/office/officeart/2005/8/layout/venn1"/>
    <dgm:cxn modelId="{73EDDE52-E575-4797-8B0C-AC86750C01FD}" type="presOf" srcId="{EEEFBB93-3693-4ACC-A603-F17320F169E5}" destId="{7574E65E-F1D9-4D0F-8125-5ACB0D4FD69D}" srcOrd="0" destOrd="0" presId="urn:microsoft.com/office/officeart/2005/8/layout/venn1"/>
    <dgm:cxn modelId="{59111095-452F-44A4-B5A1-8B8B7599EFCB}" srcId="{CBCD04C5-D142-43A0-AF1B-2FDFDAA7D90E}" destId="{9E8B2AEF-CBF3-4057-BF5A-CCDFE7D977C3}" srcOrd="1" destOrd="0" parTransId="{FE0AABF9-5C0B-4129-B0DB-2FC0D5C2C69F}" sibTransId="{CE4B6E2D-A796-4DE3-B949-3BE0971AFB4F}"/>
    <dgm:cxn modelId="{C16C84CA-6B5A-4E83-B27D-FEA5E3574DDD}" srcId="{CBCD04C5-D142-43A0-AF1B-2FDFDAA7D90E}" destId="{EEEFBB93-3693-4ACC-A603-F17320F169E5}" srcOrd="2" destOrd="0" parTransId="{332F8590-E0D8-44A0-AB1F-E81CCC41A476}" sibTransId="{BD911E62-D43C-4EC1-8E27-F1A99D2C7178}"/>
    <dgm:cxn modelId="{408D473A-6EAC-40AD-AA80-E0FDB613D5EA}" type="presOf" srcId="{FAF2AD74-8BB8-4BA4-B4D6-C264861B1624}" destId="{86C0A4A4-288A-427A-BC55-224D0CA3B062}" srcOrd="0" destOrd="0" presId="urn:microsoft.com/office/officeart/2005/8/layout/venn1"/>
    <dgm:cxn modelId="{CFAC9835-7751-4B29-AD1E-3A3CF1E1D8F3}" srcId="{CBCD04C5-D142-43A0-AF1B-2FDFDAA7D90E}" destId="{FAF2AD74-8BB8-4BA4-B4D6-C264861B1624}" srcOrd="0" destOrd="0" parTransId="{32539520-90F8-49DC-8A35-BCCA56DD22D4}" sibTransId="{C7C2DA47-FB9A-4E6C-9DD9-819F04744F55}"/>
    <dgm:cxn modelId="{50150A97-617A-4159-97B3-C72A8EAB1218}" type="presOf" srcId="{EEEFBB93-3693-4ACC-A603-F17320F169E5}" destId="{31FA23E3-977F-4643-864B-5DA975922D2B}" srcOrd="1" destOrd="0" presId="urn:microsoft.com/office/officeart/2005/8/layout/venn1"/>
    <dgm:cxn modelId="{F8CB8192-FF69-447D-9F88-576311E4A3F7}" type="presOf" srcId="{FAF2AD74-8BB8-4BA4-B4D6-C264861B1624}" destId="{ABDBFC71-C699-43F0-83AF-DE7F1D79B8D7}" srcOrd="1" destOrd="0" presId="urn:microsoft.com/office/officeart/2005/8/layout/venn1"/>
    <dgm:cxn modelId="{E04B6B95-FF45-481E-BDEE-E6A2A3B18C26}" type="presOf" srcId="{CBCD04C5-D142-43A0-AF1B-2FDFDAA7D90E}" destId="{914F67E6-4E64-41B6-9E9A-6A75036217D1}" srcOrd="0" destOrd="0" presId="urn:microsoft.com/office/officeart/2005/8/layout/venn1"/>
    <dgm:cxn modelId="{B4E74444-7B4F-4FDF-8A9F-58CC31C6381D}" type="presOf" srcId="{9E8B2AEF-CBF3-4057-BF5A-CCDFE7D977C3}" destId="{3D6EB6E6-C5FD-4444-88D0-AE13A736284C}" srcOrd="0" destOrd="0" presId="urn:microsoft.com/office/officeart/2005/8/layout/venn1"/>
    <dgm:cxn modelId="{DFFD37B4-108E-4FCA-AC0C-0A5754EE9B00}" type="presParOf" srcId="{914F67E6-4E64-41B6-9E9A-6A75036217D1}" destId="{86C0A4A4-288A-427A-BC55-224D0CA3B062}" srcOrd="0" destOrd="0" presId="urn:microsoft.com/office/officeart/2005/8/layout/venn1"/>
    <dgm:cxn modelId="{E6E7D999-8CDC-40BA-977E-B15D5FD46EAD}" type="presParOf" srcId="{914F67E6-4E64-41B6-9E9A-6A75036217D1}" destId="{ABDBFC71-C699-43F0-83AF-DE7F1D79B8D7}" srcOrd="1" destOrd="0" presId="urn:microsoft.com/office/officeart/2005/8/layout/venn1"/>
    <dgm:cxn modelId="{8228BF09-7FD9-4F59-AAF5-9B1BE392F40D}" type="presParOf" srcId="{914F67E6-4E64-41B6-9E9A-6A75036217D1}" destId="{3D6EB6E6-C5FD-4444-88D0-AE13A736284C}" srcOrd="2" destOrd="0" presId="urn:microsoft.com/office/officeart/2005/8/layout/venn1"/>
    <dgm:cxn modelId="{EC941DDD-D5D9-44DD-A643-B400B8331BA5}" type="presParOf" srcId="{914F67E6-4E64-41B6-9E9A-6A75036217D1}" destId="{CAF8F518-5872-471D-AA0F-255463BBF726}" srcOrd="3" destOrd="0" presId="urn:microsoft.com/office/officeart/2005/8/layout/venn1"/>
    <dgm:cxn modelId="{22416E12-DE69-49A4-9C95-D0F51C9C3B1A}" type="presParOf" srcId="{914F67E6-4E64-41B6-9E9A-6A75036217D1}" destId="{7574E65E-F1D9-4D0F-8125-5ACB0D4FD69D}" srcOrd="4" destOrd="0" presId="urn:microsoft.com/office/officeart/2005/8/layout/venn1"/>
    <dgm:cxn modelId="{77B332C5-35E7-4EBF-9D8B-BAC006D84888}" type="presParOf" srcId="{914F67E6-4E64-41B6-9E9A-6A75036217D1}" destId="{31FA23E3-977F-4643-864B-5DA975922D2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re et graphique ou organigramme hiérarc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graphique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fr-C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2864B-F8E1-4482-93D4-177AF8688E6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3"/>
          <p:cNvGrpSpPr>
            <a:grpSpLocks/>
          </p:cNvGrpSpPr>
          <p:nvPr/>
        </p:nvGrpSpPr>
        <p:grpSpPr bwMode="auto">
          <a:xfrm>
            <a:off x="323850" y="549275"/>
            <a:ext cx="8820150" cy="4540250"/>
            <a:chOff x="266" y="934"/>
            <a:chExt cx="5556" cy="2860"/>
          </a:xfrm>
        </p:grpSpPr>
        <p:graphicFrame>
          <p:nvGraphicFramePr>
            <p:cNvPr id="23" name="Diagram 22"/>
            <p:cNvGraphicFramePr/>
            <p:nvPr/>
          </p:nvGraphicFramePr>
          <p:xfrm>
            <a:off x="266" y="934"/>
            <a:ext cx="5556" cy="286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AutoShape 11"/>
            <p:cNvSpPr>
              <a:spLocks noChangeArrowheads="1"/>
            </p:cNvSpPr>
            <p:nvPr/>
          </p:nvSpPr>
          <p:spPr bwMode="auto">
            <a:xfrm>
              <a:off x="311" y="1208"/>
              <a:ext cx="1495" cy="816"/>
            </a:xfrm>
            <a:prstGeom prst="flowChartMagneticTape">
              <a:avLst/>
            </a:prstGeom>
            <a:solidFill>
              <a:srgbClr val="CC66FF"/>
            </a:solidFill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Gestion du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changement &amp; «orientation client»</a:t>
              </a:r>
            </a:p>
          </p:txBody>
        </p:sp>
        <p:sp>
          <p:nvSpPr>
            <p:cNvPr id="4" name="Line 12"/>
            <p:cNvSpPr>
              <a:spLocks noChangeShapeType="1"/>
            </p:cNvSpPr>
            <p:nvPr/>
          </p:nvSpPr>
          <p:spPr bwMode="auto">
            <a:xfrm>
              <a:off x="1989" y="1841"/>
              <a:ext cx="1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Line 13"/>
            <p:cNvSpPr>
              <a:spLocks noChangeShapeType="1"/>
            </p:cNvSpPr>
            <p:nvPr/>
          </p:nvSpPr>
          <p:spPr bwMode="auto">
            <a:xfrm>
              <a:off x="1989" y="1704"/>
              <a:ext cx="31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14"/>
            <p:cNvSpPr>
              <a:spLocks noChangeShapeType="1"/>
            </p:cNvSpPr>
            <p:nvPr/>
          </p:nvSpPr>
          <p:spPr bwMode="auto">
            <a:xfrm rot="541000">
              <a:off x="1989" y="1795"/>
              <a:ext cx="269" cy="1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4166" y="1263"/>
              <a:ext cx="1452" cy="816"/>
            </a:xfrm>
            <a:prstGeom prst="flowChartMagneticTape">
              <a:avLst/>
            </a:prstGeom>
            <a:solidFill>
              <a:srgbClr val="CC66FF"/>
            </a:solidFill>
            <a:ln>
              <a:noFill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Conditions de succès &amp; «orientation client»</a:t>
              </a:r>
            </a:p>
          </p:txBody>
        </p:sp>
        <p:sp>
          <p:nvSpPr>
            <p:cNvPr id="8" name="Line 16"/>
            <p:cNvSpPr>
              <a:spLocks noChangeShapeType="1"/>
            </p:cNvSpPr>
            <p:nvPr/>
          </p:nvSpPr>
          <p:spPr bwMode="auto">
            <a:xfrm>
              <a:off x="3714" y="1704"/>
              <a:ext cx="31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3815" y="2744"/>
              <a:ext cx="1430" cy="5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Mesure de la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perception des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clients</a:t>
              </a: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 &amp; diagnostic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des facteurs relationnels</a:t>
              </a:r>
            </a:p>
          </p:txBody>
        </p:sp>
        <p:sp>
          <p:nvSpPr>
            <p:cNvPr id="10" name="Line 19"/>
            <p:cNvSpPr>
              <a:spLocks noChangeShapeType="1"/>
            </p:cNvSpPr>
            <p:nvPr/>
          </p:nvSpPr>
          <p:spPr bwMode="auto">
            <a:xfrm flipH="1">
              <a:off x="3849" y="1750"/>
              <a:ext cx="182" cy="2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20"/>
            <p:cNvSpPr>
              <a:spLocks noChangeShapeType="1"/>
            </p:cNvSpPr>
            <p:nvPr/>
          </p:nvSpPr>
          <p:spPr bwMode="auto">
            <a:xfrm>
              <a:off x="4075" y="1795"/>
              <a:ext cx="1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25"/>
            <p:cNvSpPr>
              <a:spLocks noChangeArrowheads="1"/>
            </p:cNvSpPr>
            <p:nvPr/>
          </p:nvSpPr>
          <p:spPr bwMode="auto">
            <a:xfrm>
              <a:off x="2851" y="3292"/>
              <a:ext cx="363" cy="226"/>
            </a:xfrm>
            <a:prstGeom prst="upDownArrow">
              <a:avLst>
                <a:gd name="adj1" fmla="val 50000"/>
                <a:gd name="adj2" fmla="val 20000"/>
              </a:avLst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38"/>
            <p:cNvSpPr>
              <a:spLocks noChangeShapeType="1"/>
            </p:cNvSpPr>
            <p:nvPr/>
          </p:nvSpPr>
          <p:spPr bwMode="auto">
            <a:xfrm flipV="1">
              <a:off x="4530" y="2113"/>
              <a:ext cx="1" cy="49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3033" y="1523"/>
              <a:ext cx="1" cy="1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43"/>
            <p:cNvSpPr>
              <a:spLocks noChangeShapeType="1"/>
            </p:cNvSpPr>
            <p:nvPr/>
          </p:nvSpPr>
          <p:spPr bwMode="auto">
            <a:xfrm>
              <a:off x="3033" y="934"/>
              <a:ext cx="0" cy="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37"/>
            <p:cNvSpPr>
              <a:spLocks noChangeShapeType="1"/>
            </p:cNvSpPr>
            <p:nvPr/>
          </p:nvSpPr>
          <p:spPr bwMode="auto">
            <a:xfrm flipV="1">
              <a:off x="1536" y="2249"/>
              <a:ext cx="0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>
              <a:prstShdw prst="shdw13" dist="53882" dir="13500000">
                <a:schemeClr val="bg2">
                  <a:alpha val="50000"/>
                </a:schemeClr>
              </a:prst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52"/>
            <p:cNvSpPr>
              <a:spLocks noChangeShapeType="1"/>
            </p:cNvSpPr>
            <p:nvPr/>
          </p:nvSpPr>
          <p:spPr bwMode="auto">
            <a:xfrm>
              <a:off x="3033" y="2113"/>
              <a:ext cx="1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40"/>
            <p:cNvSpPr>
              <a:spLocks noChangeShapeType="1"/>
            </p:cNvSpPr>
            <p:nvPr/>
          </p:nvSpPr>
          <p:spPr bwMode="auto">
            <a:xfrm>
              <a:off x="3033" y="2657"/>
              <a:ext cx="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Text Box 62"/>
            <p:cNvSpPr txBox="1">
              <a:spLocks noChangeArrowheads="1"/>
            </p:cNvSpPr>
            <p:nvPr/>
          </p:nvSpPr>
          <p:spPr bwMode="auto">
            <a:xfrm>
              <a:off x="2353" y="1659"/>
              <a:ext cx="1360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Vision stratégique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et promesse client partagées</a:t>
              </a:r>
            </a:p>
          </p:txBody>
        </p:sp>
        <p:sp>
          <p:nvSpPr>
            <p:cNvPr id="20" name="Rectangle 50"/>
            <p:cNvSpPr>
              <a:spLocks noChangeArrowheads="1"/>
            </p:cNvSpPr>
            <p:nvPr/>
          </p:nvSpPr>
          <p:spPr bwMode="auto">
            <a:xfrm>
              <a:off x="2352" y="2249"/>
              <a:ext cx="1360" cy="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Stratégie de différentiation &amp; «leviers du marketing relationnel»</a:t>
              </a:r>
            </a:p>
          </p:txBody>
        </p:sp>
        <p:sp>
          <p:nvSpPr>
            <p:cNvPr id="21" name="Text Box 64"/>
            <p:cNvSpPr txBox="1">
              <a:spLocks noChangeArrowheads="1"/>
            </p:cNvSpPr>
            <p:nvPr/>
          </p:nvSpPr>
          <p:spPr bwMode="auto">
            <a:xfrm>
              <a:off x="2488" y="2839"/>
              <a:ext cx="1055" cy="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Développement des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pratiques d’affaires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et des compétences</a:t>
              </a:r>
            </a:p>
          </p:txBody>
        </p:sp>
        <p:sp>
          <p:nvSpPr>
            <p:cNvPr id="22" name="AutoShape 63"/>
            <p:cNvSpPr>
              <a:spLocks noChangeArrowheads="1"/>
            </p:cNvSpPr>
            <p:nvPr/>
          </p:nvSpPr>
          <p:spPr bwMode="auto">
            <a:xfrm>
              <a:off x="2108" y="1095"/>
              <a:ext cx="1877" cy="410"/>
            </a:xfrm>
            <a:prstGeom prst="flowChartMultidocumen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altLang="en-US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Diagnostic des pratiques d’affaires</a:t>
              </a:r>
            </a:p>
          </p:txBody>
        </p:sp>
      </p:grpSp>
      <p:sp>
        <p:nvSpPr>
          <p:cNvPr id="1054" name="Text Box 26"/>
          <p:cNvSpPr txBox="1">
            <a:spLocks noChangeArrowheads="1"/>
          </p:cNvSpPr>
          <p:nvPr/>
        </p:nvSpPr>
        <p:spPr bwMode="auto">
          <a:xfrm>
            <a:off x="3925888" y="5516563"/>
            <a:ext cx="16541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b="1" u="sng"/>
              <a:t>Performance </a:t>
            </a:r>
          </a:p>
        </p:txBody>
      </p:sp>
      <p:sp>
        <p:nvSpPr>
          <p:cNvPr id="1055" name="Line 28"/>
          <p:cNvSpPr>
            <a:spLocks noChangeShapeType="1"/>
          </p:cNvSpPr>
          <p:nvPr/>
        </p:nvSpPr>
        <p:spPr bwMode="auto">
          <a:xfrm flipH="1">
            <a:off x="2339975" y="5734050"/>
            <a:ext cx="14398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6" name="Line 29"/>
          <p:cNvSpPr>
            <a:spLocks noChangeShapeType="1"/>
          </p:cNvSpPr>
          <p:nvPr/>
        </p:nvSpPr>
        <p:spPr bwMode="auto">
          <a:xfrm flipV="1">
            <a:off x="2339975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7" name="Line 30"/>
          <p:cNvSpPr>
            <a:spLocks noChangeShapeType="1"/>
          </p:cNvSpPr>
          <p:nvPr/>
        </p:nvSpPr>
        <p:spPr bwMode="auto">
          <a:xfrm flipH="1">
            <a:off x="5724525" y="5734050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8" name="Line 31"/>
          <p:cNvSpPr>
            <a:spLocks noChangeShapeType="1"/>
          </p:cNvSpPr>
          <p:nvPr/>
        </p:nvSpPr>
        <p:spPr bwMode="auto">
          <a:xfrm flipV="1">
            <a:off x="7092950" y="4581525"/>
            <a:ext cx="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59" name="Text Box 32"/>
          <p:cNvSpPr txBox="1">
            <a:spLocks noChangeArrowheads="1"/>
          </p:cNvSpPr>
          <p:nvPr/>
        </p:nvSpPr>
        <p:spPr bwMode="auto">
          <a:xfrm>
            <a:off x="1614488" y="5013325"/>
            <a:ext cx="15176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Mobilisation</a:t>
            </a:r>
          </a:p>
        </p:txBody>
      </p:sp>
      <p:sp>
        <p:nvSpPr>
          <p:cNvPr id="1060" name="Text Box 33"/>
          <p:cNvSpPr txBox="1">
            <a:spLocks noChangeArrowheads="1"/>
          </p:cNvSpPr>
          <p:nvPr/>
        </p:nvSpPr>
        <p:spPr bwMode="auto">
          <a:xfrm>
            <a:off x="6372225" y="5013325"/>
            <a:ext cx="1479550" cy="366713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Satisfaction</a:t>
            </a:r>
          </a:p>
        </p:txBody>
      </p:sp>
      <p:sp>
        <p:nvSpPr>
          <p:cNvPr id="1061" name="Text Box 34"/>
          <p:cNvSpPr txBox="1">
            <a:spLocks noChangeArrowheads="1"/>
          </p:cNvSpPr>
          <p:nvPr/>
        </p:nvSpPr>
        <p:spPr bwMode="auto">
          <a:xfrm>
            <a:off x="3284538" y="6237288"/>
            <a:ext cx="28003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fr-CA" b="1"/>
              <a:t>Croissance &amp; rentabilité</a:t>
            </a:r>
          </a:p>
        </p:txBody>
      </p:sp>
      <p:sp>
        <p:nvSpPr>
          <p:cNvPr id="1062" name="Line 35"/>
          <p:cNvSpPr>
            <a:spLocks noChangeShapeType="1"/>
          </p:cNvSpPr>
          <p:nvPr/>
        </p:nvSpPr>
        <p:spPr bwMode="auto">
          <a:xfrm>
            <a:off x="4716463" y="594995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3" name="Line 36"/>
          <p:cNvSpPr>
            <a:spLocks noChangeShapeType="1"/>
          </p:cNvSpPr>
          <p:nvPr/>
        </p:nvSpPr>
        <p:spPr bwMode="auto">
          <a:xfrm>
            <a:off x="4716463" y="5300663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A"/>
          </a:p>
        </p:txBody>
      </p:sp>
      <p:sp>
        <p:nvSpPr>
          <p:cNvPr id="1064" name="Text Box 42"/>
          <p:cNvSpPr txBox="1">
            <a:spLocks noChangeArrowheads="1"/>
          </p:cNvSpPr>
          <p:nvPr/>
        </p:nvSpPr>
        <p:spPr bwMode="auto">
          <a:xfrm>
            <a:off x="3309938" y="109538"/>
            <a:ext cx="2774950" cy="366712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r>
              <a:rPr lang="fr-CA" b="1"/>
              <a:t>Priorité «loyauté-client»</a:t>
            </a:r>
          </a:p>
        </p:txBody>
      </p:sp>
      <p:sp>
        <p:nvSpPr>
          <p:cNvPr id="1065" name="Line 45"/>
          <p:cNvSpPr>
            <a:spLocks noChangeShapeType="1"/>
          </p:cNvSpPr>
          <p:nvPr/>
        </p:nvSpPr>
        <p:spPr bwMode="auto">
          <a:xfrm flipV="1">
            <a:off x="2339975" y="333375"/>
            <a:ext cx="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6" name="Line 46"/>
          <p:cNvSpPr>
            <a:spLocks noChangeShapeType="1"/>
          </p:cNvSpPr>
          <p:nvPr/>
        </p:nvSpPr>
        <p:spPr bwMode="auto">
          <a:xfrm>
            <a:off x="2339975" y="333375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7" name="Line 47"/>
          <p:cNvSpPr>
            <a:spLocks noChangeShapeType="1"/>
          </p:cNvSpPr>
          <p:nvPr/>
        </p:nvSpPr>
        <p:spPr bwMode="auto">
          <a:xfrm>
            <a:off x="7092950" y="333375"/>
            <a:ext cx="0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8" name="Line 48"/>
          <p:cNvSpPr>
            <a:spLocks noChangeShapeType="1"/>
          </p:cNvSpPr>
          <p:nvPr/>
        </p:nvSpPr>
        <p:spPr bwMode="auto">
          <a:xfrm>
            <a:off x="6227763" y="333375"/>
            <a:ext cx="8651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/>
          <a:lstStyle/>
          <a:p>
            <a:endParaRPr lang="fr-CA"/>
          </a:p>
        </p:txBody>
      </p:sp>
      <p:sp>
        <p:nvSpPr>
          <p:cNvPr id="1069" name="AutoShape 39"/>
          <p:cNvSpPr>
            <a:spLocks noChangeArrowheads="1"/>
          </p:cNvSpPr>
          <p:nvPr/>
        </p:nvSpPr>
        <p:spPr bwMode="auto">
          <a:xfrm>
            <a:off x="3924300" y="4724400"/>
            <a:ext cx="1584325" cy="523875"/>
          </a:xfrm>
          <a:prstGeom prst="foldedCorner">
            <a:avLst>
              <a:gd name="adj" fmla="val 125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 b="1" i="1"/>
              <a:t>Structure &amp; culture</a:t>
            </a:r>
          </a:p>
          <a:p>
            <a:pPr algn="ctr"/>
            <a:r>
              <a:rPr lang="fr-CA" sz="1200" b="1" i="1"/>
              <a:t>«orientée client»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86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Company>HEC Montréal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caisse de Saint-Roch-de-L’Achigan</dc:title>
  <dc:creator>Utilisateur</dc:creator>
  <cp:lastModifiedBy>t</cp:lastModifiedBy>
  <cp:revision>99</cp:revision>
  <dcterms:created xsi:type="dcterms:W3CDTF">2010-03-18T17:46:15Z</dcterms:created>
  <dcterms:modified xsi:type="dcterms:W3CDTF">2016-10-13T18:30:34Z</dcterms:modified>
</cp:coreProperties>
</file>