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74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0" d="100"/>
        <a:sy n="7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>
  <p:cSld name="Titre et graphique ou organigramme hiérarchiqu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graphique SmartArt 2"/>
          <p:cNvSpPr>
            <a:spLocks noGrp="1"/>
          </p:cNvSpPr>
          <p:nvPr>
            <p:ph type="dgm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fr-CA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32864B-F8E1-4482-93D4-177AF8688E63}" type="slidenum">
              <a:rPr lang="fr-CA"/>
              <a:pPr>
                <a:defRPr/>
              </a:pPr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CA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CA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CA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CA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C8970A-574C-4727-9B30-9CBA1E32D9EE}" type="datetimeFigureOut">
              <a:rPr lang="fr-FR" smtClean="0"/>
              <a:pPr/>
              <a:t>13/10/2016</a:t>
            </a:fld>
            <a:endParaRPr lang="fr-CA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CA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517416-CC1F-4F92-B4FD-AA033BEBD7B3}" type="slidenum">
              <a:rPr lang="fr-CA" smtClean="0"/>
              <a:pPr/>
              <a:t>‹#›</a:t>
            </a:fld>
            <a:endParaRPr lang="fr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6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Diagram 3"/>
          <p:cNvGrpSpPr>
            <a:grpSpLocks/>
          </p:cNvGrpSpPr>
          <p:nvPr/>
        </p:nvGrpSpPr>
        <p:grpSpPr bwMode="auto">
          <a:xfrm>
            <a:off x="323850" y="549275"/>
            <a:ext cx="8820150" cy="4540250"/>
            <a:chOff x="266" y="934"/>
            <a:chExt cx="5556" cy="2860"/>
          </a:xfrm>
        </p:grpSpPr>
        <p:sp>
          <p:nvSpPr>
            <p:cNvPr id="3" name="_s109572"/>
            <p:cNvSpPr>
              <a:spLocks noChangeArrowheads="1" noTextEdit="1"/>
            </p:cNvSpPr>
            <p:nvPr/>
          </p:nvSpPr>
          <p:spPr bwMode="auto">
            <a:xfrm>
              <a:off x="2510" y="1422"/>
              <a:ext cx="1069" cy="1069"/>
            </a:xfrm>
            <a:prstGeom prst="ellipse">
              <a:avLst/>
            </a:prstGeom>
            <a:solidFill>
              <a:schemeClr val="accent2">
                <a:alpha val="50000"/>
              </a:schemeClr>
            </a:solidFill>
            <a:ln w="4669">
              <a:solidFill>
                <a:schemeClr val="accent2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" name="_s109573"/>
            <p:cNvSpPr>
              <a:spLocks noChangeArrowheads="1"/>
            </p:cNvSpPr>
            <p:nvPr/>
          </p:nvSpPr>
          <p:spPr bwMode="auto">
            <a:xfrm>
              <a:off x="2510" y="1048"/>
              <a:ext cx="1069" cy="26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fr-CA" altLang="en-US" sz="14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cs typeface="Arial" charset="0"/>
              </a:endParaRPr>
            </a:p>
            <a:p>
              <a:pPr marL="0" marR="0" lvl="0" indent="0" algn="ctr" defTabSz="914400" rtl="0" eaLnBrk="1" fontAlgn="base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fr-CA" altLang="en-US" sz="14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cs typeface="Arial" charset="0"/>
              </a:endParaRPr>
            </a:p>
            <a:p>
              <a:pPr marL="0" marR="0" lvl="0" indent="0" algn="ctr" defTabSz="914400" rtl="0" eaLnBrk="1" fontAlgn="base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fr-CA" altLang="en-US" sz="14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cs typeface="Arial" charset="0"/>
              </a:endParaRPr>
            </a:p>
          </p:txBody>
        </p:sp>
        <p:sp>
          <p:nvSpPr>
            <p:cNvPr id="5" name="_s109574"/>
            <p:cNvSpPr>
              <a:spLocks noChangeArrowheads="1" noTextEdit="1"/>
            </p:cNvSpPr>
            <p:nvPr/>
          </p:nvSpPr>
          <p:spPr bwMode="auto">
            <a:xfrm>
              <a:off x="2862" y="2032"/>
              <a:ext cx="1069" cy="1069"/>
            </a:xfrm>
            <a:prstGeom prst="ellipse">
              <a:avLst/>
            </a:prstGeom>
            <a:solidFill>
              <a:schemeClr val="hlink">
                <a:alpha val="50000"/>
              </a:schemeClr>
            </a:solidFill>
            <a:ln w="4669">
              <a:solidFill>
                <a:schemeClr val="hlink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_s109575"/>
            <p:cNvSpPr>
              <a:spLocks noChangeArrowheads="1"/>
            </p:cNvSpPr>
            <p:nvPr/>
          </p:nvSpPr>
          <p:spPr bwMode="auto">
            <a:xfrm>
              <a:off x="3951" y="2887"/>
              <a:ext cx="1069" cy="26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fr-CA" altLang="en-US" sz="18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cs typeface="Arial" charset="0"/>
              </a:endParaRP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fr-CA" altLang="en-US" sz="18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cs typeface="Arial" charset="0"/>
              </a:endParaRPr>
            </a:p>
          </p:txBody>
        </p:sp>
        <p:sp>
          <p:nvSpPr>
            <p:cNvPr id="7" name="_s109576"/>
            <p:cNvSpPr>
              <a:spLocks noChangeArrowheads="1" noTextEdit="1"/>
            </p:cNvSpPr>
            <p:nvPr/>
          </p:nvSpPr>
          <p:spPr bwMode="auto">
            <a:xfrm>
              <a:off x="2158" y="2032"/>
              <a:ext cx="1069" cy="1069"/>
            </a:xfrm>
            <a:prstGeom prst="ellipse">
              <a:avLst/>
            </a:prstGeom>
            <a:solidFill>
              <a:schemeClr val="folHlink">
                <a:alpha val="50000"/>
              </a:schemeClr>
            </a:solidFill>
            <a:ln w="4669">
              <a:solidFill>
                <a:schemeClr val="folHlink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_s109577"/>
            <p:cNvSpPr>
              <a:spLocks noChangeArrowheads="1"/>
            </p:cNvSpPr>
            <p:nvPr/>
          </p:nvSpPr>
          <p:spPr bwMode="auto">
            <a:xfrm>
              <a:off x="1067" y="2886"/>
              <a:ext cx="1069" cy="26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Moments de vérité,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mesure de la perception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des </a:t>
              </a:r>
              <a:r>
                <a:rPr kumimoji="0" lang="fr-CA" altLang="en-US" sz="1400" b="1" i="1" u="sng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employés </a:t>
              </a: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&amp; diagnostic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des facteurs relationnels</a:t>
              </a:r>
            </a:p>
          </p:txBody>
        </p:sp>
        <p:sp>
          <p:nvSpPr>
            <p:cNvPr id="9" name="AutoShape 11"/>
            <p:cNvSpPr>
              <a:spLocks noChangeArrowheads="1"/>
            </p:cNvSpPr>
            <p:nvPr/>
          </p:nvSpPr>
          <p:spPr bwMode="auto">
            <a:xfrm>
              <a:off x="311" y="1208"/>
              <a:ext cx="1495" cy="816"/>
            </a:xfrm>
            <a:prstGeom prst="flowChartMagneticTape">
              <a:avLst/>
            </a:prstGeom>
            <a:solidFill>
              <a:srgbClr val="CC66FF"/>
            </a:solidFill>
            <a:ln>
              <a:noFill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Gestion du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changement &amp; «orientation client»</a:t>
              </a:r>
            </a:p>
          </p:txBody>
        </p:sp>
        <p:sp>
          <p:nvSpPr>
            <p:cNvPr id="10" name="Line 12"/>
            <p:cNvSpPr>
              <a:spLocks noChangeShapeType="1"/>
            </p:cNvSpPr>
            <p:nvPr/>
          </p:nvSpPr>
          <p:spPr bwMode="auto">
            <a:xfrm>
              <a:off x="1989" y="1841"/>
              <a:ext cx="1" cy="363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Line 13"/>
            <p:cNvSpPr>
              <a:spLocks noChangeShapeType="1"/>
            </p:cNvSpPr>
            <p:nvPr/>
          </p:nvSpPr>
          <p:spPr bwMode="auto">
            <a:xfrm>
              <a:off x="1989" y="1704"/>
              <a:ext cx="317" cy="1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Line 14"/>
            <p:cNvSpPr>
              <a:spLocks noChangeShapeType="1"/>
            </p:cNvSpPr>
            <p:nvPr/>
          </p:nvSpPr>
          <p:spPr bwMode="auto">
            <a:xfrm rot="541000">
              <a:off x="1989" y="1795"/>
              <a:ext cx="269" cy="185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AutoShape 15"/>
            <p:cNvSpPr>
              <a:spLocks noChangeArrowheads="1"/>
            </p:cNvSpPr>
            <p:nvPr/>
          </p:nvSpPr>
          <p:spPr bwMode="auto">
            <a:xfrm>
              <a:off x="4166" y="1263"/>
              <a:ext cx="1452" cy="816"/>
            </a:xfrm>
            <a:prstGeom prst="flowChartMagneticTape">
              <a:avLst/>
            </a:prstGeom>
            <a:solidFill>
              <a:srgbClr val="CC66FF"/>
            </a:solidFill>
            <a:ln>
              <a:noFill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Conditions de succès &amp; «orientation client»</a:t>
              </a:r>
            </a:p>
          </p:txBody>
        </p:sp>
        <p:sp>
          <p:nvSpPr>
            <p:cNvPr id="14" name="Line 16"/>
            <p:cNvSpPr>
              <a:spLocks noChangeShapeType="1"/>
            </p:cNvSpPr>
            <p:nvPr/>
          </p:nvSpPr>
          <p:spPr bwMode="auto">
            <a:xfrm>
              <a:off x="3714" y="1704"/>
              <a:ext cx="317" cy="1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 type="triangle" w="med" len="med"/>
              <a:tailEnd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Text Box 18"/>
            <p:cNvSpPr txBox="1">
              <a:spLocks noChangeArrowheads="1"/>
            </p:cNvSpPr>
            <p:nvPr/>
          </p:nvSpPr>
          <p:spPr bwMode="auto">
            <a:xfrm>
              <a:off x="3815" y="2744"/>
              <a:ext cx="1430" cy="59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none" lIns="91440" tIns="45720" rIns="91440" bIns="4572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Mesure de la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perception des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1" u="sng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clients</a:t>
              </a: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 &amp; diagnostic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4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des facteurs relationnels</a:t>
              </a:r>
            </a:p>
          </p:txBody>
        </p:sp>
        <p:sp>
          <p:nvSpPr>
            <p:cNvPr id="16" name="Line 19"/>
            <p:cNvSpPr>
              <a:spLocks noChangeShapeType="1"/>
            </p:cNvSpPr>
            <p:nvPr/>
          </p:nvSpPr>
          <p:spPr bwMode="auto">
            <a:xfrm flipH="1">
              <a:off x="3849" y="1750"/>
              <a:ext cx="182" cy="272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Line 20"/>
            <p:cNvSpPr>
              <a:spLocks noChangeShapeType="1"/>
            </p:cNvSpPr>
            <p:nvPr/>
          </p:nvSpPr>
          <p:spPr bwMode="auto">
            <a:xfrm>
              <a:off x="4075" y="1795"/>
              <a:ext cx="1" cy="363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AutoShape 25"/>
            <p:cNvSpPr>
              <a:spLocks noChangeArrowheads="1"/>
            </p:cNvSpPr>
            <p:nvPr/>
          </p:nvSpPr>
          <p:spPr bwMode="auto">
            <a:xfrm>
              <a:off x="2851" y="3292"/>
              <a:ext cx="363" cy="226"/>
            </a:xfrm>
            <a:prstGeom prst="upDownArrow">
              <a:avLst>
                <a:gd name="adj1" fmla="val 50000"/>
                <a:gd name="adj2" fmla="val 20000"/>
              </a:avLst>
            </a:prstGeom>
            <a:solidFill>
              <a:srgbClr val="CCCC0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</p:spPr>
          <p:txBody>
            <a:bodyPr vert="horz" wrap="none" lIns="91440" tIns="45720" rIns="91440" bIns="45720" numCol="1" anchor="ctr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Line 38"/>
            <p:cNvSpPr>
              <a:spLocks noChangeShapeType="1"/>
            </p:cNvSpPr>
            <p:nvPr/>
          </p:nvSpPr>
          <p:spPr bwMode="auto">
            <a:xfrm flipV="1">
              <a:off x="4530" y="2113"/>
              <a:ext cx="1" cy="499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Line 51"/>
            <p:cNvSpPr>
              <a:spLocks noChangeShapeType="1"/>
            </p:cNvSpPr>
            <p:nvPr/>
          </p:nvSpPr>
          <p:spPr bwMode="auto">
            <a:xfrm>
              <a:off x="3033" y="1523"/>
              <a:ext cx="1" cy="137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Line 43"/>
            <p:cNvSpPr>
              <a:spLocks noChangeShapeType="1"/>
            </p:cNvSpPr>
            <p:nvPr/>
          </p:nvSpPr>
          <p:spPr bwMode="auto">
            <a:xfrm>
              <a:off x="3033" y="934"/>
              <a:ext cx="0" cy="9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Line 37"/>
            <p:cNvSpPr>
              <a:spLocks noChangeShapeType="1"/>
            </p:cNvSpPr>
            <p:nvPr/>
          </p:nvSpPr>
          <p:spPr bwMode="auto">
            <a:xfrm flipV="1">
              <a:off x="1536" y="2249"/>
              <a:ext cx="0" cy="363"/>
            </a:xfrm>
            <a:prstGeom prst="line">
              <a:avLst/>
            </a:prstGeom>
            <a:noFill/>
            <a:ln w="38100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>
              <a:prstShdw prst="shdw13" dist="53882" dir="13500000">
                <a:schemeClr val="bg2">
                  <a:alpha val="50000"/>
                </a:schemeClr>
              </a:prstShdw>
            </a:effectLst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Line 52"/>
            <p:cNvSpPr>
              <a:spLocks noChangeShapeType="1"/>
            </p:cNvSpPr>
            <p:nvPr/>
          </p:nvSpPr>
          <p:spPr bwMode="auto">
            <a:xfrm>
              <a:off x="3033" y="2113"/>
              <a:ext cx="1" cy="136"/>
            </a:xfrm>
            <a:prstGeom prst="line">
              <a:avLst/>
            </a:prstGeom>
            <a:noFill/>
            <a:ln w="19050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Line 40"/>
            <p:cNvSpPr>
              <a:spLocks noChangeShapeType="1"/>
            </p:cNvSpPr>
            <p:nvPr/>
          </p:nvSpPr>
          <p:spPr bwMode="auto">
            <a:xfrm>
              <a:off x="3033" y="2657"/>
              <a:ext cx="1" cy="13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 type="triangle" w="med" len="med"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Text Box 62"/>
            <p:cNvSpPr txBox="1">
              <a:spLocks noChangeArrowheads="1"/>
            </p:cNvSpPr>
            <p:nvPr/>
          </p:nvSpPr>
          <p:spPr bwMode="auto">
            <a:xfrm>
              <a:off x="2353" y="1659"/>
              <a:ext cx="1360" cy="40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2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Vision stratégique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2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et promesse client partagées</a:t>
              </a:r>
            </a:p>
          </p:txBody>
        </p:sp>
        <p:sp>
          <p:nvSpPr>
            <p:cNvPr id="26" name="Rectangle 50"/>
            <p:cNvSpPr>
              <a:spLocks noChangeArrowheads="1"/>
            </p:cNvSpPr>
            <p:nvPr/>
          </p:nvSpPr>
          <p:spPr bwMode="auto">
            <a:xfrm>
              <a:off x="2352" y="2249"/>
              <a:ext cx="1360" cy="40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2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Stratégie de différentiation &amp; «leviers du marketing relationnel»</a:t>
              </a:r>
            </a:p>
          </p:txBody>
        </p:sp>
        <p:sp>
          <p:nvSpPr>
            <p:cNvPr id="27" name="Text Box 64"/>
            <p:cNvSpPr txBox="1">
              <a:spLocks noChangeArrowheads="1"/>
            </p:cNvSpPr>
            <p:nvPr/>
          </p:nvSpPr>
          <p:spPr bwMode="auto">
            <a:xfrm>
              <a:off x="2488" y="2839"/>
              <a:ext cx="1055" cy="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none" lIns="91440" tIns="45720" rIns="91440" bIns="4572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2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Développement des 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2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pratiques d’affaires </a:t>
              </a:r>
            </a:p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2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et des compétences</a:t>
              </a:r>
            </a:p>
          </p:txBody>
        </p:sp>
        <p:sp>
          <p:nvSpPr>
            <p:cNvPr id="28" name="AutoShape 63"/>
            <p:cNvSpPr>
              <a:spLocks noChangeArrowheads="1"/>
            </p:cNvSpPr>
            <p:nvPr/>
          </p:nvSpPr>
          <p:spPr bwMode="auto">
            <a:xfrm>
              <a:off x="2108" y="1095"/>
              <a:ext cx="1877" cy="410"/>
            </a:xfrm>
            <a:prstGeom prst="flowChartMultidocumen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fr-CA" altLang="en-US" sz="1200" b="1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cs typeface="Arial" charset="0"/>
                </a:rPr>
                <a:t>Diagnostic des pratiques d’affaires</a:t>
              </a:r>
            </a:p>
          </p:txBody>
        </p:sp>
      </p:grpSp>
      <p:sp>
        <p:nvSpPr>
          <p:cNvPr id="1054" name="Text Box 26"/>
          <p:cNvSpPr txBox="1">
            <a:spLocks noChangeArrowheads="1"/>
          </p:cNvSpPr>
          <p:nvPr/>
        </p:nvSpPr>
        <p:spPr bwMode="auto">
          <a:xfrm>
            <a:off x="3925888" y="5516563"/>
            <a:ext cx="1654175" cy="3762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fr-CA" b="1" u="sng"/>
              <a:t>Performance </a:t>
            </a:r>
          </a:p>
        </p:txBody>
      </p:sp>
      <p:sp>
        <p:nvSpPr>
          <p:cNvPr id="1055" name="Line 28"/>
          <p:cNvSpPr>
            <a:spLocks noChangeShapeType="1"/>
          </p:cNvSpPr>
          <p:nvPr/>
        </p:nvSpPr>
        <p:spPr bwMode="auto">
          <a:xfrm flipH="1">
            <a:off x="2339975" y="5734050"/>
            <a:ext cx="143986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triangle" w="med" len="med"/>
            <a:tailEnd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/>
          <a:lstStyle/>
          <a:p>
            <a:endParaRPr lang="fr-CA"/>
          </a:p>
        </p:txBody>
      </p:sp>
      <p:sp>
        <p:nvSpPr>
          <p:cNvPr id="1056" name="Line 29"/>
          <p:cNvSpPr>
            <a:spLocks noChangeShapeType="1"/>
          </p:cNvSpPr>
          <p:nvPr/>
        </p:nvSpPr>
        <p:spPr bwMode="auto">
          <a:xfrm flipV="1">
            <a:off x="2339975" y="4581525"/>
            <a:ext cx="0" cy="11525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/>
          <a:lstStyle/>
          <a:p>
            <a:endParaRPr lang="fr-CA"/>
          </a:p>
        </p:txBody>
      </p:sp>
      <p:sp>
        <p:nvSpPr>
          <p:cNvPr id="1057" name="Line 30"/>
          <p:cNvSpPr>
            <a:spLocks noChangeShapeType="1"/>
          </p:cNvSpPr>
          <p:nvPr/>
        </p:nvSpPr>
        <p:spPr bwMode="auto">
          <a:xfrm flipH="1">
            <a:off x="5724525" y="5734050"/>
            <a:ext cx="1368425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/>
          <a:lstStyle/>
          <a:p>
            <a:endParaRPr lang="fr-CA"/>
          </a:p>
        </p:txBody>
      </p:sp>
      <p:sp>
        <p:nvSpPr>
          <p:cNvPr id="1058" name="Line 31"/>
          <p:cNvSpPr>
            <a:spLocks noChangeShapeType="1"/>
          </p:cNvSpPr>
          <p:nvPr/>
        </p:nvSpPr>
        <p:spPr bwMode="auto">
          <a:xfrm flipV="1">
            <a:off x="7092950" y="4581525"/>
            <a:ext cx="0" cy="115252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/>
          <a:lstStyle/>
          <a:p>
            <a:endParaRPr lang="fr-CA"/>
          </a:p>
        </p:txBody>
      </p:sp>
      <p:sp>
        <p:nvSpPr>
          <p:cNvPr id="1059" name="Text Box 32"/>
          <p:cNvSpPr txBox="1">
            <a:spLocks noChangeArrowheads="1"/>
          </p:cNvSpPr>
          <p:nvPr/>
        </p:nvSpPr>
        <p:spPr bwMode="auto">
          <a:xfrm>
            <a:off x="1614488" y="5013325"/>
            <a:ext cx="1517650" cy="366713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 wrap="none">
            <a:spAutoFit/>
          </a:bodyPr>
          <a:lstStyle/>
          <a:p>
            <a:r>
              <a:rPr lang="fr-CA" b="1"/>
              <a:t>Mobilisation</a:t>
            </a:r>
          </a:p>
        </p:txBody>
      </p:sp>
      <p:sp>
        <p:nvSpPr>
          <p:cNvPr id="1060" name="Text Box 33"/>
          <p:cNvSpPr txBox="1">
            <a:spLocks noChangeArrowheads="1"/>
          </p:cNvSpPr>
          <p:nvPr/>
        </p:nvSpPr>
        <p:spPr bwMode="auto">
          <a:xfrm>
            <a:off x="6372225" y="5013325"/>
            <a:ext cx="1479550" cy="366713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 wrap="none">
            <a:spAutoFit/>
          </a:bodyPr>
          <a:lstStyle/>
          <a:p>
            <a:pPr algn="ctr"/>
            <a:r>
              <a:rPr lang="fr-CA" b="1"/>
              <a:t>Satisfaction</a:t>
            </a:r>
          </a:p>
        </p:txBody>
      </p:sp>
      <p:sp>
        <p:nvSpPr>
          <p:cNvPr id="1061" name="Text Box 34"/>
          <p:cNvSpPr txBox="1">
            <a:spLocks noChangeArrowheads="1"/>
          </p:cNvSpPr>
          <p:nvPr/>
        </p:nvSpPr>
        <p:spPr bwMode="auto">
          <a:xfrm>
            <a:off x="3284538" y="6237288"/>
            <a:ext cx="2800350" cy="366712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 wrap="none">
            <a:spAutoFit/>
          </a:bodyPr>
          <a:lstStyle/>
          <a:p>
            <a:pPr algn="ctr"/>
            <a:r>
              <a:rPr lang="fr-CA" b="1"/>
              <a:t>Croissance &amp; rentabilité</a:t>
            </a:r>
          </a:p>
        </p:txBody>
      </p:sp>
      <p:sp>
        <p:nvSpPr>
          <p:cNvPr id="1062" name="Line 35"/>
          <p:cNvSpPr>
            <a:spLocks noChangeShapeType="1"/>
          </p:cNvSpPr>
          <p:nvPr/>
        </p:nvSpPr>
        <p:spPr bwMode="auto">
          <a:xfrm>
            <a:off x="4716463" y="5949950"/>
            <a:ext cx="0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1063" name="Line 36"/>
          <p:cNvSpPr>
            <a:spLocks noChangeShapeType="1"/>
          </p:cNvSpPr>
          <p:nvPr/>
        </p:nvSpPr>
        <p:spPr bwMode="auto">
          <a:xfrm>
            <a:off x="4716463" y="5300663"/>
            <a:ext cx="0" cy="2159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fr-CA"/>
          </a:p>
        </p:txBody>
      </p:sp>
      <p:sp>
        <p:nvSpPr>
          <p:cNvPr id="1064" name="Text Box 42"/>
          <p:cNvSpPr txBox="1">
            <a:spLocks noChangeArrowheads="1"/>
          </p:cNvSpPr>
          <p:nvPr/>
        </p:nvSpPr>
        <p:spPr bwMode="auto">
          <a:xfrm>
            <a:off x="3309938" y="109538"/>
            <a:ext cx="2774950" cy="366712"/>
          </a:xfrm>
          <a:prstGeom prst="rect">
            <a:avLst/>
          </a:prstGeom>
          <a:solidFill>
            <a:srgbClr val="CCCC00"/>
          </a:solidFill>
          <a:ln w="9525">
            <a:noFill/>
            <a:miter lim="800000"/>
            <a:headEnd/>
            <a:tailEnd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 wrap="none">
            <a:spAutoFit/>
          </a:bodyPr>
          <a:lstStyle/>
          <a:p>
            <a:r>
              <a:rPr lang="fr-CA" b="1"/>
              <a:t>Priorité «loyauté-client»</a:t>
            </a:r>
          </a:p>
        </p:txBody>
      </p:sp>
      <p:sp>
        <p:nvSpPr>
          <p:cNvPr id="1065" name="Line 45"/>
          <p:cNvSpPr>
            <a:spLocks noChangeShapeType="1"/>
          </p:cNvSpPr>
          <p:nvPr/>
        </p:nvSpPr>
        <p:spPr bwMode="auto">
          <a:xfrm flipV="1">
            <a:off x="2339975" y="333375"/>
            <a:ext cx="0" cy="503238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triangle" w="med" len="med"/>
            <a:tailEnd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/>
          <a:lstStyle/>
          <a:p>
            <a:endParaRPr lang="fr-CA"/>
          </a:p>
        </p:txBody>
      </p:sp>
      <p:sp>
        <p:nvSpPr>
          <p:cNvPr id="1066" name="Line 46"/>
          <p:cNvSpPr>
            <a:spLocks noChangeShapeType="1"/>
          </p:cNvSpPr>
          <p:nvPr/>
        </p:nvSpPr>
        <p:spPr bwMode="auto">
          <a:xfrm>
            <a:off x="2339975" y="333375"/>
            <a:ext cx="79216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/>
          <a:lstStyle/>
          <a:p>
            <a:endParaRPr lang="fr-CA"/>
          </a:p>
        </p:txBody>
      </p:sp>
      <p:sp>
        <p:nvSpPr>
          <p:cNvPr id="1067" name="Line 47"/>
          <p:cNvSpPr>
            <a:spLocks noChangeShapeType="1"/>
          </p:cNvSpPr>
          <p:nvPr/>
        </p:nvSpPr>
        <p:spPr bwMode="auto">
          <a:xfrm>
            <a:off x="7092950" y="333375"/>
            <a:ext cx="0" cy="574675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/>
          <a:lstStyle/>
          <a:p>
            <a:endParaRPr lang="fr-CA"/>
          </a:p>
        </p:txBody>
      </p:sp>
      <p:sp>
        <p:nvSpPr>
          <p:cNvPr id="1068" name="Line 48"/>
          <p:cNvSpPr>
            <a:spLocks noChangeShapeType="1"/>
          </p:cNvSpPr>
          <p:nvPr/>
        </p:nvSpPr>
        <p:spPr bwMode="auto">
          <a:xfrm>
            <a:off x="6227763" y="333375"/>
            <a:ext cx="865187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triangle" w="med" len="med"/>
            <a:tailEnd/>
          </a:ln>
          <a:effectLst>
            <a:prstShdw prst="shdw13" dist="53882" dir="13500000">
              <a:schemeClr val="bg2">
                <a:alpha val="50000"/>
              </a:schemeClr>
            </a:prstShdw>
          </a:effectLst>
        </p:spPr>
        <p:txBody>
          <a:bodyPr/>
          <a:lstStyle/>
          <a:p>
            <a:endParaRPr lang="fr-CA"/>
          </a:p>
        </p:txBody>
      </p:sp>
      <p:sp>
        <p:nvSpPr>
          <p:cNvPr id="1069" name="AutoShape 39"/>
          <p:cNvSpPr>
            <a:spLocks noChangeArrowheads="1"/>
          </p:cNvSpPr>
          <p:nvPr/>
        </p:nvSpPr>
        <p:spPr bwMode="auto">
          <a:xfrm>
            <a:off x="3924300" y="4724400"/>
            <a:ext cx="1584325" cy="523875"/>
          </a:xfrm>
          <a:prstGeom prst="foldedCorner">
            <a:avLst>
              <a:gd name="adj" fmla="val 125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fr-CA" sz="1200" b="1" i="1"/>
              <a:t>Structure &amp; culture</a:t>
            </a:r>
          </a:p>
          <a:p>
            <a:pPr algn="ctr"/>
            <a:r>
              <a:rPr lang="fr-CA" sz="1200" b="1" i="1"/>
              <a:t>«orientée client»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375</TotalTime>
  <Words>86</Words>
  <Application>Microsoft Office PowerPoint</Application>
  <PresentationFormat>On-screen Show (4:3)</PresentationFormat>
  <Paragraphs>26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Thème Office</vt:lpstr>
      <vt:lpstr>PowerPoint Presentation</vt:lpstr>
    </vt:vector>
  </TitlesOfParts>
  <Company>HEC Montréal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 caisse de Saint-Roch-de-L’Achigan</dc:title>
  <dc:creator>Utilisateur</dc:creator>
  <cp:lastModifiedBy>t</cp:lastModifiedBy>
  <cp:revision>99</cp:revision>
  <dcterms:created xsi:type="dcterms:W3CDTF">2010-03-18T17:46:15Z</dcterms:created>
  <dcterms:modified xsi:type="dcterms:W3CDTF">2016-10-13T18:31:59Z</dcterms:modified>
</cp:coreProperties>
</file>

<file path=docProps/thumbnail.jpeg>
</file>