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MR\Desktop\Boungiorno%20survey%20data%20GDW-v2_tomr-AMR%20extra%20char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bar"/>
        <c:grouping val="clustered"/>
        <c:ser>
          <c:idx val="3"/>
          <c:order val="0"/>
          <c:tx>
            <c:strRef>
              <c:f>'Charts -&gt;'!$Q$391:$S$391</c:f>
              <c:strCache>
                <c:ptCount val="1"/>
                <c:pt idx="0">
                  <c:v>Nigeria</c:v>
                </c:pt>
              </c:strCache>
            </c:strRef>
          </c:tx>
          <c:spPr>
            <a:solidFill>
              <a:srgbClr val="7C9637">
                <a:lumMod val="65000"/>
                <a:lumOff val="35000"/>
              </a:srgbClr>
            </a:solidFill>
            <a:ln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xmlns:r="http://schemas.openxmlformats.org/officeDocument/2006/relationships" xmlns="">
                  <a:noFill/>
                  <a:round/>
                </a14:hiddenLine>
              </a:ext>
            </a:extLst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-&gt;'!$Q$394:$Q$398</c:f>
              <c:numCache>
                <c:formatCode>#,##0.00_);[Red]\-#,##0.00_);0.00_);@_)</c:formatCode>
                <c:ptCount val="5"/>
                <c:pt idx="0">
                  <c:v>3.7016806722689082</c:v>
                </c:pt>
                <c:pt idx="1">
                  <c:v>4.0378151260504156</c:v>
                </c:pt>
                <c:pt idx="2">
                  <c:v>3.3067226890756283</c:v>
                </c:pt>
                <c:pt idx="3">
                  <c:v>3.705882352941178</c:v>
                </c:pt>
                <c:pt idx="4">
                  <c:v>4.4201680672268884</c:v>
                </c:pt>
              </c:numCache>
            </c:numRef>
          </c:val>
        </c:ser>
        <c:ser>
          <c:idx val="2"/>
          <c:order val="1"/>
          <c:tx>
            <c:strRef>
              <c:f>'Charts -&gt;'!$N$391:$P$391</c:f>
              <c:strCache>
                <c:ptCount val="1"/>
                <c:pt idx="0">
                  <c:v>Russia</c:v>
                </c:pt>
              </c:strCache>
            </c:strRef>
          </c:tx>
          <c:spPr>
            <a:solidFill>
              <a:srgbClr val="3F6075"/>
            </a:solidFill>
            <a:ln w="25400">
              <a:noFill/>
            </a:ln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-&gt;'!$N$394:$N$398</c:f>
              <c:numCache>
                <c:formatCode>#,##0.00_);[Red]\-#,##0.00_);0.00_);@_)</c:formatCode>
                <c:ptCount val="5"/>
                <c:pt idx="0">
                  <c:v>3.7022900763358781</c:v>
                </c:pt>
                <c:pt idx="1">
                  <c:v>3.5725190839694645</c:v>
                </c:pt>
                <c:pt idx="2">
                  <c:v>3.9770992366412208</c:v>
                </c:pt>
                <c:pt idx="3">
                  <c:v>4.0076335877862572</c:v>
                </c:pt>
                <c:pt idx="4">
                  <c:v>4.4503816793893103</c:v>
                </c:pt>
              </c:numCache>
            </c:numRef>
          </c:val>
        </c:ser>
        <c:ser>
          <c:idx val="1"/>
          <c:order val="2"/>
          <c:tx>
            <c:strRef>
              <c:f>'Charts -&gt;'!$K$391:$M$391</c:f>
              <c:strCache>
                <c:ptCount val="1"/>
                <c:pt idx="0">
                  <c:v>Spain</c:v>
                </c:pt>
              </c:strCache>
            </c:strRef>
          </c:tx>
          <c:spPr>
            <a:solidFill>
              <a:srgbClr val="3F6075">
                <a:lumMod val="65000"/>
                <a:lumOff val="35000"/>
              </a:srgbClr>
            </a:solidFill>
            <a:ln>
              <a:noFill/>
              <a:round/>
            </a:ln>
            <a:effectLst/>
            <a:extLst>
              <a:ext uri="{91240B29-F687-4F45-9708-019B960494DF}">
                <a14:hiddenLine xmlns:a14="http://schemas.microsoft.com/office/drawing/2010/main" xmlns:r="http://schemas.openxmlformats.org/officeDocument/2006/relationships" xmlns="">
                  <a:noFill/>
                  <a:round/>
                </a14:hiddenLine>
              </a:ext>
            </a:extLst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-&gt;'!$K$394:$K$398</c:f>
              <c:numCache>
                <c:formatCode>#,##0.00_);[Red]\-#,##0.00_);0.00_);@_)</c:formatCode>
                <c:ptCount val="5"/>
                <c:pt idx="0">
                  <c:v>3.7903225806451615</c:v>
                </c:pt>
                <c:pt idx="1">
                  <c:v>3.4032258064516143</c:v>
                </c:pt>
                <c:pt idx="2">
                  <c:v>3.681451612903226</c:v>
                </c:pt>
                <c:pt idx="3">
                  <c:v>3.9677419354838697</c:v>
                </c:pt>
                <c:pt idx="4">
                  <c:v>3.9959677419354853</c:v>
                </c:pt>
              </c:numCache>
            </c:numRef>
          </c:val>
        </c:ser>
        <c:ser>
          <c:idx val="0"/>
          <c:order val="3"/>
          <c:tx>
            <c:strRef>
              <c:f>'Charts -&gt;'!$H$391:$J$391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rgbClr val="B8CAD8"/>
            </a:solidFill>
            <a:ln w="25400">
              <a:noFill/>
            </a:ln>
          </c:spPr>
          <c:cat>
            <c:strRef>
              <c:f>'Charts -&gt;'!$B$394:$B$398</c:f>
              <c:strCache>
                <c:ptCount val="5"/>
                <c:pt idx="0">
                  <c:v>Free offers or discounts in various shops</c:v>
                </c:pt>
                <c:pt idx="1">
                  <c:v>Physical prizes (t-shirts, electronic goods)</c:v>
                </c:pt>
                <c:pt idx="2">
                  <c:v>Experience incentive such as free spa , diner, etc.</c:v>
                </c:pt>
                <c:pt idx="3">
                  <c:v>Points or credits to be used against a new handset</c:v>
                </c:pt>
                <c:pt idx="4">
                  <c:v>Occasional, high value gift offered as a surprise</c:v>
                </c:pt>
              </c:strCache>
            </c:strRef>
          </c:cat>
          <c:val>
            <c:numRef>
              <c:f>'Charts -&gt;'!$H$394:$H$398</c:f>
              <c:numCache>
                <c:formatCode>#,##0.00_);[Red]\-#,##0.00_);0.00_);@_)</c:formatCode>
                <c:ptCount val="5"/>
                <c:pt idx="0">
                  <c:v>3.4556962025316458</c:v>
                </c:pt>
                <c:pt idx="1">
                  <c:v>3.1645569620253187</c:v>
                </c:pt>
                <c:pt idx="2">
                  <c:v>3.1772151898734178</c:v>
                </c:pt>
                <c:pt idx="3">
                  <c:v>3.8270042194092828</c:v>
                </c:pt>
                <c:pt idx="4">
                  <c:v>3.9282700421940944</c:v>
                </c:pt>
              </c:numCache>
            </c:numRef>
          </c:val>
        </c:ser>
        <c:axId val="151199104"/>
        <c:axId val="151311104"/>
      </c:barChart>
      <c:catAx>
        <c:axId val="151199104"/>
        <c:scaling>
          <c:orientation val="minMax"/>
        </c:scaling>
        <c:axPos val="l"/>
        <c:numFmt formatCode="General" sourceLinked="1"/>
        <c:majorTickMark val="none"/>
        <c:tickLblPos val="nextTo"/>
        <c:spPr>
          <a:ln w="25400">
            <a:solidFill>
              <a:schemeClr val="dk1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1311104"/>
        <c:crosses val="autoZero"/>
        <c:auto val="1"/>
        <c:lblAlgn val="ctr"/>
        <c:lblOffset val="100"/>
      </c:catAx>
      <c:valAx>
        <c:axId val="151311104"/>
        <c:scaling>
          <c:orientation val="minMax"/>
        </c:scaling>
        <c:axPos val="b"/>
        <c:majorGridlines>
          <c:spPr>
            <a:ln w="635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#,##0" sourceLinked="0"/>
        <c:maj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5119910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spPr>
        <a:noFill/>
        <a:ln w="25400">
          <a:noFill/>
        </a:ln>
      </c:spPr>
      <c:txPr>
        <a:bodyPr/>
        <a:lstStyle/>
        <a:p>
          <a:pPr>
            <a:defRPr sz="101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C69D4-D18D-4B55-A1BD-02584AEE475C}" type="datetimeFigureOut">
              <a:rPr lang="en-US" smtClean="0"/>
              <a:t>6/20/2011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0B5A5-0255-4E93-8A6A-AFC9D7D86D5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 txBox="1">
            <a:spLocks/>
          </p:cNvSpPr>
          <p:nvPr/>
        </p:nvSpPr>
        <p:spPr bwMode="auto">
          <a:xfrm>
            <a:off x="785786" y="1643050"/>
            <a:ext cx="5786478" cy="42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012" tIns="50800" rIns="100012" bIns="5080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07315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Clr>
                <a:srgbClr val="A71930"/>
              </a:buClr>
              <a:buSzPct val="60000"/>
              <a:buFontTx/>
              <a:buNone/>
              <a:tabLst>
                <a:tab pos="1857375" algn="l"/>
              </a:tabLst>
              <a:defRPr/>
            </a:pPr>
            <a:r>
              <a:rPr kumimoji="0" lang="en-GB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in current operator’s provision of rewards to encourage </a:t>
            </a:r>
            <a:r>
              <a:rPr kumimoji="0" lang="en-GB" sz="12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increased spend</a:t>
            </a:r>
            <a:r>
              <a:rPr kumimoji="0" lang="en-GB" sz="1200" b="1" i="1" u="sng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GB" sz="1200" b="1" i="1" u="sng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" r="28"/>
          <a:stretch>
            <a:fillRect/>
          </a:stretch>
        </p:blipFill>
        <p:spPr bwMode="auto">
          <a:xfrm>
            <a:off x="736509" y="2235926"/>
            <a:ext cx="5956513" cy="290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214290"/>
            <a:ext cx="7500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Section: </a:t>
            </a:r>
            <a:r>
              <a:rPr lang="en-GB" b="1" dirty="0"/>
              <a:t>There is a clear opportunity for reward programmes to gain greater traction and impact subscriber behaviour as most mobile subscribers are not yet part of an operator led reward programme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1357298"/>
            <a:ext cx="3810000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GB" sz="1200" b="1" dirty="0" smtClean="0"/>
              <a:t>Which types of mobile loyalty schemes are most appealing to subscribers</a:t>
            </a:r>
            <a:r>
              <a:rPr lang="en-GB" sz="1200" b="1" baseline="30000" dirty="0" smtClean="0"/>
              <a:t>1</a:t>
            </a:r>
            <a:r>
              <a:rPr lang="en-GB" sz="1200" b="1" dirty="0" smtClean="0"/>
              <a:t> (rank from 1 to 5)</a:t>
            </a:r>
            <a:endParaRPr lang="en-GB" sz="1200" b="1" baseline="-25000" dirty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730658"/>
              </p:ext>
            </p:extLst>
          </p:nvPr>
        </p:nvGraphicFramePr>
        <p:xfrm>
          <a:off x="2588822" y="1738299"/>
          <a:ext cx="4181475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214290"/>
            <a:ext cx="7500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Section: </a:t>
            </a:r>
            <a:r>
              <a:rPr lang="en-GB" b="1" dirty="0"/>
              <a:t>Don’t assume that the same incentives and scheme structures will work equally well across all markets and subscriber segments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7500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Section: Reward </a:t>
            </a:r>
            <a:r>
              <a:rPr lang="en-GB" b="1" dirty="0"/>
              <a:t>schemes, when done right, have the desired impact on subscriber behaviour – reducing churn in developed markets, increasing spend in emerging ones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Text Placeholder 8"/>
          <p:cNvSpPr txBox="1">
            <a:spLocks/>
          </p:cNvSpPr>
          <p:nvPr/>
        </p:nvSpPr>
        <p:spPr bwMode="auto">
          <a:xfrm>
            <a:off x="1921334" y="1275519"/>
            <a:ext cx="4248472" cy="35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0012" tIns="50800" rIns="100012" bIns="5080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1073150" rtl="0" eaLnBrk="1" fontAlgn="base" latinLnBrk="0" hangingPunct="1">
              <a:lnSpc>
                <a:spcPct val="105000"/>
              </a:lnSpc>
              <a:spcBef>
                <a:spcPct val="0"/>
              </a:spcBef>
              <a:spcAft>
                <a:spcPct val="50000"/>
              </a:spcAft>
              <a:buClr>
                <a:srgbClr val="A71930"/>
              </a:buClr>
              <a:buSzPct val="60000"/>
              <a:buFont typeface="Wingdings" pitchFamily="2" charset="2"/>
              <a:buNone/>
              <a:tabLst>
                <a:tab pos="1857375" algn="l"/>
              </a:tabLst>
              <a:defRPr/>
            </a:pPr>
            <a:r>
              <a:rPr kumimoji="0" lang="en-GB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SIM cards used</a:t>
            </a:r>
            <a:r>
              <a:rPr kumimoji="0" lang="en-GB" sz="1200" b="1" i="0" u="none" strike="noStrike" kern="0" cap="none" spc="0" normalizeH="0" baseline="3000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GB" sz="1200" b="1" i="0" u="none" strike="noStrike" kern="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30" b="330"/>
          <a:stretch>
            <a:fillRect/>
          </a:stretch>
        </p:blipFill>
        <p:spPr bwMode="auto">
          <a:xfrm>
            <a:off x="1928794" y="1714488"/>
            <a:ext cx="4230000" cy="45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115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hye-joo.kim</dc:creator>
  <cp:lastModifiedBy>hye-joo.kim</cp:lastModifiedBy>
  <cp:revision>1</cp:revision>
  <dcterms:created xsi:type="dcterms:W3CDTF">2011-06-20T12:26:17Z</dcterms:created>
  <dcterms:modified xsi:type="dcterms:W3CDTF">2011-06-20T12:41:32Z</dcterms:modified>
</cp:coreProperties>
</file>