
<file path=[Content_Types].xml><?xml version="1.0" encoding="utf-8"?>
<Types xmlns="http://schemas.openxmlformats.org/package/2006/content-types">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29.xml" ContentType="application/vnd.openxmlformats-officedocument.presentationml.tags+xml"/>
  <Override PartName="/ppt/tags/tag38.xml" ContentType="application/vnd.openxmlformats-officedocument.presentationml.tags+xml"/>
  <Override PartName="/ppt/tags/tag47.xml" ContentType="application/vnd.openxmlformats-officedocument.presentationml.tags+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27.xml" ContentType="application/vnd.openxmlformats-officedocument.presentationml.tags+xml"/>
  <Override PartName="/ppt/tags/tag36.xml" ContentType="application/vnd.openxmlformats-officedocument.presentationml.tags+xml"/>
  <Override PartName="/ppt/notesSlides/notesSlide14.xml" ContentType="application/vnd.openxmlformats-officedocument.presentationml.notesSlide+xml"/>
  <Override PartName="/ppt/tags/tag45.xml" ContentType="application/vnd.openxmlformats-officedocument.presentationml.tags+xml"/>
  <Override PartName="/ppt/commentAuthors.xml" ContentType="application/vnd.openxmlformats-officedocument.presentationml.commentAuthors+xml"/>
  <Override PartName="/ppt/tags/tag1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tags/tag34.xml" ContentType="application/vnd.openxmlformats-officedocument.presentationml.tags+xml"/>
  <Override PartName="/ppt/notesSlides/notesSlide12.xml" ContentType="application/vnd.openxmlformats-officedocument.presentationml.notesSlide+xml"/>
  <Override PartName="/ppt/tags/tag43.xml" ContentType="application/vnd.openxmlformats-officedocument.presentationml.tags+xml"/>
  <Default Extension="doc" ContentType="application/msword"/>
  <Override PartName="/ppt/tags/tag12.xml" ContentType="application/vnd.openxmlformats-officedocument.presentationml.tags+xml"/>
  <Override PartName="/ppt/notesSlides/notesSlide7.xml" ContentType="application/vnd.openxmlformats-officedocument.presentationml.notesSlide+xml"/>
  <Override PartName="/ppt/tags/tag23.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tags/tag41.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tags/tag3.xml" ContentType="application/vnd.openxmlformats-officedocument.presentationml.tags+xml"/>
  <Default Extension="jpeg" ContentType="image/jpeg"/>
  <Override PartName="/ppt/tags/tag39.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notesSlides/notesSlide13.xml" ContentType="application/vnd.openxmlformats-officedocument.presentationml.notesSlide+xml"/>
  <Override PartName="/ppt/tags/tag46.xml" ContentType="application/vnd.openxmlformats-officedocument.presentationml.tags+xml"/>
  <Override PartName="/ppt/slideLayouts/slideLayout10.xml" ContentType="application/vnd.openxmlformats-officedocument.presentationml.slideLayout+xml"/>
  <Default Extension="vml" ContentType="application/vnd.openxmlformats-officedocument.vmlDrawing"/>
  <Override PartName="/ppt/comments/comment1.xml" ContentType="application/vnd.openxmlformats-officedocument.presentationml.comments+xml"/>
  <Override PartName="/ppt/tags/tag15.xml" ContentType="application/vnd.openxmlformats-officedocument.presentationml.tags+xml"/>
  <Override PartName="/ppt/notesSlides/notesSlide8.xml" ContentType="application/vnd.openxmlformats-officedocument.presentationml.notesSlide+xml"/>
  <Override PartName="/ppt/tags/tag24.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tags/tag44.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8" r:id="rId2"/>
    <p:sldId id="404" r:id="rId3"/>
    <p:sldId id="394" r:id="rId4"/>
    <p:sldId id="405" r:id="rId5"/>
    <p:sldId id="411" r:id="rId6"/>
    <p:sldId id="395" r:id="rId7"/>
    <p:sldId id="397" r:id="rId8"/>
    <p:sldId id="399" r:id="rId9"/>
    <p:sldId id="382" r:id="rId10"/>
    <p:sldId id="388" r:id="rId11"/>
    <p:sldId id="412" r:id="rId12"/>
    <p:sldId id="383" r:id="rId13"/>
    <p:sldId id="401" r:id="rId14"/>
    <p:sldId id="402" r:id="rId15"/>
    <p:sldId id="403" r:id="rId16"/>
    <p:sldId id="407" r:id="rId17"/>
    <p:sldId id="408" r:id="rId18"/>
    <p:sldId id="413" r:id="rId19"/>
  </p:sldIdLst>
  <p:sldSz cx="9144000" cy="6858000" type="screen4x3"/>
  <p:notesSz cx="6797675" cy="9926638"/>
  <p:custDataLst>
    <p:tags r:id="rId22"/>
  </p:custDataLst>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E8E94"/>
    <a:srgbClr val="54B1B8"/>
    <a:srgbClr val="009900"/>
    <a:srgbClr val="006666"/>
    <a:srgbClr val="FF0000"/>
    <a:srgbClr val="00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59" autoAdjust="0"/>
    <p:restoredTop sz="88586" autoAdjust="0"/>
  </p:normalViewPr>
  <p:slideViewPr>
    <p:cSldViewPr>
      <p:cViewPr>
        <p:scale>
          <a:sx n="66" d="100"/>
          <a:sy n="66" d="100"/>
        </p:scale>
        <p:origin x="-1526" y="-42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52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0-09-14T17:57:51.846" idx="1">
    <p:pos x="5455" y="919"/>
    <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9730" name="Rectangle 2"/>
          <p:cNvSpPr>
            <a:spLocks noGrp="1" noChangeArrowheads="1"/>
          </p:cNvSpPr>
          <p:nvPr>
            <p:ph type="hdr" sz="quarter"/>
          </p:nvPr>
        </p:nvSpPr>
        <p:spPr bwMode="auto">
          <a:xfrm>
            <a:off x="0" y="0"/>
            <a:ext cx="2945862" cy="495793"/>
          </a:xfrm>
          <a:prstGeom prst="rect">
            <a:avLst/>
          </a:prstGeom>
          <a:noFill/>
          <a:ln w="9525">
            <a:noFill/>
            <a:miter lim="800000"/>
            <a:headEnd/>
            <a:tailEnd/>
          </a:ln>
          <a:effectLst/>
        </p:spPr>
        <p:txBody>
          <a:bodyPr vert="horz" wrap="square" lIns="95562" tIns="47781" rIns="95562" bIns="47781" numCol="1" anchor="t" anchorCtr="0" compatLnSpc="1">
            <a:prstTxWarp prst="textNoShape">
              <a:avLst/>
            </a:prstTxWarp>
          </a:bodyPr>
          <a:lstStyle>
            <a:lvl1pPr algn="l" defTabSz="955731">
              <a:defRPr sz="1300"/>
            </a:lvl1pPr>
          </a:lstStyle>
          <a:p>
            <a:pPr>
              <a:defRPr/>
            </a:pPr>
            <a:endParaRPr lang="nl-NL"/>
          </a:p>
        </p:txBody>
      </p:sp>
      <p:sp>
        <p:nvSpPr>
          <p:cNvPr id="329731" name="Rectangle 3"/>
          <p:cNvSpPr>
            <a:spLocks noGrp="1" noChangeArrowheads="1"/>
          </p:cNvSpPr>
          <p:nvPr>
            <p:ph type="dt" sz="quarter" idx="1"/>
          </p:nvPr>
        </p:nvSpPr>
        <p:spPr bwMode="auto">
          <a:xfrm>
            <a:off x="3850294" y="0"/>
            <a:ext cx="2945862" cy="495793"/>
          </a:xfrm>
          <a:prstGeom prst="rect">
            <a:avLst/>
          </a:prstGeom>
          <a:noFill/>
          <a:ln w="9525">
            <a:noFill/>
            <a:miter lim="800000"/>
            <a:headEnd/>
            <a:tailEnd/>
          </a:ln>
          <a:effectLst/>
        </p:spPr>
        <p:txBody>
          <a:bodyPr vert="horz" wrap="square" lIns="95562" tIns="47781" rIns="95562" bIns="47781" numCol="1" anchor="t" anchorCtr="0" compatLnSpc="1">
            <a:prstTxWarp prst="textNoShape">
              <a:avLst/>
            </a:prstTxWarp>
          </a:bodyPr>
          <a:lstStyle>
            <a:lvl1pPr algn="r" defTabSz="955731">
              <a:defRPr sz="1300"/>
            </a:lvl1pPr>
          </a:lstStyle>
          <a:p>
            <a:pPr>
              <a:defRPr/>
            </a:pPr>
            <a:endParaRPr lang="nl-NL"/>
          </a:p>
        </p:txBody>
      </p:sp>
      <p:sp>
        <p:nvSpPr>
          <p:cNvPr id="329732" name="Rectangle 4"/>
          <p:cNvSpPr>
            <a:spLocks noGrp="1" noChangeArrowheads="1"/>
          </p:cNvSpPr>
          <p:nvPr>
            <p:ph type="ftr" sz="quarter" idx="2"/>
          </p:nvPr>
        </p:nvSpPr>
        <p:spPr bwMode="auto">
          <a:xfrm>
            <a:off x="0" y="9429305"/>
            <a:ext cx="2945862" cy="495793"/>
          </a:xfrm>
          <a:prstGeom prst="rect">
            <a:avLst/>
          </a:prstGeom>
          <a:noFill/>
          <a:ln w="9525">
            <a:noFill/>
            <a:miter lim="800000"/>
            <a:headEnd/>
            <a:tailEnd/>
          </a:ln>
          <a:effectLst/>
        </p:spPr>
        <p:txBody>
          <a:bodyPr vert="horz" wrap="square" lIns="95562" tIns="47781" rIns="95562" bIns="47781" numCol="1" anchor="b" anchorCtr="0" compatLnSpc="1">
            <a:prstTxWarp prst="textNoShape">
              <a:avLst/>
            </a:prstTxWarp>
          </a:bodyPr>
          <a:lstStyle>
            <a:lvl1pPr algn="l" defTabSz="955731">
              <a:defRPr sz="1300"/>
            </a:lvl1pPr>
          </a:lstStyle>
          <a:p>
            <a:pPr>
              <a:defRPr/>
            </a:pPr>
            <a:endParaRPr lang="nl-NL"/>
          </a:p>
        </p:txBody>
      </p:sp>
      <p:sp>
        <p:nvSpPr>
          <p:cNvPr id="329733" name="Rectangle 5"/>
          <p:cNvSpPr>
            <a:spLocks noGrp="1" noChangeArrowheads="1"/>
          </p:cNvSpPr>
          <p:nvPr>
            <p:ph type="sldNum" sz="quarter" idx="3"/>
          </p:nvPr>
        </p:nvSpPr>
        <p:spPr bwMode="auto">
          <a:xfrm>
            <a:off x="3850294" y="9429305"/>
            <a:ext cx="2945862" cy="495793"/>
          </a:xfrm>
          <a:prstGeom prst="rect">
            <a:avLst/>
          </a:prstGeom>
          <a:noFill/>
          <a:ln w="9525">
            <a:noFill/>
            <a:miter lim="800000"/>
            <a:headEnd/>
            <a:tailEnd/>
          </a:ln>
          <a:effectLst/>
        </p:spPr>
        <p:txBody>
          <a:bodyPr vert="horz" wrap="square" lIns="95562" tIns="47781" rIns="95562" bIns="47781" numCol="1" anchor="b" anchorCtr="0" compatLnSpc="1">
            <a:prstTxWarp prst="textNoShape">
              <a:avLst/>
            </a:prstTxWarp>
          </a:bodyPr>
          <a:lstStyle>
            <a:lvl1pPr algn="r" defTabSz="955731">
              <a:defRPr sz="1300"/>
            </a:lvl1pPr>
          </a:lstStyle>
          <a:p>
            <a:pPr>
              <a:defRPr/>
            </a:pPr>
            <a:fld id="{CEBAC4AA-87DA-4EF1-9A5C-DFB3D8033D57}" type="slidenum">
              <a:rPr lang="nl-NL"/>
              <a:pPr>
                <a:defRPr/>
              </a:pPr>
              <a:t>‹#›</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862" cy="495793"/>
          </a:xfrm>
          <a:prstGeom prst="rect">
            <a:avLst/>
          </a:prstGeom>
          <a:noFill/>
          <a:ln w="9525">
            <a:noFill/>
            <a:miter lim="800000"/>
            <a:headEnd/>
            <a:tailEnd/>
          </a:ln>
          <a:effectLst/>
        </p:spPr>
        <p:txBody>
          <a:bodyPr vert="horz" wrap="square" lIns="95562" tIns="47781" rIns="95562" bIns="47781" numCol="1" anchor="t" anchorCtr="0" compatLnSpc="1">
            <a:prstTxWarp prst="textNoShape">
              <a:avLst/>
            </a:prstTxWarp>
          </a:bodyPr>
          <a:lstStyle>
            <a:lvl1pPr algn="l" defTabSz="955731">
              <a:defRPr sz="1300"/>
            </a:lvl1pPr>
          </a:lstStyle>
          <a:p>
            <a:pPr>
              <a:defRPr/>
            </a:pPr>
            <a:endParaRPr lang="nl-NL"/>
          </a:p>
        </p:txBody>
      </p:sp>
      <p:sp>
        <p:nvSpPr>
          <p:cNvPr id="4099" name="Rectangle 3"/>
          <p:cNvSpPr>
            <a:spLocks noGrp="1" noChangeArrowheads="1"/>
          </p:cNvSpPr>
          <p:nvPr>
            <p:ph type="dt" idx="1"/>
          </p:nvPr>
        </p:nvSpPr>
        <p:spPr bwMode="auto">
          <a:xfrm>
            <a:off x="3850294" y="0"/>
            <a:ext cx="2945862" cy="495793"/>
          </a:xfrm>
          <a:prstGeom prst="rect">
            <a:avLst/>
          </a:prstGeom>
          <a:noFill/>
          <a:ln w="9525">
            <a:noFill/>
            <a:miter lim="800000"/>
            <a:headEnd/>
            <a:tailEnd/>
          </a:ln>
          <a:effectLst/>
        </p:spPr>
        <p:txBody>
          <a:bodyPr vert="horz" wrap="square" lIns="95562" tIns="47781" rIns="95562" bIns="47781" numCol="1" anchor="t" anchorCtr="0" compatLnSpc="1">
            <a:prstTxWarp prst="textNoShape">
              <a:avLst/>
            </a:prstTxWarp>
          </a:bodyPr>
          <a:lstStyle>
            <a:lvl1pPr algn="r" defTabSz="955731">
              <a:defRPr sz="1300"/>
            </a:lvl1pPr>
          </a:lstStyle>
          <a:p>
            <a:pPr>
              <a:defRPr/>
            </a:pPr>
            <a:endParaRPr lang="nl-NL"/>
          </a:p>
        </p:txBody>
      </p:sp>
      <p:sp>
        <p:nvSpPr>
          <p:cNvPr id="2048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79464" y="4713113"/>
            <a:ext cx="5438748" cy="4468296"/>
          </a:xfrm>
          <a:prstGeom prst="rect">
            <a:avLst/>
          </a:prstGeom>
          <a:noFill/>
          <a:ln w="9525">
            <a:noFill/>
            <a:miter lim="800000"/>
            <a:headEnd/>
            <a:tailEnd/>
          </a:ln>
          <a:effectLst/>
        </p:spPr>
        <p:txBody>
          <a:bodyPr vert="horz" wrap="square" lIns="95562" tIns="47781" rIns="95562" bIns="47781"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4102" name="Rectangle 6"/>
          <p:cNvSpPr>
            <a:spLocks noGrp="1" noChangeArrowheads="1"/>
          </p:cNvSpPr>
          <p:nvPr>
            <p:ph type="ftr" sz="quarter" idx="4"/>
          </p:nvPr>
        </p:nvSpPr>
        <p:spPr bwMode="auto">
          <a:xfrm>
            <a:off x="0" y="9429305"/>
            <a:ext cx="2945862" cy="495793"/>
          </a:xfrm>
          <a:prstGeom prst="rect">
            <a:avLst/>
          </a:prstGeom>
          <a:noFill/>
          <a:ln w="9525">
            <a:noFill/>
            <a:miter lim="800000"/>
            <a:headEnd/>
            <a:tailEnd/>
          </a:ln>
          <a:effectLst/>
        </p:spPr>
        <p:txBody>
          <a:bodyPr vert="horz" wrap="square" lIns="95562" tIns="47781" rIns="95562" bIns="47781" numCol="1" anchor="b" anchorCtr="0" compatLnSpc="1">
            <a:prstTxWarp prst="textNoShape">
              <a:avLst/>
            </a:prstTxWarp>
          </a:bodyPr>
          <a:lstStyle>
            <a:lvl1pPr algn="l" defTabSz="955731">
              <a:defRPr sz="1300"/>
            </a:lvl1pPr>
          </a:lstStyle>
          <a:p>
            <a:pPr>
              <a:defRPr/>
            </a:pPr>
            <a:endParaRPr lang="nl-NL"/>
          </a:p>
        </p:txBody>
      </p:sp>
      <p:sp>
        <p:nvSpPr>
          <p:cNvPr id="4103" name="Rectangle 7"/>
          <p:cNvSpPr>
            <a:spLocks noGrp="1" noChangeArrowheads="1"/>
          </p:cNvSpPr>
          <p:nvPr>
            <p:ph type="sldNum" sz="quarter" idx="5"/>
          </p:nvPr>
        </p:nvSpPr>
        <p:spPr bwMode="auto">
          <a:xfrm>
            <a:off x="3850294" y="9429305"/>
            <a:ext cx="2945862" cy="495793"/>
          </a:xfrm>
          <a:prstGeom prst="rect">
            <a:avLst/>
          </a:prstGeom>
          <a:noFill/>
          <a:ln w="9525">
            <a:noFill/>
            <a:miter lim="800000"/>
            <a:headEnd/>
            <a:tailEnd/>
          </a:ln>
          <a:effectLst/>
        </p:spPr>
        <p:txBody>
          <a:bodyPr vert="horz" wrap="square" lIns="95562" tIns="47781" rIns="95562" bIns="47781" numCol="1" anchor="b" anchorCtr="0" compatLnSpc="1">
            <a:prstTxWarp prst="textNoShape">
              <a:avLst/>
            </a:prstTxWarp>
          </a:bodyPr>
          <a:lstStyle>
            <a:lvl1pPr algn="r" defTabSz="955731">
              <a:defRPr sz="1300"/>
            </a:lvl1pPr>
          </a:lstStyle>
          <a:p>
            <a:pPr>
              <a:defRPr/>
            </a:pPr>
            <a:fld id="{089B372D-7781-4775-8157-E202C99BB06D}" type="slidenum">
              <a:rPr lang="nl-NL"/>
              <a:pPr>
                <a:defRPr/>
              </a:pPr>
              <a:t>‹#›</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9656C0B0-B84A-46CA-A4BB-03B1F0B8CA6D}" type="slidenum">
              <a:rPr lang="nl-NL" smtClean="0"/>
              <a:pPr/>
              <a:t>1</a:t>
            </a:fld>
            <a:endParaRPr lang="nl-NL" smtClean="0"/>
          </a:p>
        </p:txBody>
      </p:sp>
      <p:sp>
        <p:nvSpPr>
          <p:cNvPr id="21507" name="Rectangle 2"/>
          <p:cNvSpPr>
            <a:spLocks noGrp="1" noRot="1" noChangeAspect="1" noChangeArrowheads="1" noTextEdit="1"/>
          </p:cNvSpPr>
          <p:nvPr>
            <p:ph type="sldImg"/>
          </p:nvPr>
        </p:nvSpPr>
        <p:spPr>
          <a:xfrm>
            <a:off x="919163" y="744538"/>
            <a:ext cx="4960937" cy="3722687"/>
          </a:xfrm>
          <a:ln/>
        </p:spPr>
      </p:sp>
      <p:sp>
        <p:nvSpPr>
          <p:cNvPr id="21508" name="Rectangle 3"/>
          <p:cNvSpPr>
            <a:spLocks noGrp="1" noChangeArrowheads="1"/>
          </p:cNvSpPr>
          <p:nvPr>
            <p:ph type="body" idx="1"/>
          </p:nvPr>
        </p:nvSpPr>
        <p:spPr>
          <a:xfrm>
            <a:off x="905952" y="4713113"/>
            <a:ext cx="4985772" cy="4468296"/>
          </a:xfrm>
          <a:noFill/>
          <a:ln/>
        </p:spPr>
        <p:txBody>
          <a:bodyPr/>
          <a:lstStyle/>
          <a:p>
            <a:pPr eaLnBrk="1" hangingPunct="1"/>
            <a:r>
              <a:rPr lang="en-US" smtClean="0"/>
              <a:t>In this week we will discuss some item and test statistics that are often used in test research. We consider some general statistics such as the difficulty of parameter of an item, the variance of an item score, the covariance of two item scores and various statistics and transformations on the test scores. Unfortunately traditional measures of association are not doing very well with categorical data. We discuss why and introduce better measures of association such as biserial, and tetrachoric correlations. </a:t>
            </a:r>
            <a:endParaRPr lang="nl-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1CDB196B-FE90-4520-B02E-9EE4D65FAA3B}" type="slidenum">
              <a:rPr lang="nl-NL" smtClean="0"/>
              <a:pPr/>
              <a:t>10</a:t>
            </a:fld>
            <a:endParaRPr lang="nl-NL" smtClean="0"/>
          </a:p>
        </p:txBody>
      </p:sp>
      <p:sp>
        <p:nvSpPr>
          <p:cNvPr id="30723" name="Rectangle 2"/>
          <p:cNvSpPr>
            <a:spLocks noGrp="1" noRot="1" noChangeAspect="1" noChangeArrowheads="1" noTextEdit="1"/>
          </p:cNvSpPr>
          <p:nvPr>
            <p:ph type="sldImg"/>
          </p:nvPr>
        </p:nvSpPr>
        <p:spPr>
          <a:xfrm>
            <a:off x="919163" y="744538"/>
            <a:ext cx="4960937" cy="3722687"/>
          </a:xfrm>
          <a:ln/>
        </p:spPr>
      </p:sp>
      <p:sp>
        <p:nvSpPr>
          <p:cNvPr id="307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25F43FD6-5371-41DD-8752-1CBF549B3485}" type="slidenum">
              <a:rPr lang="nl-NL" smtClean="0"/>
              <a:pPr/>
              <a:t>11</a:t>
            </a:fld>
            <a:endParaRPr lang="nl-NL" smtClean="0"/>
          </a:p>
        </p:txBody>
      </p:sp>
      <p:sp>
        <p:nvSpPr>
          <p:cNvPr id="31747" name="Rectangle 2"/>
          <p:cNvSpPr>
            <a:spLocks noGrp="1" noRot="1" noChangeAspect="1" noChangeArrowheads="1" noTextEdit="1"/>
          </p:cNvSpPr>
          <p:nvPr>
            <p:ph type="sldImg"/>
          </p:nvPr>
        </p:nvSpPr>
        <p:spPr>
          <a:xfrm>
            <a:off x="919163" y="744538"/>
            <a:ext cx="4960937" cy="3722687"/>
          </a:xfrm>
          <a:ln/>
        </p:spPr>
      </p:sp>
      <p:sp>
        <p:nvSpPr>
          <p:cNvPr id="317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72BAF7F9-816F-4AD9-B53C-9D0CD628A8D3}" type="slidenum">
              <a:rPr lang="nl-NL" smtClean="0"/>
              <a:pPr/>
              <a:t>12</a:t>
            </a:fld>
            <a:endParaRPr lang="nl-NL" smtClean="0"/>
          </a:p>
        </p:txBody>
      </p:sp>
      <p:sp>
        <p:nvSpPr>
          <p:cNvPr id="32771" name="Rectangle 2"/>
          <p:cNvSpPr>
            <a:spLocks noGrp="1" noRot="1" noChangeAspect="1" noChangeArrowheads="1" noTextEdit="1"/>
          </p:cNvSpPr>
          <p:nvPr>
            <p:ph type="sldImg"/>
          </p:nvPr>
        </p:nvSpPr>
        <p:spPr>
          <a:xfrm>
            <a:off x="919163" y="744538"/>
            <a:ext cx="4960937" cy="3722687"/>
          </a:xfrm>
          <a:ln/>
        </p:spPr>
      </p:sp>
      <p:sp>
        <p:nvSpPr>
          <p:cNvPr id="32772" name="Rectangle 3"/>
          <p:cNvSpPr>
            <a:spLocks noGrp="1" noChangeArrowheads="1"/>
          </p:cNvSpPr>
          <p:nvPr>
            <p:ph type="body" idx="1"/>
          </p:nvPr>
        </p:nvSpPr>
        <p:spPr>
          <a:xfrm>
            <a:off x="905952" y="4713113"/>
            <a:ext cx="4985772" cy="4468296"/>
          </a:xfrm>
          <a:noFill/>
          <a:ln/>
        </p:spPr>
        <p:txBody>
          <a:bodyPr/>
          <a:lstStyle/>
          <a:p>
            <a:pPr eaLnBrk="1" hangingPunct="1"/>
            <a:r>
              <a:rPr lang="en-US" smtClean="0"/>
              <a:t>Het een-factor model bevat zowel het item-score models als het lineair model voor de relatie tussen factor en betrouwbare scores. We hebben dat in deze grafiek weergegeven. Omdat de betrouwbare scores helemaal vastliggen door de  persoons parameter t</a:t>
            </a:r>
            <a:r>
              <a:rPr lang="en-US" baseline="-25000" smtClean="0"/>
              <a:t>j</a:t>
            </a:r>
            <a:r>
              <a:rPr lang="en-US" smtClean="0"/>
              <a:t> en de item parameters a</a:t>
            </a:r>
            <a:r>
              <a:rPr lang="en-US" baseline="-25000" smtClean="0"/>
              <a:t>i</a:t>
            </a:r>
            <a:r>
              <a:rPr lang="en-US" smtClean="0"/>
              <a:t> en b</a:t>
            </a:r>
            <a:r>
              <a:rPr lang="en-US" baseline="-25000" smtClean="0"/>
              <a:t>i</a:t>
            </a:r>
            <a:r>
              <a:rPr lang="en-US" smtClean="0"/>
              <a:t>, kunnen we het model beschrijven als een rechtstreekste relatie tussen factor en geoserveerde responses. Dat laten we zien in de volgende sheet. </a:t>
            </a:r>
            <a:endParaRPr lang="nl-N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C830536A-9779-42D4-BCA5-6832E93103DD}" type="slidenum">
              <a:rPr lang="nl-NL" smtClean="0"/>
              <a:pPr/>
              <a:t>13</a:t>
            </a:fld>
            <a:endParaRPr lang="nl-NL" smtClean="0"/>
          </a:p>
        </p:txBody>
      </p:sp>
      <p:sp>
        <p:nvSpPr>
          <p:cNvPr id="33795" name="Rectangle 2"/>
          <p:cNvSpPr>
            <a:spLocks noGrp="1" noRot="1" noChangeAspect="1" noChangeArrowheads="1" noTextEdit="1"/>
          </p:cNvSpPr>
          <p:nvPr>
            <p:ph type="sldImg"/>
          </p:nvPr>
        </p:nvSpPr>
        <p:spPr>
          <a:xfrm>
            <a:off x="919163" y="744538"/>
            <a:ext cx="4960937" cy="3722687"/>
          </a:xfrm>
          <a:ln/>
        </p:spPr>
      </p:sp>
      <p:sp>
        <p:nvSpPr>
          <p:cNvPr id="33796" name="Rectangle 3"/>
          <p:cNvSpPr>
            <a:spLocks noGrp="1" noChangeArrowheads="1"/>
          </p:cNvSpPr>
          <p:nvPr>
            <p:ph type="body" idx="1"/>
          </p:nvPr>
        </p:nvSpPr>
        <p:spPr>
          <a:xfrm>
            <a:off x="905952" y="4713113"/>
            <a:ext cx="4985772" cy="4468296"/>
          </a:xfrm>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D3C6FE3E-A565-4425-935E-489E3FE2E16F}" type="slidenum">
              <a:rPr lang="nl-NL" smtClean="0"/>
              <a:pPr/>
              <a:t>14</a:t>
            </a:fld>
            <a:endParaRPr lang="nl-NL" smtClean="0"/>
          </a:p>
        </p:txBody>
      </p:sp>
      <p:sp>
        <p:nvSpPr>
          <p:cNvPr id="34819" name="Rectangle 2"/>
          <p:cNvSpPr>
            <a:spLocks noGrp="1" noRot="1" noChangeAspect="1" noChangeArrowheads="1" noTextEdit="1"/>
          </p:cNvSpPr>
          <p:nvPr>
            <p:ph type="sldImg"/>
          </p:nvPr>
        </p:nvSpPr>
        <p:spPr>
          <a:xfrm>
            <a:off x="919163" y="744538"/>
            <a:ext cx="4960937" cy="3722687"/>
          </a:xfrm>
          <a:ln/>
        </p:spPr>
      </p:sp>
      <p:sp>
        <p:nvSpPr>
          <p:cNvPr id="34820" name="Rectangle 3"/>
          <p:cNvSpPr>
            <a:spLocks noGrp="1" noChangeArrowheads="1"/>
          </p:cNvSpPr>
          <p:nvPr>
            <p:ph type="body" idx="1"/>
          </p:nvPr>
        </p:nvSpPr>
        <p:spPr>
          <a:xfrm>
            <a:off x="905952" y="4713113"/>
            <a:ext cx="4985772" cy="4468296"/>
          </a:xfrm>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F60C34BB-9384-4169-8F8D-55C8673A1AF3}" type="slidenum">
              <a:rPr lang="nl-NL" smtClean="0"/>
              <a:pPr/>
              <a:t>15</a:t>
            </a:fld>
            <a:endParaRPr lang="nl-NL" smtClean="0"/>
          </a:p>
        </p:txBody>
      </p:sp>
      <p:sp>
        <p:nvSpPr>
          <p:cNvPr id="35843" name="Rectangle 2"/>
          <p:cNvSpPr>
            <a:spLocks noGrp="1" noRot="1" noChangeAspect="1" noChangeArrowheads="1" noTextEdit="1"/>
          </p:cNvSpPr>
          <p:nvPr>
            <p:ph type="sldImg"/>
          </p:nvPr>
        </p:nvSpPr>
        <p:spPr>
          <a:xfrm>
            <a:off x="919163" y="744538"/>
            <a:ext cx="4960937" cy="3722687"/>
          </a:xfrm>
          <a:ln/>
        </p:spPr>
      </p:sp>
      <p:sp>
        <p:nvSpPr>
          <p:cNvPr id="35844" name="Rectangle 3"/>
          <p:cNvSpPr>
            <a:spLocks noGrp="1" noChangeArrowheads="1"/>
          </p:cNvSpPr>
          <p:nvPr>
            <p:ph type="body" idx="1"/>
          </p:nvPr>
        </p:nvSpPr>
        <p:spPr>
          <a:xfrm>
            <a:off x="905952" y="4713113"/>
            <a:ext cx="4985772" cy="4468296"/>
          </a:xfrm>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A46AAE67-AE59-43DE-9B67-4C38915A0B0F}" type="slidenum">
              <a:rPr lang="nl-NL" smtClean="0"/>
              <a:pPr/>
              <a:t>2</a:t>
            </a:fld>
            <a:endParaRPr lang="nl-NL" smtClean="0"/>
          </a:p>
        </p:txBody>
      </p:sp>
      <p:sp>
        <p:nvSpPr>
          <p:cNvPr id="22531" name="Rectangle 2"/>
          <p:cNvSpPr>
            <a:spLocks noGrp="1" noRot="1" noChangeAspect="1" noChangeArrowheads="1" noTextEdit="1"/>
          </p:cNvSpPr>
          <p:nvPr>
            <p:ph type="sldImg"/>
          </p:nvPr>
        </p:nvSpPr>
        <p:spPr>
          <a:xfrm>
            <a:off x="919163" y="744538"/>
            <a:ext cx="4960937" cy="3722687"/>
          </a:xfrm>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112F8166-4C41-4E07-8D69-7F0B61935A78}" type="slidenum">
              <a:rPr lang="nl-NL" smtClean="0"/>
              <a:pPr/>
              <a:t>3</a:t>
            </a:fld>
            <a:endParaRPr lang="nl-NL" smtClean="0"/>
          </a:p>
        </p:txBody>
      </p:sp>
      <p:sp>
        <p:nvSpPr>
          <p:cNvPr id="23555" name="Rectangle 2"/>
          <p:cNvSpPr>
            <a:spLocks noGrp="1" noRot="1" noChangeAspect="1" noChangeArrowheads="1" noTextEdit="1"/>
          </p:cNvSpPr>
          <p:nvPr>
            <p:ph type="sldImg"/>
          </p:nvPr>
        </p:nvSpPr>
        <p:spPr>
          <a:xfrm>
            <a:off x="919163" y="744538"/>
            <a:ext cx="4960937" cy="3722687"/>
          </a:xfrm>
          <a:ln/>
        </p:spPr>
      </p:sp>
      <p:sp>
        <p:nvSpPr>
          <p:cNvPr id="23556" name="Rectangle 3"/>
          <p:cNvSpPr>
            <a:spLocks noGrp="1" noChangeArrowheads="1"/>
          </p:cNvSpPr>
          <p:nvPr>
            <p:ph type="body" idx="1"/>
          </p:nvPr>
        </p:nvSpPr>
        <p:spPr>
          <a:xfrm>
            <a:off x="905952" y="4713113"/>
            <a:ext cx="4985772" cy="4468296"/>
          </a:xfrm>
          <a:noFill/>
          <a:ln/>
        </p:spPr>
        <p:txBody>
          <a:bodyPr/>
          <a:lstStyle/>
          <a:p>
            <a:pPr eaLnBrk="1" hangingPunct="1"/>
            <a:r>
              <a:rPr lang="en-US" smtClean="0"/>
              <a:t>Het een-factor model bevat zowel het item-score models als het lineair model voor de relatie tussen factor en betrouwbare scores. We hebben dat in deze grafiek weergegeven. Omdat de betrouwbare scores helemaal vastliggen door de  persoons parameter t</a:t>
            </a:r>
            <a:r>
              <a:rPr lang="en-US" baseline="-25000" smtClean="0"/>
              <a:t>j</a:t>
            </a:r>
            <a:r>
              <a:rPr lang="en-US" smtClean="0"/>
              <a:t> en de item parameters a</a:t>
            </a:r>
            <a:r>
              <a:rPr lang="en-US" baseline="-25000" smtClean="0"/>
              <a:t>i</a:t>
            </a:r>
            <a:r>
              <a:rPr lang="en-US" smtClean="0"/>
              <a:t> en b</a:t>
            </a:r>
            <a:r>
              <a:rPr lang="en-US" baseline="-25000" smtClean="0"/>
              <a:t>i</a:t>
            </a:r>
            <a:r>
              <a:rPr lang="en-US" smtClean="0"/>
              <a:t>, kunnen we het model beschrijven als een rechtstreekste relatie tussen factor en geoserveerde responses. Dat laten we zien in de volgende sheet. </a:t>
            </a:r>
            <a:endParaRPr lang="nl-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BF95C478-A39A-4197-9276-374E221EC154}" type="slidenum">
              <a:rPr lang="nl-NL" smtClean="0"/>
              <a:pPr/>
              <a:t>4</a:t>
            </a:fld>
            <a:endParaRPr lang="nl-NL" smtClean="0"/>
          </a:p>
        </p:txBody>
      </p:sp>
      <p:sp>
        <p:nvSpPr>
          <p:cNvPr id="24579" name="Rectangle 2"/>
          <p:cNvSpPr>
            <a:spLocks noGrp="1" noRot="1" noChangeAspect="1" noChangeArrowheads="1" noTextEdit="1"/>
          </p:cNvSpPr>
          <p:nvPr>
            <p:ph type="sldImg"/>
          </p:nvPr>
        </p:nvSpPr>
        <p:spPr>
          <a:xfrm>
            <a:off x="919163" y="744538"/>
            <a:ext cx="4962525" cy="3722687"/>
          </a:xfrm>
          <a:ln/>
        </p:spPr>
      </p:sp>
      <p:sp>
        <p:nvSpPr>
          <p:cNvPr id="24580" name="Rectangle 3"/>
          <p:cNvSpPr>
            <a:spLocks noGrp="1" noChangeArrowheads="1"/>
          </p:cNvSpPr>
          <p:nvPr>
            <p:ph type="body" idx="1"/>
          </p:nvPr>
        </p:nvSpPr>
        <p:spPr>
          <a:xfrm>
            <a:off x="905952" y="4713113"/>
            <a:ext cx="4985772" cy="4468296"/>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82F13180-111D-47D4-93E2-244FFAF28715}" type="slidenum">
              <a:rPr lang="nl-NL" smtClean="0"/>
              <a:pPr/>
              <a:t>5</a:t>
            </a:fld>
            <a:endParaRPr lang="nl-NL" smtClean="0"/>
          </a:p>
        </p:txBody>
      </p:sp>
      <p:sp>
        <p:nvSpPr>
          <p:cNvPr id="25603" name="Rectangle 2"/>
          <p:cNvSpPr>
            <a:spLocks noGrp="1" noRot="1" noChangeAspect="1" noChangeArrowheads="1" noTextEdit="1"/>
          </p:cNvSpPr>
          <p:nvPr>
            <p:ph type="sldImg"/>
          </p:nvPr>
        </p:nvSpPr>
        <p:spPr>
          <a:xfrm>
            <a:off x="919163" y="744538"/>
            <a:ext cx="4960937" cy="3722687"/>
          </a:xfrm>
          <a:ln/>
        </p:spPr>
      </p:sp>
      <p:sp>
        <p:nvSpPr>
          <p:cNvPr id="25604" name="Rectangle 3"/>
          <p:cNvSpPr>
            <a:spLocks noGrp="1" noChangeArrowheads="1"/>
          </p:cNvSpPr>
          <p:nvPr>
            <p:ph type="body" idx="1"/>
          </p:nvPr>
        </p:nvSpPr>
        <p:spPr>
          <a:xfrm>
            <a:off x="905952" y="4713113"/>
            <a:ext cx="4985772" cy="4468296"/>
          </a:xfrm>
          <a:noFill/>
          <a:ln/>
        </p:spPr>
        <p:txBody>
          <a:bodyPr/>
          <a:lstStyle/>
          <a:p>
            <a:pPr eaLnBrk="1" hangingPunct="1"/>
            <a:r>
              <a:rPr lang="en-US" smtClean="0"/>
              <a:t>Het een-factor model bevat zowel het item-score models als het lineair model voor de relatie tussen factor en betrouwbare scores. We hebben dat in deze grafiek weergegeven. Omdat de betrouwbare scores helemaal vastliggen door de  persoons parameter t</a:t>
            </a:r>
            <a:r>
              <a:rPr lang="en-US" baseline="-25000" smtClean="0"/>
              <a:t>j</a:t>
            </a:r>
            <a:r>
              <a:rPr lang="en-US" smtClean="0"/>
              <a:t> en de item parameters a</a:t>
            </a:r>
            <a:r>
              <a:rPr lang="en-US" baseline="-25000" smtClean="0"/>
              <a:t>i</a:t>
            </a:r>
            <a:r>
              <a:rPr lang="en-US" smtClean="0"/>
              <a:t> en b</a:t>
            </a:r>
            <a:r>
              <a:rPr lang="en-US" baseline="-25000" smtClean="0"/>
              <a:t>i</a:t>
            </a:r>
            <a:r>
              <a:rPr lang="en-US" smtClean="0"/>
              <a:t>, kunnen we het model beschrijven als een rechtstreekste relatie tussen factor en geoserveerde responses. Dat laten we zien in de volgende sheet. </a:t>
            </a:r>
            <a:endParaRPr lang="nl-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AEB34205-5C3D-4E34-870F-38FDD22CFF36}" type="slidenum">
              <a:rPr lang="nl-NL" smtClean="0"/>
              <a:pPr/>
              <a:t>6</a:t>
            </a:fld>
            <a:endParaRPr lang="nl-NL" smtClean="0"/>
          </a:p>
        </p:txBody>
      </p:sp>
      <p:sp>
        <p:nvSpPr>
          <p:cNvPr id="26627" name="Rectangle 2"/>
          <p:cNvSpPr>
            <a:spLocks noGrp="1" noRot="1" noChangeAspect="1" noChangeArrowheads="1" noTextEdit="1"/>
          </p:cNvSpPr>
          <p:nvPr>
            <p:ph type="sldImg"/>
          </p:nvPr>
        </p:nvSpPr>
        <p:spPr>
          <a:xfrm>
            <a:off x="919163" y="744538"/>
            <a:ext cx="4960937" cy="3722687"/>
          </a:xfrm>
          <a:ln/>
        </p:spPr>
      </p:sp>
      <p:sp>
        <p:nvSpPr>
          <p:cNvPr id="26628" name="Rectangle 3"/>
          <p:cNvSpPr>
            <a:spLocks noGrp="1" noChangeArrowheads="1"/>
          </p:cNvSpPr>
          <p:nvPr>
            <p:ph type="body" idx="1"/>
          </p:nvPr>
        </p:nvSpPr>
        <p:spPr>
          <a:xfrm>
            <a:off x="905952" y="4713113"/>
            <a:ext cx="4985772" cy="4468296"/>
          </a:xfrm>
          <a:noFill/>
          <a:ln/>
        </p:spPr>
        <p:txBody>
          <a:bodyPr/>
          <a:lstStyle/>
          <a:p>
            <a:pPr eaLnBrk="1" hangingPunct="1"/>
            <a:r>
              <a:rPr lang="en-US" smtClean="0"/>
              <a:t>For a gaat naar oneindig gaat omega naar 1.</a:t>
            </a:r>
            <a:endParaRPr lang="nl-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F7858BBE-C339-4B5E-AFB5-3B5B67499623}" type="slidenum">
              <a:rPr lang="nl-NL" smtClean="0"/>
              <a:pPr/>
              <a:t>7</a:t>
            </a:fld>
            <a:endParaRPr lang="nl-NL" smtClean="0"/>
          </a:p>
        </p:txBody>
      </p:sp>
      <p:sp>
        <p:nvSpPr>
          <p:cNvPr id="27651" name="Rectangle 2"/>
          <p:cNvSpPr>
            <a:spLocks noGrp="1" noRot="1" noChangeAspect="1" noChangeArrowheads="1" noTextEdit="1"/>
          </p:cNvSpPr>
          <p:nvPr>
            <p:ph type="sldImg"/>
          </p:nvPr>
        </p:nvSpPr>
        <p:spPr>
          <a:xfrm>
            <a:off x="919163" y="744538"/>
            <a:ext cx="4960937" cy="3722687"/>
          </a:xfrm>
          <a:ln/>
        </p:spPr>
      </p:sp>
      <p:sp>
        <p:nvSpPr>
          <p:cNvPr id="27652" name="Rectangle 3"/>
          <p:cNvSpPr>
            <a:spLocks noGrp="1" noChangeArrowheads="1"/>
          </p:cNvSpPr>
          <p:nvPr>
            <p:ph type="body" idx="1"/>
          </p:nvPr>
        </p:nvSpPr>
        <p:spPr>
          <a:xfrm>
            <a:off x="905952" y="4713113"/>
            <a:ext cx="4985772" cy="4468296"/>
          </a:xfrm>
          <a:noFill/>
          <a:ln/>
        </p:spPr>
        <p:txBody>
          <a:bodyPr/>
          <a:lstStyle/>
          <a:p>
            <a:pPr eaLnBrk="1" hangingPunct="1"/>
            <a:r>
              <a:rPr lang="en-US" smtClean="0"/>
              <a:t>Het een-factor model bevat zowel het item-score models als het lineair model voor de relatie tussen factor en betrouwbare scores. We hebben dat in deze grafiek weergegeven. Omdat de betrouwbare scores helemaal vastliggen door de  persoons parameter t</a:t>
            </a:r>
            <a:r>
              <a:rPr lang="en-US" baseline="-25000" smtClean="0"/>
              <a:t>j</a:t>
            </a:r>
            <a:r>
              <a:rPr lang="en-US" smtClean="0"/>
              <a:t> en de item parameters a</a:t>
            </a:r>
            <a:r>
              <a:rPr lang="en-US" baseline="-25000" smtClean="0"/>
              <a:t>i</a:t>
            </a:r>
            <a:r>
              <a:rPr lang="en-US" smtClean="0"/>
              <a:t> en b</a:t>
            </a:r>
            <a:r>
              <a:rPr lang="en-US" baseline="-25000" smtClean="0"/>
              <a:t>i</a:t>
            </a:r>
            <a:r>
              <a:rPr lang="en-US" smtClean="0"/>
              <a:t>, kunnen we het model beschrijven als een rechtstreekste relatie tussen factor en geoserveerde responses. Dat laten we zien in de volgende sheet. </a:t>
            </a:r>
            <a:endParaRPr lang="nl-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ADDEF7A1-AC80-4827-B2E8-AF285EA35C7D}" type="slidenum">
              <a:rPr lang="nl-NL" smtClean="0"/>
              <a:pPr/>
              <a:t>8</a:t>
            </a:fld>
            <a:endParaRPr lang="nl-NL" smtClean="0"/>
          </a:p>
        </p:txBody>
      </p:sp>
      <p:sp>
        <p:nvSpPr>
          <p:cNvPr id="28675" name="Rectangle 2"/>
          <p:cNvSpPr>
            <a:spLocks noGrp="1" noRot="1" noChangeAspect="1" noChangeArrowheads="1" noTextEdit="1"/>
          </p:cNvSpPr>
          <p:nvPr>
            <p:ph type="sldImg"/>
          </p:nvPr>
        </p:nvSpPr>
        <p:spPr>
          <a:xfrm>
            <a:off x="919163" y="744538"/>
            <a:ext cx="4960937" cy="3722687"/>
          </a:xfrm>
          <a:ln/>
        </p:spPr>
      </p:sp>
      <p:sp>
        <p:nvSpPr>
          <p:cNvPr id="28676" name="Rectangle 3"/>
          <p:cNvSpPr>
            <a:spLocks noGrp="1" noChangeArrowheads="1"/>
          </p:cNvSpPr>
          <p:nvPr>
            <p:ph type="body" idx="1"/>
          </p:nvPr>
        </p:nvSpPr>
        <p:spPr>
          <a:xfrm>
            <a:off x="905952" y="4713113"/>
            <a:ext cx="4985772" cy="4468296"/>
          </a:xfrm>
          <a:noFill/>
          <a:ln/>
        </p:spPr>
        <p:txBody>
          <a:bodyPr/>
          <a:lstStyle/>
          <a:p>
            <a:pPr eaLnBrk="1" hangingPunct="1"/>
            <a:r>
              <a:rPr lang="en-US" smtClean="0"/>
              <a:t>Het een-factor model bevat zowel het item-score models als het lineair model voor de relatie tussen factor en betrouwbare scores. We hebben dat in deze grafiek weergegeven. Omdat de betrouwbare scores helemaal vastliggen door de  persoons parameter t</a:t>
            </a:r>
            <a:r>
              <a:rPr lang="en-US" baseline="-25000" smtClean="0"/>
              <a:t>j</a:t>
            </a:r>
            <a:r>
              <a:rPr lang="en-US" smtClean="0"/>
              <a:t> en de item parameters a</a:t>
            </a:r>
            <a:r>
              <a:rPr lang="en-US" baseline="-25000" smtClean="0"/>
              <a:t>i</a:t>
            </a:r>
            <a:r>
              <a:rPr lang="en-US" smtClean="0"/>
              <a:t> en b</a:t>
            </a:r>
            <a:r>
              <a:rPr lang="en-US" baseline="-25000" smtClean="0"/>
              <a:t>i</a:t>
            </a:r>
            <a:r>
              <a:rPr lang="en-US" smtClean="0"/>
              <a:t>, kunnen we het model beschrijven als een rechtstreekste relatie tussen factor en geoserveerde responses. Dat laten we zien in de volgende sheet. </a:t>
            </a:r>
            <a:endParaRPr lang="nl-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22F388DD-9993-4A38-A7A2-B3596E3E214F}" type="slidenum">
              <a:rPr lang="nl-NL" smtClean="0"/>
              <a:pPr/>
              <a:t>9</a:t>
            </a:fld>
            <a:endParaRPr lang="nl-NL" smtClean="0"/>
          </a:p>
        </p:txBody>
      </p:sp>
      <p:sp>
        <p:nvSpPr>
          <p:cNvPr id="29699" name="Rectangle 2"/>
          <p:cNvSpPr>
            <a:spLocks noGrp="1" noRot="1" noChangeAspect="1" noChangeArrowheads="1" noTextEdit="1"/>
          </p:cNvSpPr>
          <p:nvPr>
            <p:ph type="sldImg"/>
          </p:nvPr>
        </p:nvSpPr>
        <p:spPr>
          <a:xfrm>
            <a:off x="919163" y="744538"/>
            <a:ext cx="4960937" cy="3722687"/>
          </a:xfrm>
          <a:ln/>
        </p:spPr>
      </p:sp>
      <p:sp>
        <p:nvSpPr>
          <p:cNvPr id="29700" name="Rectangle 3"/>
          <p:cNvSpPr>
            <a:spLocks noGrp="1" noChangeArrowheads="1"/>
          </p:cNvSpPr>
          <p:nvPr>
            <p:ph type="body" idx="1"/>
          </p:nvPr>
        </p:nvSpPr>
        <p:spPr>
          <a:xfrm>
            <a:off x="905952" y="4713113"/>
            <a:ext cx="4985772" cy="4468296"/>
          </a:xfrm>
          <a:noFill/>
          <a:ln/>
        </p:spPr>
        <p:txBody>
          <a:bodyPr/>
          <a:lstStyle/>
          <a:p>
            <a:pPr eaLnBrk="1" hangingPunct="1"/>
            <a:r>
              <a:rPr lang="en-US" smtClean="0"/>
              <a:t>Het een-factor model bevat zowel het item-score models als het lineair model voor de relatie tussen factor en betrouwbare scores. We hebben dat in deze grafiek weergegeven. Omdat de betrouwbare scores helemaal vastliggen door de  persoons parameter t</a:t>
            </a:r>
            <a:r>
              <a:rPr lang="en-US" baseline="-25000" smtClean="0"/>
              <a:t>j</a:t>
            </a:r>
            <a:r>
              <a:rPr lang="en-US" smtClean="0"/>
              <a:t> en de item parameters a</a:t>
            </a:r>
            <a:r>
              <a:rPr lang="en-US" baseline="-25000" smtClean="0"/>
              <a:t>i</a:t>
            </a:r>
            <a:r>
              <a:rPr lang="en-US" smtClean="0"/>
              <a:t> en b</a:t>
            </a:r>
            <a:r>
              <a:rPr lang="en-US" baseline="-25000" smtClean="0"/>
              <a:t>i</a:t>
            </a:r>
            <a:r>
              <a:rPr lang="en-US" smtClean="0"/>
              <a:t>, kunnen we het model beschrijven als een rechtstreekste relatie tussen factor en geoserveerde responses. Dat laten we zien in de volgende sheet. </a:t>
            </a:r>
            <a:endParaRPr lang="nl-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ECBF1E1A-2F29-4977-92DE-748AFCF3FC1F}" type="slidenum">
              <a:rPr lang="nl-NL"/>
              <a:pPr>
                <a:defRPr/>
              </a:pPr>
              <a:t>‹#›</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3AEE7225-85D3-4402-8C21-E6B47BAA0343}" type="slidenum">
              <a:rPr lang="nl-NL"/>
              <a:pPr>
                <a:defRPr/>
              </a:pPr>
              <a:t>‹#›</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4F936E1F-5BC2-4D3E-B02C-D2C03AB84ECC}" type="slidenum">
              <a:rPr lang="nl-NL"/>
              <a:pPr>
                <a:defRPr/>
              </a:pPr>
              <a:t>‹#›</a:t>
            </a:fld>
            <a:endParaRPr lang="nl-N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en-US" smtClean="0"/>
              <a:t>Click to edit Master title style</a:t>
            </a:r>
            <a:endParaRPr lang="nl-NL"/>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Content Placeholder 4"/>
          <p:cNvSpPr>
            <a:spLocks noGrp="1"/>
          </p:cNvSpPr>
          <p:nvPr>
            <p:ph sz="quarter" idx="3"/>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Content Placeholder 5"/>
          <p:cNvSpPr>
            <a:spLocks noGrp="1"/>
          </p:cNvSpPr>
          <p:nvPr>
            <p:ph sz="quarter" idx="4"/>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999A8F13-4ACC-479A-BACC-01FD4D0487F6}" type="slidenum">
              <a:rPr lang="nl-NL"/>
              <a:pPr>
                <a:defRPr/>
              </a:pPr>
              <a:t>‹#›</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3643AF72-F621-49E5-932B-A0A459EB19DD}" type="slidenum">
              <a:rPr lang="nl-NL"/>
              <a:pPr>
                <a:defRPr/>
              </a:pPr>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nl-NL"/>
          </a:p>
        </p:txBody>
      </p:sp>
      <p:sp>
        <p:nvSpPr>
          <p:cNvPr id="5" name="Rectangle 5"/>
          <p:cNvSpPr>
            <a:spLocks noGrp="1" noChangeArrowheads="1"/>
          </p:cNvSpPr>
          <p:nvPr>
            <p:ph type="ftr" sz="quarter" idx="11"/>
          </p:nvPr>
        </p:nvSpPr>
        <p:spPr>
          <a:ln/>
        </p:spPr>
        <p:txBody>
          <a:bodyPr/>
          <a:lstStyle>
            <a:lvl1pPr>
              <a:defRPr/>
            </a:lvl1pPr>
          </a:lstStyle>
          <a:p>
            <a:pPr>
              <a:defRPr/>
            </a:pPr>
            <a:endParaRPr lang="nl-NL"/>
          </a:p>
        </p:txBody>
      </p:sp>
      <p:sp>
        <p:nvSpPr>
          <p:cNvPr id="6" name="Rectangle 6"/>
          <p:cNvSpPr>
            <a:spLocks noGrp="1" noChangeArrowheads="1"/>
          </p:cNvSpPr>
          <p:nvPr>
            <p:ph type="sldNum" sz="quarter" idx="12"/>
          </p:nvPr>
        </p:nvSpPr>
        <p:spPr>
          <a:ln/>
        </p:spPr>
        <p:txBody>
          <a:bodyPr/>
          <a:lstStyle>
            <a:lvl1pPr>
              <a:defRPr/>
            </a:lvl1pPr>
          </a:lstStyle>
          <a:p>
            <a:pPr>
              <a:defRPr/>
            </a:pPr>
            <a:fld id="{557FFA22-5FE0-4C03-8176-CD66DA76D3B8}" type="slidenum">
              <a:rPr lang="nl-NL"/>
              <a:pPr>
                <a:defRPr/>
              </a:pPr>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9577F6EA-C410-473A-8220-BE7EA6E3C693}" type="slidenum">
              <a:rPr lang="nl-NL"/>
              <a:pPr>
                <a:defRPr/>
              </a:pPr>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Rectangle 4"/>
          <p:cNvSpPr>
            <a:spLocks noGrp="1" noChangeArrowheads="1"/>
          </p:cNvSpPr>
          <p:nvPr>
            <p:ph type="dt" sz="half" idx="10"/>
          </p:nvPr>
        </p:nvSpPr>
        <p:spPr>
          <a:ln/>
        </p:spPr>
        <p:txBody>
          <a:bodyPr/>
          <a:lstStyle>
            <a:lvl1pPr>
              <a:defRPr/>
            </a:lvl1pPr>
          </a:lstStyle>
          <a:p>
            <a:pPr>
              <a:defRPr/>
            </a:pPr>
            <a:endParaRPr lang="nl-NL"/>
          </a:p>
        </p:txBody>
      </p:sp>
      <p:sp>
        <p:nvSpPr>
          <p:cNvPr id="8" name="Rectangle 5"/>
          <p:cNvSpPr>
            <a:spLocks noGrp="1" noChangeArrowheads="1"/>
          </p:cNvSpPr>
          <p:nvPr>
            <p:ph type="ftr" sz="quarter" idx="11"/>
          </p:nvPr>
        </p:nvSpPr>
        <p:spPr>
          <a:ln/>
        </p:spPr>
        <p:txBody>
          <a:bodyPr/>
          <a:lstStyle>
            <a:lvl1pPr>
              <a:defRPr/>
            </a:lvl1pPr>
          </a:lstStyle>
          <a:p>
            <a:pPr>
              <a:defRPr/>
            </a:pPr>
            <a:endParaRPr lang="nl-NL"/>
          </a:p>
        </p:txBody>
      </p:sp>
      <p:sp>
        <p:nvSpPr>
          <p:cNvPr id="9" name="Rectangle 6"/>
          <p:cNvSpPr>
            <a:spLocks noGrp="1" noChangeArrowheads="1"/>
          </p:cNvSpPr>
          <p:nvPr>
            <p:ph type="sldNum" sz="quarter" idx="12"/>
          </p:nvPr>
        </p:nvSpPr>
        <p:spPr>
          <a:ln/>
        </p:spPr>
        <p:txBody>
          <a:bodyPr/>
          <a:lstStyle>
            <a:lvl1pPr>
              <a:defRPr/>
            </a:lvl1pPr>
          </a:lstStyle>
          <a:p>
            <a:pPr>
              <a:defRPr/>
            </a:pPr>
            <a:fld id="{B868CDBC-7147-42F6-BFE9-FA5AF419DC00}" type="slidenum">
              <a:rPr lang="nl-NL"/>
              <a:pPr>
                <a:defRPr/>
              </a:pPr>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Rectangle 4"/>
          <p:cNvSpPr>
            <a:spLocks noGrp="1" noChangeArrowheads="1"/>
          </p:cNvSpPr>
          <p:nvPr>
            <p:ph type="dt" sz="half" idx="10"/>
          </p:nvPr>
        </p:nvSpPr>
        <p:spPr>
          <a:ln/>
        </p:spPr>
        <p:txBody>
          <a:bodyPr/>
          <a:lstStyle>
            <a:lvl1pPr>
              <a:defRPr/>
            </a:lvl1pPr>
          </a:lstStyle>
          <a:p>
            <a:pPr>
              <a:defRPr/>
            </a:pPr>
            <a:endParaRPr lang="nl-NL"/>
          </a:p>
        </p:txBody>
      </p:sp>
      <p:sp>
        <p:nvSpPr>
          <p:cNvPr id="4" name="Rectangle 5"/>
          <p:cNvSpPr>
            <a:spLocks noGrp="1" noChangeArrowheads="1"/>
          </p:cNvSpPr>
          <p:nvPr>
            <p:ph type="ftr" sz="quarter" idx="11"/>
          </p:nvPr>
        </p:nvSpPr>
        <p:spPr>
          <a:ln/>
        </p:spPr>
        <p:txBody>
          <a:bodyPr/>
          <a:lstStyle>
            <a:lvl1pPr>
              <a:defRPr/>
            </a:lvl1pPr>
          </a:lstStyle>
          <a:p>
            <a:pPr>
              <a:defRPr/>
            </a:pPr>
            <a:endParaRPr lang="nl-NL"/>
          </a:p>
        </p:txBody>
      </p:sp>
      <p:sp>
        <p:nvSpPr>
          <p:cNvPr id="5" name="Rectangle 6"/>
          <p:cNvSpPr>
            <a:spLocks noGrp="1" noChangeArrowheads="1"/>
          </p:cNvSpPr>
          <p:nvPr>
            <p:ph type="sldNum" sz="quarter" idx="12"/>
          </p:nvPr>
        </p:nvSpPr>
        <p:spPr>
          <a:ln/>
        </p:spPr>
        <p:txBody>
          <a:bodyPr/>
          <a:lstStyle>
            <a:lvl1pPr>
              <a:defRPr/>
            </a:lvl1pPr>
          </a:lstStyle>
          <a:p>
            <a:pPr>
              <a:defRPr/>
            </a:pPr>
            <a:fld id="{E4FDC057-2B65-412F-83DB-6DA7794F63BE}" type="slidenum">
              <a:rPr lang="nl-NL"/>
              <a:pPr>
                <a:defRPr/>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nl-NL"/>
          </a:p>
        </p:txBody>
      </p:sp>
      <p:sp>
        <p:nvSpPr>
          <p:cNvPr id="3" name="Rectangle 5"/>
          <p:cNvSpPr>
            <a:spLocks noGrp="1" noChangeArrowheads="1"/>
          </p:cNvSpPr>
          <p:nvPr>
            <p:ph type="ftr" sz="quarter" idx="11"/>
          </p:nvPr>
        </p:nvSpPr>
        <p:spPr>
          <a:ln/>
        </p:spPr>
        <p:txBody>
          <a:bodyPr/>
          <a:lstStyle>
            <a:lvl1pPr>
              <a:defRPr/>
            </a:lvl1pPr>
          </a:lstStyle>
          <a:p>
            <a:pPr>
              <a:defRPr/>
            </a:pPr>
            <a:endParaRPr lang="nl-NL"/>
          </a:p>
        </p:txBody>
      </p:sp>
      <p:sp>
        <p:nvSpPr>
          <p:cNvPr id="4" name="Rectangle 6"/>
          <p:cNvSpPr>
            <a:spLocks noGrp="1" noChangeArrowheads="1"/>
          </p:cNvSpPr>
          <p:nvPr>
            <p:ph type="sldNum" sz="quarter" idx="12"/>
          </p:nvPr>
        </p:nvSpPr>
        <p:spPr>
          <a:ln/>
        </p:spPr>
        <p:txBody>
          <a:bodyPr/>
          <a:lstStyle>
            <a:lvl1pPr>
              <a:defRPr/>
            </a:lvl1pPr>
          </a:lstStyle>
          <a:p>
            <a:pPr>
              <a:defRPr/>
            </a:pPr>
            <a:fld id="{48053807-7243-4AC8-9614-F23EEEAF430B}" type="slidenum">
              <a:rPr lang="nl-NL"/>
              <a:pPr>
                <a:defRPr/>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149AB3A2-D3BC-48DC-92E1-1A028466F2B4}" type="slidenum">
              <a:rPr lang="nl-NL"/>
              <a:pPr>
                <a:defRPr/>
              </a:pPr>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nl-NL"/>
          </a:p>
        </p:txBody>
      </p:sp>
      <p:sp>
        <p:nvSpPr>
          <p:cNvPr id="6" name="Rectangle 5"/>
          <p:cNvSpPr>
            <a:spLocks noGrp="1" noChangeArrowheads="1"/>
          </p:cNvSpPr>
          <p:nvPr>
            <p:ph type="ftr" sz="quarter" idx="11"/>
          </p:nvPr>
        </p:nvSpPr>
        <p:spPr>
          <a:ln/>
        </p:spPr>
        <p:txBody>
          <a:bodyPr/>
          <a:lstStyle>
            <a:lvl1pPr>
              <a:defRPr/>
            </a:lvl1pPr>
          </a:lstStyle>
          <a:p>
            <a:pPr>
              <a:defRPr/>
            </a:pPr>
            <a:endParaRPr lang="nl-NL"/>
          </a:p>
        </p:txBody>
      </p:sp>
      <p:sp>
        <p:nvSpPr>
          <p:cNvPr id="7" name="Rectangle 6"/>
          <p:cNvSpPr>
            <a:spLocks noGrp="1" noChangeArrowheads="1"/>
          </p:cNvSpPr>
          <p:nvPr>
            <p:ph type="sldNum" sz="quarter" idx="12"/>
          </p:nvPr>
        </p:nvSpPr>
        <p:spPr>
          <a:ln/>
        </p:spPr>
        <p:txBody>
          <a:bodyPr/>
          <a:lstStyle>
            <a:lvl1pPr>
              <a:defRPr/>
            </a:lvl1pPr>
          </a:lstStyle>
          <a:p>
            <a:pPr>
              <a:defRPr/>
            </a:pPr>
            <a:fld id="{B30A09B2-0A0E-40DB-90A5-F1237B83C730}" type="slidenum">
              <a:rPr lang="nl-NL"/>
              <a:pPr>
                <a:defRPr/>
              </a:pPr>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717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nl-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nl-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18ACFAD-7348-4764-98F8-E57D053A4117}" type="slidenum">
              <a:rPr lang="nl-NL"/>
              <a:pPr>
                <a:defRPr/>
              </a:pPr>
              <a:t>‹#›</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oleObject" Target="../embeddings/oleObject1.bin"/><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tags" Target="../tags/tag29.xml"/><Relationship Id="rId7" Type="http://schemas.openxmlformats.org/officeDocument/2006/relationships/image" Target="../media/image33.pn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32.png"/><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notesSlide" Target="../notesSlides/notesSlide12.xml"/><Relationship Id="rId13" Type="http://schemas.openxmlformats.org/officeDocument/2006/relationships/image" Target="../media/image39.png"/><Relationship Id="rId3" Type="http://schemas.openxmlformats.org/officeDocument/2006/relationships/tags" Target="../tags/tag32.xml"/><Relationship Id="rId7" Type="http://schemas.openxmlformats.org/officeDocument/2006/relationships/slideLayout" Target="../slideLayouts/slideLayout2.xml"/><Relationship Id="rId12" Type="http://schemas.openxmlformats.org/officeDocument/2006/relationships/image" Target="../media/image38.pn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image" Target="../media/image37.png"/><Relationship Id="rId5" Type="http://schemas.openxmlformats.org/officeDocument/2006/relationships/tags" Target="../tags/tag34.xml"/><Relationship Id="rId10" Type="http://schemas.openxmlformats.org/officeDocument/2006/relationships/image" Target="../media/image36.png"/><Relationship Id="rId4" Type="http://schemas.openxmlformats.org/officeDocument/2006/relationships/tags" Target="../tags/tag33.xml"/><Relationship Id="rId9" Type="http://schemas.openxmlformats.org/officeDocument/2006/relationships/image" Target="../media/image35.png"/><Relationship Id="rId14" Type="http://schemas.openxmlformats.org/officeDocument/2006/relationships/image" Target="../media/image40.png"/></Relationships>
</file>

<file path=ppt/slides/_rels/slide1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slideLayout" Target="../slideLayouts/slideLayout2.xml"/><Relationship Id="rId7" Type="http://schemas.openxmlformats.org/officeDocument/2006/relationships/image" Target="../media/image43.jpeg"/><Relationship Id="rId2" Type="http://schemas.openxmlformats.org/officeDocument/2006/relationships/tags" Target="../tags/tag36.xml"/><Relationship Id="rId1" Type="http://schemas.openxmlformats.org/officeDocument/2006/relationships/vmlDrawing" Target="../drawings/vmlDrawing4.vml"/><Relationship Id="rId6" Type="http://schemas.openxmlformats.org/officeDocument/2006/relationships/oleObject" Target="../embeddings/Microsoft_Office_Word_97_-_2003_Document2.doc"/><Relationship Id="rId5" Type="http://schemas.openxmlformats.org/officeDocument/2006/relationships/image" Target="../media/image4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42.png"/><Relationship Id="rId5" Type="http://schemas.openxmlformats.org/officeDocument/2006/relationships/oleObject" Target="../embeddings/Microsoft_Office_Word_97_-_2003_Document3.doc"/><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slideLayout" Target="../slideLayouts/slideLayout2.xml"/><Relationship Id="rId7" Type="http://schemas.openxmlformats.org/officeDocument/2006/relationships/image" Target="../media/image42.png"/><Relationship Id="rId2" Type="http://schemas.openxmlformats.org/officeDocument/2006/relationships/tags" Target="../tags/tag37.xml"/><Relationship Id="rId1" Type="http://schemas.openxmlformats.org/officeDocument/2006/relationships/vmlDrawing" Target="../drawings/vmlDrawing6.vml"/><Relationship Id="rId6" Type="http://schemas.openxmlformats.org/officeDocument/2006/relationships/oleObject" Target="../embeddings/Microsoft_Office_Word_97_-_2003_Document4.doc"/><Relationship Id="rId5" Type="http://schemas.openxmlformats.org/officeDocument/2006/relationships/image" Target="../media/image46.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tags" Target="../tags/tag40.xml"/><Relationship Id="rId7" Type="http://schemas.openxmlformats.org/officeDocument/2006/relationships/image" Target="../media/image49.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slideLayout" Target="../slideLayouts/slideLayout2.xml"/><Relationship Id="rId11" Type="http://schemas.openxmlformats.org/officeDocument/2006/relationships/image" Target="../media/image53.png"/><Relationship Id="rId5" Type="http://schemas.openxmlformats.org/officeDocument/2006/relationships/tags" Target="../tags/tag42.xml"/><Relationship Id="rId10" Type="http://schemas.openxmlformats.org/officeDocument/2006/relationships/image" Target="../media/image52.png"/><Relationship Id="rId4" Type="http://schemas.openxmlformats.org/officeDocument/2006/relationships/tags" Target="../tags/tag41.xml"/><Relationship Id="rId9" Type="http://schemas.openxmlformats.org/officeDocument/2006/relationships/image" Target="../media/image51.png"/></Relationships>
</file>

<file path=ppt/slides/_rels/slide17.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tags" Target="../tags/tag45.xml"/><Relationship Id="rId7" Type="http://schemas.openxmlformats.org/officeDocument/2006/relationships/image" Target="../media/image54.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slideLayout" Target="../slideLayouts/slideLayout2.xml"/><Relationship Id="rId11" Type="http://schemas.openxmlformats.org/officeDocument/2006/relationships/image" Target="../media/image58.png"/><Relationship Id="rId5" Type="http://schemas.openxmlformats.org/officeDocument/2006/relationships/tags" Target="../tags/tag47.xml"/><Relationship Id="rId10" Type="http://schemas.openxmlformats.org/officeDocument/2006/relationships/image" Target="../media/image57.png"/><Relationship Id="rId4" Type="http://schemas.openxmlformats.org/officeDocument/2006/relationships/tags" Target="../tags/tag46.xml"/><Relationship Id="rId9" Type="http://schemas.openxmlformats.org/officeDocument/2006/relationships/image" Target="../media/image5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3.xml"/><Relationship Id="rId7" Type="http://schemas.openxmlformats.org/officeDocument/2006/relationships/image" Target="../media/image5.png"/><Relationship Id="rId2" Type="http://schemas.openxmlformats.org/officeDocument/2006/relationships/tags" Target="../tags/tag2.xml"/><Relationship Id="rId1" Type="http://schemas.openxmlformats.org/officeDocument/2006/relationships/vmlDrawing" Target="../drawings/vmlDrawing3.vml"/><Relationship Id="rId6" Type="http://schemas.openxmlformats.org/officeDocument/2006/relationships/oleObject" Target="../embeddings/Microsoft_Office_Word_97_-_2003_Document1.doc"/><Relationship Id="rId5" Type="http://schemas.openxmlformats.org/officeDocument/2006/relationships/notesSlide" Target="../notesSlides/notesSlide4.xml"/><Relationship Id="rId4" Type="http://schemas.openxmlformats.org/officeDocument/2006/relationships/slideLayout" Target="../slideLayouts/slideLayout12.xm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6.xml"/><Relationship Id="rId7" Type="http://schemas.openxmlformats.org/officeDocument/2006/relationships/image" Target="../media/image8.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notesSlide" Target="../notesSlides/notesSlide5.xml"/><Relationship Id="rId11" Type="http://schemas.openxmlformats.org/officeDocument/2006/relationships/image" Target="../media/image12.png"/><Relationship Id="rId5" Type="http://schemas.openxmlformats.org/officeDocument/2006/relationships/slideLayout" Target="../slideLayouts/slideLayout2.xml"/><Relationship Id="rId10" Type="http://schemas.openxmlformats.org/officeDocument/2006/relationships/image" Target="../media/image11.png"/><Relationship Id="rId4" Type="http://schemas.openxmlformats.org/officeDocument/2006/relationships/tags" Target="../tags/tag7.xml"/><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18.png"/><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image" Target="../media/image17.png"/><Relationship Id="rId2" Type="http://schemas.openxmlformats.org/officeDocument/2006/relationships/tags" Target="../tags/tag11.xml"/><Relationship Id="rId16" Type="http://schemas.openxmlformats.org/officeDocument/2006/relationships/image" Target="../media/image21.png"/><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image" Target="../media/image16.png"/><Relationship Id="rId5" Type="http://schemas.openxmlformats.org/officeDocument/2006/relationships/tags" Target="../tags/tag14.xml"/><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tags" Target="../tags/tag13.xml"/><Relationship Id="rId9" Type="http://schemas.openxmlformats.org/officeDocument/2006/relationships/notesSlide" Target="../notesSlides/notesSlide7.xml"/><Relationship Id="rId14" Type="http://schemas.openxmlformats.org/officeDocument/2006/relationships/image" Target="../media/image19.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19.xml"/><Relationship Id="rId7" Type="http://schemas.openxmlformats.org/officeDocument/2006/relationships/image" Target="../media/image23.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22.png"/><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13" Type="http://schemas.openxmlformats.org/officeDocument/2006/relationships/image" Target="../media/image28.png"/><Relationship Id="rId3" Type="http://schemas.openxmlformats.org/officeDocument/2006/relationships/tags" Target="../tags/tag22.xml"/><Relationship Id="rId7" Type="http://schemas.openxmlformats.org/officeDocument/2006/relationships/tags" Target="../tags/tag26.xml"/><Relationship Id="rId12" Type="http://schemas.openxmlformats.org/officeDocument/2006/relationships/image" Target="../media/image27.png"/><Relationship Id="rId2" Type="http://schemas.openxmlformats.org/officeDocument/2006/relationships/tags" Target="../tags/tag21.xml"/><Relationship Id="rId16" Type="http://schemas.openxmlformats.org/officeDocument/2006/relationships/image" Target="../media/image31.png"/><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image" Target="../media/image26.png"/><Relationship Id="rId5" Type="http://schemas.openxmlformats.org/officeDocument/2006/relationships/tags" Target="../tags/tag24.xml"/><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tags" Target="../tags/tag23.xml"/><Relationship Id="rId9" Type="http://schemas.openxmlformats.org/officeDocument/2006/relationships/notesSlide" Target="../notesSlides/notesSlide9.xml"/><Relationship Id="rId1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3"/>
          <p:cNvSpPr>
            <a:spLocks noGrp="1" noChangeArrowheads="1"/>
          </p:cNvSpPr>
          <p:nvPr>
            <p:ph type="subTitle" idx="1"/>
          </p:nvPr>
        </p:nvSpPr>
        <p:spPr>
          <a:xfrm>
            <a:off x="1979613" y="2420938"/>
            <a:ext cx="6227762" cy="4319587"/>
          </a:xfrm>
        </p:spPr>
        <p:txBody>
          <a:bodyPr/>
          <a:lstStyle/>
          <a:p>
            <a:pPr algn="l" eaLnBrk="1" hangingPunct="1"/>
            <a:r>
              <a:rPr lang="nl-NL" sz="2400" b="1" smtClean="0">
                <a:solidFill>
                  <a:srgbClr val="0066FF"/>
                </a:solidFill>
              </a:rPr>
              <a:t>Psychometrics: Testheory</a:t>
            </a:r>
          </a:p>
          <a:p>
            <a:pPr algn="l" eaLnBrk="1" hangingPunct="1"/>
            <a:r>
              <a:rPr lang="en-US" b="1" smtClean="0"/>
              <a:t>Classical test theory: Model and applications</a:t>
            </a:r>
            <a:endParaRPr lang="nl-NL" b="1" smtClean="0"/>
          </a:p>
          <a:p>
            <a:pPr algn="just" eaLnBrk="1" hangingPunct="1"/>
            <a:endParaRPr lang="nl-NL" sz="3600" b="1" smtClean="0"/>
          </a:p>
        </p:txBody>
      </p:sp>
      <p:pic>
        <p:nvPicPr>
          <p:cNvPr id="1028" name="Picture 6"/>
          <p:cNvPicPr>
            <a:picLocks noChangeAspect="1" noChangeArrowheads="1"/>
          </p:cNvPicPr>
          <p:nvPr/>
        </p:nvPicPr>
        <p:blipFill>
          <a:blip r:embed="rId4" cstate="print"/>
          <a:srcRect/>
          <a:stretch>
            <a:fillRect/>
          </a:stretch>
        </p:blipFill>
        <p:spPr bwMode="auto">
          <a:xfrm>
            <a:off x="4762500" y="4741863"/>
            <a:ext cx="1104900" cy="847725"/>
          </a:xfrm>
          <a:prstGeom prst="rect">
            <a:avLst/>
          </a:prstGeom>
          <a:noFill/>
          <a:ln w="15875" algn="ctr">
            <a:noFill/>
            <a:miter lim="800000"/>
            <a:headEnd/>
            <a:tailEnd/>
          </a:ln>
        </p:spPr>
      </p:pic>
      <p:graphicFrame>
        <p:nvGraphicFramePr>
          <p:cNvPr id="1026" name="Object 7"/>
          <p:cNvGraphicFramePr>
            <a:graphicFrameLocks noChangeAspect="1"/>
          </p:cNvGraphicFramePr>
          <p:nvPr/>
        </p:nvGraphicFramePr>
        <p:xfrm>
          <a:off x="2916238" y="4292600"/>
          <a:ext cx="877887" cy="1296988"/>
        </p:xfrm>
        <a:graphic>
          <a:graphicData uri="http://schemas.openxmlformats.org/presentationml/2006/ole">
            <p:oleObj spid="_x0000_s1026" name="Bitmap Image" r:id="rId5" imgW="1038370" imgH="1533739" progId="PBrush">
              <p:embed/>
            </p:oleObj>
          </a:graphicData>
        </a:graphic>
      </p:graphicFrame>
      <p:pic>
        <p:nvPicPr>
          <p:cNvPr id="1029" name="Picture 8"/>
          <p:cNvPicPr>
            <a:picLocks noChangeAspect="1" noChangeArrowheads="1"/>
          </p:cNvPicPr>
          <p:nvPr/>
        </p:nvPicPr>
        <p:blipFill>
          <a:blip r:embed="rId6" cstate="print"/>
          <a:srcRect/>
          <a:stretch>
            <a:fillRect/>
          </a:stretch>
        </p:blipFill>
        <p:spPr bwMode="auto">
          <a:xfrm>
            <a:off x="3924300" y="4591050"/>
            <a:ext cx="706438" cy="998538"/>
          </a:xfrm>
          <a:prstGeom prst="rect">
            <a:avLst/>
          </a:prstGeom>
          <a:noFill/>
          <a:ln w="15875" algn="ctr">
            <a:noFill/>
            <a:miter lim="800000"/>
            <a:headEnd/>
            <a:tailEnd/>
          </a:ln>
        </p:spPr>
      </p:pic>
      <p:sp>
        <p:nvSpPr>
          <p:cNvPr id="1030" name="Text Box 9"/>
          <p:cNvSpPr txBox="1">
            <a:spLocks noChangeArrowheads="1"/>
          </p:cNvSpPr>
          <p:nvPr/>
        </p:nvSpPr>
        <p:spPr bwMode="auto">
          <a:xfrm>
            <a:off x="2779713" y="5661025"/>
            <a:ext cx="1001712" cy="517525"/>
          </a:xfrm>
          <a:prstGeom prst="rect">
            <a:avLst/>
          </a:prstGeom>
          <a:noFill/>
          <a:ln w="9525">
            <a:noFill/>
            <a:miter lim="800000"/>
            <a:headEnd/>
            <a:tailEnd/>
          </a:ln>
        </p:spPr>
        <p:txBody>
          <a:bodyPr wrap="none">
            <a:spAutoFit/>
          </a:bodyPr>
          <a:lstStyle/>
          <a:p>
            <a:pPr algn="ctr"/>
            <a:r>
              <a:rPr lang="nl-NL" sz="1400"/>
              <a:t>Charles </a:t>
            </a:r>
          </a:p>
          <a:p>
            <a:pPr algn="ctr"/>
            <a:r>
              <a:rPr lang="nl-NL" sz="1400"/>
              <a:t>Spearman</a:t>
            </a:r>
          </a:p>
        </p:txBody>
      </p:sp>
      <p:sp>
        <p:nvSpPr>
          <p:cNvPr id="1031" name="Text Box 10"/>
          <p:cNvSpPr txBox="1">
            <a:spLocks noChangeArrowheads="1"/>
          </p:cNvSpPr>
          <p:nvPr/>
        </p:nvSpPr>
        <p:spPr bwMode="auto">
          <a:xfrm>
            <a:off x="3787775" y="5661025"/>
            <a:ext cx="863600" cy="517525"/>
          </a:xfrm>
          <a:prstGeom prst="rect">
            <a:avLst/>
          </a:prstGeom>
          <a:noFill/>
          <a:ln w="9525">
            <a:noFill/>
            <a:miter lim="800000"/>
            <a:headEnd/>
            <a:tailEnd/>
          </a:ln>
        </p:spPr>
        <p:txBody>
          <a:bodyPr wrap="none">
            <a:spAutoFit/>
          </a:bodyPr>
          <a:lstStyle/>
          <a:p>
            <a:pPr algn="ctr"/>
            <a:r>
              <a:rPr lang="nl-NL" sz="1400"/>
              <a:t>Louis</a:t>
            </a:r>
          </a:p>
          <a:p>
            <a:pPr algn="ctr"/>
            <a:r>
              <a:rPr lang="nl-NL" sz="1400"/>
              <a:t>Guttman</a:t>
            </a:r>
          </a:p>
        </p:txBody>
      </p:sp>
      <p:sp>
        <p:nvSpPr>
          <p:cNvPr id="1032" name="Text Box 11"/>
          <p:cNvSpPr txBox="1">
            <a:spLocks noChangeArrowheads="1"/>
          </p:cNvSpPr>
          <p:nvPr/>
        </p:nvSpPr>
        <p:spPr bwMode="auto">
          <a:xfrm>
            <a:off x="4859338" y="5661025"/>
            <a:ext cx="1001712" cy="517525"/>
          </a:xfrm>
          <a:prstGeom prst="rect">
            <a:avLst/>
          </a:prstGeom>
          <a:noFill/>
          <a:ln w="9525">
            <a:noFill/>
            <a:miter lim="800000"/>
            <a:headEnd/>
            <a:tailEnd/>
          </a:ln>
        </p:spPr>
        <p:txBody>
          <a:bodyPr wrap="none">
            <a:spAutoFit/>
          </a:bodyPr>
          <a:lstStyle/>
          <a:p>
            <a:pPr algn="ctr"/>
            <a:r>
              <a:rPr lang="nl-NL" sz="1400"/>
              <a:t>Lee </a:t>
            </a:r>
          </a:p>
          <a:p>
            <a:pPr algn="ctr"/>
            <a:r>
              <a:rPr lang="nl-NL" sz="1400"/>
              <a:t>Cronbach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1" name="Rectangle 3"/>
          <p:cNvSpPr>
            <a:spLocks noGrp="1" noChangeArrowheads="1"/>
          </p:cNvSpPr>
          <p:nvPr>
            <p:ph type="body" idx="1"/>
          </p:nvPr>
        </p:nvSpPr>
        <p:spPr>
          <a:xfrm>
            <a:off x="457200" y="1412875"/>
            <a:ext cx="8229600" cy="4525963"/>
          </a:xfrm>
        </p:spPr>
        <p:txBody>
          <a:bodyPr/>
          <a:lstStyle/>
          <a:p>
            <a:pPr eaLnBrk="1" hangingPunct="1"/>
            <a:r>
              <a:rPr lang="en-GB" sz="2400" smtClean="0"/>
              <a:t>Problem: Estimate the correlation between true scores</a:t>
            </a:r>
          </a:p>
          <a:p>
            <a:pPr eaLnBrk="1" hangingPunct="1"/>
            <a:endParaRPr lang="en-GB" sz="2400" smtClean="0"/>
          </a:p>
          <a:p>
            <a:pPr eaLnBrk="1" hangingPunct="1"/>
            <a:endParaRPr lang="en-GB" sz="2400" smtClean="0"/>
          </a:p>
          <a:p>
            <a:pPr eaLnBrk="1" hangingPunct="1"/>
            <a:endParaRPr lang="en-GB" sz="2400" smtClean="0"/>
          </a:p>
          <a:p>
            <a:pPr eaLnBrk="1" hangingPunct="1"/>
            <a:endParaRPr lang="en-GB" sz="2400" smtClean="0"/>
          </a:p>
          <a:p>
            <a:pPr eaLnBrk="1" hangingPunct="1"/>
            <a:endParaRPr lang="en-GB" sz="2400" smtClean="0"/>
          </a:p>
          <a:p>
            <a:pPr eaLnBrk="1" hangingPunct="1"/>
            <a:endParaRPr lang="en-GB" sz="2400" smtClean="0"/>
          </a:p>
          <a:p>
            <a:pPr eaLnBrk="1" hangingPunct="1"/>
            <a:endParaRPr lang="en-GB" sz="2400" smtClean="0"/>
          </a:p>
          <a:p>
            <a:pPr eaLnBrk="1" hangingPunct="1"/>
            <a:endParaRPr lang="en-GB" sz="2400" smtClean="0"/>
          </a:p>
          <a:p>
            <a:pPr eaLnBrk="1" hangingPunct="1"/>
            <a:endParaRPr lang="en-GB" sz="2400" smtClean="0"/>
          </a:p>
        </p:txBody>
      </p:sp>
      <p:sp>
        <p:nvSpPr>
          <p:cNvPr id="324664" name="AutoShape 56"/>
          <p:cNvSpPr>
            <a:spLocks noChangeArrowheads="1"/>
          </p:cNvSpPr>
          <p:nvPr/>
        </p:nvSpPr>
        <p:spPr bwMode="auto">
          <a:xfrm>
            <a:off x="2555875" y="2205038"/>
            <a:ext cx="3960813" cy="976312"/>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pPr algn="ctr"/>
            <a:endParaRPr lang="nl-NL"/>
          </a:p>
        </p:txBody>
      </p:sp>
      <p:sp>
        <p:nvSpPr>
          <p:cNvPr id="14340" name="Rectangle 2"/>
          <p:cNvSpPr>
            <a:spLocks noGrp="1" noChangeArrowheads="1"/>
          </p:cNvSpPr>
          <p:nvPr>
            <p:ph type="title"/>
          </p:nvPr>
        </p:nvSpPr>
        <p:spPr/>
        <p:txBody>
          <a:bodyPr/>
          <a:lstStyle/>
          <a:p>
            <a:pPr eaLnBrk="1" hangingPunct="1"/>
            <a:r>
              <a:rPr lang="en-GB" sz="3200" b="1" smtClean="0">
                <a:solidFill>
                  <a:srgbClr val="0066FF"/>
                </a:solidFill>
              </a:rPr>
              <a:t>Correcting a correlation for unreliability (attenuation)</a:t>
            </a:r>
          </a:p>
        </p:txBody>
      </p:sp>
      <p:sp>
        <p:nvSpPr>
          <p:cNvPr id="324614" name="Rectangle 6"/>
          <p:cNvSpPr>
            <a:spLocks noChangeArrowheads="1"/>
          </p:cNvSpPr>
          <p:nvPr/>
        </p:nvSpPr>
        <p:spPr bwMode="auto">
          <a:xfrm>
            <a:off x="6938963" y="2109788"/>
            <a:ext cx="990600" cy="533400"/>
          </a:xfrm>
          <a:prstGeom prst="rect">
            <a:avLst/>
          </a:prstGeom>
          <a:solidFill>
            <a:srgbClr val="99CC00"/>
          </a:solidFill>
          <a:ln w="9525">
            <a:solidFill>
              <a:srgbClr val="000000"/>
            </a:solidFill>
            <a:miter lim="800000"/>
            <a:headEnd/>
            <a:tailEnd/>
          </a:ln>
        </p:spPr>
        <p:txBody>
          <a:bodyPr/>
          <a:lstStyle/>
          <a:p>
            <a:pPr eaLnBrk="0" hangingPunct="0"/>
            <a:r>
              <a:rPr lang="nl-NL" sz="2900">
                <a:solidFill>
                  <a:srgbClr val="000000"/>
                </a:solidFill>
                <a:latin typeface="Times New Roman" pitchFamily="18" charset="0"/>
              </a:rPr>
              <a:t>  X</a:t>
            </a:r>
            <a:r>
              <a:rPr lang="nl-NL" sz="2900" baseline="-25000">
                <a:solidFill>
                  <a:srgbClr val="000000"/>
                </a:solidFill>
                <a:latin typeface="Times New Roman" pitchFamily="18" charset="0"/>
              </a:rPr>
              <a:t>21</a:t>
            </a:r>
            <a:endParaRPr lang="nl-NL" sz="1200" baseline="-25000">
              <a:solidFill>
                <a:srgbClr val="000000"/>
              </a:solidFill>
              <a:latin typeface="Times New Roman" pitchFamily="18" charset="0"/>
            </a:endParaRPr>
          </a:p>
        </p:txBody>
      </p:sp>
      <p:sp>
        <p:nvSpPr>
          <p:cNvPr id="324615" name="Rectangle 7"/>
          <p:cNvSpPr>
            <a:spLocks noChangeArrowheads="1"/>
          </p:cNvSpPr>
          <p:nvPr/>
        </p:nvSpPr>
        <p:spPr bwMode="auto">
          <a:xfrm>
            <a:off x="6938963" y="3405188"/>
            <a:ext cx="990600" cy="533400"/>
          </a:xfrm>
          <a:prstGeom prst="rect">
            <a:avLst/>
          </a:prstGeom>
          <a:solidFill>
            <a:srgbClr val="99CC00"/>
          </a:solidFill>
          <a:ln w="9525">
            <a:solidFill>
              <a:srgbClr val="000000"/>
            </a:solidFill>
            <a:miter lim="800000"/>
            <a:headEnd/>
            <a:tailEnd/>
          </a:ln>
        </p:spPr>
        <p:txBody>
          <a:bodyPr/>
          <a:lstStyle/>
          <a:p>
            <a:pPr eaLnBrk="0" hangingPunct="0"/>
            <a:r>
              <a:rPr lang="nl-NL" sz="2900">
                <a:solidFill>
                  <a:srgbClr val="000000"/>
                </a:solidFill>
                <a:latin typeface="Times New Roman" pitchFamily="18" charset="0"/>
              </a:rPr>
              <a:t>  X</a:t>
            </a:r>
            <a:r>
              <a:rPr lang="nl-NL" sz="2900" baseline="-25000">
                <a:solidFill>
                  <a:srgbClr val="000000"/>
                </a:solidFill>
                <a:latin typeface="Times New Roman" pitchFamily="18" charset="0"/>
              </a:rPr>
              <a:t>22</a:t>
            </a:r>
            <a:endParaRPr lang="nl-NL" sz="1200" baseline="-25000">
              <a:solidFill>
                <a:srgbClr val="000000"/>
              </a:solidFill>
              <a:latin typeface="Times New Roman" pitchFamily="18" charset="0"/>
            </a:endParaRPr>
          </a:p>
        </p:txBody>
      </p:sp>
      <p:sp>
        <p:nvSpPr>
          <p:cNvPr id="324616" name="Line 8"/>
          <p:cNvSpPr>
            <a:spLocks noChangeShapeType="1"/>
          </p:cNvSpPr>
          <p:nvPr/>
        </p:nvSpPr>
        <p:spPr bwMode="auto">
          <a:xfrm>
            <a:off x="7307263" y="3862388"/>
            <a:ext cx="1587" cy="228600"/>
          </a:xfrm>
          <a:prstGeom prst="line">
            <a:avLst/>
          </a:prstGeom>
          <a:noFill/>
          <a:ln w="9525">
            <a:solidFill>
              <a:srgbClr val="000000"/>
            </a:solidFill>
            <a:prstDash val="sysDot"/>
            <a:round/>
            <a:headEnd/>
            <a:tailEnd/>
          </a:ln>
        </p:spPr>
        <p:txBody>
          <a:bodyPr/>
          <a:lstStyle/>
          <a:p>
            <a:endParaRPr lang="nl-NL"/>
          </a:p>
        </p:txBody>
      </p:sp>
      <p:sp>
        <p:nvSpPr>
          <p:cNvPr id="324618" name="Text Box 10"/>
          <p:cNvSpPr txBox="1">
            <a:spLocks noChangeArrowheads="1"/>
          </p:cNvSpPr>
          <p:nvPr/>
        </p:nvSpPr>
        <p:spPr bwMode="auto">
          <a:xfrm>
            <a:off x="8651875" y="2133600"/>
            <a:ext cx="573088" cy="457200"/>
          </a:xfrm>
          <a:prstGeom prst="rect">
            <a:avLst/>
          </a:prstGeom>
          <a:noFill/>
          <a:ln w="9525">
            <a:noFill/>
            <a:miter lim="800000"/>
            <a:headEnd/>
            <a:tailEnd/>
          </a:ln>
        </p:spPr>
        <p:txBody>
          <a:bodyPr wrap="none">
            <a:spAutoFit/>
          </a:bodyPr>
          <a:lstStyle/>
          <a:p>
            <a:pPr eaLnBrk="0" hangingPunct="0"/>
            <a:r>
              <a:rPr lang="nl-NL" sz="2400">
                <a:solidFill>
                  <a:srgbClr val="000000"/>
                </a:solidFill>
                <a:latin typeface="Times New Roman" pitchFamily="18" charset="0"/>
              </a:rPr>
              <a:t>E</a:t>
            </a:r>
            <a:r>
              <a:rPr lang="nl-NL" sz="2400" baseline="-25000">
                <a:solidFill>
                  <a:srgbClr val="000000"/>
                </a:solidFill>
                <a:latin typeface="Times New Roman" pitchFamily="18" charset="0"/>
              </a:rPr>
              <a:t>21</a:t>
            </a:r>
            <a:endParaRPr lang="nl-NL" sz="2400">
              <a:solidFill>
                <a:srgbClr val="000000"/>
              </a:solidFill>
              <a:latin typeface="Times New Roman" pitchFamily="18" charset="0"/>
            </a:endParaRPr>
          </a:p>
        </p:txBody>
      </p:sp>
      <p:sp>
        <p:nvSpPr>
          <p:cNvPr id="324620" name="Text Box 12"/>
          <p:cNvSpPr txBox="1">
            <a:spLocks noChangeArrowheads="1"/>
          </p:cNvSpPr>
          <p:nvPr/>
        </p:nvSpPr>
        <p:spPr bwMode="auto">
          <a:xfrm>
            <a:off x="8651875" y="3429000"/>
            <a:ext cx="573088" cy="457200"/>
          </a:xfrm>
          <a:prstGeom prst="rect">
            <a:avLst/>
          </a:prstGeom>
          <a:noFill/>
          <a:ln w="9525" cap="rnd">
            <a:noFill/>
            <a:prstDash val="sysDot"/>
            <a:miter lim="800000"/>
            <a:headEnd/>
            <a:tailEnd/>
          </a:ln>
        </p:spPr>
        <p:txBody>
          <a:bodyPr wrap="none">
            <a:spAutoFit/>
          </a:bodyPr>
          <a:lstStyle/>
          <a:p>
            <a:pPr eaLnBrk="0" hangingPunct="0"/>
            <a:r>
              <a:rPr lang="nl-NL" sz="2400">
                <a:solidFill>
                  <a:srgbClr val="000000"/>
                </a:solidFill>
                <a:latin typeface="Times New Roman" pitchFamily="18" charset="0"/>
              </a:rPr>
              <a:t>E</a:t>
            </a:r>
            <a:r>
              <a:rPr lang="nl-NL" sz="2400" baseline="-25000">
                <a:solidFill>
                  <a:srgbClr val="000000"/>
                </a:solidFill>
                <a:latin typeface="Times New Roman" pitchFamily="18" charset="0"/>
              </a:rPr>
              <a:t>22</a:t>
            </a:r>
            <a:endParaRPr lang="nl-NL" sz="2400">
              <a:solidFill>
                <a:srgbClr val="000000"/>
              </a:solidFill>
              <a:latin typeface="Times New Roman" pitchFamily="18" charset="0"/>
            </a:endParaRPr>
          </a:p>
        </p:txBody>
      </p:sp>
      <p:sp>
        <p:nvSpPr>
          <p:cNvPr id="324625" name="Rectangle 17"/>
          <p:cNvSpPr>
            <a:spLocks noChangeArrowheads="1"/>
          </p:cNvSpPr>
          <p:nvPr/>
        </p:nvSpPr>
        <p:spPr bwMode="auto">
          <a:xfrm>
            <a:off x="6938963" y="4624388"/>
            <a:ext cx="990600" cy="533400"/>
          </a:xfrm>
          <a:prstGeom prst="rect">
            <a:avLst/>
          </a:prstGeom>
          <a:solidFill>
            <a:srgbClr val="99CC00"/>
          </a:solidFill>
          <a:ln w="9525">
            <a:solidFill>
              <a:srgbClr val="000000"/>
            </a:solidFill>
            <a:miter lim="800000"/>
            <a:headEnd/>
            <a:tailEnd/>
          </a:ln>
        </p:spPr>
        <p:txBody>
          <a:bodyPr/>
          <a:lstStyle/>
          <a:p>
            <a:pPr eaLnBrk="0" hangingPunct="0"/>
            <a:r>
              <a:rPr lang="nl-NL" sz="2900">
                <a:solidFill>
                  <a:srgbClr val="000000"/>
                </a:solidFill>
                <a:latin typeface="Times New Roman" pitchFamily="18" charset="0"/>
              </a:rPr>
              <a:t> X</a:t>
            </a:r>
            <a:r>
              <a:rPr lang="nl-NL" sz="2900" baseline="-25000">
                <a:solidFill>
                  <a:srgbClr val="000000"/>
                </a:solidFill>
                <a:latin typeface="Times New Roman" pitchFamily="18" charset="0"/>
              </a:rPr>
              <a:t>2m2</a:t>
            </a:r>
            <a:endParaRPr lang="nl-NL" sz="1200" baseline="-25000">
              <a:solidFill>
                <a:srgbClr val="000000"/>
              </a:solidFill>
              <a:latin typeface="Times New Roman" pitchFamily="18" charset="0"/>
            </a:endParaRPr>
          </a:p>
        </p:txBody>
      </p:sp>
      <p:sp>
        <p:nvSpPr>
          <p:cNvPr id="324626" name="Line 18"/>
          <p:cNvSpPr>
            <a:spLocks noChangeShapeType="1"/>
          </p:cNvSpPr>
          <p:nvPr/>
        </p:nvSpPr>
        <p:spPr bwMode="auto">
          <a:xfrm>
            <a:off x="7307263" y="4878388"/>
            <a:ext cx="1587" cy="228600"/>
          </a:xfrm>
          <a:prstGeom prst="line">
            <a:avLst/>
          </a:prstGeom>
          <a:noFill/>
          <a:ln w="9525">
            <a:solidFill>
              <a:srgbClr val="000000"/>
            </a:solidFill>
            <a:prstDash val="sysDot"/>
            <a:round/>
            <a:headEnd/>
            <a:tailEnd/>
          </a:ln>
        </p:spPr>
        <p:txBody>
          <a:bodyPr/>
          <a:lstStyle/>
          <a:p>
            <a:endParaRPr lang="nl-NL"/>
          </a:p>
        </p:txBody>
      </p:sp>
      <p:sp>
        <p:nvSpPr>
          <p:cNvPr id="324627" name="Text Box 19"/>
          <p:cNvSpPr txBox="1">
            <a:spLocks noChangeArrowheads="1"/>
          </p:cNvSpPr>
          <p:nvPr/>
        </p:nvSpPr>
        <p:spPr bwMode="auto">
          <a:xfrm>
            <a:off x="8651875" y="4648200"/>
            <a:ext cx="630238" cy="457200"/>
          </a:xfrm>
          <a:prstGeom prst="rect">
            <a:avLst/>
          </a:prstGeom>
          <a:noFill/>
          <a:ln w="9525">
            <a:noFill/>
            <a:miter lim="800000"/>
            <a:headEnd/>
            <a:tailEnd/>
          </a:ln>
        </p:spPr>
        <p:txBody>
          <a:bodyPr wrap="none">
            <a:spAutoFit/>
          </a:bodyPr>
          <a:lstStyle/>
          <a:p>
            <a:pPr eaLnBrk="0" hangingPunct="0"/>
            <a:r>
              <a:rPr lang="nl-NL" sz="2400">
                <a:solidFill>
                  <a:srgbClr val="000000"/>
                </a:solidFill>
                <a:latin typeface="Times New Roman" pitchFamily="18" charset="0"/>
              </a:rPr>
              <a:t>E</a:t>
            </a:r>
            <a:r>
              <a:rPr lang="nl-NL" sz="2400" baseline="-25000">
                <a:solidFill>
                  <a:srgbClr val="000000"/>
                </a:solidFill>
                <a:latin typeface="Times New Roman" pitchFamily="18" charset="0"/>
              </a:rPr>
              <a:t>2</a:t>
            </a:r>
            <a:r>
              <a:rPr lang="nl-NL" sz="2400" baseline="-25000">
                <a:latin typeface="Times New Roman" pitchFamily="18" charset="0"/>
              </a:rPr>
              <a:t>m</a:t>
            </a:r>
            <a:endParaRPr lang="nl-NL" sz="2400">
              <a:solidFill>
                <a:srgbClr val="000000"/>
              </a:solidFill>
              <a:latin typeface="Times New Roman" pitchFamily="18" charset="0"/>
            </a:endParaRPr>
          </a:p>
        </p:txBody>
      </p:sp>
      <p:sp>
        <p:nvSpPr>
          <p:cNvPr id="324628" name="Line 20"/>
          <p:cNvSpPr>
            <a:spLocks noChangeShapeType="1"/>
          </p:cNvSpPr>
          <p:nvPr/>
        </p:nvSpPr>
        <p:spPr bwMode="auto">
          <a:xfrm flipH="1" flipV="1">
            <a:off x="7956550" y="4930775"/>
            <a:ext cx="708025" cy="11113"/>
          </a:xfrm>
          <a:prstGeom prst="line">
            <a:avLst/>
          </a:prstGeom>
          <a:noFill/>
          <a:ln w="9525">
            <a:solidFill>
              <a:srgbClr val="000000"/>
            </a:solidFill>
            <a:round/>
            <a:headEnd/>
            <a:tailEnd type="triangle" w="med" len="med"/>
          </a:ln>
        </p:spPr>
        <p:txBody>
          <a:bodyPr/>
          <a:lstStyle/>
          <a:p>
            <a:endParaRPr lang="nl-NL"/>
          </a:p>
        </p:txBody>
      </p:sp>
      <p:sp>
        <p:nvSpPr>
          <p:cNvPr id="324631" name="Line 23"/>
          <p:cNvSpPr>
            <a:spLocks noChangeShapeType="1"/>
          </p:cNvSpPr>
          <p:nvPr/>
        </p:nvSpPr>
        <p:spPr bwMode="auto">
          <a:xfrm>
            <a:off x="8842375" y="4191000"/>
            <a:ext cx="1588" cy="228600"/>
          </a:xfrm>
          <a:prstGeom prst="line">
            <a:avLst/>
          </a:prstGeom>
          <a:noFill/>
          <a:ln w="9525">
            <a:solidFill>
              <a:srgbClr val="000000"/>
            </a:solidFill>
            <a:prstDash val="sysDot"/>
            <a:round/>
            <a:headEnd/>
            <a:tailEnd/>
          </a:ln>
        </p:spPr>
        <p:txBody>
          <a:bodyPr/>
          <a:lstStyle/>
          <a:p>
            <a:endParaRPr lang="nl-NL"/>
          </a:p>
        </p:txBody>
      </p:sp>
      <p:sp>
        <p:nvSpPr>
          <p:cNvPr id="324632" name="Line 24"/>
          <p:cNvSpPr>
            <a:spLocks noChangeShapeType="1"/>
          </p:cNvSpPr>
          <p:nvPr/>
        </p:nvSpPr>
        <p:spPr bwMode="auto">
          <a:xfrm>
            <a:off x="7421563" y="4243388"/>
            <a:ext cx="1587" cy="228600"/>
          </a:xfrm>
          <a:prstGeom prst="line">
            <a:avLst/>
          </a:prstGeom>
          <a:noFill/>
          <a:ln w="9525">
            <a:solidFill>
              <a:srgbClr val="000000"/>
            </a:solidFill>
            <a:prstDash val="sysDot"/>
            <a:round/>
            <a:headEnd/>
            <a:tailEnd/>
          </a:ln>
        </p:spPr>
        <p:txBody>
          <a:bodyPr/>
          <a:lstStyle/>
          <a:p>
            <a:endParaRPr lang="nl-NL"/>
          </a:p>
        </p:txBody>
      </p:sp>
      <p:sp>
        <p:nvSpPr>
          <p:cNvPr id="324634" name="Oval 26"/>
          <p:cNvSpPr>
            <a:spLocks noChangeArrowheads="1"/>
          </p:cNvSpPr>
          <p:nvPr/>
        </p:nvSpPr>
        <p:spPr bwMode="auto">
          <a:xfrm>
            <a:off x="5043488" y="3278188"/>
            <a:ext cx="762000" cy="762000"/>
          </a:xfrm>
          <a:prstGeom prst="ellipse">
            <a:avLst/>
          </a:prstGeom>
          <a:solidFill>
            <a:srgbClr val="FF6600"/>
          </a:solidFill>
          <a:ln w="9525">
            <a:solidFill>
              <a:srgbClr val="000000"/>
            </a:solidFill>
            <a:round/>
            <a:headEnd/>
            <a:tailEnd/>
          </a:ln>
        </p:spPr>
        <p:txBody>
          <a:bodyPr/>
          <a:lstStyle/>
          <a:p>
            <a:pPr eaLnBrk="0" hangingPunct="0"/>
            <a:r>
              <a:rPr lang="nl-NL" sz="2800" i="1"/>
              <a:t>T</a:t>
            </a:r>
            <a:r>
              <a:rPr lang="nl-NL" sz="2800" i="1" baseline="-25000"/>
              <a:t>2</a:t>
            </a:r>
            <a:r>
              <a:rPr lang="nl-NL" sz="2400">
                <a:solidFill>
                  <a:srgbClr val="000000"/>
                </a:solidFill>
                <a:latin typeface="Calisto MT" pitchFamily="18" charset="0"/>
              </a:rPr>
              <a:t>   </a:t>
            </a:r>
            <a:r>
              <a:rPr lang="nl-NL" sz="1600">
                <a:solidFill>
                  <a:srgbClr val="000000"/>
                </a:solidFill>
                <a:latin typeface="Calisto MT" pitchFamily="18" charset="0"/>
              </a:rPr>
              <a:t>    </a:t>
            </a:r>
          </a:p>
        </p:txBody>
      </p:sp>
      <p:sp>
        <p:nvSpPr>
          <p:cNvPr id="324635" name="Line 27"/>
          <p:cNvSpPr>
            <a:spLocks noChangeShapeType="1"/>
          </p:cNvSpPr>
          <p:nvPr/>
        </p:nvSpPr>
        <p:spPr bwMode="auto">
          <a:xfrm flipV="1">
            <a:off x="5729288" y="2592388"/>
            <a:ext cx="1219200" cy="762000"/>
          </a:xfrm>
          <a:prstGeom prst="line">
            <a:avLst/>
          </a:prstGeom>
          <a:noFill/>
          <a:ln w="9525">
            <a:solidFill>
              <a:srgbClr val="000000"/>
            </a:solidFill>
            <a:round/>
            <a:headEnd/>
            <a:tailEnd type="triangle" w="med" len="med"/>
          </a:ln>
        </p:spPr>
        <p:txBody>
          <a:bodyPr/>
          <a:lstStyle/>
          <a:p>
            <a:endParaRPr lang="nl-NL"/>
          </a:p>
        </p:txBody>
      </p:sp>
      <p:sp>
        <p:nvSpPr>
          <p:cNvPr id="324636" name="Line 28"/>
          <p:cNvSpPr>
            <a:spLocks noChangeShapeType="1"/>
          </p:cNvSpPr>
          <p:nvPr/>
        </p:nvSpPr>
        <p:spPr bwMode="auto">
          <a:xfrm>
            <a:off x="5729288" y="3963988"/>
            <a:ext cx="1219200" cy="762000"/>
          </a:xfrm>
          <a:prstGeom prst="line">
            <a:avLst/>
          </a:prstGeom>
          <a:noFill/>
          <a:ln w="9525">
            <a:solidFill>
              <a:srgbClr val="000000"/>
            </a:solidFill>
            <a:round/>
            <a:headEnd/>
            <a:tailEnd type="triangle" w="med" len="med"/>
          </a:ln>
        </p:spPr>
        <p:txBody>
          <a:bodyPr/>
          <a:lstStyle/>
          <a:p>
            <a:endParaRPr lang="nl-NL"/>
          </a:p>
        </p:txBody>
      </p:sp>
      <p:sp>
        <p:nvSpPr>
          <p:cNvPr id="324637" name="Line 29"/>
          <p:cNvSpPr>
            <a:spLocks noChangeShapeType="1"/>
          </p:cNvSpPr>
          <p:nvPr/>
        </p:nvSpPr>
        <p:spPr bwMode="auto">
          <a:xfrm>
            <a:off x="5805488" y="3659188"/>
            <a:ext cx="1066800" cy="1587"/>
          </a:xfrm>
          <a:prstGeom prst="line">
            <a:avLst/>
          </a:prstGeom>
          <a:noFill/>
          <a:ln w="9525">
            <a:solidFill>
              <a:srgbClr val="000000"/>
            </a:solidFill>
            <a:round/>
            <a:headEnd/>
            <a:tailEnd type="triangle" w="med" len="med"/>
          </a:ln>
        </p:spPr>
        <p:txBody>
          <a:bodyPr/>
          <a:lstStyle/>
          <a:p>
            <a:endParaRPr lang="nl-NL"/>
          </a:p>
        </p:txBody>
      </p:sp>
      <p:sp>
        <p:nvSpPr>
          <p:cNvPr id="14356" name="Text Box 30"/>
          <p:cNvSpPr txBox="1">
            <a:spLocks noChangeArrowheads="1"/>
          </p:cNvSpPr>
          <p:nvPr/>
        </p:nvSpPr>
        <p:spPr bwMode="auto">
          <a:xfrm>
            <a:off x="9763125" y="2238375"/>
            <a:ext cx="1001713" cy="517525"/>
          </a:xfrm>
          <a:prstGeom prst="rect">
            <a:avLst/>
          </a:prstGeom>
          <a:noFill/>
          <a:ln w="9525">
            <a:noFill/>
            <a:miter lim="800000"/>
            <a:headEnd/>
            <a:tailEnd/>
          </a:ln>
        </p:spPr>
        <p:txBody>
          <a:bodyPr wrap="none">
            <a:spAutoFit/>
          </a:bodyPr>
          <a:lstStyle/>
          <a:p>
            <a:r>
              <a:rPr lang="nl-NL" sz="1400"/>
              <a:t>Charles </a:t>
            </a:r>
          </a:p>
          <a:p>
            <a:r>
              <a:rPr lang="nl-NL" sz="1400"/>
              <a:t>Spearman</a:t>
            </a:r>
          </a:p>
        </p:txBody>
      </p:sp>
      <p:sp>
        <p:nvSpPr>
          <p:cNvPr id="324639" name="Line 31"/>
          <p:cNvSpPr>
            <a:spLocks noChangeShapeType="1"/>
          </p:cNvSpPr>
          <p:nvPr/>
        </p:nvSpPr>
        <p:spPr bwMode="auto">
          <a:xfrm flipH="1" flipV="1">
            <a:off x="7956550" y="2349500"/>
            <a:ext cx="708025" cy="11113"/>
          </a:xfrm>
          <a:prstGeom prst="line">
            <a:avLst/>
          </a:prstGeom>
          <a:noFill/>
          <a:ln w="9525">
            <a:solidFill>
              <a:srgbClr val="000000"/>
            </a:solidFill>
            <a:round/>
            <a:headEnd/>
            <a:tailEnd type="triangle" w="med" len="med"/>
          </a:ln>
        </p:spPr>
        <p:txBody>
          <a:bodyPr/>
          <a:lstStyle/>
          <a:p>
            <a:endParaRPr lang="nl-NL"/>
          </a:p>
        </p:txBody>
      </p:sp>
      <p:sp>
        <p:nvSpPr>
          <p:cNvPr id="324640" name="Line 32"/>
          <p:cNvSpPr>
            <a:spLocks noChangeShapeType="1"/>
          </p:cNvSpPr>
          <p:nvPr/>
        </p:nvSpPr>
        <p:spPr bwMode="auto">
          <a:xfrm flipH="1" flipV="1">
            <a:off x="7956550" y="3635375"/>
            <a:ext cx="708025" cy="11113"/>
          </a:xfrm>
          <a:prstGeom prst="line">
            <a:avLst/>
          </a:prstGeom>
          <a:noFill/>
          <a:ln w="9525">
            <a:solidFill>
              <a:srgbClr val="000000"/>
            </a:solidFill>
            <a:round/>
            <a:headEnd/>
            <a:tailEnd type="triangle" w="med" len="med"/>
          </a:ln>
        </p:spPr>
        <p:txBody>
          <a:bodyPr/>
          <a:lstStyle/>
          <a:p>
            <a:endParaRPr lang="nl-NL"/>
          </a:p>
        </p:txBody>
      </p:sp>
      <p:sp>
        <p:nvSpPr>
          <p:cNvPr id="324641" name="Text Box 33"/>
          <p:cNvSpPr txBox="1">
            <a:spLocks noChangeArrowheads="1"/>
          </p:cNvSpPr>
          <p:nvPr/>
        </p:nvSpPr>
        <p:spPr bwMode="auto">
          <a:xfrm>
            <a:off x="34925" y="1989138"/>
            <a:ext cx="573088" cy="457200"/>
          </a:xfrm>
          <a:prstGeom prst="rect">
            <a:avLst/>
          </a:prstGeom>
          <a:noFill/>
          <a:ln w="9525">
            <a:noFill/>
            <a:miter lim="800000"/>
            <a:headEnd/>
            <a:tailEnd/>
          </a:ln>
        </p:spPr>
        <p:txBody>
          <a:bodyPr wrap="none">
            <a:spAutoFit/>
          </a:bodyPr>
          <a:lstStyle/>
          <a:p>
            <a:pPr eaLnBrk="0" hangingPunct="0"/>
            <a:r>
              <a:rPr lang="nl-NL" sz="2400">
                <a:solidFill>
                  <a:srgbClr val="000000"/>
                </a:solidFill>
                <a:latin typeface="Times New Roman" pitchFamily="18" charset="0"/>
              </a:rPr>
              <a:t>E</a:t>
            </a:r>
            <a:r>
              <a:rPr lang="nl-NL" sz="2400" baseline="-25000">
                <a:solidFill>
                  <a:srgbClr val="000000"/>
                </a:solidFill>
                <a:latin typeface="Times New Roman" pitchFamily="18" charset="0"/>
              </a:rPr>
              <a:t>11</a:t>
            </a:r>
            <a:endParaRPr lang="nl-NL" sz="2400">
              <a:solidFill>
                <a:srgbClr val="000000"/>
              </a:solidFill>
              <a:latin typeface="Times New Roman" pitchFamily="18" charset="0"/>
            </a:endParaRPr>
          </a:p>
        </p:txBody>
      </p:sp>
      <p:sp>
        <p:nvSpPr>
          <p:cNvPr id="324642" name="Text Box 34"/>
          <p:cNvSpPr txBox="1">
            <a:spLocks noChangeArrowheads="1"/>
          </p:cNvSpPr>
          <p:nvPr/>
        </p:nvSpPr>
        <p:spPr bwMode="auto">
          <a:xfrm>
            <a:off x="34925" y="3284538"/>
            <a:ext cx="573088" cy="457200"/>
          </a:xfrm>
          <a:prstGeom prst="rect">
            <a:avLst/>
          </a:prstGeom>
          <a:noFill/>
          <a:ln w="9525" cap="rnd">
            <a:noFill/>
            <a:prstDash val="sysDot"/>
            <a:miter lim="800000"/>
            <a:headEnd/>
            <a:tailEnd/>
          </a:ln>
        </p:spPr>
        <p:txBody>
          <a:bodyPr wrap="none">
            <a:spAutoFit/>
          </a:bodyPr>
          <a:lstStyle/>
          <a:p>
            <a:pPr eaLnBrk="0" hangingPunct="0"/>
            <a:r>
              <a:rPr lang="nl-NL" sz="2400">
                <a:solidFill>
                  <a:srgbClr val="000000"/>
                </a:solidFill>
                <a:latin typeface="Times New Roman" pitchFamily="18" charset="0"/>
              </a:rPr>
              <a:t>E</a:t>
            </a:r>
            <a:r>
              <a:rPr lang="nl-NL" sz="2400" baseline="-25000">
                <a:solidFill>
                  <a:srgbClr val="000000"/>
                </a:solidFill>
                <a:latin typeface="Times New Roman" pitchFamily="18" charset="0"/>
              </a:rPr>
              <a:t>12</a:t>
            </a:r>
            <a:endParaRPr lang="nl-NL" sz="2400">
              <a:solidFill>
                <a:srgbClr val="000000"/>
              </a:solidFill>
              <a:latin typeface="Times New Roman" pitchFamily="18" charset="0"/>
            </a:endParaRPr>
          </a:p>
        </p:txBody>
      </p:sp>
      <p:sp>
        <p:nvSpPr>
          <p:cNvPr id="324643" name="Text Box 35"/>
          <p:cNvSpPr txBox="1">
            <a:spLocks noChangeArrowheads="1"/>
          </p:cNvSpPr>
          <p:nvPr/>
        </p:nvSpPr>
        <p:spPr bwMode="auto">
          <a:xfrm>
            <a:off x="34925" y="4503738"/>
            <a:ext cx="630238" cy="457200"/>
          </a:xfrm>
          <a:prstGeom prst="rect">
            <a:avLst/>
          </a:prstGeom>
          <a:noFill/>
          <a:ln w="9525">
            <a:noFill/>
            <a:miter lim="800000"/>
            <a:headEnd/>
            <a:tailEnd/>
          </a:ln>
        </p:spPr>
        <p:txBody>
          <a:bodyPr wrap="none">
            <a:spAutoFit/>
          </a:bodyPr>
          <a:lstStyle/>
          <a:p>
            <a:pPr eaLnBrk="0" hangingPunct="0"/>
            <a:r>
              <a:rPr lang="nl-NL" sz="2400">
                <a:solidFill>
                  <a:srgbClr val="000000"/>
                </a:solidFill>
                <a:latin typeface="Times New Roman" pitchFamily="18" charset="0"/>
              </a:rPr>
              <a:t>E</a:t>
            </a:r>
            <a:r>
              <a:rPr lang="nl-NL" sz="2400" baseline="-25000">
                <a:solidFill>
                  <a:srgbClr val="000000"/>
                </a:solidFill>
                <a:latin typeface="Times New Roman" pitchFamily="18" charset="0"/>
              </a:rPr>
              <a:t>1</a:t>
            </a:r>
            <a:r>
              <a:rPr lang="nl-NL" sz="2400" baseline="-25000">
                <a:latin typeface="Times New Roman" pitchFamily="18" charset="0"/>
              </a:rPr>
              <a:t>m</a:t>
            </a:r>
            <a:endParaRPr lang="nl-NL" sz="2400">
              <a:solidFill>
                <a:srgbClr val="000000"/>
              </a:solidFill>
              <a:latin typeface="Times New Roman" pitchFamily="18" charset="0"/>
            </a:endParaRPr>
          </a:p>
        </p:txBody>
      </p:sp>
      <p:sp>
        <p:nvSpPr>
          <p:cNvPr id="324644" name="Line 36"/>
          <p:cNvSpPr>
            <a:spLocks noChangeShapeType="1"/>
          </p:cNvSpPr>
          <p:nvPr/>
        </p:nvSpPr>
        <p:spPr bwMode="auto">
          <a:xfrm>
            <a:off x="225425" y="4046538"/>
            <a:ext cx="1588" cy="228600"/>
          </a:xfrm>
          <a:prstGeom prst="line">
            <a:avLst/>
          </a:prstGeom>
          <a:noFill/>
          <a:ln w="9525">
            <a:solidFill>
              <a:srgbClr val="000000"/>
            </a:solidFill>
            <a:prstDash val="sysDot"/>
            <a:round/>
            <a:headEnd/>
            <a:tailEnd/>
          </a:ln>
        </p:spPr>
        <p:txBody>
          <a:bodyPr/>
          <a:lstStyle/>
          <a:p>
            <a:endParaRPr lang="nl-NL"/>
          </a:p>
        </p:txBody>
      </p:sp>
      <p:sp>
        <p:nvSpPr>
          <p:cNvPr id="324645" name="Line 37"/>
          <p:cNvSpPr>
            <a:spLocks noChangeShapeType="1"/>
          </p:cNvSpPr>
          <p:nvPr/>
        </p:nvSpPr>
        <p:spPr bwMode="auto">
          <a:xfrm flipH="1" flipV="1">
            <a:off x="466725" y="4857750"/>
            <a:ext cx="708025" cy="11113"/>
          </a:xfrm>
          <a:prstGeom prst="line">
            <a:avLst/>
          </a:prstGeom>
          <a:noFill/>
          <a:ln w="9525">
            <a:solidFill>
              <a:srgbClr val="000000"/>
            </a:solidFill>
            <a:round/>
            <a:headEnd type="triangle" w="med" len="med"/>
            <a:tailEnd/>
          </a:ln>
        </p:spPr>
        <p:txBody>
          <a:bodyPr/>
          <a:lstStyle/>
          <a:p>
            <a:endParaRPr lang="nl-NL"/>
          </a:p>
        </p:txBody>
      </p:sp>
      <p:sp>
        <p:nvSpPr>
          <p:cNvPr id="324646" name="Line 38"/>
          <p:cNvSpPr>
            <a:spLocks noChangeShapeType="1"/>
          </p:cNvSpPr>
          <p:nvPr/>
        </p:nvSpPr>
        <p:spPr bwMode="auto">
          <a:xfrm flipH="1" flipV="1">
            <a:off x="466725" y="2276475"/>
            <a:ext cx="708025" cy="11113"/>
          </a:xfrm>
          <a:prstGeom prst="line">
            <a:avLst/>
          </a:prstGeom>
          <a:noFill/>
          <a:ln w="9525">
            <a:solidFill>
              <a:srgbClr val="000000"/>
            </a:solidFill>
            <a:round/>
            <a:headEnd type="triangle" w="med" len="med"/>
            <a:tailEnd/>
          </a:ln>
        </p:spPr>
        <p:txBody>
          <a:bodyPr/>
          <a:lstStyle/>
          <a:p>
            <a:endParaRPr lang="nl-NL"/>
          </a:p>
        </p:txBody>
      </p:sp>
      <p:sp>
        <p:nvSpPr>
          <p:cNvPr id="324647" name="Line 39"/>
          <p:cNvSpPr>
            <a:spLocks noChangeShapeType="1"/>
          </p:cNvSpPr>
          <p:nvPr/>
        </p:nvSpPr>
        <p:spPr bwMode="auto">
          <a:xfrm flipH="1" flipV="1">
            <a:off x="466725" y="3562350"/>
            <a:ext cx="708025" cy="11113"/>
          </a:xfrm>
          <a:prstGeom prst="line">
            <a:avLst/>
          </a:prstGeom>
          <a:noFill/>
          <a:ln w="9525">
            <a:solidFill>
              <a:srgbClr val="000000"/>
            </a:solidFill>
            <a:round/>
            <a:headEnd type="triangle" w="med" len="med"/>
            <a:tailEnd/>
          </a:ln>
        </p:spPr>
        <p:txBody>
          <a:bodyPr/>
          <a:lstStyle/>
          <a:p>
            <a:endParaRPr lang="nl-NL"/>
          </a:p>
        </p:txBody>
      </p:sp>
      <p:sp>
        <p:nvSpPr>
          <p:cNvPr id="324648" name="Rectangle 40"/>
          <p:cNvSpPr>
            <a:spLocks noChangeArrowheads="1"/>
          </p:cNvSpPr>
          <p:nvPr/>
        </p:nvSpPr>
        <p:spPr bwMode="auto">
          <a:xfrm>
            <a:off x="1349375" y="2060575"/>
            <a:ext cx="990600" cy="533400"/>
          </a:xfrm>
          <a:prstGeom prst="rect">
            <a:avLst/>
          </a:prstGeom>
          <a:solidFill>
            <a:srgbClr val="99CC00"/>
          </a:solidFill>
          <a:ln w="9525">
            <a:solidFill>
              <a:srgbClr val="000000"/>
            </a:solidFill>
            <a:miter lim="800000"/>
            <a:headEnd/>
            <a:tailEnd/>
          </a:ln>
        </p:spPr>
        <p:txBody>
          <a:bodyPr/>
          <a:lstStyle/>
          <a:p>
            <a:pPr eaLnBrk="0" hangingPunct="0"/>
            <a:r>
              <a:rPr lang="nl-NL" sz="2900">
                <a:solidFill>
                  <a:srgbClr val="000000"/>
                </a:solidFill>
                <a:latin typeface="Times New Roman" pitchFamily="18" charset="0"/>
              </a:rPr>
              <a:t>  X</a:t>
            </a:r>
            <a:r>
              <a:rPr lang="nl-NL" sz="2900" baseline="-25000">
                <a:solidFill>
                  <a:srgbClr val="000000"/>
                </a:solidFill>
                <a:latin typeface="Times New Roman" pitchFamily="18" charset="0"/>
              </a:rPr>
              <a:t>11</a:t>
            </a:r>
            <a:endParaRPr lang="nl-NL" sz="1200" baseline="-25000">
              <a:solidFill>
                <a:srgbClr val="000000"/>
              </a:solidFill>
              <a:latin typeface="Times New Roman" pitchFamily="18" charset="0"/>
            </a:endParaRPr>
          </a:p>
        </p:txBody>
      </p:sp>
      <p:sp>
        <p:nvSpPr>
          <p:cNvPr id="324649" name="Rectangle 41"/>
          <p:cNvSpPr>
            <a:spLocks noChangeArrowheads="1"/>
          </p:cNvSpPr>
          <p:nvPr/>
        </p:nvSpPr>
        <p:spPr bwMode="auto">
          <a:xfrm>
            <a:off x="1349375" y="3355975"/>
            <a:ext cx="990600" cy="533400"/>
          </a:xfrm>
          <a:prstGeom prst="rect">
            <a:avLst/>
          </a:prstGeom>
          <a:solidFill>
            <a:srgbClr val="99CC00"/>
          </a:solidFill>
          <a:ln w="9525">
            <a:solidFill>
              <a:srgbClr val="000000"/>
            </a:solidFill>
            <a:miter lim="800000"/>
            <a:headEnd/>
            <a:tailEnd/>
          </a:ln>
        </p:spPr>
        <p:txBody>
          <a:bodyPr/>
          <a:lstStyle/>
          <a:p>
            <a:pPr eaLnBrk="0" hangingPunct="0"/>
            <a:r>
              <a:rPr lang="nl-NL" sz="2900">
                <a:solidFill>
                  <a:srgbClr val="000000"/>
                </a:solidFill>
                <a:latin typeface="Times New Roman" pitchFamily="18" charset="0"/>
              </a:rPr>
              <a:t>  X</a:t>
            </a:r>
            <a:r>
              <a:rPr lang="nl-NL" sz="2900" baseline="-25000">
                <a:solidFill>
                  <a:srgbClr val="000000"/>
                </a:solidFill>
                <a:latin typeface="Times New Roman" pitchFamily="18" charset="0"/>
              </a:rPr>
              <a:t>12</a:t>
            </a:r>
            <a:endParaRPr lang="nl-NL" sz="1200" baseline="-25000">
              <a:solidFill>
                <a:srgbClr val="000000"/>
              </a:solidFill>
              <a:latin typeface="Times New Roman" pitchFamily="18" charset="0"/>
            </a:endParaRPr>
          </a:p>
        </p:txBody>
      </p:sp>
      <p:sp>
        <p:nvSpPr>
          <p:cNvPr id="324650" name="Line 42"/>
          <p:cNvSpPr>
            <a:spLocks noChangeShapeType="1"/>
          </p:cNvSpPr>
          <p:nvPr/>
        </p:nvSpPr>
        <p:spPr bwMode="auto">
          <a:xfrm>
            <a:off x="1717675" y="3813175"/>
            <a:ext cx="1588" cy="228600"/>
          </a:xfrm>
          <a:prstGeom prst="line">
            <a:avLst/>
          </a:prstGeom>
          <a:noFill/>
          <a:ln w="9525">
            <a:solidFill>
              <a:srgbClr val="000000"/>
            </a:solidFill>
            <a:prstDash val="sysDot"/>
            <a:round/>
            <a:headEnd/>
            <a:tailEnd/>
          </a:ln>
        </p:spPr>
        <p:txBody>
          <a:bodyPr/>
          <a:lstStyle/>
          <a:p>
            <a:endParaRPr lang="nl-NL"/>
          </a:p>
        </p:txBody>
      </p:sp>
      <p:sp>
        <p:nvSpPr>
          <p:cNvPr id="324651" name="Rectangle 43"/>
          <p:cNvSpPr>
            <a:spLocks noChangeArrowheads="1"/>
          </p:cNvSpPr>
          <p:nvPr/>
        </p:nvSpPr>
        <p:spPr bwMode="auto">
          <a:xfrm>
            <a:off x="1349375" y="4575175"/>
            <a:ext cx="990600" cy="533400"/>
          </a:xfrm>
          <a:prstGeom prst="rect">
            <a:avLst/>
          </a:prstGeom>
          <a:solidFill>
            <a:srgbClr val="99CC00"/>
          </a:solidFill>
          <a:ln w="9525">
            <a:solidFill>
              <a:srgbClr val="000000"/>
            </a:solidFill>
            <a:miter lim="800000"/>
            <a:headEnd/>
            <a:tailEnd/>
          </a:ln>
        </p:spPr>
        <p:txBody>
          <a:bodyPr/>
          <a:lstStyle/>
          <a:p>
            <a:pPr eaLnBrk="0" hangingPunct="0"/>
            <a:r>
              <a:rPr lang="nl-NL" sz="2900">
                <a:solidFill>
                  <a:srgbClr val="000000"/>
                </a:solidFill>
                <a:latin typeface="Times New Roman" pitchFamily="18" charset="0"/>
              </a:rPr>
              <a:t> X</a:t>
            </a:r>
            <a:r>
              <a:rPr lang="nl-NL" sz="2900" baseline="-25000">
                <a:solidFill>
                  <a:srgbClr val="000000"/>
                </a:solidFill>
                <a:latin typeface="Times New Roman" pitchFamily="18" charset="0"/>
              </a:rPr>
              <a:t>1m1</a:t>
            </a:r>
            <a:endParaRPr lang="nl-NL" sz="1200" baseline="-25000">
              <a:solidFill>
                <a:srgbClr val="000000"/>
              </a:solidFill>
              <a:latin typeface="Times New Roman" pitchFamily="18" charset="0"/>
            </a:endParaRPr>
          </a:p>
        </p:txBody>
      </p:sp>
      <p:sp>
        <p:nvSpPr>
          <p:cNvPr id="324652" name="Line 44"/>
          <p:cNvSpPr>
            <a:spLocks noChangeShapeType="1"/>
          </p:cNvSpPr>
          <p:nvPr/>
        </p:nvSpPr>
        <p:spPr bwMode="auto">
          <a:xfrm>
            <a:off x="1717675" y="4829175"/>
            <a:ext cx="1588" cy="228600"/>
          </a:xfrm>
          <a:prstGeom prst="line">
            <a:avLst/>
          </a:prstGeom>
          <a:noFill/>
          <a:ln w="9525">
            <a:solidFill>
              <a:srgbClr val="000000"/>
            </a:solidFill>
            <a:prstDash val="sysDot"/>
            <a:round/>
            <a:headEnd/>
            <a:tailEnd/>
          </a:ln>
        </p:spPr>
        <p:txBody>
          <a:bodyPr/>
          <a:lstStyle/>
          <a:p>
            <a:endParaRPr lang="nl-NL"/>
          </a:p>
        </p:txBody>
      </p:sp>
      <p:sp>
        <p:nvSpPr>
          <p:cNvPr id="324653" name="Line 45"/>
          <p:cNvSpPr>
            <a:spLocks noChangeShapeType="1"/>
          </p:cNvSpPr>
          <p:nvPr/>
        </p:nvSpPr>
        <p:spPr bwMode="auto">
          <a:xfrm>
            <a:off x="1831975" y="4194175"/>
            <a:ext cx="1588" cy="228600"/>
          </a:xfrm>
          <a:prstGeom prst="line">
            <a:avLst/>
          </a:prstGeom>
          <a:noFill/>
          <a:ln w="9525">
            <a:solidFill>
              <a:srgbClr val="000000"/>
            </a:solidFill>
            <a:prstDash val="sysDot"/>
            <a:round/>
            <a:headEnd/>
            <a:tailEnd/>
          </a:ln>
        </p:spPr>
        <p:txBody>
          <a:bodyPr/>
          <a:lstStyle/>
          <a:p>
            <a:endParaRPr lang="nl-NL"/>
          </a:p>
        </p:txBody>
      </p:sp>
      <p:sp>
        <p:nvSpPr>
          <p:cNvPr id="324654" name="Oval 46"/>
          <p:cNvSpPr>
            <a:spLocks noChangeArrowheads="1"/>
          </p:cNvSpPr>
          <p:nvPr/>
        </p:nvSpPr>
        <p:spPr bwMode="auto">
          <a:xfrm>
            <a:off x="3563938" y="3284538"/>
            <a:ext cx="762000" cy="762000"/>
          </a:xfrm>
          <a:prstGeom prst="ellipse">
            <a:avLst/>
          </a:prstGeom>
          <a:solidFill>
            <a:srgbClr val="FF6600"/>
          </a:solidFill>
          <a:ln w="9525">
            <a:solidFill>
              <a:srgbClr val="000000"/>
            </a:solidFill>
            <a:round/>
            <a:headEnd/>
            <a:tailEnd/>
          </a:ln>
        </p:spPr>
        <p:txBody>
          <a:bodyPr/>
          <a:lstStyle/>
          <a:p>
            <a:pPr eaLnBrk="0" hangingPunct="0"/>
            <a:r>
              <a:rPr lang="nl-NL" sz="2800" i="1"/>
              <a:t>T</a:t>
            </a:r>
            <a:r>
              <a:rPr lang="nl-NL" sz="2800" i="1" baseline="-25000"/>
              <a:t>1</a:t>
            </a:r>
            <a:r>
              <a:rPr lang="nl-NL" sz="2400">
                <a:solidFill>
                  <a:srgbClr val="000000"/>
                </a:solidFill>
                <a:latin typeface="Calisto MT" pitchFamily="18" charset="0"/>
              </a:rPr>
              <a:t> </a:t>
            </a:r>
            <a:r>
              <a:rPr lang="nl-NL" sz="1600">
                <a:solidFill>
                  <a:srgbClr val="000000"/>
                </a:solidFill>
                <a:latin typeface="Calisto MT" pitchFamily="18" charset="0"/>
              </a:rPr>
              <a:t>      </a:t>
            </a:r>
          </a:p>
        </p:txBody>
      </p:sp>
      <p:sp>
        <p:nvSpPr>
          <p:cNvPr id="324655" name="Line 47"/>
          <p:cNvSpPr>
            <a:spLocks noChangeShapeType="1"/>
          </p:cNvSpPr>
          <p:nvPr/>
        </p:nvSpPr>
        <p:spPr bwMode="auto">
          <a:xfrm flipH="1" flipV="1">
            <a:off x="2411413" y="2347913"/>
            <a:ext cx="1152525" cy="1009650"/>
          </a:xfrm>
          <a:prstGeom prst="line">
            <a:avLst/>
          </a:prstGeom>
          <a:noFill/>
          <a:ln w="9525">
            <a:solidFill>
              <a:srgbClr val="000000"/>
            </a:solidFill>
            <a:round/>
            <a:headEnd/>
            <a:tailEnd type="triangle" w="med" len="med"/>
          </a:ln>
        </p:spPr>
        <p:txBody>
          <a:bodyPr/>
          <a:lstStyle/>
          <a:p>
            <a:endParaRPr lang="nl-NL"/>
          </a:p>
        </p:txBody>
      </p:sp>
      <p:sp>
        <p:nvSpPr>
          <p:cNvPr id="324656" name="Line 48"/>
          <p:cNvSpPr>
            <a:spLocks noChangeShapeType="1"/>
          </p:cNvSpPr>
          <p:nvPr/>
        </p:nvSpPr>
        <p:spPr bwMode="auto">
          <a:xfrm flipH="1">
            <a:off x="2339975" y="4005263"/>
            <a:ext cx="1295400" cy="863600"/>
          </a:xfrm>
          <a:prstGeom prst="line">
            <a:avLst/>
          </a:prstGeom>
          <a:noFill/>
          <a:ln w="9525">
            <a:solidFill>
              <a:srgbClr val="000000"/>
            </a:solidFill>
            <a:round/>
            <a:headEnd/>
            <a:tailEnd type="triangle" w="med" len="med"/>
          </a:ln>
        </p:spPr>
        <p:txBody>
          <a:bodyPr/>
          <a:lstStyle/>
          <a:p>
            <a:endParaRPr lang="nl-NL"/>
          </a:p>
        </p:txBody>
      </p:sp>
      <p:sp>
        <p:nvSpPr>
          <p:cNvPr id="324657" name="Line 49"/>
          <p:cNvSpPr>
            <a:spLocks noChangeShapeType="1"/>
          </p:cNvSpPr>
          <p:nvPr/>
        </p:nvSpPr>
        <p:spPr bwMode="auto">
          <a:xfrm flipH="1" flipV="1">
            <a:off x="2484438" y="3644900"/>
            <a:ext cx="935037" cy="0"/>
          </a:xfrm>
          <a:prstGeom prst="line">
            <a:avLst/>
          </a:prstGeom>
          <a:noFill/>
          <a:ln w="9525">
            <a:solidFill>
              <a:srgbClr val="000000"/>
            </a:solidFill>
            <a:round/>
            <a:headEnd/>
            <a:tailEnd type="triangle" w="med" len="med"/>
          </a:ln>
        </p:spPr>
        <p:txBody>
          <a:bodyPr/>
          <a:lstStyle/>
          <a:p>
            <a:endParaRPr lang="nl-NL"/>
          </a:p>
        </p:txBody>
      </p:sp>
      <p:sp>
        <p:nvSpPr>
          <p:cNvPr id="324658" name="Line 50"/>
          <p:cNvSpPr>
            <a:spLocks noChangeShapeType="1"/>
          </p:cNvSpPr>
          <p:nvPr/>
        </p:nvSpPr>
        <p:spPr bwMode="auto">
          <a:xfrm>
            <a:off x="4356100" y="3644900"/>
            <a:ext cx="647700" cy="0"/>
          </a:xfrm>
          <a:prstGeom prst="line">
            <a:avLst/>
          </a:prstGeom>
          <a:noFill/>
          <a:ln w="9525">
            <a:solidFill>
              <a:schemeClr val="tx1"/>
            </a:solidFill>
            <a:round/>
            <a:headEnd type="triangle" w="med" len="med"/>
            <a:tailEnd type="triangle" w="med" len="med"/>
          </a:ln>
        </p:spPr>
        <p:txBody>
          <a:bodyPr/>
          <a:lstStyle/>
          <a:p>
            <a:endParaRPr lang="nl-NL"/>
          </a:p>
        </p:txBody>
      </p:sp>
      <p:pic>
        <p:nvPicPr>
          <p:cNvPr id="324659" name="Picture 51" descr="txp_fig"/>
          <p:cNvPicPr>
            <a:picLocks noChangeAspect="1" noChangeArrowheads="1"/>
          </p:cNvPicPr>
          <p:nvPr>
            <p:custDataLst>
              <p:tags r:id="rId1"/>
            </p:custDataLst>
          </p:nvPr>
        </p:nvPicPr>
        <p:blipFill>
          <a:blip r:embed="rId6" cstate="print"/>
          <a:srcRect/>
          <a:stretch>
            <a:fillRect/>
          </a:stretch>
        </p:blipFill>
        <p:spPr bwMode="auto">
          <a:xfrm>
            <a:off x="971550" y="5300663"/>
            <a:ext cx="1800225" cy="360362"/>
          </a:xfrm>
          <a:prstGeom prst="rect">
            <a:avLst/>
          </a:prstGeom>
          <a:noFill/>
          <a:ln w="9525">
            <a:noFill/>
            <a:miter lim="800000"/>
            <a:headEnd/>
            <a:tailEnd/>
          </a:ln>
        </p:spPr>
      </p:pic>
      <p:pic>
        <p:nvPicPr>
          <p:cNvPr id="324661" name="Picture 53" descr="txp_fig"/>
          <p:cNvPicPr>
            <a:picLocks noChangeAspect="1" noChangeArrowheads="1"/>
          </p:cNvPicPr>
          <p:nvPr>
            <p:custDataLst>
              <p:tags r:id="rId2"/>
            </p:custDataLst>
          </p:nvPr>
        </p:nvPicPr>
        <p:blipFill>
          <a:blip r:embed="rId7" cstate="print"/>
          <a:srcRect/>
          <a:stretch>
            <a:fillRect/>
          </a:stretch>
        </p:blipFill>
        <p:spPr bwMode="auto">
          <a:xfrm>
            <a:off x="6734175" y="5372100"/>
            <a:ext cx="1800225" cy="360363"/>
          </a:xfrm>
          <a:prstGeom prst="rect">
            <a:avLst/>
          </a:prstGeom>
          <a:noFill/>
          <a:ln w="9525">
            <a:noFill/>
            <a:miter lim="800000"/>
            <a:headEnd/>
            <a:tailEnd/>
          </a:ln>
        </p:spPr>
      </p:pic>
      <p:pic>
        <p:nvPicPr>
          <p:cNvPr id="324663" name="Picture 55" descr="txp_fig"/>
          <p:cNvPicPr>
            <a:picLocks noChangeAspect="1" noChangeArrowheads="1"/>
          </p:cNvPicPr>
          <p:nvPr>
            <p:custDataLst>
              <p:tags r:id="rId3"/>
            </p:custDataLst>
          </p:nvPr>
        </p:nvPicPr>
        <p:blipFill>
          <a:blip r:embed="rId8" cstate="print"/>
          <a:srcRect/>
          <a:stretch>
            <a:fillRect/>
          </a:stretch>
        </p:blipFill>
        <p:spPr bwMode="auto">
          <a:xfrm>
            <a:off x="3597275" y="2420938"/>
            <a:ext cx="1911350" cy="4968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24611">
                                            <p:txEl>
                                              <p:pRg st="0" end="0"/>
                                            </p:txEl>
                                          </p:spTgt>
                                        </p:tgtEl>
                                        <p:attrNameLst>
                                          <p:attrName>style.visibility</p:attrName>
                                        </p:attrNameLst>
                                      </p:cBhvr>
                                      <p:to>
                                        <p:strVal val="visible"/>
                                      </p:to>
                                    </p:set>
                                    <p:animEffect transition="in" filter="blinds(horizontal)">
                                      <p:cBhvr>
                                        <p:cTn id="7" dur="500"/>
                                        <p:tgtEl>
                                          <p:spTgt spid="3246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4614"/>
                                        </p:tgtEl>
                                        <p:attrNameLst>
                                          <p:attrName>style.visibility</p:attrName>
                                        </p:attrNameLst>
                                      </p:cBhvr>
                                      <p:to>
                                        <p:strVal val="visible"/>
                                      </p:to>
                                    </p:set>
                                    <p:animEffect transition="in" filter="blinds(horizontal)">
                                      <p:cBhvr>
                                        <p:cTn id="12" dur="500"/>
                                        <p:tgtEl>
                                          <p:spTgt spid="32461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24615"/>
                                        </p:tgtEl>
                                        <p:attrNameLst>
                                          <p:attrName>style.visibility</p:attrName>
                                        </p:attrNameLst>
                                      </p:cBhvr>
                                      <p:to>
                                        <p:strVal val="visible"/>
                                      </p:to>
                                    </p:set>
                                    <p:animEffect transition="in" filter="blinds(horizontal)">
                                      <p:cBhvr>
                                        <p:cTn id="15" dur="500"/>
                                        <p:tgtEl>
                                          <p:spTgt spid="324615"/>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24616"/>
                                        </p:tgtEl>
                                        <p:attrNameLst>
                                          <p:attrName>style.visibility</p:attrName>
                                        </p:attrNameLst>
                                      </p:cBhvr>
                                      <p:to>
                                        <p:strVal val="visible"/>
                                      </p:to>
                                    </p:set>
                                    <p:animEffect transition="in" filter="blinds(horizontal)">
                                      <p:cBhvr>
                                        <p:cTn id="18" dur="500"/>
                                        <p:tgtEl>
                                          <p:spTgt spid="324616"/>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24618"/>
                                        </p:tgtEl>
                                        <p:attrNameLst>
                                          <p:attrName>style.visibility</p:attrName>
                                        </p:attrNameLst>
                                      </p:cBhvr>
                                      <p:to>
                                        <p:strVal val="visible"/>
                                      </p:to>
                                    </p:set>
                                    <p:animEffect transition="in" filter="blinds(horizontal)">
                                      <p:cBhvr>
                                        <p:cTn id="21" dur="500"/>
                                        <p:tgtEl>
                                          <p:spTgt spid="324618"/>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24620"/>
                                        </p:tgtEl>
                                        <p:attrNameLst>
                                          <p:attrName>style.visibility</p:attrName>
                                        </p:attrNameLst>
                                      </p:cBhvr>
                                      <p:to>
                                        <p:strVal val="visible"/>
                                      </p:to>
                                    </p:set>
                                    <p:animEffect transition="in" filter="blinds(horizontal)">
                                      <p:cBhvr>
                                        <p:cTn id="24" dur="500"/>
                                        <p:tgtEl>
                                          <p:spTgt spid="324620"/>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24625"/>
                                        </p:tgtEl>
                                        <p:attrNameLst>
                                          <p:attrName>style.visibility</p:attrName>
                                        </p:attrNameLst>
                                      </p:cBhvr>
                                      <p:to>
                                        <p:strVal val="visible"/>
                                      </p:to>
                                    </p:set>
                                    <p:animEffect transition="in" filter="blinds(horizontal)">
                                      <p:cBhvr>
                                        <p:cTn id="27" dur="500"/>
                                        <p:tgtEl>
                                          <p:spTgt spid="324625"/>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24626"/>
                                        </p:tgtEl>
                                        <p:attrNameLst>
                                          <p:attrName>style.visibility</p:attrName>
                                        </p:attrNameLst>
                                      </p:cBhvr>
                                      <p:to>
                                        <p:strVal val="visible"/>
                                      </p:to>
                                    </p:set>
                                    <p:animEffect transition="in" filter="blinds(horizontal)">
                                      <p:cBhvr>
                                        <p:cTn id="30" dur="500"/>
                                        <p:tgtEl>
                                          <p:spTgt spid="324626"/>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324627"/>
                                        </p:tgtEl>
                                        <p:attrNameLst>
                                          <p:attrName>style.visibility</p:attrName>
                                        </p:attrNameLst>
                                      </p:cBhvr>
                                      <p:to>
                                        <p:strVal val="visible"/>
                                      </p:to>
                                    </p:set>
                                    <p:animEffect transition="in" filter="blinds(horizontal)">
                                      <p:cBhvr>
                                        <p:cTn id="33" dur="500"/>
                                        <p:tgtEl>
                                          <p:spTgt spid="324627"/>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24628"/>
                                        </p:tgtEl>
                                        <p:attrNameLst>
                                          <p:attrName>style.visibility</p:attrName>
                                        </p:attrNameLst>
                                      </p:cBhvr>
                                      <p:to>
                                        <p:strVal val="visible"/>
                                      </p:to>
                                    </p:set>
                                    <p:animEffect transition="in" filter="blinds(horizontal)">
                                      <p:cBhvr>
                                        <p:cTn id="36" dur="500"/>
                                        <p:tgtEl>
                                          <p:spTgt spid="324628"/>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324631"/>
                                        </p:tgtEl>
                                        <p:attrNameLst>
                                          <p:attrName>style.visibility</p:attrName>
                                        </p:attrNameLst>
                                      </p:cBhvr>
                                      <p:to>
                                        <p:strVal val="visible"/>
                                      </p:to>
                                    </p:set>
                                    <p:animEffect transition="in" filter="blinds(horizontal)">
                                      <p:cBhvr>
                                        <p:cTn id="39" dur="500"/>
                                        <p:tgtEl>
                                          <p:spTgt spid="324631"/>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24632"/>
                                        </p:tgtEl>
                                        <p:attrNameLst>
                                          <p:attrName>style.visibility</p:attrName>
                                        </p:attrNameLst>
                                      </p:cBhvr>
                                      <p:to>
                                        <p:strVal val="visible"/>
                                      </p:to>
                                    </p:set>
                                    <p:animEffect transition="in" filter="blinds(horizontal)">
                                      <p:cBhvr>
                                        <p:cTn id="42" dur="500"/>
                                        <p:tgtEl>
                                          <p:spTgt spid="324632"/>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324634"/>
                                        </p:tgtEl>
                                        <p:attrNameLst>
                                          <p:attrName>style.visibility</p:attrName>
                                        </p:attrNameLst>
                                      </p:cBhvr>
                                      <p:to>
                                        <p:strVal val="visible"/>
                                      </p:to>
                                    </p:set>
                                    <p:animEffect transition="in" filter="blinds(horizontal)">
                                      <p:cBhvr>
                                        <p:cTn id="45" dur="500"/>
                                        <p:tgtEl>
                                          <p:spTgt spid="324634"/>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324635"/>
                                        </p:tgtEl>
                                        <p:attrNameLst>
                                          <p:attrName>style.visibility</p:attrName>
                                        </p:attrNameLst>
                                      </p:cBhvr>
                                      <p:to>
                                        <p:strVal val="visible"/>
                                      </p:to>
                                    </p:set>
                                    <p:animEffect transition="in" filter="blinds(horizontal)">
                                      <p:cBhvr>
                                        <p:cTn id="48" dur="500"/>
                                        <p:tgtEl>
                                          <p:spTgt spid="324635"/>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324636"/>
                                        </p:tgtEl>
                                        <p:attrNameLst>
                                          <p:attrName>style.visibility</p:attrName>
                                        </p:attrNameLst>
                                      </p:cBhvr>
                                      <p:to>
                                        <p:strVal val="visible"/>
                                      </p:to>
                                    </p:set>
                                    <p:animEffect transition="in" filter="blinds(horizontal)">
                                      <p:cBhvr>
                                        <p:cTn id="51" dur="500"/>
                                        <p:tgtEl>
                                          <p:spTgt spid="324636"/>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324637"/>
                                        </p:tgtEl>
                                        <p:attrNameLst>
                                          <p:attrName>style.visibility</p:attrName>
                                        </p:attrNameLst>
                                      </p:cBhvr>
                                      <p:to>
                                        <p:strVal val="visible"/>
                                      </p:to>
                                    </p:set>
                                    <p:animEffect transition="in" filter="blinds(horizontal)">
                                      <p:cBhvr>
                                        <p:cTn id="54" dur="500"/>
                                        <p:tgtEl>
                                          <p:spTgt spid="324637"/>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324639"/>
                                        </p:tgtEl>
                                        <p:attrNameLst>
                                          <p:attrName>style.visibility</p:attrName>
                                        </p:attrNameLst>
                                      </p:cBhvr>
                                      <p:to>
                                        <p:strVal val="visible"/>
                                      </p:to>
                                    </p:set>
                                    <p:animEffect transition="in" filter="blinds(horizontal)">
                                      <p:cBhvr>
                                        <p:cTn id="57" dur="500"/>
                                        <p:tgtEl>
                                          <p:spTgt spid="324639"/>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324640"/>
                                        </p:tgtEl>
                                        <p:attrNameLst>
                                          <p:attrName>style.visibility</p:attrName>
                                        </p:attrNameLst>
                                      </p:cBhvr>
                                      <p:to>
                                        <p:strVal val="visible"/>
                                      </p:to>
                                    </p:set>
                                    <p:animEffect transition="in" filter="blinds(horizontal)">
                                      <p:cBhvr>
                                        <p:cTn id="60" dur="500"/>
                                        <p:tgtEl>
                                          <p:spTgt spid="324640"/>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324641"/>
                                        </p:tgtEl>
                                        <p:attrNameLst>
                                          <p:attrName>style.visibility</p:attrName>
                                        </p:attrNameLst>
                                      </p:cBhvr>
                                      <p:to>
                                        <p:strVal val="visible"/>
                                      </p:to>
                                    </p:set>
                                    <p:animEffect transition="in" filter="blinds(horizontal)">
                                      <p:cBhvr>
                                        <p:cTn id="63" dur="500"/>
                                        <p:tgtEl>
                                          <p:spTgt spid="324641"/>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324642"/>
                                        </p:tgtEl>
                                        <p:attrNameLst>
                                          <p:attrName>style.visibility</p:attrName>
                                        </p:attrNameLst>
                                      </p:cBhvr>
                                      <p:to>
                                        <p:strVal val="visible"/>
                                      </p:to>
                                    </p:set>
                                    <p:animEffect transition="in" filter="blinds(horizontal)">
                                      <p:cBhvr>
                                        <p:cTn id="66" dur="500"/>
                                        <p:tgtEl>
                                          <p:spTgt spid="324642"/>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324643"/>
                                        </p:tgtEl>
                                        <p:attrNameLst>
                                          <p:attrName>style.visibility</p:attrName>
                                        </p:attrNameLst>
                                      </p:cBhvr>
                                      <p:to>
                                        <p:strVal val="visible"/>
                                      </p:to>
                                    </p:set>
                                    <p:animEffect transition="in" filter="blinds(horizontal)">
                                      <p:cBhvr>
                                        <p:cTn id="69" dur="500"/>
                                        <p:tgtEl>
                                          <p:spTgt spid="324643"/>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324644"/>
                                        </p:tgtEl>
                                        <p:attrNameLst>
                                          <p:attrName>style.visibility</p:attrName>
                                        </p:attrNameLst>
                                      </p:cBhvr>
                                      <p:to>
                                        <p:strVal val="visible"/>
                                      </p:to>
                                    </p:set>
                                    <p:animEffect transition="in" filter="blinds(horizontal)">
                                      <p:cBhvr>
                                        <p:cTn id="72" dur="500"/>
                                        <p:tgtEl>
                                          <p:spTgt spid="324644"/>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324645"/>
                                        </p:tgtEl>
                                        <p:attrNameLst>
                                          <p:attrName>style.visibility</p:attrName>
                                        </p:attrNameLst>
                                      </p:cBhvr>
                                      <p:to>
                                        <p:strVal val="visible"/>
                                      </p:to>
                                    </p:set>
                                    <p:animEffect transition="in" filter="blinds(horizontal)">
                                      <p:cBhvr>
                                        <p:cTn id="75" dur="500"/>
                                        <p:tgtEl>
                                          <p:spTgt spid="324645"/>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324646"/>
                                        </p:tgtEl>
                                        <p:attrNameLst>
                                          <p:attrName>style.visibility</p:attrName>
                                        </p:attrNameLst>
                                      </p:cBhvr>
                                      <p:to>
                                        <p:strVal val="visible"/>
                                      </p:to>
                                    </p:set>
                                    <p:animEffect transition="in" filter="blinds(horizontal)">
                                      <p:cBhvr>
                                        <p:cTn id="78" dur="500"/>
                                        <p:tgtEl>
                                          <p:spTgt spid="324646"/>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324647"/>
                                        </p:tgtEl>
                                        <p:attrNameLst>
                                          <p:attrName>style.visibility</p:attrName>
                                        </p:attrNameLst>
                                      </p:cBhvr>
                                      <p:to>
                                        <p:strVal val="visible"/>
                                      </p:to>
                                    </p:set>
                                    <p:animEffect transition="in" filter="blinds(horizontal)">
                                      <p:cBhvr>
                                        <p:cTn id="81" dur="500"/>
                                        <p:tgtEl>
                                          <p:spTgt spid="324647"/>
                                        </p:tgtEl>
                                      </p:cBhvr>
                                    </p:animEffect>
                                  </p:childTnLst>
                                </p:cTn>
                              </p:par>
                              <p:par>
                                <p:cTn id="82" presetID="3" presetClass="entr" presetSubtype="10" fill="hold" grpId="0" nodeType="withEffect">
                                  <p:stCondLst>
                                    <p:cond delay="0"/>
                                  </p:stCondLst>
                                  <p:childTnLst>
                                    <p:set>
                                      <p:cBhvr>
                                        <p:cTn id="83" dur="1" fill="hold">
                                          <p:stCondLst>
                                            <p:cond delay="0"/>
                                          </p:stCondLst>
                                        </p:cTn>
                                        <p:tgtEl>
                                          <p:spTgt spid="324648"/>
                                        </p:tgtEl>
                                        <p:attrNameLst>
                                          <p:attrName>style.visibility</p:attrName>
                                        </p:attrNameLst>
                                      </p:cBhvr>
                                      <p:to>
                                        <p:strVal val="visible"/>
                                      </p:to>
                                    </p:set>
                                    <p:animEffect transition="in" filter="blinds(horizontal)">
                                      <p:cBhvr>
                                        <p:cTn id="84" dur="500"/>
                                        <p:tgtEl>
                                          <p:spTgt spid="324648"/>
                                        </p:tgtEl>
                                      </p:cBhvr>
                                    </p:animEffect>
                                  </p:childTnLst>
                                </p:cTn>
                              </p:par>
                              <p:par>
                                <p:cTn id="85" presetID="3" presetClass="entr" presetSubtype="10" fill="hold" grpId="0" nodeType="withEffect">
                                  <p:stCondLst>
                                    <p:cond delay="0"/>
                                  </p:stCondLst>
                                  <p:childTnLst>
                                    <p:set>
                                      <p:cBhvr>
                                        <p:cTn id="86" dur="1" fill="hold">
                                          <p:stCondLst>
                                            <p:cond delay="0"/>
                                          </p:stCondLst>
                                        </p:cTn>
                                        <p:tgtEl>
                                          <p:spTgt spid="324649"/>
                                        </p:tgtEl>
                                        <p:attrNameLst>
                                          <p:attrName>style.visibility</p:attrName>
                                        </p:attrNameLst>
                                      </p:cBhvr>
                                      <p:to>
                                        <p:strVal val="visible"/>
                                      </p:to>
                                    </p:set>
                                    <p:animEffect transition="in" filter="blinds(horizontal)">
                                      <p:cBhvr>
                                        <p:cTn id="87" dur="500"/>
                                        <p:tgtEl>
                                          <p:spTgt spid="324649"/>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324650"/>
                                        </p:tgtEl>
                                        <p:attrNameLst>
                                          <p:attrName>style.visibility</p:attrName>
                                        </p:attrNameLst>
                                      </p:cBhvr>
                                      <p:to>
                                        <p:strVal val="visible"/>
                                      </p:to>
                                    </p:set>
                                    <p:animEffect transition="in" filter="blinds(horizontal)">
                                      <p:cBhvr>
                                        <p:cTn id="90" dur="500"/>
                                        <p:tgtEl>
                                          <p:spTgt spid="324650"/>
                                        </p:tgtEl>
                                      </p:cBhvr>
                                    </p:animEffect>
                                  </p:childTnLst>
                                </p:cTn>
                              </p:par>
                              <p:par>
                                <p:cTn id="91" presetID="3" presetClass="entr" presetSubtype="10" fill="hold" grpId="0" nodeType="withEffect">
                                  <p:stCondLst>
                                    <p:cond delay="0"/>
                                  </p:stCondLst>
                                  <p:childTnLst>
                                    <p:set>
                                      <p:cBhvr>
                                        <p:cTn id="92" dur="1" fill="hold">
                                          <p:stCondLst>
                                            <p:cond delay="0"/>
                                          </p:stCondLst>
                                        </p:cTn>
                                        <p:tgtEl>
                                          <p:spTgt spid="324651"/>
                                        </p:tgtEl>
                                        <p:attrNameLst>
                                          <p:attrName>style.visibility</p:attrName>
                                        </p:attrNameLst>
                                      </p:cBhvr>
                                      <p:to>
                                        <p:strVal val="visible"/>
                                      </p:to>
                                    </p:set>
                                    <p:animEffect transition="in" filter="blinds(horizontal)">
                                      <p:cBhvr>
                                        <p:cTn id="93" dur="500"/>
                                        <p:tgtEl>
                                          <p:spTgt spid="324651"/>
                                        </p:tgtEl>
                                      </p:cBhvr>
                                    </p:animEffect>
                                  </p:childTnLst>
                                </p:cTn>
                              </p:par>
                              <p:par>
                                <p:cTn id="94" presetID="3" presetClass="entr" presetSubtype="10" fill="hold" grpId="0" nodeType="withEffect">
                                  <p:stCondLst>
                                    <p:cond delay="0"/>
                                  </p:stCondLst>
                                  <p:childTnLst>
                                    <p:set>
                                      <p:cBhvr>
                                        <p:cTn id="95" dur="1" fill="hold">
                                          <p:stCondLst>
                                            <p:cond delay="0"/>
                                          </p:stCondLst>
                                        </p:cTn>
                                        <p:tgtEl>
                                          <p:spTgt spid="324652"/>
                                        </p:tgtEl>
                                        <p:attrNameLst>
                                          <p:attrName>style.visibility</p:attrName>
                                        </p:attrNameLst>
                                      </p:cBhvr>
                                      <p:to>
                                        <p:strVal val="visible"/>
                                      </p:to>
                                    </p:set>
                                    <p:animEffect transition="in" filter="blinds(horizontal)">
                                      <p:cBhvr>
                                        <p:cTn id="96" dur="500"/>
                                        <p:tgtEl>
                                          <p:spTgt spid="324652"/>
                                        </p:tgtEl>
                                      </p:cBhvr>
                                    </p:animEffect>
                                  </p:childTnLst>
                                </p:cTn>
                              </p:par>
                              <p:par>
                                <p:cTn id="97" presetID="3" presetClass="entr" presetSubtype="10" fill="hold" grpId="0" nodeType="withEffect">
                                  <p:stCondLst>
                                    <p:cond delay="0"/>
                                  </p:stCondLst>
                                  <p:childTnLst>
                                    <p:set>
                                      <p:cBhvr>
                                        <p:cTn id="98" dur="1" fill="hold">
                                          <p:stCondLst>
                                            <p:cond delay="0"/>
                                          </p:stCondLst>
                                        </p:cTn>
                                        <p:tgtEl>
                                          <p:spTgt spid="324653"/>
                                        </p:tgtEl>
                                        <p:attrNameLst>
                                          <p:attrName>style.visibility</p:attrName>
                                        </p:attrNameLst>
                                      </p:cBhvr>
                                      <p:to>
                                        <p:strVal val="visible"/>
                                      </p:to>
                                    </p:set>
                                    <p:animEffect transition="in" filter="blinds(horizontal)">
                                      <p:cBhvr>
                                        <p:cTn id="99" dur="500"/>
                                        <p:tgtEl>
                                          <p:spTgt spid="324653"/>
                                        </p:tgtEl>
                                      </p:cBhvr>
                                    </p:animEffect>
                                  </p:childTnLst>
                                </p:cTn>
                              </p:par>
                              <p:par>
                                <p:cTn id="100" presetID="3" presetClass="entr" presetSubtype="10" fill="hold" grpId="0" nodeType="withEffect">
                                  <p:stCondLst>
                                    <p:cond delay="0"/>
                                  </p:stCondLst>
                                  <p:childTnLst>
                                    <p:set>
                                      <p:cBhvr>
                                        <p:cTn id="101" dur="1" fill="hold">
                                          <p:stCondLst>
                                            <p:cond delay="0"/>
                                          </p:stCondLst>
                                        </p:cTn>
                                        <p:tgtEl>
                                          <p:spTgt spid="324654"/>
                                        </p:tgtEl>
                                        <p:attrNameLst>
                                          <p:attrName>style.visibility</p:attrName>
                                        </p:attrNameLst>
                                      </p:cBhvr>
                                      <p:to>
                                        <p:strVal val="visible"/>
                                      </p:to>
                                    </p:set>
                                    <p:animEffect transition="in" filter="blinds(horizontal)">
                                      <p:cBhvr>
                                        <p:cTn id="102" dur="500"/>
                                        <p:tgtEl>
                                          <p:spTgt spid="324654"/>
                                        </p:tgtEl>
                                      </p:cBhvr>
                                    </p:animEffect>
                                  </p:childTnLst>
                                </p:cTn>
                              </p:par>
                              <p:par>
                                <p:cTn id="103" presetID="3" presetClass="entr" presetSubtype="10" fill="hold" grpId="0" nodeType="withEffect">
                                  <p:stCondLst>
                                    <p:cond delay="0"/>
                                  </p:stCondLst>
                                  <p:childTnLst>
                                    <p:set>
                                      <p:cBhvr>
                                        <p:cTn id="104" dur="1" fill="hold">
                                          <p:stCondLst>
                                            <p:cond delay="0"/>
                                          </p:stCondLst>
                                        </p:cTn>
                                        <p:tgtEl>
                                          <p:spTgt spid="324655"/>
                                        </p:tgtEl>
                                        <p:attrNameLst>
                                          <p:attrName>style.visibility</p:attrName>
                                        </p:attrNameLst>
                                      </p:cBhvr>
                                      <p:to>
                                        <p:strVal val="visible"/>
                                      </p:to>
                                    </p:set>
                                    <p:animEffect transition="in" filter="blinds(horizontal)">
                                      <p:cBhvr>
                                        <p:cTn id="105" dur="500"/>
                                        <p:tgtEl>
                                          <p:spTgt spid="324655"/>
                                        </p:tgtEl>
                                      </p:cBhvr>
                                    </p:animEffect>
                                  </p:childTnLst>
                                </p:cTn>
                              </p:par>
                              <p:par>
                                <p:cTn id="106" presetID="3" presetClass="entr" presetSubtype="10" fill="hold" grpId="0" nodeType="withEffect">
                                  <p:stCondLst>
                                    <p:cond delay="0"/>
                                  </p:stCondLst>
                                  <p:childTnLst>
                                    <p:set>
                                      <p:cBhvr>
                                        <p:cTn id="107" dur="1" fill="hold">
                                          <p:stCondLst>
                                            <p:cond delay="0"/>
                                          </p:stCondLst>
                                        </p:cTn>
                                        <p:tgtEl>
                                          <p:spTgt spid="324656"/>
                                        </p:tgtEl>
                                        <p:attrNameLst>
                                          <p:attrName>style.visibility</p:attrName>
                                        </p:attrNameLst>
                                      </p:cBhvr>
                                      <p:to>
                                        <p:strVal val="visible"/>
                                      </p:to>
                                    </p:set>
                                    <p:animEffect transition="in" filter="blinds(horizontal)">
                                      <p:cBhvr>
                                        <p:cTn id="108" dur="500"/>
                                        <p:tgtEl>
                                          <p:spTgt spid="324656"/>
                                        </p:tgtEl>
                                      </p:cBhvr>
                                    </p:animEffect>
                                  </p:childTnLst>
                                </p:cTn>
                              </p:par>
                              <p:par>
                                <p:cTn id="109" presetID="3" presetClass="entr" presetSubtype="10" fill="hold" grpId="0" nodeType="withEffect">
                                  <p:stCondLst>
                                    <p:cond delay="0"/>
                                  </p:stCondLst>
                                  <p:childTnLst>
                                    <p:set>
                                      <p:cBhvr>
                                        <p:cTn id="110" dur="1" fill="hold">
                                          <p:stCondLst>
                                            <p:cond delay="0"/>
                                          </p:stCondLst>
                                        </p:cTn>
                                        <p:tgtEl>
                                          <p:spTgt spid="324657"/>
                                        </p:tgtEl>
                                        <p:attrNameLst>
                                          <p:attrName>style.visibility</p:attrName>
                                        </p:attrNameLst>
                                      </p:cBhvr>
                                      <p:to>
                                        <p:strVal val="visible"/>
                                      </p:to>
                                    </p:set>
                                    <p:animEffect transition="in" filter="blinds(horizontal)">
                                      <p:cBhvr>
                                        <p:cTn id="111" dur="500"/>
                                        <p:tgtEl>
                                          <p:spTgt spid="324657"/>
                                        </p:tgtEl>
                                      </p:cBhvr>
                                    </p:animEffect>
                                  </p:childTnLst>
                                </p:cTn>
                              </p:par>
                              <p:par>
                                <p:cTn id="112" presetID="3" presetClass="entr" presetSubtype="10" fill="hold" grpId="0" nodeType="withEffect">
                                  <p:stCondLst>
                                    <p:cond delay="0"/>
                                  </p:stCondLst>
                                  <p:childTnLst>
                                    <p:set>
                                      <p:cBhvr>
                                        <p:cTn id="113" dur="1" fill="hold">
                                          <p:stCondLst>
                                            <p:cond delay="0"/>
                                          </p:stCondLst>
                                        </p:cTn>
                                        <p:tgtEl>
                                          <p:spTgt spid="324658"/>
                                        </p:tgtEl>
                                        <p:attrNameLst>
                                          <p:attrName>style.visibility</p:attrName>
                                        </p:attrNameLst>
                                      </p:cBhvr>
                                      <p:to>
                                        <p:strVal val="visible"/>
                                      </p:to>
                                    </p:set>
                                    <p:animEffect transition="in" filter="blinds(horizontal)">
                                      <p:cBhvr>
                                        <p:cTn id="114" dur="500"/>
                                        <p:tgtEl>
                                          <p:spTgt spid="324658"/>
                                        </p:tgtEl>
                                      </p:cBhvr>
                                    </p:animEffect>
                                  </p:childTnLst>
                                </p:cTn>
                              </p:par>
                            </p:childTnLst>
                          </p:cTn>
                        </p:par>
                      </p:childTnLst>
                    </p:cTn>
                  </p:par>
                  <p:par>
                    <p:cTn id="115" fill="hold">
                      <p:stCondLst>
                        <p:cond delay="indefinite"/>
                      </p:stCondLst>
                      <p:childTnLst>
                        <p:par>
                          <p:cTn id="116" fill="hold">
                            <p:stCondLst>
                              <p:cond delay="0"/>
                            </p:stCondLst>
                            <p:childTnLst>
                              <p:par>
                                <p:cTn id="117" presetID="3" presetClass="entr" presetSubtype="10" fill="hold" nodeType="clickEffect">
                                  <p:stCondLst>
                                    <p:cond delay="0"/>
                                  </p:stCondLst>
                                  <p:childTnLst>
                                    <p:set>
                                      <p:cBhvr>
                                        <p:cTn id="118" dur="1" fill="hold">
                                          <p:stCondLst>
                                            <p:cond delay="0"/>
                                          </p:stCondLst>
                                        </p:cTn>
                                        <p:tgtEl>
                                          <p:spTgt spid="324661"/>
                                        </p:tgtEl>
                                        <p:attrNameLst>
                                          <p:attrName>style.visibility</p:attrName>
                                        </p:attrNameLst>
                                      </p:cBhvr>
                                      <p:to>
                                        <p:strVal val="visible"/>
                                      </p:to>
                                    </p:set>
                                    <p:animEffect transition="in" filter="blinds(horizontal)">
                                      <p:cBhvr>
                                        <p:cTn id="119" dur="500"/>
                                        <p:tgtEl>
                                          <p:spTgt spid="324661"/>
                                        </p:tgtEl>
                                      </p:cBhvr>
                                    </p:animEffect>
                                  </p:childTnLst>
                                </p:cTn>
                              </p:par>
                              <p:par>
                                <p:cTn id="120" presetID="3" presetClass="entr" presetSubtype="10" fill="hold" nodeType="withEffect">
                                  <p:stCondLst>
                                    <p:cond delay="0"/>
                                  </p:stCondLst>
                                  <p:childTnLst>
                                    <p:set>
                                      <p:cBhvr>
                                        <p:cTn id="121" dur="1" fill="hold">
                                          <p:stCondLst>
                                            <p:cond delay="0"/>
                                          </p:stCondLst>
                                        </p:cTn>
                                        <p:tgtEl>
                                          <p:spTgt spid="324659"/>
                                        </p:tgtEl>
                                        <p:attrNameLst>
                                          <p:attrName>style.visibility</p:attrName>
                                        </p:attrNameLst>
                                      </p:cBhvr>
                                      <p:to>
                                        <p:strVal val="visible"/>
                                      </p:to>
                                    </p:set>
                                    <p:animEffect transition="in" filter="blinds(horizontal)">
                                      <p:cBhvr>
                                        <p:cTn id="122" dur="500"/>
                                        <p:tgtEl>
                                          <p:spTgt spid="324659"/>
                                        </p:tgtEl>
                                      </p:cBhvr>
                                    </p:animEffect>
                                  </p:childTnLst>
                                </p:cTn>
                              </p:par>
                            </p:childTnLst>
                          </p:cTn>
                        </p:par>
                      </p:childTnLst>
                    </p:cTn>
                  </p:par>
                  <p:par>
                    <p:cTn id="123" fill="hold">
                      <p:stCondLst>
                        <p:cond delay="indefinite"/>
                      </p:stCondLst>
                      <p:childTnLst>
                        <p:par>
                          <p:cTn id="124" fill="hold">
                            <p:stCondLst>
                              <p:cond delay="0"/>
                            </p:stCondLst>
                            <p:childTnLst>
                              <p:par>
                                <p:cTn id="125" presetID="2" presetClass="entr" presetSubtype="4" fill="hold" grpId="0" nodeType="clickEffect">
                                  <p:stCondLst>
                                    <p:cond delay="0"/>
                                  </p:stCondLst>
                                  <p:childTnLst>
                                    <p:set>
                                      <p:cBhvr>
                                        <p:cTn id="126" dur="1" fill="hold">
                                          <p:stCondLst>
                                            <p:cond delay="0"/>
                                          </p:stCondLst>
                                        </p:cTn>
                                        <p:tgtEl>
                                          <p:spTgt spid="324664"/>
                                        </p:tgtEl>
                                        <p:attrNameLst>
                                          <p:attrName>style.visibility</p:attrName>
                                        </p:attrNameLst>
                                      </p:cBhvr>
                                      <p:to>
                                        <p:strVal val="visible"/>
                                      </p:to>
                                    </p:set>
                                    <p:anim calcmode="lin" valueType="num">
                                      <p:cBhvr additive="base">
                                        <p:cTn id="127" dur="500" fill="hold"/>
                                        <p:tgtEl>
                                          <p:spTgt spid="324664"/>
                                        </p:tgtEl>
                                        <p:attrNameLst>
                                          <p:attrName>ppt_x</p:attrName>
                                        </p:attrNameLst>
                                      </p:cBhvr>
                                      <p:tavLst>
                                        <p:tav tm="0">
                                          <p:val>
                                            <p:strVal val="#ppt_x"/>
                                          </p:val>
                                        </p:tav>
                                        <p:tav tm="100000">
                                          <p:val>
                                            <p:strVal val="#ppt_x"/>
                                          </p:val>
                                        </p:tav>
                                      </p:tavLst>
                                    </p:anim>
                                    <p:anim calcmode="lin" valueType="num">
                                      <p:cBhvr additive="base">
                                        <p:cTn id="128" dur="500" fill="hold"/>
                                        <p:tgtEl>
                                          <p:spTgt spid="324664"/>
                                        </p:tgtEl>
                                        <p:attrNameLst>
                                          <p:attrName>ppt_y</p:attrName>
                                        </p:attrNameLst>
                                      </p:cBhvr>
                                      <p:tavLst>
                                        <p:tav tm="0">
                                          <p:val>
                                            <p:strVal val="1+#ppt_h/2"/>
                                          </p:val>
                                        </p:tav>
                                        <p:tav tm="100000">
                                          <p:val>
                                            <p:strVal val="#ppt_y"/>
                                          </p:val>
                                        </p:tav>
                                      </p:tavLst>
                                    </p:anim>
                                  </p:childTnLst>
                                </p:cTn>
                              </p:par>
                              <p:par>
                                <p:cTn id="129" presetID="2" presetClass="entr" presetSubtype="4" fill="hold" nodeType="withEffect">
                                  <p:stCondLst>
                                    <p:cond delay="0"/>
                                  </p:stCondLst>
                                  <p:childTnLst>
                                    <p:set>
                                      <p:cBhvr>
                                        <p:cTn id="130" dur="1" fill="hold">
                                          <p:stCondLst>
                                            <p:cond delay="0"/>
                                          </p:stCondLst>
                                        </p:cTn>
                                        <p:tgtEl>
                                          <p:spTgt spid="324663"/>
                                        </p:tgtEl>
                                        <p:attrNameLst>
                                          <p:attrName>style.visibility</p:attrName>
                                        </p:attrNameLst>
                                      </p:cBhvr>
                                      <p:to>
                                        <p:strVal val="visible"/>
                                      </p:to>
                                    </p:set>
                                    <p:anim calcmode="lin" valueType="num">
                                      <p:cBhvr additive="base">
                                        <p:cTn id="131" dur="500" fill="hold"/>
                                        <p:tgtEl>
                                          <p:spTgt spid="324663"/>
                                        </p:tgtEl>
                                        <p:attrNameLst>
                                          <p:attrName>ppt_x</p:attrName>
                                        </p:attrNameLst>
                                      </p:cBhvr>
                                      <p:tavLst>
                                        <p:tav tm="0">
                                          <p:val>
                                            <p:strVal val="#ppt_x"/>
                                          </p:val>
                                        </p:tav>
                                        <p:tav tm="100000">
                                          <p:val>
                                            <p:strVal val="#ppt_x"/>
                                          </p:val>
                                        </p:tav>
                                      </p:tavLst>
                                    </p:anim>
                                    <p:anim calcmode="lin" valueType="num">
                                      <p:cBhvr additive="base">
                                        <p:cTn id="132" dur="500" fill="hold"/>
                                        <p:tgtEl>
                                          <p:spTgt spid="3246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4664" grpId="0" animBg="1"/>
      <p:bldP spid="324614" grpId="0" animBg="1"/>
      <p:bldP spid="324615" grpId="0" animBg="1"/>
      <p:bldP spid="324616" grpId="0" animBg="1"/>
      <p:bldP spid="324618" grpId="0"/>
      <p:bldP spid="324620" grpId="0"/>
      <p:bldP spid="324625" grpId="0" animBg="1"/>
      <p:bldP spid="324626" grpId="0" animBg="1"/>
      <p:bldP spid="324627" grpId="0"/>
      <p:bldP spid="324628" grpId="0" animBg="1"/>
      <p:bldP spid="324631" grpId="0" animBg="1"/>
      <p:bldP spid="324632" grpId="0" animBg="1"/>
      <p:bldP spid="324634" grpId="0" animBg="1"/>
      <p:bldP spid="324635" grpId="0" animBg="1"/>
      <p:bldP spid="324636" grpId="0" animBg="1"/>
      <p:bldP spid="324637" grpId="0" animBg="1"/>
      <p:bldP spid="324639" grpId="0" animBg="1"/>
      <p:bldP spid="324640" grpId="0" animBg="1"/>
      <p:bldP spid="324641" grpId="0"/>
      <p:bldP spid="324642" grpId="0"/>
      <p:bldP spid="324643" grpId="0"/>
      <p:bldP spid="324644" grpId="0" animBg="1"/>
      <p:bldP spid="324645" grpId="0" animBg="1"/>
      <p:bldP spid="324646" grpId="0" animBg="1"/>
      <p:bldP spid="324647" grpId="0" animBg="1"/>
      <p:bldP spid="324648" grpId="0" animBg="1"/>
      <p:bldP spid="324649" grpId="0" animBg="1"/>
      <p:bldP spid="324650" grpId="0" animBg="1"/>
      <p:bldP spid="324651" grpId="0" animBg="1"/>
      <p:bldP spid="324652" grpId="0" animBg="1"/>
      <p:bldP spid="324653" grpId="0" animBg="1"/>
      <p:bldP spid="324654" grpId="0" animBg="1"/>
      <p:bldP spid="324655" grpId="0" animBg="1"/>
      <p:bldP spid="324656" grpId="0" animBg="1"/>
      <p:bldP spid="324657" grpId="0" animBg="1"/>
      <p:bldP spid="3246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p:txBody>
          <a:bodyPr/>
          <a:lstStyle/>
          <a:p>
            <a:pPr eaLnBrk="1" hangingPunct="1"/>
            <a:r>
              <a:rPr lang="en-GB" sz="2800" b="1" smtClean="0">
                <a:solidFill>
                  <a:schemeClr val="tx1"/>
                </a:solidFill>
              </a:rPr>
              <a:t>Correction for attenuation</a:t>
            </a:r>
          </a:p>
        </p:txBody>
      </p:sp>
      <p:sp>
        <p:nvSpPr>
          <p:cNvPr id="394284" name="Rectangle 44"/>
          <p:cNvSpPr>
            <a:spLocks noGrp="1" noChangeArrowheads="1"/>
          </p:cNvSpPr>
          <p:nvPr>
            <p:ph type="body" idx="1"/>
          </p:nvPr>
        </p:nvSpPr>
        <p:spPr/>
        <p:txBody>
          <a:bodyPr/>
          <a:lstStyle/>
          <a:p>
            <a:pPr marL="533400" indent="-533400" eaLnBrk="1" hangingPunct="1">
              <a:lnSpc>
                <a:spcPct val="90000"/>
              </a:lnSpc>
            </a:pPr>
            <a:r>
              <a:rPr lang="en-US" sz="2800" dirty="0" smtClean="0"/>
              <a:t>According to McDonald, t</a:t>
            </a:r>
            <a:r>
              <a:rPr lang="en-US" sz="2800" dirty="0" smtClean="0"/>
              <a:t>o </a:t>
            </a:r>
            <a:r>
              <a:rPr lang="en-US" sz="2800" dirty="0" smtClean="0"/>
              <a:t>avoid over- or </a:t>
            </a:r>
            <a:r>
              <a:rPr lang="en-US" sz="2800" dirty="0" err="1" smtClean="0"/>
              <a:t>undercorrection</a:t>
            </a:r>
            <a:r>
              <a:rPr lang="en-US" sz="2800" dirty="0" smtClean="0"/>
              <a:t>, three important conditions should be </a:t>
            </a:r>
            <a:r>
              <a:rPr lang="en-US" sz="2800" dirty="0" smtClean="0"/>
              <a:t>checked:</a:t>
            </a:r>
            <a:endParaRPr lang="en-US" sz="2800" dirty="0" smtClean="0"/>
          </a:p>
          <a:p>
            <a:pPr marL="914400" lvl="1" indent="-457200" eaLnBrk="1" hangingPunct="1">
              <a:lnSpc>
                <a:spcPct val="90000"/>
              </a:lnSpc>
              <a:buFontTx/>
              <a:buAutoNum type="arabicPeriod"/>
            </a:pPr>
            <a:r>
              <a:rPr lang="en-US" sz="2400" dirty="0" smtClean="0"/>
              <a:t> An unbiased and appropriate estimate of reliability should be </a:t>
            </a:r>
            <a:r>
              <a:rPr lang="en-US" sz="2400" dirty="0" smtClean="0"/>
              <a:t>used (e.g. </a:t>
            </a:r>
            <a:r>
              <a:rPr lang="el-GR" sz="2400" dirty="0" smtClean="0"/>
              <a:t>Ω</a:t>
            </a:r>
            <a:r>
              <a:rPr lang="en-US" sz="2400" dirty="0" smtClean="0"/>
              <a:t>)</a:t>
            </a:r>
            <a:endParaRPr lang="en-US" sz="2400" dirty="0" smtClean="0"/>
          </a:p>
          <a:p>
            <a:pPr marL="914400" lvl="1" indent="-457200" eaLnBrk="1" hangingPunct="1">
              <a:lnSpc>
                <a:spcPct val="90000"/>
              </a:lnSpc>
              <a:buFontTx/>
              <a:buAutoNum type="arabicPeriod"/>
            </a:pPr>
            <a:r>
              <a:rPr lang="en-US" sz="2400" dirty="0" smtClean="0"/>
              <a:t>It is theoretically feasible to augment the set of items with further items from the same conceptual domains (i.e. the true score exists)</a:t>
            </a:r>
          </a:p>
          <a:p>
            <a:pPr marL="914400" lvl="1" indent="-457200" eaLnBrk="1" hangingPunct="1">
              <a:lnSpc>
                <a:spcPct val="90000"/>
              </a:lnSpc>
              <a:buFontTx/>
              <a:buAutoNum type="arabicPeriod"/>
            </a:pPr>
            <a:r>
              <a:rPr lang="en-US" sz="2400" dirty="0" smtClean="0"/>
              <a:t>Estimates of the reliability coefficients are obtained from the same sample that yields the correlation to be corrected. </a:t>
            </a:r>
          </a:p>
          <a:p>
            <a:pPr marL="533400" indent="-533400" eaLnBrk="1" hangingPunct="1">
              <a:lnSpc>
                <a:spcPct val="90000"/>
              </a:lnSpc>
            </a:pPr>
            <a:r>
              <a:rPr lang="en-US" sz="2400" dirty="0" smtClean="0"/>
              <a:t>Note: The covariance between observed scores is equal to the covariance between true scores, that is, covariances do NOT require correction for attenuation!</a:t>
            </a: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4284">
                                            <p:txEl>
                                              <p:pRg st="1" end="1"/>
                                            </p:txEl>
                                          </p:spTgt>
                                        </p:tgtEl>
                                        <p:attrNameLst>
                                          <p:attrName>style.visibility</p:attrName>
                                        </p:attrNameLst>
                                      </p:cBhvr>
                                      <p:to>
                                        <p:strVal val="visible"/>
                                      </p:to>
                                    </p:set>
                                    <p:animEffect transition="in" filter="blinds(horizontal)">
                                      <p:cBhvr>
                                        <p:cTn id="7" dur="500"/>
                                        <p:tgtEl>
                                          <p:spTgt spid="39428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94284">
                                            <p:txEl>
                                              <p:pRg st="2" end="2"/>
                                            </p:txEl>
                                          </p:spTgt>
                                        </p:tgtEl>
                                        <p:attrNameLst>
                                          <p:attrName>style.visibility</p:attrName>
                                        </p:attrNameLst>
                                      </p:cBhvr>
                                      <p:to>
                                        <p:strVal val="visible"/>
                                      </p:to>
                                    </p:set>
                                    <p:animEffect transition="in" filter="blinds(horizontal)">
                                      <p:cBhvr>
                                        <p:cTn id="12" dur="500"/>
                                        <p:tgtEl>
                                          <p:spTgt spid="39428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94284">
                                            <p:txEl>
                                              <p:pRg st="3" end="3"/>
                                            </p:txEl>
                                          </p:spTgt>
                                        </p:tgtEl>
                                        <p:attrNameLst>
                                          <p:attrName>style.visibility</p:attrName>
                                        </p:attrNameLst>
                                      </p:cBhvr>
                                      <p:to>
                                        <p:strVal val="visible"/>
                                      </p:to>
                                    </p:set>
                                    <p:animEffect transition="in" filter="blinds(horizontal)">
                                      <p:cBhvr>
                                        <p:cTn id="17" dur="500"/>
                                        <p:tgtEl>
                                          <p:spTgt spid="39428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94284">
                                            <p:txEl>
                                              <p:pRg st="4" end="4"/>
                                            </p:txEl>
                                          </p:spTgt>
                                        </p:tgtEl>
                                        <p:attrNameLst>
                                          <p:attrName>style.visibility</p:attrName>
                                        </p:attrNameLst>
                                      </p:cBhvr>
                                      <p:to>
                                        <p:strVal val="visible"/>
                                      </p:to>
                                    </p:set>
                                    <p:animEffect transition="in" filter="blinds(horizontal)">
                                      <p:cBhvr>
                                        <p:cTn id="22" dur="500"/>
                                        <p:tgtEl>
                                          <p:spTgt spid="39428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ChangeArrowheads="1"/>
          </p:cNvSpPr>
          <p:nvPr/>
        </p:nvSpPr>
        <p:spPr bwMode="auto">
          <a:xfrm>
            <a:off x="0" y="404813"/>
            <a:ext cx="8763000" cy="4537075"/>
          </a:xfrm>
          <a:prstGeom prst="rect">
            <a:avLst/>
          </a:prstGeom>
          <a:noFill/>
          <a:ln w="9525">
            <a:noFill/>
            <a:miter lim="800000"/>
            <a:headEnd/>
            <a:tailEnd/>
          </a:ln>
        </p:spPr>
        <p:txBody>
          <a:bodyPr/>
          <a:lstStyle/>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None/>
            </a:pPr>
            <a:r>
              <a:rPr lang="en-GB"/>
              <a:t>Under the one-factor model, the </a:t>
            </a:r>
            <a:r>
              <a:rPr lang="en-GB">
                <a:solidFill>
                  <a:srgbClr val="FF0000"/>
                </a:solidFill>
              </a:rPr>
              <a:t>random variable</a:t>
            </a:r>
            <a:r>
              <a:rPr lang="en-GB"/>
              <a:t> for the test score for </a:t>
            </a:r>
            <a:r>
              <a:rPr lang="en-GB">
                <a:solidFill>
                  <a:srgbClr val="FF0000"/>
                </a:solidFill>
              </a:rPr>
              <a:t>a given</a:t>
            </a:r>
            <a:r>
              <a:rPr lang="en-GB"/>
              <a:t> </a:t>
            </a:r>
            <a:r>
              <a:rPr lang="en-GB">
                <a:solidFill>
                  <a:srgbClr val="FF0000"/>
                </a:solidFill>
              </a:rPr>
              <a:t>subject </a:t>
            </a:r>
            <a:r>
              <a:rPr lang="en-GB" i="1">
                <a:solidFill>
                  <a:srgbClr val="FF0000"/>
                </a:solidFill>
              </a:rPr>
              <a:t>i</a:t>
            </a:r>
            <a:r>
              <a:rPr lang="en-GB"/>
              <a:t> is</a:t>
            </a:r>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None/>
            </a:pPr>
            <a:r>
              <a:rPr lang="en-GB"/>
              <a:t>	</a:t>
            </a:r>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r>
              <a:rPr lang="en-GB"/>
              <a:t>A point estimate for the true score is then a </a:t>
            </a:r>
            <a:r>
              <a:rPr lang="en-GB">
                <a:solidFill>
                  <a:srgbClr val="FF0000"/>
                </a:solidFill>
              </a:rPr>
              <a:t>realization </a:t>
            </a:r>
            <a:r>
              <a:rPr lang="en-GB"/>
              <a:t>of the test score</a:t>
            </a:r>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r>
              <a:rPr lang="en-GB"/>
              <a:t>For a subject </a:t>
            </a:r>
            <a:r>
              <a:rPr lang="en-GB" i="1"/>
              <a:t>i </a:t>
            </a:r>
            <a:r>
              <a:rPr lang="en-GB"/>
              <a:t>the variance of the </a:t>
            </a:r>
            <a:r>
              <a:rPr lang="en-GB">
                <a:solidFill>
                  <a:srgbClr val="FF0000"/>
                </a:solidFill>
              </a:rPr>
              <a:t>random variable</a:t>
            </a:r>
            <a:r>
              <a:rPr lang="en-GB"/>
              <a:t> </a:t>
            </a:r>
            <a:r>
              <a:rPr lang="en-GB" i="1"/>
              <a:t>Y</a:t>
            </a:r>
            <a:r>
              <a:rPr lang="en-GB" i="1" baseline="-25000"/>
              <a:t>i</a:t>
            </a:r>
            <a:r>
              <a:rPr lang="en-GB"/>
              <a:t> is under the CTT model</a:t>
            </a:r>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r>
              <a:rPr lang="en-GB"/>
              <a:t>If </a:t>
            </a:r>
            <a:r>
              <a:rPr lang="en-GB" i="1"/>
              <a:t>Y</a:t>
            </a:r>
            <a:r>
              <a:rPr lang="en-GB" i="1" baseline="-25000"/>
              <a:t>i </a:t>
            </a:r>
            <a:r>
              <a:rPr lang="en-GB"/>
              <a:t>is normally distributed the 100(1-</a:t>
            </a:r>
            <a:r>
              <a:rPr lang="el-GR" i="1">
                <a:cs typeface="Arial" charset="0"/>
              </a:rPr>
              <a:t>α</a:t>
            </a:r>
            <a:r>
              <a:rPr lang="en-GB"/>
              <a:t>)% confidence interval is </a:t>
            </a:r>
            <a:endParaRPr lang="en-GB" baseline="-25000"/>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1143000" lvl="2" indent="-22860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1143000" lvl="2" indent="-228600">
              <a:spcBef>
                <a:spcPct val="20000"/>
              </a:spcBef>
              <a:buFont typeface="Wingdings" pitchFamily="2" charset="2"/>
              <a:buChar char="§"/>
            </a:pPr>
            <a:endParaRPr lang="en-GB">
              <a:solidFill>
                <a:schemeClr val="hlink"/>
              </a:solidFill>
              <a:latin typeface="Times New Roman" pitchFamily="18" charset="0"/>
            </a:endParaRPr>
          </a:p>
        </p:txBody>
      </p:sp>
      <p:sp>
        <p:nvSpPr>
          <p:cNvPr id="16387" name="Rectangle 4"/>
          <p:cNvSpPr>
            <a:spLocks noGrp="1" noChangeArrowheads="1"/>
          </p:cNvSpPr>
          <p:nvPr>
            <p:ph type="title"/>
          </p:nvPr>
        </p:nvSpPr>
        <p:spPr>
          <a:xfrm>
            <a:off x="107950" y="-306388"/>
            <a:ext cx="8229600" cy="1143001"/>
          </a:xfrm>
        </p:spPr>
        <p:txBody>
          <a:bodyPr/>
          <a:lstStyle/>
          <a:p>
            <a:pPr eaLnBrk="1" hangingPunct="1"/>
            <a:r>
              <a:rPr lang="en-GB" sz="2400" b="1" smtClean="0">
                <a:solidFill>
                  <a:srgbClr val="0066FF"/>
                </a:solidFill>
              </a:rPr>
              <a:t/>
            </a:r>
            <a:br>
              <a:rPr lang="en-GB" sz="2400" b="1" smtClean="0">
                <a:solidFill>
                  <a:srgbClr val="0066FF"/>
                </a:solidFill>
              </a:rPr>
            </a:br>
            <a:r>
              <a:rPr lang="en-GB" sz="2400" b="1" smtClean="0">
                <a:solidFill>
                  <a:srgbClr val="0066FF"/>
                </a:solidFill>
              </a:rPr>
              <a:t>True scores: point and interval estimates</a:t>
            </a:r>
          </a:p>
        </p:txBody>
      </p:sp>
      <p:pic>
        <p:nvPicPr>
          <p:cNvPr id="314400" name="Picture 32" descr="txp_fig"/>
          <p:cNvPicPr>
            <a:picLocks noChangeAspect="1" noChangeArrowheads="1"/>
          </p:cNvPicPr>
          <p:nvPr>
            <p:custDataLst>
              <p:tags r:id="rId1"/>
            </p:custDataLst>
          </p:nvPr>
        </p:nvPicPr>
        <p:blipFill>
          <a:blip r:embed="rId9" cstate="print"/>
          <a:srcRect/>
          <a:stretch>
            <a:fillRect/>
          </a:stretch>
        </p:blipFill>
        <p:spPr bwMode="auto">
          <a:xfrm>
            <a:off x="1573213" y="1987550"/>
            <a:ext cx="4654550" cy="420688"/>
          </a:xfrm>
          <a:prstGeom prst="rect">
            <a:avLst/>
          </a:prstGeom>
          <a:noFill/>
          <a:ln w="15875" algn="ctr">
            <a:noFill/>
            <a:miter lim="800000"/>
            <a:headEnd/>
            <a:tailEnd/>
          </a:ln>
        </p:spPr>
      </p:pic>
      <p:pic>
        <p:nvPicPr>
          <p:cNvPr id="314402" name="Picture 34" descr="txp_fig"/>
          <p:cNvPicPr>
            <a:picLocks noChangeAspect="1" noChangeArrowheads="1"/>
          </p:cNvPicPr>
          <p:nvPr>
            <p:custDataLst>
              <p:tags r:id="rId2"/>
            </p:custDataLst>
          </p:nvPr>
        </p:nvPicPr>
        <p:blipFill>
          <a:blip r:embed="rId10" cstate="print"/>
          <a:srcRect/>
          <a:stretch>
            <a:fillRect/>
          </a:stretch>
        </p:blipFill>
        <p:spPr bwMode="auto">
          <a:xfrm>
            <a:off x="2493963" y="2581275"/>
            <a:ext cx="2365375" cy="192088"/>
          </a:xfrm>
          <a:prstGeom prst="rect">
            <a:avLst/>
          </a:prstGeom>
          <a:noFill/>
          <a:ln w="15875" algn="ctr">
            <a:noFill/>
            <a:miter lim="800000"/>
            <a:headEnd/>
            <a:tailEnd/>
          </a:ln>
        </p:spPr>
      </p:pic>
      <p:pic>
        <p:nvPicPr>
          <p:cNvPr id="314404" name="Picture 36" descr="txp_fig"/>
          <p:cNvPicPr>
            <a:picLocks noChangeAspect="1" noChangeArrowheads="1"/>
          </p:cNvPicPr>
          <p:nvPr>
            <p:custDataLst>
              <p:tags r:id="rId3"/>
            </p:custDataLst>
          </p:nvPr>
        </p:nvPicPr>
        <p:blipFill>
          <a:blip r:embed="rId11" cstate="print"/>
          <a:srcRect/>
          <a:stretch>
            <a:fillRect/>
          </a:stretch>
        </p:blipFill>
        <p:spPr bwMode="auto">
          <a:xfrm>
            <a:off x="1692275" y="3522663"/>
            <a:ext cx="944563" cy="241300"/>
          </a:xfrm>
          <a:prstGeom prst="rect">
            <a:avLst/>
          </a:prstGeom>
          <a:noFill/>
          <a:ln w="15875" algn="ctr">
            <a:noFill/>
            <a:miter lim="800000"/>
            <a:headEnd/>
            <a:tailEnd/>
          </a:ln>
        </p:spPr>
      </p:pic>
      <p:pic>
        <p:nvPicPr>
          <p:cNvPr id="314406" name="Picture 38" descr="txp_fig"/>
          <p:cNvPicPr>
            <a:picLocks noChangeAspect="1" noChangeArrowheads="1"/>
          </p:cNvPicPr>
          <p:nvPr>
            <p:custDataLst>
              <p:tags r:id="rId4"/>
            </p:custDataLst>
          </p:nvPr>
        </p:nvPicPr>
        <p:blipFill>
          <a:blip r:embed="rId12" cstate="print"/>
          <a:srcRect/>
          <a:stretch>
            <a:fillRect/>
          </a:stretch>
        </p:blipFill>
        <p:spPr bwMode="auto">
          <a:xfrm>
            <a:off x="3070225" y="4473575"/>
            <a:ext cx="2078038" cy="514350"/>
          </a:xfrm>
          <a:prstGeom prst="rect">
            <a:avLst/>
          </a:prstGeom>
          <a:noFill/>
          <a:ln w="15875" algn="ctr">
            <a:noFill/>
            <a:miter lim="800000"/>
            <a:headEnd/>
            <a:tailEnd/>
          </a:ln>
        </p:spPr>
      </p:pic>
      <p:pic>
        <p:nvPicPr>
          <p:cNvPr id="314411" name="Picture 43" descr="txp_fig"/>
          <p:cNvPicPr>
            <a:picLocks noChangeAspect="1" noChangeArrowheads="1"/>
          </p:cNvPicPr>
          <p:nvPr>
            <p:custDataLst>
              <p:tags r:id="rId5"/>
            </p:custDataLst>
          </p:nvPr>
        </p:nvPicPr>
        <p:blipFill>
          <a:blip r:embed="rId13" cstate="print"/>
          <a:srcRect/>
          <a:stretch>
            <a:fillRect/>
          </a:stretch>
        </p:blipFill>
        <p:spPr bwMode="auto">
          <a:xfrm>
            <a:off x="1476375" y="5707063"/>
            <a:ext cx="5618163" cy="458787"/>
          </a:xfrm>
          <a:prstGeom prst="rect">
            <a:avLst/>
          </a:prstGeom>
          <a:noFill/>
          <a:ln w="15875" algn="ctr">
            <a:solidFill>
              <a:srgbClr val="BBE0E3"/>
            </a:solidFill>
            <a:miter lim="800000"/>
            <a:headEnd/>
            <a:tailEnd/>
          </a:ln>
        </p:spPr>
      </p:pic>
      <p:pic>
        <p:nvPicPr>
          <p:cNvPr id="314419" name="Picture 51" descr="txp_fig"/>
          <p:cNvPicPr>
            <a:picLocks noChangeAspect="1" noChangeArrowheads="1"/>
          </p:cNvPicPr>
          <p:nvPr>
            <p:custDataLst>
              <p:tags r:id="rId6"/>
            </p:custDataLst>
          </p:nvPr>
        </p:nvPicPr>
        <p:blipFill>
          <a:blip r:embed="rId14" cstate="print"/>
          <a:srcRect/>
          <a:stretch>
            <a:fillRect/>
          </a:stretch>
        </p:blipFill>
        <p:spPr bwMode="auto">
          <a:xfrm>
            <a:off x="3425825" y="3548063"/>
            <a:ext cx="5091113" cy="265112"/>
          </a:xfrm>
          <a:prstGeom prst="rect">
            <a:avLst/>
          </a:prstGeom>
          <a:noFill/>
          <a:ln w="1587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4370">
                                            <p:txEl>
                                              <p:pRg st="2" end="2"/>
                                            </p:txEl>
                                          </p:spTgt>
                                        </p:tgtEl>
                                        <p:attrNameLst>
                                          <p:attrName>style.visibility</p:attrName>
                                        </p:attrNameLst>
                                      </p:cBhvr>
                                      <p:to>
                                        <p:strVal val="visible"/>
                                      </p:to>
                                    </p:set>
                                    <p:animEffect transition="in" filter="blinds(horizontal)">
                                      <p:cBhvr>
                                        <p:cTn id="7" dur="500"/>
                                        <p:tgtEl>
                                          <p:spTgt spid="314370">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14400"/>
                                        </p:tgtEl>
                                        <p:attrNameLst>
                                          <p:attrName>style.visibility</p:attrName>
                                        </p:attrNameLst>
                                      </p:cBhvr>
                                      <p:to>
                                        <p:strVal val="visible"/>
                                      </p:to>
                                    </p:set>
                                    <p:animEffect transition="in" filter="blinds(horizontal)">
                                      <p:cBhvr>
                                        <p:cTn id="12" dur="500"/>
                                        <p:tgtEl>
                                          <p:spTgt spid="31440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14402"/>
                                        </p:tgtEl>
                                        <p:attrNameLst>
                                          <p:attrName>style.visibility</p:attrName>
                                        </p:attrNameLst>
                                      </p:cBhvr>
                                      <p:to>
                                        <p:strVal val="visible"/>
                                      </p:to>
                                    </p:set>
                                    <p:animEffect transition="in" filter="blinds(horizontal)">
                                      <p:cBhvr>
                                        <p:cTn id="17" dur="500"/>
                                        <p:tgtEl>
                                          <p:spTgt spid="31440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14370">
                                            <p:txEl>
                                              <p:pRg st="7" end="7"/>
                                            </p:txEl>
                                          </p:spTgt>
                                        </p:tgtEl>
                                        <p:attrNameLst>
                                          <p:attrName>style.visibility</p:attrName>
                                        </p:attrNameLst>
                                      </p:cBhvr>
                                      <p:to>
                                        <p:strVal val="visible"/>
                                      </p:to>
                                    </p:set>
                                    <p:animEffect transition="in" filter="blinds(horizontal)">
                                      <p:cBhvr>
                                        <p:cTn id="22" dur="500"/>
                                        <p:tgtEl>
                                          <p:spTgt spid="314370">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14404"/>
                                        </p:tgtEl>
                                        <p:attrNameLst>
                                          <p:attrName>style.visibility</p:attrName>
                                        </p:attrNameLst>
                                      </p:cBhvr>
                                      <p:to>
                                        <p:strVal val="visible"/>
                                      </p:to>
                                    </p:set>
                                    <p:animEffect transition="in" filter="blinds(horizontal)">
                                      <p:cBhvr>
                                        <p:cTn id="27" dur="500"/>
                                        <p:tgtEl>
                                          <p:spTgt spid="314404"/>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14370">
                                            <p:txEl>
                                              <p:pRg st="10" end="10"/>
                                            </p:txEl>
                                          </p:spTgt>
                                        </p:tgtEl>
                                        <p:attrNameLst>
                                          <p:attrName>style.visibility</p:attrName>
                                        </p:attrNameLst>
                                      </p:cBhvr>
                                      <p:to>
                                        <p:strVal val="visible"/>
                                      </p:to>
                                    </p:set>
                                    <p:animEffect transition="in" filter="blinds(horizontal)">
                                      <p:cBhvr>
                                        <p:cTn id="32" dur="500"/>
                                        <p:tgtEl>
                                          <p:spTgt spid="314370">
                                            <p:txEl>
                                              <p:pRg st="10" end="1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14406"/>
                                        </p:tgtEl>
                                        <p:attrNameLst>
                                          <p:attrName>style.visibility</p:attrName>
                                        </p:attrNameLst>
                                      </p:cBhvr>
                                      <p:to>
                                        <p:strVal val="visible"/>
                                      </p:to>
                                    </p:set>
                                    <p:animEffect transition="in" filter="blinds(horizontal)">
                                      <p:cBhvr>
                                        <p:cTn id="37" dur="500"/>
                                        <p:tgtEl>
                                          <p:spTgt spid="314406"/>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14370">
                                            <p:txEl>
                                              <p:pRg st="13" end="13"/>
                                            </p:txEl>
                                          </p:spTgt>
                                        </p:tgtEl>
                                        <p:attrNameLst>
                                          <p:attrName>style.visibility</p:attrName>
                                        </p:attrNameLst>
                                      </p:cBhvr>
                                      <p:to>
                                        <p:strVal val="visible"/>
                                      </p:to>
                                    </p:set>
                                    <p:animEffect transition="in" filter="blinds(horizontal)">
                                      <p:cBhvr>
                                        <p:cTn id="42" dur="500"/>
                                        <p:tgtEl>
                                          <p:spTgt spid="314370">
                                            <p:txEl>
                                              <p:pRg st="13" end="1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14411"/>
                                        </p:tgtEl>
                                        <p:attrNameLst>
                                          <p:attrName>style.visibility</p:attrName>
                                        </p:attrNameLst>
                                      </p:cBhvr>
                                      <p:to>
                                        <p:strVal val="visible"/>
                                      </p:to>
                                    </p:set>
                                    <p:animEffect transition="in" filter="blinds(horizontal)">
                                      <p:cBhvr>
                                        <p:cTn id="47" dur="500"/>
                                        <p:tgtEl>
                                          <p:spTgt spid="314411"/>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14419"/>
                                        </p:tgtEl>
                                        <p:attrNameLst>
                                          <p:attrName>style.visibility</p:attrName>
                                        </p:attrNameLst>
                                      </p:cBhvr>
                                      <p:to>
                                        <p:strVal val="visible"/>
                                      </p:to>
                                    </p:set>
                                    <p:animEffect transition="in" filter="blinds(horizontal)">
                                      <p:cBhvr>
                                        <p:cTn id="52" dur="500"/>
                                        <p:tgtEl>
                                          <p:spTgt spid="314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2" descr="doolhoven"/>
          <p:cNvPicPr>
            <a:picLocks noChangeAspect="1" noChangeArrowheads="1"/>
          </p:cNvPicPr>
          <p:nvPr/>
        </p:nvPicPr>
        <p:blipFill>
          <a:blip r:embed="rId5" cstate="print"/>
          <a:srcRect/>
          <a:stretch>
            <a:fillRect/>
          </a:stretch>
        </p:blipFill>
        <p:spPr bwMode="auto">
          <a:xfrm>
            <a:off x="6732588" y="44450"/>
            <a:ext cx="1619250" cy="1152525"/>
          </a:xfrm>
          <a:prstGeom prst="rect">
            <a:avLst/>
          </a:prstGeom>
          <a:noFill/>
          <a:ln w="9525">
            <a:noFill/>
            <a:miter lim="800000"/>
            <a:headEnd/>
            <a:tailEnd/>
          </a:ln>
        </p:spPr>
      </p:pic>
      <p:sp>
        <p:nvSpPr>
          <p:cNvPr id="4100" name="Rectangle 3"/>
          <p:cNvSpPr>
            <a:spLocks noGrp="1" noChangeArrowheads="1"/>
          </p:cNvSpPr>
          <p:nvPr>
            <p:ph type="title"/>
          </p:nvPr>
        </p:nvSpPr>
        <p:spPr>
          <a:xfrm>
            <a:off x="-612775" y="0"/>
            <a:ext cx="8458200" cy="1143000"/>
          </a:xfrm>
        </p:spPr>
        <p:txBody>
          <a:bodyPr/>
          <a:lstStyle/>
          <a:p>
            <a:pPr eaLnBrk="1" hangingPunct="1"/>
            <a:r>
              <a:rPr lang="nl-NL" sz="2800" b="1" smtClean="0">
                <a:solidFill>
                  <a:schemeClr val="tx1"/>
                </a:solidFill>
                <a:cs typeface="Times New Roman" pitchFamily="18" charset="0"/>
              </a:rPr>
              <a:t>For Maze test</a:t>
            </a:r>
          </a:p>
        </p:txBody>
      </p:sp>
      <p:sp>
        <p:nvSpPr>
          <p:cNvPr id="364548" name="Rectangle 4"/>
          <p:cNvSpPr>
            <a:spLocks noChangeArrowheads="1"/>
          </p:cNvSpPr>
          <p:nvPr/>
        </p:nvSpPr>
        <p:spPr bwMode="auto">
          <a:xfrm>
            <a:off x="107950" y="914400"/>
            <a:ext cx="8763000" cy="5715000"/>
          </a:xfrm>
          <a:prstGeom prst="rect">
            <a:avLst/>
          </a:prstGeom>
          <a:noFill/>
          <a:ln w="9525">
            <a:noFill/>
            <a:miter lim="800000"/>
            <a:headEnd/>
            <a:tailEnd/>
          </a:ln>
        </p:spPr>
        <p:txBody>
          <a:bodyPr/>
          <a:lstStyle/>
          <a:p>
            <a:pPr marL="742950" lvl="1" indent="-285750">
              <a:spcBef>
                <a:spcPct val="20000"/>
              </a:spcBef>
              <a:buFont typeface="Wingdings" pitchFamily="2" charset="2"/>
              <a:buChar char="q"/>
            </a:pPr>
            <a:endParaRPr lang="en-US" sz="2000" b="1">
              <a:latin typeface="Times New Roman" pitchFamily="18" charset="0"/>
            </a:endParaRPr>
          </a:p>
          <a:p>
            <a:pPr marL="742950" lvl="1" indent="-285750">
              <a:spcBef>
                <a:spcPct val="20000"/>
              </a:spcBef>
              <a:buFont typeface="Wingdings" pitchFamily="2" charset="2"/>
              <a:buChar char="q"/>
            </a:pPr>
            <a:endParaRPr lang="en-US" sz="2000" b="1">
              <a:latin typeface="Times New Roman" pitchFamily="18" charset="0"/>
            </a:endParaRPr>
          </a:p>
          <a:p>
            <a:pPr marL="742950" lvl="1" indent="-285750">
              <a:spcBef>
                <a:spcPct val="20000"/>
              </a:spcBef>
              <a:buFont typeface="Wingdings" pitchFamily="2" charset="2"/>
              <a:buNone/>
            </a:pPr>
            <a:endParaRPr lang="en-US" sz="2000" b="1">
              <a:latin typeface="Times New Roman" pitchFamily="18" charset="0"/>
            </a:endParaRPr>
          </a:p>
          <a:p>
            <a:pPr marL="1143000" lvl="2" indent="-228600">
              <a:spcBef>
                <a:spcPct val="20000"/>
              </a:spcBef>
              <a:buFont typeface="Wingdings" pitchFamily="2" charset="2"/>
              <a:buNone/>
            </a:pPr>
            <a:r>
              <a:rPr lang="en-US" sz="2400">
                <a:latin typeface="Times New Roman" pitchFamily="18" charset="0"/>
              </a:rPr>
              <a:t> a</a:t>
            </a:r>
            <a:r>
              <a:rPr lang="nl-NL" sz="2400">
                <a:latin typeface="Times New Roman" pitchFamily="18" charset="0"/>
              </a:rPr>
              <a:t> 90% confidence interval is</a:t>
            </a:r>
            <a:endParaRPr lang="en-US" sz="2400">
              <a:latin typeface="Times New Roman" pitchFamily="18" charset="0"/>
            </a:endParaRPr>
          </a:p>
          <a:p>
            <a:pPr marL="742950" lvl="1" indent="-285750">
              <a:spcBef>
                <a:spcPct val="20000"/>
              </a:spcBef>
              <a:buFont typeface="Wingdings" pitchFamily="2" charset="2"/>
              <a:buNone/>
            </a:pPr>
            <a:endParaRPr lang="nl-NL" sz="2400">
              <a:latin typeface="Times New Roman" pitchFamily="18" charset="0"/>
            </a:endParaRPr>
          </a:p>
        </p:txBody>
      </p:sp>
      <p:graphicFrame>
        <p:nvGraphicFramePr>
          <p:cNvPr id="364550" name="Object 6"/>
          <p:cNvGraphicFramePr>
            <a:graphicFrameLocks noChangeAspect="1"/>
          </p:cNvGraphicFramePr>
          <p:nvPr/>
        </p:nvGraphicFramePr>
        <p:xfrm>
          <a:off x="1908175" y="3359150"/>
          <a:ext cx="9215438" cy="1008063"/>
        </p:xfrm>
        <a:graphic>
          <a:graphicData uri="http://schemas.openxmlformats.org/presentationml/2006/ole">
            <p:oleObj spid="_x0000_s4098" name="Document" r:id="rId6" imgW="5472642" imgH="600717" progId="Word.Document.8">
              <p:embed/>
            </p:oleObj>
          </a:graphicData>
        </a:graphic>
      </p:graphicFrame>
      <p:pic>
        <p:nvPicPr>
          <p:cNvPr id="364551" name="Picture 7" descr="w7295e04"/>
          <p:cNvPicPr>
            <a:picLocks noChangeAspect="1" noChangeArrowheads="1"/>
          </p:cNvPicPr>
          <p:nvPr/>
        </p:nvPicPr>
        <p:blipFill>
          <a:blip r:embed="rId7" cstate="print"/>
          <a:srcRect/>
          <a:stretch>
            <a:fillRect/>
          </a:stretch>
        </p:blipFill>
        <p:spPr bwMode="auto">
          <a:xfrm>
            <a:off x="4140200" y="2930525"/>
            <a:ext cx="3744913" cy="3633788"/>
          </a:xfrm>
          <a:prstGeom prst="rect">
            <a:avLst/>
          </a:prstGeom>
          <a:noFill/>
          <a:ln w="9525">
            <a:noFill/>
            <a:miter lim="800000"/>
            <a:headEnd/>
            <a:tailEnd/>
          </a:ln>
        </p:spPr>
      </p:pic>
      <p:sp>
        <p:nvSpPr>
          <p:cNvPr id="364552" name="Line 8"/>
          <p:cNvSpPr>
            <a:spLocks noChangeShapeType="1"/>
          </p:cNvSpPr>
          <p:nvPr/>
        </p:nvSpPr>
        <p:spPr bwMode="auto">
          <a:xfrm>
            <a:off x="6659563" y="2420938"/>
            <a:ext cx="1587" cy="2663825"/>
          </a:xfrm>
          <a:prstGeom prst="line">
            <a:avLst/>
          </a:prstGeom>
          <a:noFill/>
          <a:ln w="9525">
            <a:solidFill>
              <a:srgbClr val="0000FF"/>
            </a:solidFill>
            <a:round/>
            <a:headEnd/>
            <a:tailEnd type="triangle" w="med" len="med"/>
          </a:ln>
        </p:spPr>
        <p:txBody>
          <a:bodyPr wrap="none" anchor="ctr"/>
          <a:lstStyle/>
          <a:p>
            <a:endParaRPr lang="nl-NL"/>
          </a:p>
        </p:txBody>
      </p:sp>
      <p:sp>
        <p:nvSpPr>
          <p:cNvPr id="364553" name="Line 9"/>
          <p:cNvSpPr>
            <a:spLocks noChangeShapeType="1"/>
          </p:cNvSpPr>
          <p:nvPr/>
        </p:nvSpPr>
        <p:spPr bwMode="auto">
          <a:xfrm>
            <a:off x="7308850" y="2420938"/>
            <a:ext cx="0" cy="2663825"/>
          </a:xfrm>
          <a:prstGeom prst="line">
            <a:avLst/>
          </a:prstGeom>
          <a:noFill/>
          <a:ln w="9525">
            <a:solidFill>
              <a:srgbClr val="0000FF"/>
            </a:solidFill>
            <a:round/>
            <a:headEnd/>
            <a:tailEnd type="triangle" w="med" len="med"/>
          </a:ln>
        </p:spPr>
        <p:txBody>
          <a:bodyPr wrap="none" anchor="ctr"/>
          <a:lstStyle/>
          <a:p>
            <a:endParaRPr lang="nl-NL"/>
          </a:p>
        </p:txBody>
      </p:sp>
      <p:sp>
        <p:nvSpPr>
          <p:cNvPr id="364554" name="Text Box 10"/>
          <p:cNvSpPr txBox="1">
            <a:spLocks noChangeArrowheads="1"/>
          </p:cNvSpPr>
          <p:nvPr/>
        </p:nvSpPr>
        <p:spPr bwMode="auto">
          <a:xfrm>
            <a:off x="6721475" y="3498850"/>
            <a:ext cx="509588" cy="304800"/>
          </a:xfrm>
          <a:prstGeom prst="rect">
            <a:avLst/>
          </a:prstGeom>
          <a:noFill/>
          <a:ln w="9525" algn="ctr">
            <a:noFill/>
            <a:miter lim="800000"/>
            <a:headEnd/>
            <a:tailEnd/>
          </a:ln>
        </p:spPr>
        <p:txBody>
          <a:bodyPr wrap="none">
            <a:spAutoFit/>
          </a:bodyPr>
          <a:lstStyle/>
          <a:p>
            <a:pPr algn="ctr"/>
            <a:r>
              <a:rPr lang="nl-NL" sz="1400">
                <a:solidFill>
                  <a:srgbClr val="0066FF"/>
                </a:solidFill>
                <a:latin typeface="Times New Roman" pitchFamily="18" charset="0"/>
              </a:rPr>
              <a:t>90%</a:t>
            </a:r>
          </a:p>
        </p:txBody>
      </p:sp>
      <p:pic>
        <p:nvPicPr>
          <p:cNvPr id="4106" name="Picture 25" descr="txp_fig"/>
          <p:cNvPicPr>
            <a:picLocks noChangeAspect="1" noChangeArrowheads="1"/>
          </p:cNvPicPr>
          <p:nvPr>
            <p:custDataLst>
              <p:tags r:id="rId2"/>
            </p:custDataLst>
          </p:nvPr>
        </p:nvPicPr>
        <p:blipFill>
          <a:blip r:embed="rId8" cstate="print"/>
          <a:srcRect/>
          <a:stretch>
            <a:fillRect/>
          </a:stretch>
        </p:blipFill>
        <p:spPr bwMode="auto">
          <a:xfrm>
            <a:off x="638175" y="1498600"/>
            <a:ext cx="6305550" cy="346075"/>
          </a:xfrm>
          <a:prstGeom prst="rect">
            <a:avLst/>
          </a:prstGeom>
          <a:noFill/>
          <a:ln w="1587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64548">
                                            <p:txEl>
                                              <p:pRg st="3" end="3"/>
                                            </p:txEl>
                                          </p:spTgt>
                                        </p:tgtEl>
                                        <p:attrNameLst>
                                          <p:attrName>style.visibility</p:attrName>
                                        </p:attrNameLst>
                                      </p:cBhvr>
                                      <p:to>
                                        <p:strVal val="visible"/>
                                      </p:to>
                                    </p:set>
                                    <p:animEffect transition="in" filter="blinds(horizontal)">
                                      <p:cBhvr>
                                        <p:cTn id="7" dur="500"/>
                                        <p:tgtEl>
                                          <p:spTgt spid="364548">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64550"/>
                                        </p:tgtEl>
                                        <p:attrNameLst>
                                          <p:attrName>style.visibility</p:attrName>
                                        </p:attrNameLst>
                                      </p:cBhvr>
                                      <p:to>
                                        <p:strVal val="visible"/>
                                      </p:to>
                                    </p:set>
                                    <p:animEffect transition="in" filter="blinds(horizontal)">
                                      <p:cBhvr>
                                        <p:cTn id="12" dur="500"/>
                                        <p:tgtEl>
                                          <p:spTgt spid="36455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nodeType="clickEffect">
                                  <p:stCondLst>
                                    <p:cond delay="0"/>
                                  </p:stCondLst>
                                  <p:childTnLst>
                                    <p:set>
                                      <p:cBhvr>
                                        <p:cTn id="16" dur="1" fill="hold">
                                          <p:stCondLst>
                                            <p:cond delay="0"/>
                                          </p:stCondLst>
                                        </p:cTn>
                                        <p:tgtEl>
                                          <p:spTgt spid="364551"/>
                                        </p:tgtEl>
                                        <p:attrNameLst>
                                          <p:attrName>style.visibility</p:attrName>
                                        </p:attrNameLst>
                                      </p:cBhvr>
                                      <p:to>
                                        <p:strVal val="visible"/>
                                      </p:to>
                                    </p:set>
                                    <p:anim calcmode="lin" valueType="num">
                                      <p:cBhvr>
                                        <p:cTn id="17" dur="500" fill="hold"/>
                                        <p:tgtEl>
                                          <p:spTgt spid="364551"/>
                                        </p:tgtEl>
                                        <p:attrNameLst>
                                          <p:attrName>ppt_w</p:attrName>
                                        </p:attrNameLst>
                                      </p:cBhvr>
                                      <p:tavLst>
                                        <p:tav tm="0">
                                          <p:val>
                                            <p:fltVal val="0"/>
                                          </p:val>
                                        </p:tav>
                                        <p:tav tm="100000">
                                          <p:val>
                                            <p:strVal val="#ppt_w"/>
                                          </p:val>
                                        </p:tav>
                                      </p:tavLst>
                                    </p:anim>
                                    <p:anim calcmode="lin" valueType="num">
                                      <p:cBhvr>
                                        <p:cTn id="18" dur="500" fill="hold"/>
                                        <p:tgtEl>
                                          <p:spTgt spid="364551"/>
                                        </p:tgtEl>
                                        <p:attrNameLst>
                                          <p:attrName>ppt_h</p:attrName>
                                        </p:attrNameLst>
                                      </p:cBhvr>
                                      <p:tavLst>
                                        <p:tav tm="0">
                                          <p:val>
                                            <p:fltVal val="0"/>
                                          </p:val>
                                        </p:tav>
                                        <p:tav tm="100000">
                                          <p:val>
                                            <p:strVal val="#ppt_h"/>
                                          </p:val>
                                        </p:tav>
                                      </p:tavLst>
                                    </p:anim>
                                    <p:animEffect transition="in" filter="fade">
                                      <p:cBhvr>
                                        <p:cTn id="19" dur="500"/>
                                        <p:tgtEl>
                                          <p:spTgt spid="364551"/>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64552"/>
                                        </p:tgtEl>
                                        <p:attrNameLst>
                                          <p:attrName>style.visibility</p:attrName>
                                        </p:attrNameLst>
                                      </p:cBhvr>
                                      <p:to>
                                        <p:strVal val="visible"/>
                                      </p:to>
                                    </p:set>
                                    <p:anim calcmode="lin" valueType="num">
                                      <p:cBhvr additive="base">
                                        <p:cTn id="24" dur="500" fill="hold"/>
                                        <p:tgtEl>
                                          <p:spTgt spid="364552"/>
                                        </p:tgtEl>
                                        <p:attrNameLst>
                                          <p:attrName>ppt_x</p:attrName>
                                        </p:attrNameLst>
                                      </p:cBhvr>
                                      <p:tavLst>
                                        <p:tav tm="0">
                                          <p:val>
                                            <p:strVal val="#ppt_x"/>
                                          </p:val>
                                        </p:tav>
                                        <p:tav tm="100000">
                                          <p:val>
                                            <p:strVal val="#ppt_x"/>
                                          </p:val>
                                        </p:tav>
                                      </p:tavLst>
                                    </p:anim>
                                    <p:anim calcmode="lin" valueType="num">
                                      <p:cBhvr additive="base">
                                        <p:cTn id="25" dur="500" fill="hold"/>
                                        <p:tgtEl>
                                          <p:spTgt spid="36455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64553"/>
                                        </p:tgtEl>
                                        <p:attrNameLst>
                                          <p:attrName>style.visibility</p:attrName>
                                        </p:attrNameLst>
                                      </p:cBhvr>
                                      <p:to>
                                        <p:strVal val="visible"/>
                                      </p:to>
                                    </p:set>
                                    <p:anim calcmode="lin" valueType="num">
                                      <p:cBhvr additive="base">
                                        <p:cTn id="28" dur="500" fill="hold"/>
                                        <p:tgtEl>
                                          <p:spTgt spid="364553"/>
                                        </p:tgtEl>
                                        <p:attrNameLst>
                                          <p:attrName>ppt_x</p:attrName>
                                        </p:attrNameLst>
                                      </p:cBhvr>
                                      <p:tavLst>
                                        <p:tav tm="0">
                                          <p:val>
                                            <p:strVal val="#ppt_x"/>
                                          </p:val>
                                        </p:tav>
                                        <p:tav tm="100000">
                                          <p:val>
                                            <p:strVal val="#ppt_x"/>
                                          </p:val>
                                        </p:tav>
                                      </p:tavLst>
                                    </p:anim>
                                    <p:anim calcmode="lin" valueType="num">
                                      <p:cBhvr additive="base">
                                        <p:cTn id="29" dur="500" fill="hold"/>
                                        <p:tgtEl>
                                          <p:spTgt spid="36455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64554"/>
                                        </p:tgtEl>
                                        <p:attrNameLst>
                                          <p:attrName>style.visibility</p:attrName>
                                        </p:attrNameLst>
                                      </p:cBhvr>
                                      <p:to>
                                        <p:strVal val="visible"/>
                                      </p:to>
                                    </p:set>
                                    <p:anim calcmode="lin" valueType="num">
                                      <p:cBhvr additive="base">
                                        <p:cTn id="32" dur="500" fill="hold"/>
                                        <p:tgtEl>
                                          <p:spTgt spid="364554"/>
                                        </p:tgtEl>
                                        <p:attrNameLst>
                                          <p:attrName>ppt_x</p:attrName>
                                        </p:attrNameLst>
                                      </p:cBhvr>
                                      <p:tavLst>
                                        <p:tav tm="0">
                                          <p:val>
                                            <p:strVal val="#ppt_x"/>
                                          </p:val>
                                        </p:tav>
                                        <p:tav tm="100000">
                                          <p:val>
                                            <p:strVal val="#ppt_x"/>
                                          </p:val>
                                        </p:tav>
                                      </p:tavLst>
                                    </p:anim>
                                    <p:anim calcmode="lin" valueType="num">
                                      <p:cBhvr additive="base">
                                        <p:cTn id="33" dur="500" fill="hold"/>
                                        <p:tgtEl>
                                          <p:spTgt spid="3645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4552" grpId="0" animBg="1"/>
      <p:bldP spid="364553" grpId="0" animBg="1"/>
      <p:bldP spid="3645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kip_logo"/>
          <p:cNvPicPr>
            <a:picLocks noChangeAspect="1" noChangeArrowheads="1"/>
          </p:cNvPicPr>
          <p:nvPr/>
        </p:nvPicPr>
        <p:blipFill>
          <a:blip r:embed="rId4" cstate="print"/>
          <a:srcRect/>
          <a:stretch>
            <a:fillRect/>
          </a:stretch>
        </p:blipFill>
        <p:spPr bwMode="auto">
          <a:xfrm>
            <a:off x="8397875" y="304800"/>
            <a:ext cx="593725" cy="647700"/>
          </a:xfrm>
          <a:prstGeom prst="rect">
            <a:avLst/>
          </a:prstGeom>
          <a:noFill/>
          <a:ln w="9525">
            <a:noFill/>
            <a:miter lim="800000"/>
            <a:headEnd/>
            <a:tailEnd/>
          </a:ln>
        </p:spPr>
      </p:pic>
      <p:sp>
        <p:nvSpPr>
          <p:cNvPr id="5124" name="Rectangle 4"/>
          <p:cNvSpPr>
            <a:spLocks noChangeArrowheads="1"/>
          </p:cNvSpPr>
          <p:nvPr/>
        </p:nvSpPr>
        <p:spPr bwMode="auto">
          <a:xfrm>
            <a:off x="381000" y="914400"/>
            <a:ext cx="8763000" cy="5715000"/>
          </a:xfrm>
          <a:prstGeom prst="rect">
            <a:avLst/>
          </a:prstGeom>
          <a:noFill/>
          <a:ln w="9525">
            <a:noFill/>
            <a:miter lim="800000"/>
            <a:headEnd/>
            <a:tailEnd/>
          </a:ln>
        </p:spPr>
        <p:txBody>
          <a:bodyPr/>
          <a:lstStyle/>
          <a:p>
            <a:pPr marL="342900" indent="-342900">
              <a:spcBef>
                <a:spcPct val="20000"/>
              </a:spcBef>
              <a:buFont typeface="Wingdings" pitchFamily="2" charset="2"/>
              <a:buChar char="Ø"/>
            </a:pPr>
            <a:endParaRPr lang="en-US" sz="2400" b="1">
              <a:latin typeface="Times New Roman" pitchFamily="18" charset="0"/>
            </a:endParaRPr>
          </a:p>
        </p:txBody>
      </p:sp>
      <p:graphicFrame>
        <p:nvGraphicFramePr>
          <p:cNvPr id="5122" name="Object 5"/>
          <p:cNvGraphicFramePr>
            <a:graphicFrameLocks noChangeAspect="1"/>
          </p:cNvGraphicFramePr>
          <p:nvPr/>
        </p:nvGraphicFramePr>
        <p:xfrm>
          <a:off x="1547813" y="1557338"/>
          <a:ext cx="6630987" cy="5948362"/>
        </p:xfrm>
        <a:graphic>
          <a:graphicData uri="http://schemas.openxmlformats.org/presentationml/2006/ole">
            <p:oleObj spid="_x0000_s5122" name="Document" r:id="rId5" imgW="6763657" imgH="6062348" progId="Word.Document.8">
              <p:embed/>
            </p:oleObj>
          </a:graphicData>
        </a:graphic>
      </p:graphicFrame>
      <p:pic>
        <p:nvPicPr>
          <p:cNvPr id="5125" name="Picture 6" descr="doolhoven"/>
          <p:cNvPicPr>
            <a:picLocks noChangeAspect="1" noChangeArrowheads="1"/>
          </p:cNvPicPr>
          <p:nvPr/>
        </p:nvPicPr>
        <p:blipFill>
          <a:blip r:embed="rId6" cstate="print"/>
          <a:srcRect/>
          <a:stretch>
            <a:fillRect/>
          </a:stretch>
        </p:blipFill>
        <p:spPr bwMode="auto">
          <a:xfrm>
            <a:off x="7524750" y="0"/>
            <a:ext cx="1619250" cy="115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kip_logo"/>
          <p:cNvPicPr>
            <a:picLocks noChangeAspect="1" noChangeArrowheads="1"/>
          </p:cNvPicPr>
          <p:nvPr/>
        </p:nvPicPr>
        <p:blipFill>
          <a:blip r:embed="rId5" cstate="print"/>
          <a:srcRect/>
          <a:stretch>
            <a:fillRect/>
          </a:stretch>
        </p:blipFill>
        <p:spPr bwMode="auto">
          <a:xfrm>
            <a:off x="8397875" y="304800"/>
            <a:ext cx="593725" cy="647700"/>
          </a:xfrm>
          <a:prstGeom prst="rect">
            <a:avLst/>
          </a:prstGeom>
          <a:noFill/>
          <a:ln w="9525">
            <a:noFill/>
            <a:miter lim="800000"/>
            <a:headEnd/>
            <a:tailEnd/>
          </a:ln>
        </p:spPr>
      </p:pic>
      <p:sp>
        <p:nvSpPr>
          <p:cNvPr id="6148" name="Rectangle 4"/>
          <p:cNvSpPr>
            <a:spLocks noChangeArrowheads="1"/>
          </p:cNvSpPr>
          <p:nvPr/>
        </p:nvSpPr>
        <p:spPr bwMode="auto">
          <a:xfrm>
            <a:off x="381000" y="914400"/>
            <a:ext cx="8763000" cy="5715000"/>
          </a:xfrm>
          <a:prstGeom prst="rect">
            <a:avLst/>
          </a:prstGeom>
          <a:noFill/>
          <a:ln w="9525">
            <a:noFill/>
            <a:miter lim="800000"/>
            <a:headEnd/>
            <a:tailEnd/>
          </a:ln>
        </p:spPr>
        <p:txBody>
          <a:bodyPr/>
          <a:lstStyle/>
          <a:p>
            <a:pPr marL="342900" indent="-342900">
              <a:spcBef>
                <a:spcPct val="20000"/>
              </a:spcBef>
              <a:buFont typeface="Wingdings" pitchFamily="2" charset="2"/>
              <a:buChar char="Ø"/>
            </a:pPr>
            <a:endParaRPr lang="en-US" sz="2400" b="1">
              <a:latin typeface="Times New Roman" pitchFamily="18" charset="0"/>
            </a:endParaRPr>
          </a:p>
        </p:txBody>
      </p:sp>
      <p:graphicFrame>
        <p:nvGraphicFramePr>
          <p:cNvPr id="6146" name="Object 5"/>
          <p:cNvGraphicFramePr>
            <a:graphicFrameLocks noChangeAspect="1"/>
          </p:cNvGraphicFramePr>
          <p:nvPr/>
        </p:nvGraphicFramePr>
        <p:xfrm>
          <a:off x="1677988" y="1989138"/>
          <a:ext cx="6289675" cy="4692650"/>
        </p:xfrm>
        <a:graphic>
          <a:graphicData uri="http://schemas.openxmlformats.org/presentationml/2006/ole">
            <p:oleObj spid="_x0000_s6146" name="Document" r:id="rId6" imgW="7271800" imgH="5433943" progId="Word.Document.8">
              <p:embed/>
            </p:oleObj>
          </a:graphicData>
        </a:graphic>
      </p:graphicFrame>
      <p:pic>
        <p:nvPicPr>
          <p:cNvPr id="6149" name="Picture 6" descr="doolhoven"/>
          <p:cNvPicPr>
            <a:picLocks noChangeAspect="1" noChangeArrowheads="1"/>
          </p:cNvPicPr>
          <p:nvPr/>
        </p:nvPicPr>
        <p:blipFill>
          <a:blip r:embed="rId7" cstate="print"/>
          <a:srcRect/>
          <a:stretch>
            <a:fillRect/>
          </a:stretch>
        </p:blipFill>
        <p:spPr bwMode="auto">
          <a:xfrm>
            <a:off x="7524750" y="0"/>
            <a:ext cx="1619250" cy="1152525"/>
          </a:xfrm>
          <a:prstGeom prst="rect">
            <a:avLst/>
          </a:prstGeom>
          <a:noFill/>
          <a:ln w="9525">
            <a:noFill/>
            <a:miter lim="800000"/>
            <a:headEnd/>
            <a:tailEnd/>
          </a:ln>
        </p:spPr>
      </p:pic>
      <p:pic>
        <p:nvPicPr>
          <p:cNvPr id="6150" name="Picture 8" descr="txp_fig"/>
          <p:cNvPicPr>
            <a:picLocks noChangeAspect="1" noChangeArrowheads="1"/>
          </p:cNvPicPr>
          <p:nvPr>
            <p:custDataLst>
              <p:tags r:id="rId2"/>
            </p:custDataLst>
          </p:nvPr>
        </p:nvPicPr>
        <p:blipFill>
          <a:blip r:embed="rId8" cstate="print"/>
          <a:srcRect/>
          <a:stretch>
            <a:fillRect/>
          </a:stretch>
        </p:blipFill>
        <p:spPr bwMode="auto">
          <a:xfrm>
            <a:off x="2555875" y="1144588"/>
            <a:ext cx="3062288" cy="339725"/>
          </a:xfrm>
          <a:prstGeom prst="rect">
            <a:avLst/>
          </a:prstGeom>
          <a:noFill/>
          <a:ln w="15875" algn="ctr">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GB" sz="2800" b="1" smtClean="0">
                <a:solidFill>
                  <a:srgbClr val="0066FF"/>
                </a:solidFill>
              </a:rPr>
              <a:t>Errors in Difference Scores</a:t>
            </a:r>
            <a:endParaRPr lang="en-US" sz="2800" b="1" smtClean="0">
              <a:solidFill>
                <a:srgbClr val="0066FF"/>
              </a:solidFill>
            </a:endParaRPr>
          </a:p>
        </p:txBody>
      </p:sp>
      <p:sp>
        <p:nvSpPr>
          <p:cNvPr id="17411" name="Rectangle 3"/>
          <p:cNvSpPr>
            <a:spLocks noGrp="1" noChangeArrowheads="1"/>
          </p:cNvSpPr>
          <p:nvPr>
            <p:ph type="body" idx="1"/>
          </p:nvPr>
        </p:nvSpPr>
        <p:spPr/>
        <p:txBody>
          <a:bodyPr/>
          <a:lstStyle/>
          <a:p>
            <a:pPr eaLnBrk="1" hangingPunct="1">
              <a:buFontTx/>
              <a:buNone/>
            </a:pPr>
            <a:r>
              <a:rPr lang="en-US" dirty="0" smtClean="0"/>
              <a:t>Difference between two </a:t>
            </a:r>
            <a:r>
              <a:rPr lang="en-US" dirty="0" smtClean="0"/>
              <a:t>test scores </a:t>
            </a:r>
            <a:endParaRPr lang="en-US" dirty="0" smtClean="0"/>
          </a:p>
          <a:p>
            <a:pPr eaLnBrk="1" hangingPunct="1"/>
            <a:endParaRPr lang="en-US" dirty="0" smtClean="0"/>
          </a:p>
          <a:p>
            <a:pPr eaLnBrk="1" hangingPunct="1">
              <a:buFontTx/>
              <a:buNone/>
            </a:pPr>
            <a:r>
              <a:rPr lang="en-US" dirty="0" smtClean="0"/>
              <a:t>Where</a:t>
            </a:r>
          </a:p>
          <a:p>
            <a:pPr eaLnBrk="1" hangingPunct="1">
              <a:buFontTx/>
              <a:buNone/>
            </a:pPr>
            <a:endParaRPr lang="en-US" dirty="0" smtClean="0"/>
          </a:p>
          <a:p>
            <a:pPr eaLnBrk="1" hangingPunct="1">
              <a:buFontTx/>
              <a:buNone/>
            </a:pPr>
            <a:r>
              <a:rPr lang="en-US" dirty="0" smtClean="0"/>
              <a:t>with</a:t>
            </a:r>
          </a:p>
          <a:p>
            <a:pPr eaLnBrk="1" hangingPunct="1">
              <a:buFontTx/>
              <a:buNone/>
            </a:pPr>
            <a:endParaRPr lang="en-US" dirty="0" smtClean="0"/>
          </a:p>
          <a:p>
            <a:pPr eaLnBrk="1" hangingPunct="1">
              <a:buFontTx/>
              <a:buNone/>
            </a:pPr>
            <a:r>
              <a:rPr lang="en-US" dirty="0" smtClean="0"/>
              <a:t>Reliability </a:t>
            </a:r>
          </a:p>
        </p:txBody>
      </p:sp>
      <p:pic>
        <p:nvPicPr>
          <p:cNvPr id="386055" name="Picture 7" descr="txp_fig"/>
          <p:cNvPicPr>
            <a:picLocks noChangeAspect="1" noChangeArrowheads="1"/>
          </p:cNvPicPr>
          <p:nvPr>
            <p:custDataLst>
              <p:tags r:id="rId1"/>
            </p:custDataLst>
          </p:nvPr>
        </p:nvPicPr>
        <p:blipFill>
          <a:blip r:embed="rId7" cstate="print"/>
          <a:srcRect/>
          <a:stretch>
            <a:fillRect/>
          </a:stretch>
        </p:blipFill>
        <p:spPr bwMode="auto">
          <a:xfrm>
            <a:off x="3333750" y="2565400"/>
            <a:ext cx="1878013" cy="301625"/>
          </a:xfrm>
          <a:prstGeom prst="rect">
            <a:avLst/>
          </a:prstGeom>
          <a:noFill/>
          <a:ln w="15875" algn="ctr">
            <a:noFill/>
            <a:miter lim="800000"/>
            <a:headEnd/>
            <a:tailEnd/>
          </a:ln>
        </p:spPr>
      </p:pic>
      <p:pic>
        <p:nvPicPr>
          <p:cNvPr id="386056" name="Picture 8" descr="txp_fig"/>
          <p:cNvPicPr>
            <a:picLocks noChangeAspect="1" noChangeArrowheads="1"/>
          </p:cNvPicPr>
          <p:nvPr>
            <p:custDataLst>
              <p:tags r:id="rId2"/>
            </p:custDataLst>
          </p:nvPr>
        </p:nvPicPr>
        <p:blipFill>
          <a:blip r:embed="rId8" cstate="print"/>
          <a:srcRect/>
          <a:stretch>
            <a:fillRect/>
          </a:stretch>
        </p:blipFill>
        <p:spPr bwMode="auto">
          <a:xfrm>
            <a:off x="2916238" y="3281363"/>
            <a:ext cx="2403475" cy="795337"/>
          </a:xfrm>
          <a:prstGeom prst="rect">
            <a:avLst/>
          </a:prstGeom>
          <a:noFill/>
          <a:ln w="15875" algn="ctr">
            <a:noFill/>
            <a:miter lim="800000"/>
            <a:headEnd/>
            <a:tailEnd/>
          </a:ln>
        </p:spPr>
      </p:pic>
      <p:pic>
        <p:nvPicPr>
          <p:cNvPr id="386057" name="Picture 9" descr="txp_fig"/>
          <p:cNvPicPr>
            <a:picLocks noChangeAspect="1" noChangeArrowheads="1"/>
          </p:cNvPicPr>
          <p:nvPr>
            <p:custDataLst>
              <p:tags r:id="rId3"/>
            </p:custDataLst>
          </p:nvPr>
        </p:nvPicPr>
        <p:blipFill>
          <a:blip r:embed="rId9" cstate="print"/>
          <a:srcRect/>
          <a:stretch>
            <a:fillRect/>
          </a:stretch>
        </p:blipFill>
        <p:spPr bwMode="auto">
          <a:xfrm>
            <a:off x="566738" y="4710113"/>
            <a:ext cx="2133600" cy="303212"/>
          </a:xfrm>
          <a:prstGeom prst="rect">
            <a:avLst/>
          </a:prstGeom>
          <a:noFill/>
          <a:ln w="15875" algn="ctr">
            <a:noFill/>
            <a:miter lim="800000"/>
            <a:headEnd/>
            <a:tailEnd/>
          </a:ln>
        </p:spPr>
      </p:pic>
      <p:pic>
        <p:nvPicPr>
          <p:cNvPr id="386064" name="Picture 16" descr="txp_fig"/>
          <p:cNvPicPr>
            <a:picLocks noChangeAspect="1" noChangeArrowheads="1"/>
          </p:cNvPicPr>
          <p:nvPr>
            <p:custDataLst>
              <p:tags r:id="rId4"/>
            </p:custDataLst>
          </p:nvPr>
        </p:nvPicPr>
        <p:blipFill>
          <a:blip r:embed="rId10" cstate="print"/>
          <a:srcRect/>
          <a:stretch>
            <a:fillRect/>
          </a:stretch>
        </p:blipFill>
        <p:spPr bwMode="auto">
          <a:xfrm>
            <a:off x="3900488" y="4694238"/>
            <a:ext cx="4538662" cy="319087"/>
          </a:xfrm>
          <a:prstGeom prst="rect">
            <a:avLst/>
          </a:prstGeom>
          <a:noFill/>
          <a:ln w="15875" algn="ctr">
            <a:noFill/>
            <a:miter lim="800000"/>
            <a:headEnd/>
            <a:tailEnd/>
          </a:ln>
        </p:spPr>
      </p:pic>
      <p:pic>
        <p:nvPicPr>
          <p:cNvPr id="386068" name="Picture 20" descr="txp_fig"/>
          <p:cNvPicPr>
            <a:picLocks noChangeAspect="1" noChangeArrowheads="1"/>
          </p:cNvPicPr>
          <p:nvPr>
            <p:custDataLst>
              <p:tags r:id="rId5"/>
            </p:custDataLst>
          </p:nvPr>
        </p:nvPicPr>
        <p:blipFill>
          <a:blip r:embed="rId11" cstate="print"/>
          <a:srcRect/>
          <a:stretch>
            <a:fillRect/>
          </a:stretch>
        </p:blipFill>
        <p:spPr bwMode="auto">
          <a:xfrm>
            <a:off x="3198813" y="5989638"/>
            <a:ext cx="1958975" cy="557212"/>
          </a:xfrm>
          <a:prstGeom prst="rect">
            <a:avLst/>
          </a:prstGeom>
          <a:noFill/>
          <a:ln w="1587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6055"/>
                                        </p:tgtEl>
                                        <p:attrNameLst>
                                          <p:attrName>style.visibility</p:attrName>
                                        </p:attrNameLst>
                                      </p:cBhvr>
                                      <p:to>
                                        <p:strVal val="visible"/>
                                      </p:to>
                                    </p:set>
                                    <p:animEffect transition="in" filter="blinds(horizontal)">
                                      <p:cBhvr>
                                        <p:cTn id="7" dur="500"/>
                                        <p:tgtEl>
                                          <p:spTgt spid="38605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411">
                                            <p:txEl>
                                              <p:pRg st="2" end="2"/>
                                            </p:txEl>
                                          </p:spTgt>
                                        </p:tgtEl>
                                        <p:attrNameLst>
                                          <p:attrName>style.visibility</p:attrName>
                                        </p:attrNameLst>
                                      </p:cBhvr>
                                      <p:to>
                                        <p:strVal val="visible"/>
                                      </p:to>
                                    </p:set>
                                    <p:animEffect transition="in" filter="blinds(horizontal)">
                                      <p:cBhvr>
                                        <p:cTn id="12" dur="500"/>
                                        <p:tgtEl>
                                          <p:spTgt spid="174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86056"/>
                                        </p:tgtEl>
                                        <p:attrNameLst>
                                          <p:attrName>style.visibility</p:attrName>
                                        </p:attrNameLst>
                                      </p:cBhvr>
                                      <p:to>
                                        <p:strVal val="visible"/>
                                      </p:to>
                                    </p:set>
                                    <p:animEffect transition="in" filter="blinds(horizontal)">
                                      <p:cBhvr>
                                        <p:cTn id="17" dur="500"/>
                                        <p:tgtEl>
                                          <p:spTgt spid="38605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7411">
                                            <p:txEl>
                                              <p:pRg st="4" end="4"/>
                                            </p:txEl>
                                          </p:spTgt>
                                        </p:tgtEl>
                                        <p:attrNameLst>
                                          <p:attrName>style.visibility</p:attrName>
                                        </p:attrNameLst>
                                      </p:cBhvr>
                                      <p:to>
                                        <p:strVal val="visible"/>
                                      </p:to>
                                    </p:set>
                                    <p:animEffect transition="in" filter="blinds(horizontal)">
                                      <p:cBhvr>
                                        <p:cTn id="22" dur="500"/>
                                        <p:tgtEl>
                                          <p:spTgt spid="1741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86057"/>
                                        </p:tgtEl>
                                        <p:attrNameLst>
                                          <p:attrName>style.visibility</p:attrName>
                                        </p:attrNameLst>
                                      </p:cBhvr>
                                      <p:to>
                                        <p:strVal val="visible"/>
                                      </p:to>
                                    </p:set>
                                    <p:animEffect transition="in" filter="blinds(horizontal)">
                                      <p:cBhvr>
                                        <p:cTn id="27" dur="500"/>
                                        <p:tgtEl>
                                          <p:spTgt spid="38605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86064"/>
                                        </p:tgtEl>
                                        <p:attrNameLst>
                                          <p:attrName>style.visibility</p:attrName>
                                        </p:attrNameLst>
                                      </p:cBhvr>
                                      <p:to>
                                        <p:strVal val="visible"/>
                                      </p:to>
                                    </p:set>
                                    <p:animEffect transition="in" filter="blinds(horizontal)">
                                      <p:cBhvr>
                                        <p:cTn id="32" dur="500"/>
                                        <p:tgtEl>
                                          <p:spTgt spid="38606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7411">
                                            <p:txEl>
                                              <p:pRg st="6" end="6"/>
                                            </p:txEl>
                                          </p:spTgt>
                                        </p:tgtEl>
                                        <p:attrNameLst>
                                          <p:attrName>style.visibility</p:attrName>
                                        </p:attrNameLst>
                                      </p:cBhvr>
                                      <p:to>
                                        <p:strVal val="visible"/>
                                      </p:to>
                                    </p:set>
                                    <p:animEffect transition="in" filter="blinds(horizontal)">
                                      <p:cBhvr>
                                        <p:cTn id="37" dur="500"/>
                                        <p:tgtEl>
                                          <p:spTgt spid="1741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86068"/>
                                        </p:tgtEl>
                                        <p:attrNameLst>
                                          <p:attrName>style.visibility</p:attrName>
                                        </p:attrNameLst>
                                      </p:cBhvr>
                                      <p:to>
                                        <p:strVal val="visible"/>
                                      </p:to>
                                    </p:set>
                                    <p:animEffect transition="in" filter="blinds(horizontal)">
                                      <p:cBhvr>
                                        <p:cTn id="42" dur="500"/>
                                        <p:tgtEl>
                                          <p:spTgt spid="3860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171450"/>
            <a:ext cx="8229600" cy="1143000"/>
          </a:xfrm>
        </p:spPr>
        <p:txBody>
          <a:bodyPr/>
          <a:lstStyle/>
          <a:p>
            <a:pPr eaLnBrk="1" hangingPunct="1"/>
            <a:r>
              <a:rPr lang="en-GB" sz="2800" b="1" smtClean="0">
                <a:solidFill>
                  <a:srgbClr val="0066FF"/>
                </a:solidFill>
              </a:rPr>
              <a:t>Errors in Difference Scores</a:t>
            </a:r>
            <a:endParaRPr lang="en-US" sz="2800" b="1" smtClean="0">
              <a:solidFill>
                <a:srgbClr val="0066FF"/>
              </a:solidFill>
            </a:endParaRPr>
          </a:p>
        </p:txBody>
      </p:sp>
      <p:sp>
        <p:nvSpPr>
          <p:cNvPr id="387075" name="Rectangle 3"/>
          <p:cNvSpPr>
            <a:spLocks noGrp="1" noChangeArrowheads="1"/>
          </p:cNvSpPr>
          <p:nvPr>
            <p:ph type="body" idx="1"/>
          </p:nvPr>
        </p:nvSpPr>
        <p:spPr>
          <a:xfrm>
            <a:off x="457200" y="836613"/>
            <a:ext cx="8229600" cy="4525962"/>
          </a:xfrm>
        </p:spPr>
        <p:txBody>
          <a:bodyPr/>
          <a:lstStyle/>
          <a:p>
            <a:pPr eaLnBrk="1" hangingPunct="1">
              <a:buFontTx/>
              <a:buNone/>
            </a:pPr>
            <a:r>
              <a:rPr lang="en-US" sz="2800" dirty="0" smtClean="0"/>
              <a:t>The reliability can be very low if true scores are highly correlated</a:t>
            </a:r>
          </a:p>
          <a:p>
            <a:pPr eaLnBrk="1" hangingPunct="1">
              <a:buFontTx/>
              <a:buNone/>
            </a:pPr>
            <a:endParaRPr lang="en-US" sz="2800" dirty="0" smtClean="0"/>
          </a:p>
          <a:p>
            <a:pPr eaLnBrk="1" hangingPunct="1">
              <a:buFontTx/>
              <a:buNone/>
            </a:pPr>
            <a:endParaRPr lang="en-US" sz="2800" dirty="0" smtClean="0"/>
          </a:p>
          <a:p>
            <a:pPr eaLnBrk="1" hangingPunct="1">
              <a:buFontTx/>
              <a:buNone/>
            </a:pPr>
            <a:r>
              <a:rPr lang="en-US" sz="2800" dirty="0" smtClean="0"/>
              <a:t>gets low, but the error variance does not</a:t>
            </a:r>
          </a:p>
          <a:p>
            <a:pPr eaLnBrk="1" hangingPunct="1">
              <a:buFontTx/>
              <a:buNone/>
            </a:pPr>
            <a:endParaRPr lang="en-US" sz="2800" dirty="0" smtClean="0"/>
          </a:p>
          <a:p>
            <a:pPr eaLnBrk="1" hangingPunct="1">
              <a:buFontTx/>
              <a:buNone/>
            </a:pPr>
            <a:endParaRPr lang="en-US" sz="2800" dirty="0" smtClean="0"/>
          </a:p>
          <a:p>
            <a:pPr eaLnBrk="1" hangingPunct="1">
              <a:buFontTx/>
              <a:buNone/>
            </a:pPr>
            <a:r>
              <a:rPr lang="en-US" sz="2800" dirty="0" smtClean="0"/>
              <a:t>Reliability:</a:t>
            </a:r>
          </a:p>
          <a:p>
            <a:pPr eaLnBrk="1" hangingPunct="1">
              <a:buFontTx/>
              <a:buNone/>
            </a:pPr>
            <a:endParaRPr lang="en-US" sz="2800" dirty="0" smtClean="0"/>
          </a:p>
          <a:p>
            <a:pPr eaLnBrk="1" hangingPunct="1">
              <a:buFontTx/>
              <a:buNone/>
            </a:pPr>
            <a:endParaRPr lang="en-US" sz="2800" dirty="0" smtClean="0"/>
          </a:p>
          <a:p>
            <a:pPr eaLnBrk="1" hangingPunct="1">
              <a:buFontTx/>
              <a:buNone/>
            </a:pPr>
            <a:r>
              <a:rPr lang="en-US" sz="2800" dirty="0" smtClean="0"/>
              <a:t>So do not measure a chronic attribute in a pretest-posttest design.</a:t>
            </a:r>
          </a:p>
          <a:p>
            <a:pPr eaLnBrk="1" hangingPunct="1">
              <a:buFontTx/>
              <a:buNone/>
            </a:pPr>
            <a:endParaRPr lang="en-US" sz="2800" dirty="0" smtClean="0"/>
          </a:p>
          <a:p>
            <a:pPr eaLnBrk="1" hangingPunct="1">
              <a:buFontTx/>
              <a:buNone/>
            </a:pPr>
            <a:endParaRPr lang="en-US" sz="2800" dirty="0" smtClean="0"/>
          </a:p>
        </p:txBody>
      </p:sp>
      <p:pic>
        <p:nvPicPr>
          <p:cNvPr id="387076" name="Picture 4" descr="txp_fig"/>
          <p:cNvPicPr>
            <a:picLocks noChangeAspect="1" noChangeArrowheads="1"/>
          </p:cNvPicPr>
          <p:nvPr>
            <p:custDataLst>
              <p:tags r:id="rId1"/>
            </p:custDataLst>
          </p:nvPr>
        </p:nvPicPr>
        <p:blipFill>
          <a:blip r:embed="rId7" cstate="print"/>
          <a:srcRect/>
          <a:stretch>
            <a:fillRect/>
          </a:stretch>
        </p:blipFill>
        <p:spPr bwMode="auto">
          <a:xfrm>
            <a:off x="2733675" y="1844675"/>
            <a:ext cx="2054225" cy="303213"/>
          </a:xfrm>
          <a:prstGeom prst="rect">
            <a:avLst/>
          </a:prstGeom>
          <a:noFill/>
          <a:ln w="15875" algn="ctr">
            <a:noFill/>
            <a:miter lim="800000"/>
            <a:headEnd/>
            <a:tailEnd/>
          </a:ln>
        </p:spPr>
      </p:pic>
      <p:pic>
        <p:nvPicPr>
          <p:cNvPr id="387077" name="Picture 5" descr="txp_fig"/>
          <p:cNvPicPr>
            <a:picLocks noChangeAspect="1" noChangeArrowheads="1"/>
          </p:cNvPicPr>
          <p:nvPr>
            <p:custDataLst>
              <p:tags r:id="rId2"/>
            </p:custDataLst>
          </p:nvPr>
        </p:nvPicPr>
        <p:blipFill>
          <a:blip r:embed="rId8" cstate="print"/>
          <a:srcRect/>
          <a:stretch>
            <a:fillRect/>
          </a:stretch>
        </p:blipFill>
        <p:spPr bwMode="auto">
          <a:xfrm>
            <a:off x="2555875" y="3500438"/>
            <a:ext cx="2244725" cy="303212"/>
          </a:xfrm>
          <a:prstGeom prst="rect">
            <a:avLst/>
          </a:prstGeom>
          <a:noFill/>
          <a:ln w="15875" algn="ctr">
            <a:noFill/>
            <a:miter lim="800000"/>
            <a:headEnd/>
            <a:tailEnd/>
          </a:ln>
        </p:spPr>
      </p:pic>
      <p:pic>
        <p:nvPicPr>
          <p:cNvPr id="387078" name="Picture 6" descr="txp_fig"/>
          <p:cNvPicPr>
            <a:picLocks noChangeAspect="1" noChangeArrowheads="1"/>
          </p:cNvPicPr>
          <p:nvPr>
            <p:custDataLst>
              <p:tags r:id="rId3"/>
            </p:custDataLst>
          </p:nvPr>
        </p:nvPicPr>
        <p:blipFill>
          <a:blip r:embed="rId9" cstate="print"/>
          <a:srcRect/>
          <a:stretch>
            <a:fillRect/>
          </a:stretch>
        </p:blipFill>
        <p:spPr bwMode="auto">
          <a:xfrm>
            <a:off x="965200" y="2349500"/>
            <a:ext cx="6846888" cy="319088"/>
          </a:xfrm>
          <a:prstGeom prst="rect">
            <a:avLst/>
          </a:prstGeom>
          <a:noFill/>
          <a:ln w="15875" algn="ctr">
            <a:noFill/>
            <a:miter lim="800000"/>
            <a:headEnd/>
            <a:tailEnd/>
          </a:ln>
        </p:spPr>
      </p:pic>
      <p:pic>
        <p:nvPicPr>
          <p:cNvPr id="387082" name="Picture 10" descr="txp_fig"/>
          <p:cNvPicPr>
            <a:picLocks noChangeAspect="1" noChangeArrowheads="1"/>
          </p:cNvPicPr>
          <p:nvPr>
            <p:custDataLst>
              <p:tags r:id="rId4"/>
            </p:custDataLst>
          </p:nvPr>
        </p:nvPicPr>
        <p:blipFill>
          <a:blip r:embed="rId10" cstate="print"/>
          <a:srcRect/>
          <a:stretch>
            <a:fillRect/>
          </a:stretch>
        </p:blipFill>
        <p:spPr bwMode="auto">
          <a:xfrm>
            <a:off x="1450975" y="4076700"/>
            <a:ext cx="4489450" cy="319088"/>
          </a:xfrm>
          <a:prstGeom prst="rect">
            <a:avLst/>
          </a:prstGeom>
          <a:noFill/>
          <a:ln w="15875" algn="ctr">
            <a:noFill/>
            <a:miter lim="800000"/>
            <a:headEnd/>
            <a:tailEnd/>
          </a:ln>
        </p:spPr>
      </p:pic>
      <p:pic>
        <p:nvPicPr>
          <p:cNvPr id="387086" name="Picture 14" descr="txp_fig"/>
          <p:cNvPicPr>
            <a:picLocks noChangeAspect="1" noChangeArrowheads="1"/>
          </p:cNvPicPr>
          <p:nvPr>
            <p:custDataLst>
              <p:tags r:id="rId5"/>
            </p:custDataLst>
          </p:nvPr>
        </p:nvPicPr>
        <p:blipFill>
          <a:blip r:embed="rId11" cstate="print"/>
          <a:srcRect/>
          <a:stretch>
            <a:fillRect/>
          </a:stretch>
        </p:blipFill>
        <p:spPr bwMode="auto">
          <a:xfrm>
            <a:off x="1476375" y="4887913"/>
            <a:ext cx="4694238" cy="557212"/>
          </a:xfrm>
          <a:prstGeom prst="rect">
            <a:avLst/>
          </a:prstGeom>
          <a:noFill/>
          <a:ln w="1587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7076"/>
                                        </p:tgtEl>
                                        <p:attrNameLst>
                                          <p:attrName>style.visibility</p:attrName>
                                        </p:attrNameLst>
                                      </p:cBhvr>
                                      <p:to>
                                        <p:strVal val="visible"/>
                                      </p:to>
                                    </p:set>
                                    <p:animEffect transition="in" filter="blinds(horizontal)">
                                      <p:cBhvr>
                                        <p:cTn id="7" dur="500"/>
                                        <p:tgtEl>
                                          <p:spTgt spid="38707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87078"/>
                                        </p:tgtEl>
                                        <p:attrNameLst>
                                          <p:attrName>style.visibility</p:attrName>
                                        </p:attrNameLst>
                                      </p:cBhvr>
                                      <p:to>
                                        <p:strVal val="visible"/>
                                      </p:to>
                                    </p:set>
                                    <p:animEffect transition="in" filter="blinds(horizontal)">
                                      <p:cBhvr>
                                        <p:cTn id="12" dur="500"/>
                                        <p:tgtEl>
                                          <p:spTgt spid="387078"/>
                                        </p:tgtEl>
                                      </p:cBhvr>
                                    </p:animEffect>
                                  </p:childTnLst>
                                </p:cTn>
                              </p:par>
                              <p:par>
                                <p:cTn id="13" presetID="3" presetClass="entr" presetSubtype="10" fill="hold" nodeType="withEffect">
                                  <p:stCondLst>
                                    <p:cond delay="0"/>
                                  </p:stCondLst>
                                  <p:childTnLst>
                                    <p:set>
                                      <p:cBhvr>
                                        <p:cTn id="14" dur="1" fill="hold">
                                          <p:stCondLst>
                                            <p:cond delay="0"/>
                                          </p:stCondLst>
                                        </p:cTn>
                                        <p:tgtEl>
                                          <p:spTgt spid="387075">
                                            <p:txEl>
                                              <p:pRg st="3" end="3"/>
                                            </p:txEl>
                                          </p:spTgt>
                                        </p:tgtEl>
                                        <p:attrNameLst>
                                          <p:attrName>style.visibility</p:attrName>
                                        </p:attrNameLst>
                                      </p:cBhvr>
                                      <p:to>
                                        <p:strVal val="visible"/>
                                      </p:to>
                                    </p:set>
                                    <p:animEffect transition="in" filter="blinds(horizontal)">
                                      <p:cBhvr>
                                        <p:cTn id="15" dur="500"/>
                                        <p:tgtEl>
                                          <p:spTgt spid="38707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387077"/>
                                        </p:tgtEl>
                                        <p:attrNameLst>
                                          <p:attrName>style.visibility</p:attrName>
                                        </p:attrNameLst>
                                      </p:cBhvr>
                                      <p:to>
                                        <p:strVal val="visible"/>
                                      </p:to>
                                    </p:set>
                                    <p:animEffect transition="in" filter="blinds(horizontal)">
                                      <p:cBhvr>
                                        <p:cTn id="20" dur="500"/>
                                        <p:tgtEl>
                                          <p:spTgt spid="387077"/>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nodeType="clickEffect">
                                  <p:stCondLst>
                                    <p:cond delay="0"/>
                                  </p:stCondLst>
                                  <p:childTnLst>
                                    <p:set>
                                      <p:cBhvr>
                                        <p:cTn id="24" dur="1" fill="hold">
                                          <p:stCondLst>
                                            <p:cond delay="0"/>
                                          </p:stCondLst>
                                        </p:cTn>
                                        <p:tgtEl>
                                          <p:spTgt spid="387082"/>
                                        </p:tgtEl>
                                        <p:attrNameLst>
                                          <p:attrName>style.visibility</p:attrName>
                                        </p:attrNameLst>
                                      </p:cBhvr>
                                      <p:to>
                                        <p:strVal val="visible"/>
                                      </p:to>
                                    </p:set>
                                    <p:animEffect transition="in" filter="blinds(horizontal)">
                                      <p:cBhvr>
                                        <p:cTn id="25" dur="500"/>
                                        <p:tgtEl>
                                          <p:spTgt spid="387082"/>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387075">
                                            <p:txEl>
                                              <p:pRg st="6" end="6"/>
                                            </p:txEl>
                                          </p:spTgt>
                                        </p:tgtEl>
                                        <p:attrNameLst>
                                          <p:attrName>style.visibility</p:attrName>
                                        </p:attrNameLst>
                                      </p:cBhvr>
                                      <p:to>
                                        <p:strVal val="visible"/>
                                      </p:to>
                                    </p:set>
                                    <p:animEffect transition="in" filter="blinds(horizontal)">
                                      <p:cBhvr>
                                        <p:cTn id="30" dur="500"/>
                                        <p:tgtEl>
                                          <p:spTgt spid="387075">
                                            <p:txEl>
                                              <p:pRg st="6" end="6"/>
                                            </p:txEl>
                                          </p:spTgt>
                                        </p:tgtEl>
                                      </p:cBhvr>
                                    </p:animEffect>
                                  </p:childTnLst>
                                </p:cTn>
                              </p:par>
                              <p:par>
                                <p:cTn id="31" presetID="3" presetClass="entr" presetSubtype="10" fill="hold" nodeType="withEffect">
                                  <p:stCondLst>
                                    <p:cond delay="0"/>
                                  </p:stCondLst>
                                  <p:childTnLst>
                                    <p:set>
                                      <p:cBhvr>
                                        <p:cTn id="32" dur="1" fill="hold">
                                          <p:stCondLst>
                                            <p:cond delay="0"/>
                                          </p:stCondLst>
                                        </p:cTn>
                                        <p:tgtEl>
                                          <p:spTgt spid="387086"/>
                                        </p:tgtEl>
                                        <p:attrNameLst>
                                          <p:attrName>style.visibility</p:attrName>
                                        </p:attrNameLst>
                                      </p:cBhvr>
                                      <p:to>
                                        <p:strVal val="visible"/>
                                      </p:to>
                                    </p:set>
                                    <p:animEffect transition="in" filter="blinds(horizontal)">
                                      <p:cBhvr>
                                        <p:cTn id="33" dur="500"/>
                                        <p:tgtEl>
                                          <p:spTgt spid="387086"/>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387075">
                                            <p:txEl>
                                              <p:pRg st="9" end="9"/>
                                            </p:txEl>
                                          </p:spTgt>
                                        </p:tgtEl>
                                        <p:attrNameLst>
                                          <p:attrName>style.visibility</p:attrName>
                                        </p:attrNameLst>
                                      </p:cBhvr>
                                      <p:to>
                                        <p:strVal val="visible"/>
                                      </p:to>
                                    </p:set>
                                    <p:animEffect transition="in" filter="blinds(horizontal)">
                                      <p:cBhvr>
                                        <p:cTn id="38" dur="500"/>
                                        <p:tgtEl>
                                          <p:spTgt spid="38707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endParaRPr lang="en-US" smtClean="0"/>
          </a:p>
        </p:txBody>
      </p:sp>
      <p:sp>
        <p:nvSpPr>
          <p:cNvPr id="19459" name="Rectangle 3"/>
          <p:cNvSpPr>
            <a:spLocks noGrp="1" noChangeArrowheads="1"/>
          </p:cNvSpPr>
          <p:nvPr>
            <p:ph type="body" idx="1"/>
          </p:nvPr>
        </p:nvSpPr>
        <p:spPr/>
        <p:txBody>
          <a:bodyPr/>
          <a:lstStyle/>
          <a:p>
            <a:pPr eaLnBrk="1" hangingPunct="1">
              <a:buFontTx/>
              <a:buNone/>
            </a:pPr>
            <a:r>
              <a:rPr lang="en-US" sz="17200" smtClean="0">
                <a:solidFill>
                  <a:srgbClr val="0066FF"/>
                </a:solidFill>
              </a:rPr>
              <a:t>Thanks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nl-NL" smtClean="0">
                <a:solidFill>
                  <a:srgbClr val="0066FF"/>
                </a:solidFill>
              </a:rPr>
              <a:t>outline</a:t>
            </a:r>
          </a:p>
        </p:txBody>
      </p:sp>
      <p:sp>
        <p:nvSpPr>
          <p:cNvPr id="370691" name="Rectangle 3"/>
          <p:cNvSpPr>
            <a:spLocks noGrp="1" noChangeArrowheads="1"/>
          </p:cNvSpPr>
          <p:nvPr>
            <p:ph type="body" idx="1"/>
          </p:nvPr>
        </p:nvSpPr>
        <p:spPr>
          <a:xfrm>
            <a:off x="457200" y="2432050"/>
            <a:ext cx="8229600" cy="4525963"/>
          </a:xfrm>
        </p:spPr>
        <p:txBody>
          <a:bodyPr/>
          <a:lstStyle/>
          <a:p>
            <a:pPr eaLnBrk="1" hangingPunct="1"/>
            <a:r>
              <a:rPr lang="en-GB" sz="2400" b="1" smtClean="0">
                <a:solidFill>
                  <a:srgbClr val="0066FF"/>
                </a:solidFill>
              </a:rPr>
              <a:t>The effect of test lengthening on the reliability</a:t>
            </a:r>
          </a:p>
          <a:p>
            <a:pPr eaLnBrk="1" hangingPunct="1"/>
            <a:r>
              <a:rPr lang="en-GB" sz="2400" b="1" smtClean="0">
                <a:solidFill>
                  <a:srgbClr val="0066FF"/>
                </a:solidFill>
              </a:rPr>
              <a:t>Correcting a correlation for unreliability (attenuation)</a:t>
            </a:r>
          </a:p>
          <a:p>
            <a:pPr eaLnBrk="1" hangingPunct="1"/>
            <a:r>
              <a:rPr lang="en-GB" sz="2400" b="1" smtClean="0">
                <a:solidFill>
                  <a:srgbClr val="0066FF"/>
                </a:solidFill>
              </a:rPr>
              <a:t>True scores: point and interval estimates </a:t>
            </a:r>
          </a:p>
          <a:p>
            <a:pPr eaLnBrk="1" hangingPunct="1"/>
            <a:r>
              <a:rPr lang="en-GB" sz="2400" b="1" smtClean="0">
                <a:solidFill>
                  <a:srgbClr val="0066FF"/>
                </a:solidFill>
              </a:rPr>
              <a:t>Reliability of difference scores</a:t>
            </a:r>
          </a:p>
          <a:p>
            <a:pPr eaLnBrk="1" hangingPunct="1"/>
            <a:endParaRPr lang="en-GB" sz="2400" b="1" smtClean="0">
              <a:solidFill>
                <a:srgbClr val="0066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70691">
                                            <p:txEl>
                                              <p:pRg st="0" end="0"/>
                                            </p:txEl>
                                          </p:spTgt>
                                        </p:tgtEl>
                                        <p:attrNameLst>
                                          <p:attrName>style.visibility</p:attrName>
                                        </p:attrNameLst>
                                      </p:cBhvr>
                                      <p:to>
                                        <p:strVal val="visible"/>
                                      </p:to>
                                    </p:set>
                                    <p:animEffect transition="in" filter="blinds(horizontal)">
                                      <p:cBhvr>
                                        <p:cTn id="7" dur="500"/>
                                        <p:tgtEl>
                                          <p:spTgt spid="3706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70691">
                                            <p:txEl>
                                              <p:pRg st="1" end="1"/>
                                            </p:txEl>
                                          </p:spTgt>
                                        </p:tgtEl>
                                        <p:attrNameLst>
                                          <p:attrName>style.visibility</p:attrName>
                                        </p:attrNameLst>
                                      </p:cBhvr>
                                      <p:to>
                                        <p:strVal val="visible"/>
                                      </p:to>
                                    </p:set>
                                    <p:animEffect transition="in" filter="blinds(horizontal)">
                                      <p:cBhvr>
                                        <p:cTn id="12" dur="500"/>
                                        <p:tgtEl>
                                          <p:spTgt spid="3706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70691">
                                            <p:txEl>
                                              <p:pRg st="2" end="2"/>
                                            </p:txEl>
                                          </p:spTgt>
                                        </p:tgtEl>
                                        <p:attrNameLst>
                                          <p:attrName>style.visibility</p:attrName>
                                        </p:attrNameLst>
                                      </p:cBhvr>
                                      <p:to>
                                        <p:strVal val="visible"/>
                                      </p:to>
                                    </p:set>
                                    <p:animEffect transition="in" filter="blinds(horizontal)">
                                      <p:cBhvr>
                                        <p:cTn id="17" dur="500"/>
                                        <p:tgtEl>
                                          <p:spTgt spid="3706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70691">
                                            <p:txEl>
                                              <p:pRg st="3" end="3"/>
                                            </p:txEl>
                                          </p:spTgt>
                                        </p:tgtEl>
                                        <p:attrNameLst>
                                          <p:attrName>style.visibility</p:attrName>
                                        </p:attrNameLst>
                                      </p:cBhvr>
                                      <p:to>
                                        <p:strVal val="visible"/>
                                      </p:to>
                                    </p:set>
                                    <p:animEffect transition="in" filter="blinds(horizontal)">
                                      <p:cBhvr>
                                        <p:cTn id="22" dur="500"/>
                                        <p:tgtEl>
                                          <p:spTgt spid="3706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107950" y="-26988"/>
            <a:ext cx="8229600" cy="1143001"/>
          </a:xfrm>
        </p:spPr>
        <p:txBody>
          <a:bodyPr/>
          <a:lstStyle/>
          <a:p>
            <a:pPr eaLnBrk="1" hangingPunct="1"/>
            <a:r>
              <a:rPr lang="nl-NL" sz="2400" b="1" smtClean="0">
                <a:solidFill>
                  <a:srgbClr val="0066FF"/>
                </a:solidFill>
              </a:rPr>
              <a:t>Spearman’s (1904) one-factor model</a:t>
            </a:r>
          </a:p>
        </p:txBody>
      </p:sp>
      <p:sp>
        <p:nvSpPr>
          <p:cNvPr id="342019" name="Rectangle 3"/>
          <p:cNvSpPr>
            <a:spLocks noChangeArrowheads="1"/>
          </p:cNvSpPr>
          <p:nvPr/>
        </p:nvSpPr>
        <p:spPr bwMode="auto">
          <a:xfrm>
            <a:off x="777875" y="5229225"/>
            <a:ext cx="8763000" cy="5715000"/>
          </a:xfrm>
          <a:prstGeom prst="rect">
            <a:avLst/>
          </a:prstGeom>
          <a:noFill/>
          <a:ln w="9525">
            <a:noFill/>
            <a:miter lim="800000"/>
            <a:headEnd/>
            <a:tailEnd/>
          </a:ln>
        </p:spPr>
        <p:txBody>
          <a:bodyPr/>
          <a:lstStyle/>
          <a:p>
            <a:pPr marL="342900" indent="-342900">
              <a:spcBef>
                <a:spcPct val="20000"/>
              </a:spcBef>
              <a:buFont typeface="Wingdings" pitchFamily="2" charset="2"/>
              <a:buChar char="Ø"/>
            </a:pPr>
            <a:r>
              <a:rPr lang="en-US" sz="2400"/>
              <a:t>The one-factor model is </a:t>
            </a:r>
          </a:p>
          <a:p>
            <a:pPr marL="742950" lvl="1" indent="-285750">
              <a:spcBef>
                <a:spcPct val="20000"/>
              </a:spcBef>
              <a:buFont typeface="Wingdings" pitchFamily="2" charset="2"/>
              <a:buNone/>
            </a:pPr>
            <a:r>
              <a:rPr lang="nl-NL">
                <a:cs typeface="Arial" charset="0"/>
              </a:rPr>
              <a:t>	Parameters:</a:t>
            </a:r>
            <a:endParaRPr lang="el-GR">
              <a:cs typeface="Arial" charset="0"/>
            </a:endParaRPr>
          </a:p>
          <a:p>
            <a:pPr marL="742950" lvl="1" indent="-285750">
              <a:spcBef>
                <a:spcPct val="20000"/>
              </a:spcBef>
              <a:buFont typeface="Wingdings" pitchFamily="2" charset="2"/>
              <a:buNone/>
            </a:pPr>
            <a:endParaRPr lang="en-US" sz="2800">
              <a:latin typeface="Times New Roman" pitchFamily="18" charset="0"/>
            </a:endParaRPr>
          </a:p>
          <a:p>
            <a:pPr marL="342900" indent="-342900">
              <a:spcBef>
                <a:spcPct val="20000"/>
              </a:spcBef>
              <a:buFont typeface="Wingdings" pitchFamily="2" charset="2"/>
              <a:buChar char="Ø"/>
            </a:pPr>
            <a:endParaRPr lang="en-US" sz="2800">
              <a:latin typeface="Times" pitchFamily="18" charset="0"/>
              <a:cs typeface="Times New Roman" pitchFamily="18" charset="0"/>
            </a:endParaRPr>
          </a:p>
          <a:p>
            <a:pPr marL="1143000" lvl="2" indent="-228600">
              <a:spcBef>
                <a:spcPct val="20000"/>
              </a:spcBef>
              <a:buFont typeface="Wingdings" pitchFamily="2" charset="2"/>
              <a:buChar char="§"/>
            </a:pPr>
            <a:endParaRPr lang="nl-NL" sz="2800">
              <a:solidFill>
                <a:schemeClr val="hlink"/>
              </a:solidFill>
              <a:latin typeface="Times New Roman" pitchFamily="18" charset="0"/>
            </a:endParaRPr>
          </a:p>
        </p:txBody>
      </p:sp>
      <p:sp>
        <p:nvSpPr>
          <p:cNvPr id="342020" name="Rectangle 4"/>
          <p:cNvSpPr>
            <a:spLocks noChangeArrowheads="1"/>
          </p:cNvSpPr>
          <p:nvPr/>
        </p:nvSpPr>
        <p:spPr bwMode="auto">
          <a:xfrm>
            <a:off x="5275263" y="1798638"/>
            <a:ext cx="990600" cy="533400"/>
          </a:xfrm>
          <a:prstGeom prst="rect">
            <a:avLst/>
          </a:prstGeom>
          <a:solidFill>
            <a:srgbClr val="99CC00"/>
          </a:solidFill>
          <a:ln w="9525">
            <a:solidFill>
              <a:srgbClr val="000000"/>
            </a:solidFill>
            <a:miter lim="800000"/>
            <a:headEnd/>
            <a:tailEnd/>
          </a:ln>
        </p:spPr>
        <p:txBody>
          <a:bodyPr/>
          <a:lstStyle/>
          <a:p>
            <a:pPr eaLnBrk="0" hangingPunct="0"/>
            <a:r>
              <a:rPr lang="nl-NL" sz="2900">
                <a:solidFill>
                  <a:srgbClr val="000000"/>
                </a:solidFill>
                <a:latin typeface="Times New Roman" pitchFamily="18" charset="0"/>
              </a:rPr>
              <a:t>  X</a:t>
            </a:r>
            <a:r>
              <a:rPr lang="nl-NL" sz="2900" baseline="-25000">
                <a:solidFill>
                  <a:srgbClr val="000000"/>
                </a:solidFill>
                <a:latin typeface="Times New Roman" pitchFamily="18" charset="0"/>
              </a:rPr>
              <a:t>1</a:t>
            </a:r>
            <a:endParaRPr lang="nl-NL" sz="1200" baseline="-25000">
              <a:solidFill>
                <a:srgbClr val="000000"/>
              </a:solidFill>
              <a:latin typeface="Times New Roman" pitchFamily="18" charset="0"/>
            </a:endParaRPr>
          </a:p>
        </p:txBody>
      </p:sp>
      <p:sp>
        <p:nvSpPr>
          <p:cNvPr id="342021" name="Rectangle 5"/>
          <p:cNvSpPr>
            <a:spLocks noChangeArrowheads="1"/>
          </p:cNvSpPr>
          <p:nvPr/>
        </p:nvSpPr>
        <p:spPr bwMode="auto">
          <a:xfrm>
            <a:off x="5275263" y="3094038"/>
            <a:ext cx="990600" cy="533400"/>
          </a:xfrm>
          <a:prstGeom prst="rect">
            <a:avLst/>
          </a:prstGeom>
          <a:solidFill>
            <a:srgbClr val="99CC00"/>
          </a:solidFill>
          <a:ln w="9525">
            <a:solidFill>
              <a:srgbClr val="000000"/>
            </a:solidFill>
            <a:miter lim="800000"/>
            <a:headEnd/>
            <a:tailEnd/>
          </a:ln>
        </p:spPr>
        <p:txBody>
          <a:bodyPr/>
          <a:lstStyle/>
          <a:p>
            <a:pPr eaLnBrk="0" hangingPunct="0"/>
            <a:r>
              <a:rPr lang="nl-NL" sz="2900">
                <a:solidFill>
                  <a:srgbClr val="000000"/>
                </a:solidFill>
                <a:latin typeface="Times New Roman" pitchFamily="18" charset="0"/>
              </a:rPr>
              <a:t>  X</a:t>
            </a:r>
            <a:r>
              <a:rPr lang="nl-NL" sz="2900" baseline="-25000">
                <a:solidFill>
                  <a:srgbClr val="000000"/>
                </a:solidFill>
                <a:latin typeface="Times New Roman" pitchFamily="18" charset="0"/>
              </a:rPr>
              <a:t>2</a:t>
            </a:r>
            <a:endParaRPr lang="nl-NL" sz="1200" baseline="-25000">
              <a:solidFill>
                <a:srgbClr val="000000"/>
              </a:solidFill>
              <a:latin typeface="Times New Roman" pitchFamily="18" charset="0"/>
            </a:endParaRPr>
          </a:p>
        </p:txBody>
      </p:sp>
      <p:sp>
        <p:nvSpPr>
          <p:cNvPr id="342022" name="Line 6"/>
          <p:cNvSpPr>
            <a:spLocks noChangeShapeType="1"/>
          </p:cNvSpPr>
          <p:nvPr/>
        </p:nvSpPr>
        <p:spPr bwMode="auto">
          <a:xfrm>
            <a:off x="5643563" y="3551238"/>
            <a:ext cx="0" cy="228600"/>
          </a:xfrm>
          <a:prstGeom prst="line">
            <a:avLst/>
          </a:prstGeom>
          <a:noFill/>
          <a:ln w="9525">
            <a:solidFill>
              <a:srgbClr val="000000"/>
            </a:solidFill>
            <a:prstDash val="sysDot"/>
            <a:round/>
            <a:headEnd/>
            <a:tailEnd/>
          </a:ln>
        </p:spPr>
        <p:txBody>
          <a:bodyPr/>
          <a:lstStyle/>
          <a:p>
            <a:endParaRPr lang="nl-NL"/>
          </a:p>
        </p:txBody>
      </p:sp>
      <p:sp>
        <p:nvSpPr>
          <p:cNvPr id="342023" name="Oval 7"/>
          <p:cNvSpPr>
            <a:spLocks noChangeArrowheads="1"/>
          </p:cNvSpPr>
          <p:nvPr/>
        </p:nvSpPr>
        <p:spPr bwMode="auto">
          <a:xfrm>
            <a:off x="2747963" y="1646238"/>
            <a:ext cx="762000" cy="762000"/>
          </a:xfrm>
          <a:prstGeom prst="ellipse">
            <a:avLst/>
          </a:prstGeom>
          <a:solidFill>
            <a:srgbClr val="FF6600"/>
          </a:solidFill>
          <a:ln w="9525">
            <a:solidFill>
              <a:srgbClr val="000000"/>
            </a:solidFill>
            <a:round/>
            <a:headEnd/>
            <a:tailEnd/>
          </a:ln>
        </p:spPr>
        <p:txBody>
          <a:bodyPr/>
          <a:lstStyle/>
          <a:p>
            <a:pPr eaLnBrk="0" hangingPunct="0"/>
            <a:r>
              <a:rPr lang="nl-NL" i="1"/>
              <a:t>T</a:t>
            </a:r>
            <a:r>
              <a:rPr lang="fr-FR" sz="3200" baseline="-25000">
                <a:latin typeface="Times" pitchFamily="18" charset="0"/>
                <a:cs typeface="Times New Roman" pitchFamily="18" charset="0"/>
              </a:rPr>
              <a:t>1</a:t>
            </a:r>
            <a:r>
              <a:rPr lang="nl-NL" sz="2800">
                <a:latin typeface="Calisto MT" pitchFamily="18" charset="0"/>
              </a:rPr>
              <a:t> </a:t>
            </a:r>
            <a:r>
              <a:rPr lang="nl-NL" sz="1600">
                <a:solidFill>
                  <a:srgbClr val="000000"/>
                </a:solidFill>
                <a:latin typeface="Calisto MT" pitchFamily="18" charset="0"/>
              </a:rPr>
              <a:t>        </a:t>
            </a:r>
          </a:p>
        </p:txBody>
      </p:sp>
      <p:sp>
        <p:nvSpPr>
          <p:cNvPr id="342024" name="Text Box 8"/>
          <p:cNvSpPr txBox="1">
            <a:spLocks noChangeArrowheads="1"/>
          </p:cNvSpPr>
          <p:nvPr/>
        </p:nvSpPr>
        <p:spPr bwMode="auto">
          <a:xfrm>
            <a:off x="8005763" y="1874838"/>
            <a:ext cx="471487" cy="457200"/>
          </a:xfrm>
          <a:prstGeom prst="rect">
            <a:avLst/>
          </a:prstGeom>
          <a:noFill/>
          <a:ln w="9525">
            <a:noFill/>
            <a:miter lim="800000"/>
            <a:headEnd/>
            <a:tailEnd/>
          </a:ln>
        </p:spPr>
        <p:txBody>
          <a:bodyPr wrap="none">
            <a:spAutoFit/>
          </a:bodyPr>
          <a:lstStyle/>
          <a:p>
            <a:pPr eaLnBrk="0" hangingPunct="0"/>
            <a:r>
              <a:rPr lang="nl-NL" sz="2400">
                <a:solidFill>
                  <a:srgbClr val="000000"/>
                </a:solidFill>
                <a:latin typeface="Times New Roman" pitchFamily="18" charset="0"/>
              </a:rPr>
              <a:t>E</a:t>
            </a:r>
            <a:r>
              <a:rPr lang="nl-NL" sz="2400" baseline="-25000">
                <a:solidFill>
                  <a:srgbClr val="000000"/>
                </a:solidFill>
                <a:latin typeface="Times New Roman" pitchFamily="18" charset="0"/>
              </a:rPr>
              <a:t>1</a:t>
            </a:r>
            <a:endParaRPr lang="nl-NL" sz="2400">
              <a:solidFill>
                <a:srgbClr val="000000"/>
              </a:solidFill>
              <a:latin typeface="Times New Roman" pitchFamily="18" charset="0"/>
            </a:endParaRPr>
          </a:p>
        </p:txBody>
      </p:sp>
      <p:sp>
        <p:nvSpPr>
          <p:cNvPr id="342025" name="Line 9"/>
          <p:cNvSpPr>
            <a:spLocks noChangeShapeType="1"/>
          </p:cNvSpPr>
          <p:nvPr/>
        </p:nvSpPr>
        <p:spPr bwMode="auto">
          <a:xfrm flipH="1">
            <a:off x="6519863" y="2103438"/>
            <a:ext cx="1447800" cy="0"/>
          </a:xfrm>
          <a:prstGeom prst="line">
            <a:avLst/>
          </a:prstGeom>
          <a:noFill/>
          <a:ln w="9525">
            <a:solidFill>
              <a:srgbClr val="000000"/>
            </a:solidFill>
            <a:round/>
            <a:headEnd/>
            <a:tailEnd type="triangle" w="med" len="med"/>
          </a:ln>
        </p:spPr>
        <p:txBody>
          <a:bodyPr/>
          <a:lstStyle/>
          <a:p>
            <a:endParaRPr lang="nl-NL"/>
          </a:p>
        </p:txBody>
      </p:sp>
      <p:sp>
        <p:nvSpPr>
          <p:cNvPr id="342026" name="Text Box 10"/>
          <p:cNvSpPr txBox="1">
            <a:spLocks noChangeArrowheads="1"/>
          </p:cNvSpPr>
          <p:nvPr/>
        </p:nvSpPr>
        <p:spPr bwMode="auto">
          <a:xfrm>
            <a:off x="8005763" y="3170238"/>
            <a:ext cx="471487" cy="457200"/>
          </a:xfrm>
          <a:prstGeom prst="rect">
            <a:avLst/>
          </a:prstGeom>
          <a:noFill/>
          <a:ln w="9525" cap="rnd">
            <a:noFill/>
            <a:prstDash val="sysDot"/>
            <a:miter lim="800000"/>
            <a:headEnd/>
            <a:tailEnd/>
          </a:ln>
        </p:spPr>
        <p:txBody>
          <a:bodyPr wrap="none">
            <a:spAutoFit/>
          </a:bodyPr>
          <a:lstStyle/>
          <a:p>
            <a:pPr eaLnBrk="0" hangingPunct="0"/>
            <a:r>
              <a:rPr lang="nl-NL" sz="2400">
                <a:solidFill>
                  <a:srgbClr val="000000"/>
                </a:solidFill>
                <a:latin typeface="Times New Roman" pitchFamily="18" charset="0"/>
              </a:rPr>
              <a:t>E</a:t>
            </a:r>
            <a:r>
              <a:rPr lang="nl-NL" sz="2400" baseline="-25000">
                <a:solidFill>
                  <a:srgbClr val="000000"/>
                </a:solidFill>
                <a:latin typeface="Times New Roman" pitchFamily="18" charset="0"/>
              </a:rPr>
              <a:t>2</a:t>
            </a:r>
            <a:endParaRPr lang="nl-NL" sz="2400">
              <a:solidFill>
                <a:srgbClr val="000000"/>
              </a:solidFill>
              <a:latin typeface="Times New Roman" pitchFamily="18" charset="0"/>
            </a:endParaRPr>
          </a:p>
        </p:txBody>
      </p:sp>
      <p:sp>
        <p:nvSpPr>
          <p:cNvPr id="342027" name="Line 11"/>
          <p:cNvSpPr>
            <a:spLocks noChangeShapeType="1"/>
          </p:cNvSpPr>
          <p:nvPr/>
        </p:nvSpPr>
        <p:spPr bwMode="auto">
          <a:xfrm flipH="1">
            <a:off x="6519863" y="3398838"/>
            <a:ext cx="1447800" cy="0"/>
          </a:xfrm>
          <a:prstGeom prst="line">
            <a:avLst/>
          </a:prstGeom>
          <a:noFill/>
          <a:ln w="9525">
            <a:solidFill>
              <a:srgbClr val="000000"/>
            </a:solidFill>
            <a:round/>
            <a:headEnd/>
            <a:tailEnd type="triangle" w="med" len="med"/>
          </a:ln>
        </p:spPr>
        <p:txBody>
          <a:bodyPr/>
          <a:lstStyle/>
          <a:p>
            <a:endParaRPr lang="nl-NL"/>
          </a:p>
        </p:txBody>
      </p:sp>
      <p:sp>
        <p:nvSpPr>
          <p:cNvPr id="342028" name="Oval 12"/>
          <p:cNvSpPr>
            <a:spLocks noChangeArrowheads="1"/>
          </p:cNvSpPr>
          <p:nvPr/>
        </p:nvSpPr>
        <p:spPr bwMode="auto">
          <a:xfrm>
            <a:off x="2709863" y="2941638"/>
            <a:ext cx="762000" cy="762000"/>
          </a:xfrm>
          <a:prstGeom prst="ellipse">
            <a:avLst/>
          </a:prstGeom>
          <a:solidFill>
            <a:srgbClr val="FF6600"/>
          </a:solidFill>
          <a:ln w="9525">
            <a:solidFill>
              <a:srgbClr val="000000"/>
            </a:solidFill>
            <a:round/>
            <a:headEnd/>
            <a:tailEnd/>
          </a:ln>
        </p:spPr>
        <p:txBody>
          <a:bodyPr/>
          <a:lstStyle/>
          <a:p>
            <a:pPr eaLnBrk="0" hangingPunct="0"/>
            <a:r>
              <a:rPr lang="nl-NL" i="1"/>
              <a:t>T</a:t>
            </a:r>
            <a:r>
              <a:rPr lang="nl-NL"/>
              <a:t> </a:t>
            </a:r>
            <a:r>
              <a:rPr lang="nl-NL" sz="2800" baseline="-25000">
                <a:solidFill>
                  <a:srgbClr val="000000"/>
                </a:solidFill>
                <a:latin typeface="Calisto MT" pitchFamily="18" charset="0"/>
              </a:rPr>
              <a:t>2</a:t>
            </a:r>
            <a:endParaRPr lang="nl-NL" sz="1600">
              <a:solidFill>
                <a:srgbClr val="000000"/>
              </a:solidFill>
              <a:latin typeface="Calisto MT" pitchFamily="18" charset="0"/>
            </a:endParaRPr>
          </a:p>
        </p:txBody>
      </p:sp>
      <p:sp>
        <p:nvSpPr>
          <p:cNvPr id="342029" name="Line 13"/>
          <p:cNvSpPr>
            <a:spLocks noChangeShapeType="1"/>
          </p:cNvSpPr>
          <p:nvPr/>
        </p:nvSpPr>
        <p:spPr bwMode="auto">
          <a:xfrm flipH="1">
            <a:off x="3624263" y="2103438"/>
            <a:ext cx="1447800" cy="0"/>
          </a:xfrm>
          <a:prstGeom prst="line">
            <a:avLst/>
          </a:prstGeom>
          <a:noFill/>
          <a:ln w="9525">
            <a:solidFill>
              <a:srgbClr val="000000"/>
            </a:solidFill>
            <a:round/>
            <a:headEnd type="triangle" w="med" len="med"/>
            <a:tailEnd/>
          </a:ln>
        </p:spPr>
        <p:txBody>
          <a:bodyPr/>
          <a:lstStyle/>
          <a:p>
            <a:endParaRPr lang="nl-NL"/>
          </a:p>
        </p:txBody>
      </p:sp>
      <p:sp>
        <p:nvSpPr>
          <p:cNvPr id="342030" name="Line 14"/>
          <p:cNvSpPr>
            <a:spLocks noChangeShapeType="1"/>
          </p:cNvSpPr>
          <p:nvPr/>
        </p:nvSpPr>
        <p:spPr bwMode="auto">
          <a:xfrm flipH="1">
            <a:off x="3624263" y="3398838"/>
            <a:ext cx="1447800" cy="0"/>
          </a:xfrm>
          <a:prstGeom prst="line">
            <a:avLst/>
          </a:prstGeom>
          <a:noFill/>
          <a:ln w="9525">
            <a:solidFill>
              <a:srgbClr val="000000"/>
            </a:solidFill>
            <a:round/>
            <a:headEnd type="triangle" w="med" len="med"/>
            <a:tailEnd/>
          </a:ln>
        </p:spPr>
        <p:txBody>
          <a:bodyPr/>
          <a:lstStyle/>
          <a:p>
            <a:endParaRPr lang="nl-NL"/>
          </a:p>
        </p:txBody>
      </p:sp>
      <p:sp>
        <p:nvSpPr>
          <p:cNvPr id="342031" name="Rectangle 15"/>
          <p:cNvSpPr>
            <a:spLocks noChangeArrowheads="1"/>
          </p:cNvSpPr>
          <p:nvPr/>
        </p:nvSpPr>
        <p:spPr bwMode="auto">
          <a:xfrm>
            <a:off x="5275263" y="4313238"/>
            <a:ext cx="990600" cy="533400"/>
          </a:xfrm>
          <a:prstGeom prst="rect">
            <a:avLst/>
          </a:prstGeom>
          <a:solidFill>
            <a:srgbClr val="99CC00"/>
          </a:solidFill>
          <a:ln w="9525">
            <a:solidFill>
              <a:srgbClr val="000000"/>
            </a:solidFill>
            <a:miter lim="800000"/>
            <a:headEnd/>
            <a:tailEnd/>
          </a:ln>
        </p:spPr>
        <p:txBody>
          <a:bodyPr/>
          <a:lstStyle/>
          <a:p>
            <a:pPr eaLnBrk="0" hangingPunct="0"/>
            <a:r>
              <a:rPr lang="nl-NL" sz="2900">
                <a:solidFill>
                  <a:srgbClr val="000000"/>
                </a:solidFill>
                <a:latin typeface="Times New Roman" pitchFamily="18" charset="0"/>
              </a:rPr>
              <a:t>  X</a:t>
            </a:r>
            <a:r>
              <a:rPr lang="nl-NL" sz="2900" baseline="-25000">
                <a:solidFill>
                  <a:srgbClr val="000000"/>
                </a:solidFill>
                <a:latin typeface="Times New Roman" pitchFamily="18" charset="0"/>
              </a:rPr>
              <a:t>m</a:t>
            </a:r>
            <a:endParaRPr lang="nl-NL" sz="1200" baseline="-25000">
              <a:solidFill>
                <a:srgbClr val="000000"/>
              </a:solidFill>
              <a:latin typeface="Times New Roman" pitchFamily="18" charset="0"/>
            </a:endParaRPr>
          </a:p>
        </p:txBody>
      </p:sp>
      <p:sp>
        <p:nvSpPr>
          <p:cNvPr id="342032" name="Line 16"/>
          <p:cNvSpPr>
            <a:spLocks noChangeShapeType="1"/>
          </p:cNvSpPr>
          <p:nvPr/>
        </p:nvSpPr>
        <p:spPr bwMode="auto">
          <a:xfrm>
            <a:off x="5643563" y="4567238"/>
            <a:ext cx="0" cy="228600"/>
          </a:xfrm>
          <a:prstGeom prst="line">
            <a:avLst/>
          </a:prstGeom>
          <a:noFill/>
          <a:ln w="9525">
            <a:solidFill>
              <a:srgbClr val="000000"/>
            </a:solidFill>
            <a:prstDash val="sysDot"/>
            <a:round/>
            <a:headEnd/>
            <a:tailEnd/>
          </a:ln>
        </p:spPr>
        <p:txBody>
          <a:bodyPr/>
          <a:lstStyle/>
          <a:p>
            <a:endParaRPr lang="nl-NL"/>
          </a:p>
        </p:txBody>
      </p:sp>
      <p:sp>
        <p:nvSpPr>
          <p:cNvPr id="342033" name="Text Box 17"/>
          <p:cNvSpPr txBox="1">
            <a:spLocks noChangeArrowheads="1"/>
          </p:cNvSpPr>
          <p:nvPr/>
        </p:nvSpPr>
        <p:spPr bwMode="auto">
          <a:xfrm>
            <a:off x="8005763" y="4389438"/>
            <a:ext cx="528637" cy="457200"/>
          </a:xfrm>
          <a:prstGeom prst="rect">
            <a:avLst/>
          </a:prstGeom>
          <a:noFill/>
          <a:ln w="9525">
            <a:noFill/>
            <a:miter lim="800000"/>
            <a:headEnd/>
            <a:tailEnd/>
          </a:ln>
        </p:spPr>
        <p:txBody>
          <a:bodyPr wrap="none">
            <a:spAutoFit/>
          </a:bodyPr>
          <a:lstStyle/>
          <a:p>
            <a:pPr eaLnBrk="0" hangingPunct="0"/>
            <a:r>
              <a:rPr lang="nl-NL" sz="2400">
                <a:solidFill>
                  <a:srgbClr val="000000"/>
                </a:solidFill>
                <a:latin typeface="Times New Roman" pitchFamily="18" charset="0"/>
              </a:rPr>
              <a:t>E</a:t>
            </a:r>
            <a:r>
              <a:rPr lang="nl-NL" sz="2400" baseline="-25000">
                <a:latin typeface="Times New Roman" pitchFamily="18" charset="0"/>
              </a:rPr>
              <a:t>m</a:t>
            </a:r>
            <a:endParaRPr lang="nl-NL" sz="2400">
              <a:solidFill>
                <a:srgbClr val="000000"/>
              </a:solidFill>
              <a:latin typeface="Times New Roman" pitchFamily="18" charset="0"/>
            </a:endParaRPr>
          </a:p>
        </p:txBody>
      </p:sp>
      <p:sp>
        <p:nvSpPr>
          <p:cNvPr id="342034" name="Line 18"/>
          <p:cNvSpPr>
            <a:spLocks noChangeShapeType="1"/>
          </p:cNvSpPr>
          <p:nvPr/>
        </p:nvSpPr>
        <p:spPr bwMode="auto">
          <a:xfrm flipH="1">
            <a:off x="6519863" y="4618038"/>
            <a:ext cx="1447800" cy="0"/>
          </a:xfrm>
          <a:prstGeom prst="line">
            <a:avLst/>
          </a:prstGeom>
          <a:noFill/>
          <a:ln w="9525">
            <a:solidFill>
              <a:srgbClr val="000000"/>
            </a:solidFill>
            <a:round/>
            <a:headEnd/>
            <a:tailEnd type="triangle" w="med" len="med"/>
          </a:ln>
        </p:spPr>
        <p:txBody>
          <a:bodyPr/>
          <a:lstStyle/>
          <a:p>
            <a:endParaRPr lang="nl-NL"/>
          </a:p>
        </p:txBody>
      </p:sp>
      <p:sp>
        <p:nvSpPr>
          <p:cNvPr id="342035" name="Oval 19"/>
          <p:cNvSpPr>
            <a:spLocks noChangeArrowheads="1"/>
          </p:cNvSpPr>
          <p:nvPr/>
        </p:nvSpPr>
        <p:spPr bwMode="auto">
          <a:xfrm>
            <a:off x="2709863" y="4160838"/>
            <a:ext cx="762000" cy="762000"/>
          </a:xfrm>
          <a:prstGeom prst="ellipse">
            <a:avLst/>
          </a:prstGeom>
          <a:solidFill>
            <a:srgbClr val="FF6600"/>
          </a:solidFill>
          <a:ln w="9525">
            <a:solidFill>
              <a:srgbClr val="000000"/>
            </a:solidFill>
            <a:round/>
            <a:headEnd/>
            <a:tailEnd/>
          </a:ln>
        </p:spPr>
        <p:txBody>
          <a:bodyPr/>
          <a:lstStyle/>
          <a:p>
            <a:pPr eaLnBrk="0" hangingPunct="0"/>
            <a:r>
              <a:rPr lang="nl-NL" i="1"/>
              <a:t>T</a:t>
            </a:r>
            <a:r>
              <a:rPr lang="nl-NL" sz="2800" baseline="-25000">
                <a:solidFill>
                  <a:srgbClr val="000000"/>
                </a:solidFill>
                <a:latin typeface="Calisto MT" pitchFamily="18" charset="0"/>
              </a:rPr>
              <a:t>m</a:t>
            </a:r>
            <a:r>
              <a:rPr lang="nl-NL" sz="1600">
                <a:solidFill>
                  <a:srgbClr val="000000"/>
                </a:solidFill>
                <a:latin typeface="Calisto MT" pitchFamily="18" charset="0"/>
              </a:rPr>
              <a:t> </a:t>
            </a:r>
          </a:p>
        </p:txBody>
      </p:sp>
      <p:sp>
        <p:nvSpPr>
          <p:cNvPr id="342036" name="Line 20"/>
          <p:cNvSpPr>
            <a:spLocks noChangeShapeType="1"/>
          </p:cNvSpPr>
          <p:nvPr/>
        </p:nvSpPr>
        <p:spPr bwMode="auto">
          <a:xfrm flipH="1">
            <a:off x="3624263" y="4618038"/>
            <a:ext cx="1447800" cy="0"/>
          </a:xfrm>
          <a:prstGeom prst="line">
            <a:avLst/>
          </a:prstGeom>
          <a:noFill/>
          <a:ln w="9525">
            <a:solidFill>
              <a:srgbClr val="000000"/>
            </a:solidFill>
            <a:round/>
            <a:headEnd type="triangle" w="med" len="med"/>
            <a:tailEnd/>
          </a:ln>
        </p:spPr>
        <p:txBody>
          <a:bodyPr/>
          <a:lstStyle/>
          <a:p>
            <a:endParaRPr lang="nl-NL"/>
          </a:p>
        </p:txBody>
      </p:sp>
      <p:sp>
        <p:nvSpPr>
          <p:cNvPr id="342037" name="Line 21"/>
          <p:cNvSpPr>
            <a:spLocks noChangeShapeType="1"/>
          </p:cNvSpPr>
          <p:nvPr/>
        </p:nvSpPr>
        <p:spPr bwMode="auto">
          <a:xfrm>
            <a:off x="8196263" y="3932238"/>
            <a:ext cx="0" cy="228600"/>
          </a:xfrm>
          <a:prstGeom prst="line">
            <a:avLst/>
          </a:prstGeom>
          <a:noFill/>
          <a:ln w="9525">
            <a:solidFill>
              <a:srgbClr val="000000"/>
            </a:solidFill>
            <a:prstDash val="sysDot"/>
            <a:round/>
            <a:headEnd/>
            <a:tailEnd/>
          </a:ln>
        </p:spPr>
        <p:txBody>
          <a:bodyPr/>
          <a:lstStyle/>
          <a:p>
            <a:endParaRPr lang="nl-NL"/>
          </a:p>
        </p:txBody>
      </p:sp>
      <p:sp>
        <p:nvSpPr>
          <p:cNvPr id="342038" name="Line 22"/>
          <p:cNvSpPr>
            <a:spLocks noChangeShapeType="1"/>
          </p:cNvSpPr>
          <p:nvPr/>
        </p:nvSpPr>
        <p:spPr bwMode="auto">
          <a:xfrm>
            <a:off x="5757863" y="3932238"/>
            <a:ext cx="0" cy="228600"/>
          </a:xfrm>
          <a:prstGeom prst="line">
            <a:avLst/>
          </a:prstGeom>
          <a:noFill/>
          <a:ln w="9525">
            <a:solidFill>
              <a:srgbClr val="000000"/>
            </a:solidFill>
            <a:prstDash val="sysDot"/>
            <a:round/>
            <a:headEnd/>
            <a:tailEnd/>
          </a:ln>
        </p:spPr>
        <p:txBody>
          <a:bodyPr/>
          <a:lstStyle/>
          <a:p>
            <a:endParaRPr lang="nl-NL"/>
          </a:p>
        </p:txBody>
      </p:sp>
      <p:sp>
        <p:nvSpPr>
          <p:cNvPr id="342039" name="Line 23"/>
          <p:cNvSpPr>
            <a:spLocks noChangeShapeType="1"/>
          </p:cNvSpPr>
          <p:nvPr/>
        </p:nvSpPr>
        <p:spPr bwMode="auto">
          <a:xfrm>
            <a:off x="3090863" y="3856038"/>
            <a:ext cx="0" cy="228600"/>
          </a:xfrm>
          <a:prstGeom prst="line">
            <a:avLst/>
          </a:prstGeom>
          <a:noFill/>
          <a:ln w="9525">
            <a:solidFill>
              <a:srgbClr val="000000"/>
            </a:solidFill>
            <a:prstDash val="sysDot"/>
            <a:round/>
            <a:headEnd/>
            <a:tailEnd/>
          </a:ln>
        </p:spPr>
        <p:txBody>
          <a:bodyPr/>
          <a:lstStyle/>
          <a:p>
            <a:endParaRPr lang="nl-NL"/>
          </a:p>
        </p:txBody>
      </p:sp>
      <p:sp>
        <p:nvSpPr>
          <p:cNvPr id="342040" name="Oval 24"/>
          <p:cNvSpPr>
            <a:spLocks noChangeArrowheads="1"/>
          </p:cNvSpPr>
          <p:nvPr/>
        </p:nvSpPr>
        <p:spPr bwMode="auto">
          <a:xfrm>
            <a:off x="762000" y="2941638"/>
            <a:ext cx="762000" cy="762000"/>
          </a:xfrm>
          <a:prstGeom prst="ellipse">
            <a:avLst/>
          </a:prstGeom>
          <a:solidFill>
            <a:srgbClr val="FF6600"/>
          </a:solidFill>
          <a:ln w="9525">
            <a:solidFill>
              <a:srgbClr val="000000"/>
            </a:solidFill>
            <a:round/>
            <a:headEnd/>
            <a:tailEnd/>
          </a:ln>
        </p:spPr>
        <p:txBody>
          <a:bodyPr/>
          <a:lstStyle/>
          <a:p>
            <a:pPr eaLnBrk="0" hangingPunct="0"/>
            <a:r>
              <a:rPr lang="nl-NL" i="1"/>
              <a:t>F</a:t>
            </a:r>
            <a:r>
              <a:rPr lang="nl-NL" sz="2800" baseline="-25000">
                <a:latin typeface="Calisto MT" pitchFamily="18" charset="0"/>
              </a:rPr>
              <a:t>i</a:t>
            </a:r>
            <a:r>
              <a:rPr lang="nl-NL" sz="1600">
                <a:solidFill>
                  <a:srgbClr val="000000"/>
                </a:solidFill>
                <a:latin typeface="Calisto MT" pitchFamily="18" charset="0"/>
              </a:rPr>
              <a:t>        </a:t>
            </a:r>
          </a:p>
        </p:txBody>
      </p:sp>
      <p:sp>
        <p:nvSpPr>
          <p:cNvPr id="342041" name="Line 25"/>
          <p:cNvSpPr>
            <a:spLocks noChangeShapeType="1"/>
          </p:cNvSpPr>
          <p:nvPr/>
        </p:nvSpPr>
        <p:spPr bwMode="auto">
          <a:xfrm flipV="1">
            <a:off x="1447800" y="2255838"/>
            <a:ext cx="1219200" cy="762000"/>
          </a:xfrm>
          <a:prstGeom prst="line">
            <a:avLst/>
          </a:prstGeom>
          <a:noFill/>
          <a:ln w="9525">
            <a:solidFill>
              <a:srgbClr val="000000"/>
            </a:solidFill>
            <a:round/>
            <a:headEnd/>
            <a:tailEnd type="triangle" w="med" len="med"/>
          </a:ln>
        </p:spPr>
        <p:txBody>
          <a:bodyPr/>
          <a:lstStyle/>
          <a:p>
            <a:endParaRPr lang="nl-NL"/>
          </a:p>
        </p:txBody>
      </p:sp>
      <p:sp>
        <p:nvSpPr>
          <p:cNvPr id="342042" name="Line 26"/>
          <p:cNvSpPr>
            <a:spLocks noChangeShapeType="1"/>
          </p:cNvSpPr>
          <p:nvPr/>
        </p:nvSpPr>
        <p:spPr bwMode="auto">
          <a:xfrm>
            <a:off x="1447800" y="3627438"/>
            <a:ext cx="1219200" cy="762000"/>
          </a:xfrm>
          <a:prstGeom prst="line">
            <a:avLst/>
          </a:prstGeom>
          <a:noFill/>
          <a:ln w="9525">
            <a:solidFill>
              <a:srgbClr val="000000"/>
            </a:solidFill>
            <a:round/>
            <a:headEnd/>
            <a:tailEnd type="triangle" w="med" len="med"/>
          </a:ln>
        </p:spPr>
        <p:txBody>
          <a:bodyPr/>
          <a:lstStyle/>
          <a:p>
            <a:endParaRPr lang="nl-NL"/>
          </a:p>
        </p:txBody>
      </p:sp>
      <p:sp>
        <p:nvSpPr>
          <p:cNvPr id="342043" name="Line 27"/>
          <p:cNvSpPr>
            <a:spLocks noChangeShapeType="1"/>
          </p:cNvSpPr>
          <p:nvPr/>
        </p:nvSpPr>
        <p:spPr bwMode="auto">
          <a:xfrm>
            <a:off x="1524000" y="3322638"/>
            <a:ext cx="1066800" cy="0"/>
          </a:xfrm>
          <a:prstGeom prst="line">
            <a:avLst/>
          </a:prstGeom>
          <a:noFill/>
          <a:ln w="9525">
            <a:solidFill>
              <a:srgbClr val="000000"/>
            </a:solidFill>
            <a:round/>
            <a:headEnd/>
            <a:tailEnd type="triangle" w="med" len="med"/>
          </a:ln>
        </p:spPr>
        <p:txBody>
          <a:bodyPr/>
          <a:lstStyle/>
          <a:p>
            <a:endParaRPr lang="nl-NL"/>
          </a:p>
        </p:txBody>
      </p:sp>
      <p:sp>
        <p:nvSpPr>
          <p:cNvPr id="342044" name="Text Box 28"/>
          <p:cNvSpPr txBox="1">
            <a:spLocks noChangeArrowheads="1"/>
          </p:cNvSpPr>
          <p:nvPr/>
        </p:nvSpPr>
        <p:spPr bwMode="auto">
          <a:xfrm>
            <a:off x="323850" y="1128713"/>
            <a:ext cx="2336800" cy="1798637"/>
          </a:xfrm>
          <a:prstGeom prst="rect">
            <a:avLst/>
          </a:prstGeom>
          <a:noFill/>
          <a:ln w="9525">
            <a:noFill/>
            <a:miter lim="800000"/>
            <a:headEnd/>
            <a:tailEnd/>
          </a:ln>
        </p:spPr>
        <p:txBody>
          <a:bodyPr wrap="none">
            <a:spAutoFit/>
          </a:bodyPr>
          <a:lstStyle/>
          <a:p>
            <a:r>
              <a:rPr lang="nl-NL" sz="2000">
                <a:cs typeface="Times New Roman" pitchFamily="18" charset="0"/>
              </a:rPr>
              <a:t>Each true score </a:t>
            </a:r>
          </a:p>
          <a:p>
            <a:r>
              <a:rPr lang="nl-NL" sz="2000">
                <a:cs typeface="Times New Roman" pitchFamily="18" charset="0"/>
              </a:rPr>
              <a:t>is linearly related </a:t>
            </a:r>
          </a:p>
          <a:p>
            <a:r>
              <a:rPr lang="nl-NL" sz="2000">
                <a:cs typeface="Times New Roman" pitchFamily="18" charset="0"/>
              </a:rPr>
              <a:t>to a factor:</a:t>
            </a:r>
          </a:p>
          <a:p>
            <a:r>
              <a:rPr lang="nl-NL" sz="2800" i="1">
                <a:latin typeface="Symbol" pitchFamily="18" charset="2"/>
                <a:cs typeface="Times New Roman" pitchFamily="18" charset="0"/>
              </a:rPr>
              <a:t>T</a:t>
            </a:r>
            <a:r>
              <a:rPr lang="fr-FR" sz="2800" i="1" baseline="-25000">
                <a:latin typeface="Times" pitchFamily="18" charset="0"/>
                <a:cs typeface="Times New Roman" pitchFamily="18" charset="0"/>
              </a:rPr>
              <a:t>j</a:t>
            </a:r>
            <a:r>
              <a:rPr lang="fr-FR" sz="2800" i="1">
                <a:latin typeface="Times" pitchFamily="18" charset="0"/>
                <a:cs typeface="Times New Roman" pitchFamily="18" charset="0"/>
              </a:rPr>
              <a:t> = </a:t>
            </a:r>
            <a:r>
              <a:rPr lang="fr-FR" sz="2800" i="1">
                <a:latin typeface="Symbol" pitchFamily="18" charset="2"/>
                <a:cs typeface="Times New Roman" pitchFamily="18" charset="0"/>
              </a:rPr>
              <a:t>m</a:t>
            </a:r>
            <a:r>
              <a:rPr lang="fr-FR" sz="2800" i="1" baseline="-25000">
                <a:latin typeface="Times New Roman" pitchFamily="18" charset="0"/>
                <a:cs typeface="Times New Roman" pitchFamily="18" charset="0"/>
              </a:rPr>
              <a:t>j</a:t>
            </a:r>
            <a:r>
              <a:rPr lang="fr-FR" sz="2800" i="1">
                <a:latin typeface="Times" pitchFamily="18" charset="0"/>
                <a:cs typeface="Times New Roman" pitchFamily="18" charset="0"/>
              </a:rPr>
              <a:t> + </a:t>
            </a:r>
            <a:r>
              <a:rPr lang="fr-FR" sz="2800" i="1">
                <a:latin typeface="Symbol" pitchFamily="18" charset="2"/>
                <a:cs typeface="Times New Roman" pitchFamily="18" charset="0"/>
              </a:rPr>
              <a:t>l</a:t>
            </a:r>
            <a:r>
              <a:rPr lang="fr-FR" sz="2800" i="1" baseline="-25000">
                <a:latin typeface="Times" pitchFamily="18" charset="0"/>
                <a:cs typeface="Times New Roman" pitchFamily="18" charset="0"/>
              </a:rPr>
              <a:t>j</a:t>
            </a:r>
            <a:r>
              <a:rPr lang="fr-FR" sz="2800" i="1">
                <a:latin typeface="Times" pitchFamily="18" charset="0"/>
                <a:cs typeface="Times New Roman" pitchFamily="18" charset="0"/>
              </a:rPr>
              <a:t> F</a:t>
            </a:r>
            <a:r>
              <a:rPr lang="nl-NL" sz="2000">
                <a:latin typeface="Times New Roman" pitchFamily="18" charset="0"/>
              </a:rPr>
              <a:t> </a:t>
            </a:r>
          </a:p>
          <a:p>
            <a:r>
              <a:rPr lang="nl-NL" sz="2400">
                <a:latin typeface="Times New Roman" pitchFamily="18" charset="0"/>
              </a:rPr>
              <a:t>E(</a:t>
            </a:r>
            <a:r>
              <a:rPr lang="nl-NL" sz="2400" i="1">
                <a:latin typeface="Times New Roman" pitchFamily="18" charset="0"/>
              </a:rPr>
              <a:t>F</a:t>
            </a:r>
            <a:r>
              <a:rPr lang="nl-NL" sz="2400">
                <a:latin typeface="Times New Roman" pitchFamily="18" charset="0"/>
              </a:rPr>
              <a:t>)=0, var(</a:t>
            </a:r>
            <a:r>
              <a:rPr lang="nl-NL" sz="2400" i="1">
                <a:latin typeface="Times New Roman" pitchFamily="18" charset="0"/>
              </a:rPr>
              <a:t>F</a:t>
            </a:r>
            <a:r>
              <a:rPr lang="nl-NL" sz="2400">
                <a:latin typeface="Times New Roman" pitchFamily="18" charset="0"/>
              </a:rPr>
              <a:t>)=1</a:t>
            </a:r>
          </a:p>
        </p:txBody>
      </p:sp>
      <p:sp>
        <p:nvSpPr>
          <p:cNvPr id="342045" name="Text Box 29"/>
          <p:cNvSpPr txBox="1">
            <a:spLocks noChangeArrowheads="1"/>
          </p:cNvSpPr>
          <p:nvPr/>
        </p:nvSpPr>
        <p:spPr bwMode="auto">
          <a:xfrm>
            <a:off x="3924300" y="1217613"/>
            <a:ext cx="3905250" cy="457200"/>
          </a:xfrm>
          <a:prstGeom prst="rect">
            <a:avLst/>
          </a:prstGeom>
          <a:noFill/>
          <a:ln w="9525">
            <a:noFill/>
            <a:miter lim="800000"/>
            <a:headEnd/>
            <a:tailEnd/>
          </a:ln>
        </p:spPr>
        <p:txBody>
          <a:bodyPr wrap="none">
            <a:spAutoFit/>
          </a:bodyPr>
          <a:lstStyle/>
          <a:p>
            <a:r>
              <a:rPr lang="en-GB" sz="2400">
                <a:latin typeface="Times" pitchFamily="18" charset="0"/>
                <a:cs typeface="Times New Roman" pitchFamily="18" charset="0"/>
              </a:rPr>
              <a:t>True score model: </a:t>
            </a:r>
            <a:r>
              <a:rPr lang="en-GB" sz="2400" i="1">
                <a:latin typeface="Times" pitchFamily="18" charset="0"/>
                <a:cs typeface="Times New Roman" pitchFamily="18" charset="0"/>
              </a:rPr>
              <a:t>X</a:t>
            </a:r>
            <a:r>
              <a:rPr lang="en-GB" sz="2400" i="1" baseline="-25000">
                <a:latin typeface="Times" pitchFamily="18" charset="0"/>
                <a:cs typeface="Times New Roman" pitchFamily="18" charset="0"/>
              </a:rPr>
              <a:t>j</a:t>
            </a:r>
            <a:r>
              <a:rPr lang="en-GB" sz="2400" i="1">
                <a:latin typeface="Times" pitchFamily="18" charset="0"/>
                <a:cs typeface="Times New Roman" pitchFamily="18" charset="0"/>
              </a:rPr>
              <a:t> = T</a:t>
            </a:r>
            <a:r>
              <a:rPr lang="en-GB" sz="2400" i="1" baseline="-25000">
                <a:latin typeface="Times" pitchFamily="18" charset="0"/>
                <a:cs typeface="Times New Roman" pitchFamily="18" charset="0"/>
              </a:rPr>
              <a:t>j</a:t>
            </a:r>
            <a:r>
              <a:rPr lang="en-GB" sz="2400" i="1">
                <a:latin typeface="Times" pitchFamily="18" charset="0"/>
                <a:cs typeface="Times New Roman" pitchFamily="18" charset="0"/>
              </a:rPr>
              <a:t> + E</a:t>
            </a:r>
            <a:r>
              <a:rPr lang="en-GB" sz="2400" i="1" baseline="-25000">
                <a:latin typeface="Times" pitchFamily="18" charset="0"/>
                <a:cs typeface="Times New Roman" pitchFamily="18" charset="0"/>
              </a:rPr>
              <a:t>j</a:t>
            </a:r>
            <a:endParaRPr lang="nl-NL" sz="2400" i="1" baseline="-25000">
              <a:latin typeface="Times" pitchFamily="18" charset="0"/>
              <a:cs typeface="Times New Roman" pitchFamily="18" charset="0"/>
            </a:endParaRPr>
          </a:p>
        </p:txBody>
      </p:sp>
      <p:sp>
        <p:nvSpPr>
          <p:cNvPr id="342046" name="Text Box 30"/>
          <p:cNvSpPr txBox="1">
            <a:spLocks noChangeArrowheads="1"/>
          </p:cNvSpPr>
          <p:nvPr/>
        </p:nvSpPr>
        <p:spPr bwMode="auto">
          <a:xfrm>
            <a:off x="4703763" y="5218113"/>
            <a:ext cx="4440237" cy="457200"/>
          </a:xfrm>
          <a:prstGeom prst="rect">
            <a:avLst/>
          </a:prstGeom>
          <a:noFill/>
          <a:ln w="9525">
            <a:noFill/>
            <a:miter lim="800000"/>
            <a:headEnd/>
            <a:tailEnd/>
          </a:ln>
        </p:spPr>
        <p:txBody>
          <a:bodyPr>
            <a:spAutoFit/>
          </a:bodyPr>
          <a:lstStyle/>
          <a:p>
            <a:r>
              <a:rPr lang="nl-NL" sz="2400" i="1">
                <a:latin typeface="Times New Roman" pitchFamily="18" charset="0"/>
                <a:cs typeface="Times New Roman" pitchFamily="18" charset="0"/>
              </a:rPr>
              <a:t>X</a:t>
            </a:r>
            <a:r>
              <a:rPr lang="fr-FR" sz="2400" baseline="-25000">
                <a:latin typeface="Times" pitchFamily="18" charset="0"/>
                <a:cs typeface="Times New Roman" pitchFamily="18" charset="0"/>
              </a:rPr>
              <a:t>j</a:t>
            </a:r>
            <a:r>
              <a:rPr lang="fr-FR" sz="2400">
                <a:latin typeface="Times" pitchFamily="18" charset="0"/>
                <a:cs typeface="Times New Roman" pitchFamily="18" charset="0"/>
              </a:rPr>
              <a:t> = </a:t>
            </a:r>
            <a:r>
              <a:rPr lang="fr-FR" sz="2400">
                <a:latin typeface="Symbol" pitchFamily="18" charset="2"/>
                <a:cs typeface="Times New Roman" pitchFamily="18" charset="0"/>
              </a:rPr>
              <a:t>m</a:t>
            </a:r>
            <a:r>
              <a:rPr lang="fr-FR" sz="2400" baseline="-25000">
                <a:latin typeface="Times New Roman" pitchFamily="18" charset="0"/>
                <a:cs typeface="Times New Roman" pitchFamily="18" charset="0"/>
              </a:rPr>
              <a:t>j</a:t>
            </a:r>
            <a:r>
              <a:rPr lang="fr-FR" sz="2400">
                <a:latin typeface="Times" pitchFamily="18" charset="0"/>
                <a:cs typeface="Times New Roman" pitchFamily="18" charset="0"/>
              </a:rPr>
              <a:t> + </a:t>
            </a:r>
            <a:r>
              <a:rPr lang="fr-FR" sz="2400">
                <a:latin typeface="Symbol" pitchFamily="18" charset="2"/>
                <a:cs typeface="Times New Roman" pitchFamily="18" charset="0"/>
              </a:rPr>
              <a:t>l</a:t>
            </a:r>
            <a:r>
              <a:rPr lang="fr-FR" sz="2400" baseline="-25000">
                <a:latin typeface="Times" pitchFamily="18" charset="0"/>
                <a:cs typeface="Times New Roman" pitchFamily="18" charset="0"/>
              </a:rPr>
              <a:t>j</a:t>
            </a:r>
            <a:r>
              <a:rPr lang="fr-FR" sz="2400">
                <a:latin typeface="Times" pitchFamily="18" charset="0"/>
                <a:cs typeface="Times New Roman" pitchFamily="18" charset="0"/>
              </a:rPr>
              <a:t> </a:t>
            </a:r>
            <a:r>
              <a:rPr lang="fr-FR" sz="2400" i="1">
                <a:latin typeface="Times" pitchFamily="18" charset="0"/>
                <a:cs typeface="Times New Roman" pitchFamily="18" charset="0"/>
              </a:rPr>
              <a:t>F + E</a:t>
            </a:r>
            <a:r>
              <a:rPr lang="fr-FR" sz="2400" i="1" baseline="-25000">
                <a:latin typeface="Times" pitchFamily="18" charset="0"/>
                <a:cs typeface="Times New Roman" pitchFamily="18" charset="0"/>
              </a:rPr>
              <a:t>j,     </a:t>
            </a:r>
            <a:r>
              <a:rPr lang="nl-NL" sz="2400">
                <a:latin typeface="Times New Roman" pitchFamily="18" charset="0"/>
              </a:rPr>
              <a:t>Var(</a:t>
            </a:r>
            <a:r>
              <a:rPr lang="nl-NL" sz="2400" i="1">
                <a:latin typeface="Times New Roman" pitchFamily="18" charset="0"/>
              </a:rPr>
              <a:t>E</a:t>
            </a:r>
            <a:r>
              <a:rPr lang="nl-NL" sz="2400" baseline="-25000">
                <a:latin typeface="Times New Roman" pitchFamily="18" charset="0"/>
              </a:rPr>
              <a:t>j</a:t>
            </a:r>
            <a:r>
              <a:rPr lang="nl-NL" sz="2400">
                <a:latin typeface="Times New Roman" pitchFamily="18" charset="0"/>
              </a:rPr>
              <a:t>)=</a:t>
            </a:r>
            <a:r>
              <a:rPr lang="el-GR" sz="2400" i="1">
                <a:latin typeface="Times New Roman" pitchFamily="18" charset="0"/>
              </a:rPr>
              <a:t>ψ</a:t>
            </a:r>
            <a:r>
              <a:rPr lang="nl-NL" sz="2400" baseline="-25000">
                <a:latin typeface="Times New Roman" pitchFamily="18" charset="0"/>
              </a:rPr>
              <a:t>j</a:t>
            </a:r>
            <a:r>
              <a:rPr lang="nl-NL" sz="2400" baseline="30000">
                <a:latin typeface="Times New Roman" pitchFamily="18" charset="0"/>
              </a:rPr>
              <a:t>2</a:t>
            </a:r>
          </a:p>
        </p:txBody>
      </p:sp>
      <p:graphicFrame>
        <p:nvGraphicFramePr>
          <p:cNvPr id="2050" name="Object 31"/>
          <p:cNvGraphicFramePr>
            <a:graphicFrameLocks noChangeAspect="1"/>
          </p:cNvGraphicFramePr>
          <p:nvPr>
            <p:ph idx="1"/>
          </p:nvPr>
        </p:nvGraphicFramePr>
        <p:xfrm>
          <a:off x="8302625" y="-28575"/>
          <a:ext cx="877888" cy="1296988"/>
        </p:xfrm>
        <a:graphic>
          <a:graphicData uri="http://schemas.openxmlformats.org/presentationml/2006/ole">
            <p:oleObj spid="_x0000_s2050" name="Bitmap Image" r:id="rId4" imgW="1038370" imgH="1533739" progId="PBrush">
              <p:embed/>
            </p:oleObj>
          </a:graphicData>
        </a:graphic>
      </p:graphicFrame>
      <p:sp>
        <p:nvSpPr>
          <p:cNvPr id="2080" name="Text Box 32"/>
          <p:cNvSpPr txBox="1">
            <a:spLocks noChangeArrowheads="1"/>
          </p:cNvSpPr>
          <p:nvPr/>
        </p:nvSpPr>
        <p:spPr bwMode="auto">
          <a:xfrm>
            <a:off x="8243888" y="1255713"/>
            <a:ext cx="1001712" cy="517525"/>
          </a:xfrm>
          <a:prstGeom prst="rect">
            <a:avLst/>
          </a:prstGeom>
          <a:noFill/>
          <a:ln w="9525">
            <a:noFill/>
            <a:miter lim="800000"/>
            <a:headEnd/>
            <a:tailEnd/>
          </a:ln>
        </p:spPr>
        <p:txBody>
          <a:bodyPr wrap="none">
            <a:spAutoFit/>
          </a:bodyPr>
          <a:lstStyle/>
          <a:p>
            <a:r>
              <a:rPr lang="nl-NL" sz="1400"/>
              <a:t>Charles </a:t>
            </a:r>
          </a:p>
          <a:p>
            <a:r>
              <a:rPr lang="nl-NL" sz="1400"/>
              <a:t>Spearman</a:t>
            </a:r>
          </a:p>
        </p:txBody>
      </p:sp>
      <p:sp>
        <p:nvSpPr>
          <p:cNvPr id="342049" name="AutoShape 33"/>
          <p:cNvSpPr>
            <a:spLocks noChangeArrowheads="1"/>
          </p:cNvSpPr>
          <p:nvPr/>
        </p:nvSpPr>
        <p:spPr bwMode="auto">
          <a:xfrm rot="-1985823">
            <a:off x="3635375" y="5962650"/>
            <a:ext cx="1728788" cy="485775"/>
          </a:xfrm>
          <a:prstGeom prst="rightArrow">
            <a:avLst>
              <a:gd name="adj1" fmla="val 50000"/>
              <a:gd name="adj2" fmla="val 88971"/>
            </a:avLst>
          </a:prstGeom>
          <a:noFill/>
          <a:ln w="15875" algn="ctr">
            <a:solidFill>
              <a:srgbClr val="3E8E94"/>
            </a:solidFill>
            <a:miter lim="800000"/>
            <a:headEnd/>
            <a:tailEnd/>
          </a:ln>
        </p:spPr>
        <p:txBody>
          <a:bodyPr wrap="none" anchor="ctr"/>
          <a:lstStyle/>
          <a:p>
            <a:pPr algn="ctr"/>
            <a:r>
              <a:rPr lang="nl-NL"/>
              <a:t>intercept</a:t>
            </a:r>
            <a:endParaRPr lang="en-US"/>
          </a:p>
        </p:txBody>
      </p:sp>
      <p:sp>
        <p:nvSpPr>
          <p:cNvPr id="342050" name="AutoShape 34"/>
          <p:cNvSpPr>
            <a:spLocks noChangeArrowheads="1"/>
          </p:cNvSpPr>
          <p:nvPr/>
        </p:nvSpPr>
        <p:spPr bwMode="auto">
          <a:xfrm rot="-1985823">
            <a:off x="4283075" y="6053138"/>
            <a:ext cx="1728788" cy="485775"/>
          </a:xfrm>
          <a:prstGeom prst="rightArrow">
            <a:avLst>
              <a:gd name="adj1" fmla="val 50000"/>
              <a:gd name="adj2" fmla="val 88971"/>
            </a:avLst>
          </a:prstGeom>
          <a:noFill/>
          <a:ln w="15875" algn="ctr">
            <a:solidFill>
              <a:srgbClr val="3E8E94"/>
            </a:solidFill>
            <a:miter lim="800000"/>
            <a:headEnd/>
            <a:tailEnd/>
          </a:ln>
        </p:spPr>
        <p:txBody>
          <a:bodyPr wrap="none" anchor="ctr"/>
          <a:lstStyle/>
          <a:p>
            <a:pPr algn="ctr"/>
            <a:r>
              <a:rPr lang="nl-NL"/>
              <a:t>loading</a:t>
            </a:r>
            <a:endParaRPr lang="en-US"/>
          </a:p>
        </p:txBody>
      </p:sp>
      <p:sp>
        <p:nvSpPr>
          <p:cNvPr id="342051" name="AutoShape 35"/>
          <p:cNvSpPr>
            <a:spLocks noChangeArrowheads="1"/>
          </p:cNvSpPr>
          <p:nvPr/>
        </p:nvSpPr>
        <p:spPr bwMode="auto">
          <a:xfrm rot="-1986256">
            <a:off x="6421438" y="5903913"/>
            <a:ext cx="2089150" cy="585787"/>
          </a:xfrm>
          <a:prstGeom prst="rightArrow">
            <a:avLst>
              <a:gd name="adj1" fmla="val 50000"/>
              <a:gd name="adj2" fmla="val 89160"/>
            </a:avLst>
          </a:prstGeom>
          <a:noFill/>
          <a:ln w="15875" algn="ctr">
            <a:solidFill>
              <a:srgbClr val="3E8E94"/>
            </a:solidFill>
            <a:miter lim="800000"/>
            <a:headEnd/>
            <a:tailEnd/>
          </a:ln>
        </p:spPr>
        <p:txBody>
          <a:bodyPr wrap="none" anchor="ctr"/>
          <a:lstStyle/>
          <a:p>
            <a:pPr algn="ctr"/>
            <a:r>
              <a:rPr lang="nl-NL"/>
              <a:t>Residual variance</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2020"/>
                                        </p:tgtEl>
                                        <p:attrNameLst>
                                          <p:attrName>style.visibility</p:attrName>
                                        </p:attrNameLst>
                                      </p:cBhvr>
                                      <p:to>
                                        <p:strVal val="visible"/>
                                      </p:to>
                                    </p:set>
                                    <p:animEffect transition="in" filter="blinds(horizontal)">
                                      <p:cBhvr>
                                        <p:cTn id="7" dur="500"/>
                                        <p:tgtEl>
                                          <p:spTgt spid="34202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42021"/>
                                        </p:tgtEl>
                                        <p:attrNameLst>
                                          <p:attrName>style.visibility</p:attrName>
                                        </p:attrNameLst>
                                      </p:cBhvr>
                                      <p:to>
                                        <p:strVal val="visible"/>
                                      </p:to>
                                    </p:set>
                                    <p:animEffect transition="in" filter="blinds(horizontal)">
                                      <p:cBhvr>
                                        <p:cTn id="10" dur="500"/>
                                        <p:tgtEl>
                                          <p:spTgt spid="34202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42022"/>
                                        </p:tgtEl>
                                        <p:attrNameLst>
                                          <p:attrName>style.visibility</p:attrName>
                                        </p:attrNameLst>
                                      </p:cBhvr>
                                      <p:to>
                                        <p:strVal val="visible"/>
                                      </p:to>
                                    </p:set>
                                    <p:animEffect transition="in" filter="blinds(horizontal)">
                                      <p:cBhvr>
                                        <p:cTn id="13" dur="500"/>
                                        <p:tgtEl>
                                          <p:spTgt spid="342022"/>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42023"/>
                                        </p:tgtEl>
                                        <p:attrNameLst>
                                          <p:attrName>style.visibility</p:attrName>
                                        </p:attrNameLst>
                                      </p:cBhvr>
                                      <p:to>
                                        <p:strVal val="visible"/>
                                      </p:to>
                                    </p:set>
                                    <p:animEffect transition="in" filter="blinds(horizontal)">
                                      <p:cBhvr>
                                        <p:cTn id="16" dur="500"/>
                                        <p:tgtEl>
                                          <p:spTgt spid="342023"/>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42024"/>
                                        </p:tgtEl>
                                        <p:attrNameLst>
                                          <p:attrName>style.visibility</p:attrName>
                                        </p:attrNameLst>
                                      </p:cBhvr>
                                      <p:to>
                                        <p:strVal val="visible"/>
                                      </p:to>
                                    </p:set>
                                    <p:animEffect transition="in" filter="blinds(horizontal)">
                                      <p:cBhvr>
                                        <p:cTn id="19" dur="500"/>
                                        <p:tgtEl>
                                          <p:spTgt spid="342024"/>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42025"/>
                                        </p:tgtEl>
                                        <p:attrNameLst>
                                          <p:attrName>style.visibility</p:attrName>
                                        </p:attrNameLst>
                                      </p:cBhvr>
                                      <p:to>
                                        <p:strVal val="visible"/>
                                      </p:to>
                                    </p:set>
                                    <p:animEffect transition="in" filter="blinds(horizontal)">
                                      <p:cBhvr>
                                        <p:cTn id="22" dur="500"/>
                                        <p:tgtEl>
                                          <p:spTgt spid="34202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42026"/>
                                        </p:tgtEl>
                                        <p:attrNameLst>
                                          <p:attrName>style.visibility</p:attrName>
                                        </p:attrNameLst>
                                      </p:cBhvr>
                                      <p:to>
                                        <p:strVal val="visible"/>
                                      </p:to>
                                    </p:set>
                                    <p:animEffect transition="in" filter="blinds(horizontal)">
                                      <p:cBhvr>
                                        <p:cTn id="25" dur="500"/>
                                        <p:tgtEl>
                                          <p:spTgt spid="342026"/>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42027"/>
                                        </p:tgtEl>
                                        <p:attrNameLst>
                                          <p:attrName>style.visibility</p:attrName>
                                        </p:attrNameLst>
                                      </p:cBhvr>
                                      <p:to>
                                        <p:strVal val="visible"/>
                                      </p:to>
                                    </p:set>
                                    <p:animEffect transition="in" filter="blinds(horizontal)">
                                      <p:cBhvr>
                                        <p:cTn id="28" dur="500"/>
                                        <p:tgtEl>
                                          <p:spTgt spid="342027"/>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42028"/>
                                        </p:tgtEl>
                                        <p:attrNameLst>
                                          <p:attrName>style.visibility</p:attrName>
                                        </p:attrNameLst>
                                      </p:cBhvr>
                                      <p:to>
                                        <p:strVal val="visible"/>
                                      </p:to>
                                    </p:set>
                                    <p:animEffect transition="in" filter="blinds(horizontal)">
                                      <p:cBhvr>
                                        <p:cTn id="31" dur="500"/>
                                        <p:tgtEl>
                                          <p:spTgt spid="342028"/>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42029"/>
                                        </p:tgtEl>
                                        <p:attrNameLst>
                                          <p:attrName>style.visibility</p:attrName>
                                        </p:attrNameLst>
                                      </p:cBhvr>
                                      <p:to>
                                        <p:strVal val="visible"/>
                                      </p:to>
                                    </p:set>
                                    <p:animEffect transition="in" filter="blinds(horizontal)">
                                      <p:cBhvr>
                                        <p:cTn id="34" dur="500"/>
                                        <p:tgtEl>
                                          <p:spTgt spid="342029"/>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42030"/>
                                        </p:tgtEl>
                                        <p:attrNameLst>
                                          <p:attrName>style.visibility</p:attrName>
                                        </p:attrNameLst>
                                      </p:cBhvr>
                                      <p:to>
                                        <p:strVal val="visible"/>
                                      </p:to>
                                    </p:set>
                                    <p:animEffect transition="in" filter="blinds(horizontal)">
                                      <p:cBhvr>
                                        <p:cTn id="37" dur="500"/>
                                        <p:tgtEl>
                                          <p:spTgt spid="342030"/>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42031"/>
                                        </p:tgtEl>
                                        <p:attrNameLst>
                                          <p:attrName>style.visibility</p:attrName>
                                        </p:attrNameLst>
                                      </p:cBhvr>
                                      <p:to>
                                        <p:strVal val="visible"/>
                                      </p:to>
                                    </p:set>
                                    <p:animEffect transition="in" filter="blinds(horizontal)">
                                      <p:cBhvr>
                                        <p:cTn id="40" dur="500"/>
                                        <p:tgtEl>
                                          <p:spTgt spid="342031"/>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42032"/>
                                        </p:tgtEl>
                                        <p:attrNameLst>
                                          <p:attrName>style.visibility</p:attrName>
                                        </p:attrNameLst>
                                      </p:cBhvr>
                                      <p:to>
                                        <p:strVal val="visible"/>
                                      </p:to>
                                    </p:set>
                                    <p:animEffect transition="in" filter="blinds(horizontal)">
                                      <p:cBhvr>
                                        <p:cTn id="43" dur="500"/>
                                        <p:tgtEl>
                                          <p:spTgt spid="342032"/>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342033"/>
                                        </p:tgtEl>
                                        <p:attrNameLst>
                                          <p:attrName>style.visibility</p:attrName>
                                        </p:attrNameLst>
                                      </p:cBhvr>
                                      <p:to>
                                        <p:strVal val="visible"/>
                                      </p:to>
                                    </p:set>
                                    <p:animEffect transition="in" filter="blinds(horizontal)">
                                      <p:cBhvr>
                                        <p:cTn id="46" dur="500"/>
                                        <p:tgtEl>
                                          <p:spTgt spid="342033"/>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342034"/>
                                        </p:tgtEl>
                                        <p:attrNameLst>
                                          <p:attrName>style.visibility</p:attrName>
                                        </p:attrNameLst>
                                      </p:cBhvr>
                                      <p:to>
                                        <p:strVal val="visible"/>
                                      </p:to>
                                    </p:set>
                                    <p:animEffect transition="in" filter="blinds(horizontal)">
                                      <p:cBhvr>
                                        <p:cTn id="49" dur="500"/>
                                        <p:tgtEl>
                                          <p:spTgt spid="342034"/>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342035"/>
                                        </p:tgtEl>
                                        <p:attrNameLst>
                                          <p:attrName>style.visibility</p:attrName>
                                        </p:attrNameLst>
                                      </p:cBhvr>
                                      <p:to>
                                        <p:strVal val="visible"/>
                                      </p:to>
                                    </p:set>
                                    <p:animEffect transition="in" filter="blinds(horizontal)">
                                      <p:cBhvr>
                                        <p:cTn id="52" dur="500"/>
                                        <p:tgtEl>
                                          <p:spTgt spid="342035"/>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342036"/>
                                        </p:tgtEl>
                                        <p:attrNameLst>
                                          <p:attrName>style.visibility</p:attrName>
                                        </p:attrNameLst>
                                      </p:cBhvr>
                                      <p:to>
                                        <p:strVal val="visible"/>
                                      </p:to>
                                    </p:set>
                                    <p:animEffect transition="in" filter="blinds(horizontal)">
                                      <p:cBhvr>
                                        <p:cTn id="55" dur="500"/>
                                        <p:tgtEl>
                                          <p:spTgt spid="342036"/>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342037"/>
                                        </p:tgtEl>
                                        <p:attrNameLst>
                                          <p:attrName>style.visibility</p:attrName>
                                        </p:attrNameLst>
                                      </p:cBhvr>
                                      <p:to>
                                        <p:strVal val="visible"/>
                                      </p:to>
                                    </p:set>
                                    <p:animEffect transition="in" filter="blinds(horizontal)">
                                      <p:cBhvr>
                                        <p:cTn id="58" dur="500"/>
                                        <p:tgtEl>
                                          <p:spTgt spid="342037"/>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342038"/>
                                        </p:tgtEl>
                                        <p:attrNameLst>
                                          <p:attrName>style.visibility</p:attrName>
                                        </p:attrNameLst>
                                      </p:cBhvr>
                                      <p:to>
                                        <p:strVal val="visible"/>
                                      </p:to>
                                    </p:set>
                                    <p:animEffect transition="in" filter="blinds(horizontal)">
                                      <p:cBhvr>
                                        <p:cTn id="61" dur="500"/>
                                        <p:tgtEl>
                                          <p:spTgt spid="342038"/>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342039"/>
                                        </p:tgtEl>
                                        <p:attrNameLst>
                                          <p:attrName>style.visibility</p:attrName>
                                        </p:attrNameLst>
                                      </p:cBhvr>
                                      <p:to>
                                        <p:strVal val="visible"/>
                                      </p:to>
                                    </p:set>
                                    <p:animEffect transition="in" filter="blinds(horizontal)">
                                      <p:cBhvr>
                                        <p:cTn id="64" dur="500"/>
                                        <p:tgtEl>
                                          <p:spTgt spid="342039"/>
                                        </p:tgtEl>
                                      </p:cBhvr>
                                    </p:animEffect>
                                  </p:childTnLst>
                                </p:cTn>
                              </p:par>
                              <p:par>
                                <p:cTn id="65" presetID="3" presetClass="entr" presetSubtype="10" fill="hold" grpId="0" nodeType="withEffect">
                                  <p:stCondLst>
                                    <p:cond delay="0"/>
                                  </p:stCondLst>
                                  <p:childTnLst>
                                    <p:set>
                                      <p:cBhvr>
                                        <p:cTn id="66" dur="1" fill="hold">
                                          <p:stCondLst>
                                            <p:cond delay="0"/>
                                          </p:stCondLst>
                                        </p:cTn>
                                        <p:tgtEl>
                                          <p:spTgt spid="342045"/>
                                        </p:tgtEl>
                                        <p:attrNameLst>
                                          <p:attrName>style.visibility</p:attrName>
                                        </p:attrNameLst>
                                      </p:cBhvr>
                                      <p:to>
                                        <p:strVal val="visible"/>
                                      </p:to>
                                    </p:set>
                                    <p:animEffect transition="in" filter="blinds(horizontal)">
                                      <p:cBhvr>
                                        <p:cTn id="67" dur="500"/>
                                        <p:tgtEl>
                                          <p:spTgt spid="342045"/>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342040"/>
                                        </p:tgtEl>
                                        <p:attrNameLst>
                                          <p:attrName>style.visibility</p:attrName>
                                        </p:attrNameLst>
                                      </p:cBhvr>
                                      <p:to>
                                        <p:strVal val="visible"/>
                                      </p:to>
                                    </p:set>
                                    <p:animEffect transition="in" filter="blinds(horizontal)">
                                      <p:cBhvr>
                                        <p:cTn id="72" dur="500"/>
                                        <p:tgtEl>
                                          <p:spTgt spid="342040"/>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342041"/>
                                        </p:tgtEl>
                                        <p:attrNameLst>
                                          <p:attrName>style.visibility</p:attrName>
                                        </p:attrNameLst>
                                      </p:cBhvr>
                                      <p:to>
                                        <p:strVal val="visible"/>
                                      </p:to>
                                    </p:set>
                                    <p:animEffect transition="in" filter="blinds(horizontal)">
                                      <p:cBhvr>
                                        <p:cTn id="75" dur="500"/>
                                        <p:tgtEl>
                                          <p:spTgt spid="342041"/>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342042"/>
                                        </p:tgtEl>
                                        <p:attrNameLst>
                                          <p:attrName>style.visibility</p:attrName>
                                        </p:attrNameLst>
                                      </p:cBhvr>
                                      <p:to>
                                        <p:strVal val="visible"/>
                                      </p:to>
                                    </p:set>
                                    <p:animEffect transition="in" filter="blinds(horizontal)">
                                      <p:cBhvr>
                                        <p:cTn id="78" dur="500"/>
                                        <p:tgtEl>
                                          <p:spTgt spid="342042"/>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342043"/>
                                        </p:tgtEl>
                                        <p:attrNameLst>
                                          <p:attrName>style.visibility</p:attrName>
                                        </p:attrNameLst>
                                      </p:cBhvr>
                                      <p:to>
                                        <p:strVal val="visible"/>
                                      </p:to>
                                    </p:set>
                                    <p:animEffect transition="in" filter="blinds(horizontal)">
                                      <p:cBhvr>
                                        <p:cTn id="81" dur="500"/>
                                        <p:tgtEl>
                                          <p:spTgt spid="342043"/>
                                        </p:tgtEl>
                                      </p:cBhvr>
                                    </p:animEffect>
                                  </p:childTnLst>
                                </p:cTn>
                              </p:par>
                            </p:childTnLst>
                          </p:cTn>
                        </p:par>
                      </p:childTnLst>
                    </p:cTn>
                  </p:par>
                  <p:par>
                    <p:cTn id="82" fill="hold">
                      <p:stCondLst>
                        <p:cond delay="indefinite"/>
                      </p:stCondLst>
                      <p:childTnLst>
                        <p:par>
                          <p:cTn id="83" fill="hold">
                            <p:stCondLst>
                              <p:cond delay="0"/>
                            </p:stCondLst>
                            <p:childTnLst>
                              <p:par>
                                <p:cTn id="84" presetID="3" presetClass="entr" presetSubtype="10" fill="hold" grpId="0" nodeType="clickEffect">
                                  <p:stCondLst>
                                    <p:cond delay="0"/>
                                  </p:stCondLst>
                                  <p:childTnLst>
                                    <p:set>
                                      <p:cBhvr>
                                        <p:cTn id="85" dur="1" fill="hold">
                                          <p:stCondLst>
                                            <p:cond delay="0"/>
                                          </p:stCondLst>
                                        </p:cTn>
                                        <p:tgtEl>
                                          <p:spTgt spid="342044"/>
                                        </p:tgtEl>
                                        <p:attrNameLst>
                                          <p:attrName>style.visibility</p:attrName>
                                        </p:attrNameLst>
                                      </p:cBhvr>
                                      <p:to>
                                        <p:strVal val="visible"/>
                                      </p:to>
                                    </p:set>
                                    <p:animEffect transition="in" filter="blinds(horizontal)">
                                      <p:cBhvr>
                                        <p:cTn id="86" dur="500"/>
                                        <p:tgtEl>
                                          <p:spTgt spid="342044"/>
                                        </p:tgtEl>
                                      </p:cBhvr>
                                    </p:animEffect>
                                  </p:childTnLst>
                                </p:cTn>
                              </p:par>
                            </p:childTnLst>
                          </p:cTn>
                        </p:par>
                      </p:childTnLst>
                    </p:cTn>
                  </p:par>
                  <p:par>
                    <p:cTn id="87" fill="hold">
                      <p:stCondLst>
                        <p:cond delay="indefinite"/>
                      </p:stCondLst>
                      <p:childTnLst>
                        <p:par>
                          <p:cTn id="88" fill="hold">
                            <p:stCondLst>
                              <p:cond delay="0"/>
                            </p:stCondLst>
                            <p:childTnLst>
                              <p:par>
                                <p:cTn id="89" presetID="3" presetClass="entr" presetSubtype="10" fill="hold" nodeType="clickEffect">
                                  <p:stCondLst>
                                    <p:cond delay="0"/>
                                  </p:stCondLst>
                                  <p:childTnLst>
                                    <p:set>
                                      <p:cBhvr>
                                        <p:cTn id="90" dur="1" fill="hold">
                                          <p:stCondLst>
                                            <p:cond delay="0"/>
                                          </p:stCondLst>
                                        </p:cTn>
                                        <p:tgtEl>
                                          <p:spTgt spid="342019">
                                            <p:txEl>
                                              <p:pRg st="0" end="0"/>
                                            </p:txEl>
                                          </p:spTgt>
                                        </p:tgtEl>
                                        <p:attrNameLst>
                                          <p:attrName>style.visibility</p:attrName>
                                        </p:attrNameLst>
                                      </p:cBhvr>
                                      <p:to>
                                        <p:strVal val="visible"/>
                                      </p:to>
                                    </p:set>
                                    <p:animEffect transition="in" filter="blinds(horizontal)">
                                      <p:cBhvr>
                                        <p:cTn id="91" dur="500"/>
                                        <p:tgtEl>
                                          <p:spTgt spid="342019">
                                            <p:txEl>
                                              <p:pRg st="0" end="0"/>
                                            </p:txEl>
                                          </p:spTgt>
                                        </p:tgtEl>
                                      </p:cBhvr>
                                    </p:animEffect>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342046"/>
                                        </p:tgtEl>
                                        <p:attrNameLst>
                                          <p:attrName>style.visibility</p:attrName>
                                        </p:attrNameLst>
                                      </p:cBhvr>
                                      <p:to>
                                        <p:strVal val="visible"/>
                                      </p:to>
                                    </p:set>
                                    <p:anim calcmode="lin" valueType="num">
                                      <p:cBhvr additive="base">
                                        <p:cTn id="96" dur="500" fill="hold"/>
                                        <p:tgtEl>
                                          <p:spTgt spid="342046"/>
                                        </p:tgtEl>
                                        <p:attrNameLst>
                                          <p:attrName>ppt_x</p:attrName>
                                        </p:attrNameLst>
                                      </p:cBhvr>
                                      <p:tavLst>
                                        <p:tav tm="0">
                                          <p:val>
                                            <p:strVal val="#ppt_x"/>
                                          </p:val>
                                        </p:tav>
                                        <p:tav tm="100000">
                                          <p:val>
                                            <p:strVal val="#ppt_x"/>
                                          </p:val>
                                        </p:tav>
                                      </p:tavLst>
                                    </p:anim>
                                    <p:anim calcmode="lin" valueType="num">
                                      <p:cBhvr additive="base">
                                        <p:cTn id="97" dur="500" fill="hold"/>
                                        <p:tgtEl>
                                          <p:spTgt spid="342046"/>
                                        </p:tgtEl>
                                        <p:attrNameLst>
                                          <p:attrName>ppt_y</p:attrName>
                                        </p:attrNameLst>
                                      </p:cBhvr>
                                      <p:tavLst>
                                        <p:tav tm="0">
                                          <p:val>
                                            <p:strVal val="1+#ppt_h/2"/>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3" presetClass="entr" presetSubtype="10" fill="hold" nodeType="clickEffect">
                                  <p:stCondLst>
                                    <p:cond delay="0"/>
                                  </p:stCondLst>
                                  <p:childTnLst>
                                    <p:set>
                                      <p:cBhvr>
                                        <p:cTn id="101" dur="1" fill="hold">
                                          <p:stCondLst>
                                            <p:cond delay="0"/>
                                          </p:stCondLst>
                                        </p:cTn>
                                        <p:tgtEl>
                                          <p:spTgt spid="342019">
                                            <p:txEl>
                                              <p:pRg st="1" end="1"/>
                                            </p:txEl>
                                          </p:spTgt>
                                        </p:tgtEl>
                                        <p:attrNameLst>
                                          <p:attrName>style.visibility</p:attrName>
                                        </p:attrNameLst>
                                      </p:cBhvr>
                                      <p:to>
                                        <p:strVal val="visible"/>
                                      </p:to>
                                    </p:set>
                                    <p:animEffect transition="in" filter="blinds(horizontal)">
                                      <p:cBhvr>
                                        <p:cTn id="102" dur="500"/>
                                        <p:tgtEl>
                                          <p:spTgt spid="342019">
                                            <p:txEl>
                                              <p:pRg st="1" end="1"/>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2" presetClass="entr" presetSubtype="4" fill="hold" grpId="0" nodeType="clickEffect">
                                  <p:stCondLst>
                                    <p:cond delay="0"/>
                                  </p:stCondLst>
                                  <p:childTnLst>
                                    <p:set>
                                      <p:cBhvr>
                                        <p:cTn id="106" dur="1" fill="hold">
                                          <p:stCondLst>
                                            <p:cond delay="0"/>
                                          </p:stCondLst>
                                        </p:cTn>
                                        <p:tgtEl>
                                          <p:spTgt spid="342051"/>
                                        </p:tgtEl>
                                        <p:attrNameLst>
                                          <p:attrName>style.visibility</p:attrName>
                                        </p:attrNameLst>
                                      </p:cBhvr>
                                      <p:to>
                                        <p:strVal val="visible"/>
                                      </p:to>
                                    </p:set>
                                    <p:anim calcmode="lin" valueType="num">
                                      <p:cBhvr additive="base">
                                        <p:cTn id="107" dur="500" fill="hold"/>
                                        <p:tgtEl>
                                          <p:spTgt spid="342051"/>
                                        </p:tgtEl>
                                        <p:attrNameLst>
                                          <p:attrName>ppt_x</p:attrName>
                                        </p:attrNameLst>
                                      </p:cBhvr>
                                      <p:tavLst>
                                        <p:tav tm="0">
                                          <p:val>
                                            <p:strVal val="#ppt_x"/>
                                          </p:val>
                                        </p:tav>
                                        <p:tav tm="100000">
                                          <p:val>
                                            <p:strVal val="#ppt_x"/>
                                          </p:val>
                                        </p:tav>
                                      </p:tavLst>
                                    </p:anim>
                                    <p:anim calcmode="lin" valueType="num">
                                      <p:cBhvr additive="base">
                                        <p:cTn id="108" dur="500" fill="hold"/>
                                        <p:tgtEl>
                                          <p:spTgt spid="342051"/>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342050"/>
                                        </p:tgtEl>
                                        <p:attrNameLst>
                                          <p:attrName>style.visibility</p:attrName>
                                        </p:attrNameLst>
                                      </p:cBhvr>
                                      <p:to>
                                        <p:strVal val="visible"/>
                                      </p:to>
                                    </p:set>
                                    <p:anim calcmode="lin" valueType="num">
                                      <p:cBhvr additive="base">
                                        <p:cTn id="111" dur="500" fill="hold"/>
                                        <p:tgtEl>
                                          <p:spTgt spid="342050"/>
                                        </p:tgtEl>
                                        <p:attrNameLst>
                                          <p:attrName>ppt_x</p:attrName>
                                        </p:attrNameLst>
                                      </p:cBhvr>
                                      <p:tavLst>
                                        <p:tav tm="0">
                                          <p:val>
                                            <p:strVal val="#ppt_x"/>
                                          </p:val>
                                        </p:tav>
                                        <p:tav tm="100000">
                                          <p:val>
                                            <p:strVal val="#ppt_x"/>
                                          </p:val>
                                        </p:tav>
                                      </p:tavLst>
                                    </p:anim>
                                    <p:anim calcmode="lin" valueType="num">
                                      <p:cBhvr additive="base">
                                        <p:cTn id="112" dur="500" fill="hold"/>
                                        <p:tgtEl>
                                          <p:spTgt spid="342050"/>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342049"/>
                                        </p:tgtEl>
                                        <p:attrNameLst>
                                          <p:attrName>style.visibility</p:attrName>
                                        </p:attrNameLst>
                                      </p:cBhvr>
                                      <p:to>
                                        <p:strVal val="visible"/>
                                      </p:to>
                                    </p:set>
                                    <p:anim calcmode="lin" valueType="num">
                                      <p:cBhvr additive="base">
                                        <p:cTn id="115" dur="500" fill="hold"/>
                                        <p:tgtEl>
                                          <p:spTgt spid="342049"/>
                                        </p:tgtEl>
                                        <p:attrNameLst>
                                          <p:attrName>ppt_x</p:attrName>
                                        </p:attrNameLst>
                                      </p:cBhvr>
                                      <p:tavLst>
                                        <p:tav tm="0">
                                          <p:val>
                                            <p:strVal val="#ppt_x"/>
                                          </p:val>
                                        </p:tav>
                                        <p:tav tm="100000">
                                          <p:val>
                                            <p:strVal val="#ppt_x"/>
                                          </p:val>
                                        </p:tav>
                                      </p:tavLst>
                                    </p:anim>
                                    <p:anim calcmode="lin" valueType="num">
                                      <p:cBhvr additive="base">
                                        <p:cTn id="116" dur="500" fill="hold"/>
                                        <p:tgtEl>
                                          <p:spTgt spid="3420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2020" grpId="0" animBg="1"/>
      <p:bldP spid="342021" grpId="0" animBg="1"/>
      <p:bldP spid="342022" grpId="0" animBg="1"/>
      <p:bldP spid="342023" grpId="0" animBg="1"/>
      <p:bldP spid="342024" grpId="0"/>
      <p:bldP spid="342025" grpId="0" animBg="1"/>
      <p:bldP spid="342026" grpId="0"/>
      <p:bldP spid="342027" grpId="0" animBg="1"/>
      <p:bldP spid="342028" grpId="0" animBg="1"/>
      <p:bldP spid="342029" grpId="0" animBg="1"/>
      <p:bldP spid="342030" grpId="0" animBg="1"/>
      <p:bldP spid="342031" grpId="0" animBg="1"/>
      <p:bldP spid="342032" grpId="0" animBg="1"/>
      <p:bldP spid="342033" grpId="0"/>
      <p:bldP spid="342034" grpId="0" animBg="1"/>
      <p:bldP spid="342035" grpId="0" animBg="1"/>
      <p:bldP spid="342036" grpId="0" animBg="1"/>
      <p:bldP spid="342037" grpId="0" animBg="1"/>
      <p:bldP spid="342038" grpId="0" animBg="1"/>
      <p:bldP spid="342039" grpId="0" animBg="1"/>
      <p:bldP spid="342040" grpId="0" animBg="1"/>
      <p:bldP spid="342041" grpId="0" animBg="1"/>
      <p:bldP spid="342042" grpId="0" animBg="1"/>
      <p:bldP spid="342043" grpId="0" animBg="1"/>
      <p:bldP spid="342044" grpId="0"/>
      <p:bldP spid="342045" grpId="0"/>
      <p:bldP spid="342046" grpId="0"/>
      <p:bldP spid="342049" grpId="0" animBg="1"/>
      <p:bldP spid="342050" grpId="0" animBg="1"/>
      <p:bldP spid="34205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sz="quarter"/>
          </p:nvPr>
        </p:nvSpPr>
        <p:spPr/>
        <p:txBody>
          <a:bodyPr/>
          <a:lstStyle/>
          <a:p>
            <a:pPr eaLnBrk="1" hangingPunct="1"/>
            <a:r>
              <a:rPr lang="en-GB" sz="2800" b="1" smtClean="0">
                <a:solidFill>
                  <a:schemeClr val="tx1"/>
                </a:solidFill>
              </a:rPr>
              <a:t>Example: go through the maze as fast as possible</a:t>
            </a:r>
            <a:r>
              <a:rPr lang="en-GB" sz="3600" b="1" smtClean="0">
                <a:solidFill>
                  <a:srgbClr val="0066FF"/>
                </a:solidFill>
              </a:rPr>
              <a:t> </a:t>
            </a:r>
            <a:br>
              <a:rPr lang="en-GB" sz="3600" b="1" smtClean="0">
                <a:solidFill>
                  <a:srgbClr val="0066FF"/>
                </a:solidFill>
              </a:rPr>
            </a:br>
            <a:endParaRPr lang="en-GB" sz="3600" b="1" smtClean="0">
              <a:solidFill>
                <a:srgbClr val="0066FF"/>
              </a:solidFill>
            </a:endParaRPr>
          </a:p>
        </p:txBody>
      </p:sp>
      <p:graphicFrame>
        <p:nvGraphicFramePr>
          <p:cNvPr id="373763" name="Object 3"/>
          <p:cNvGraphicFramePr>
            <a:graphicFrameLocks noChangeAspect="1"/>
          </p:cNvGraphicFramePr>
          <p:nvPr>
            <p:ph sz="quarter" idx="1"/>
          </p:nvPr>
        </p:nvGraphicFramePr>
        <p:xfrm>
          <a:off x="422275" y="2197100"/>
          <a:ext cx="8686800" cy="2133600"/>
        </p:xfrm>
        <a:graphic>
          <a:graphicData uri="http://schemas.openxmlformats.org/presentationml/2006/ole">
            <p:oleObj spid="_x0000_s3074" name="Document" r:id="rId6" imgW="10072639" imgH="2474701" progId="Word.Document.8">
              <p:embed/>
            </p:oleObj>
          </a:graphicData>
        </a:graphic>
      </p:graphicFrame>
      <p:pic>
        <p:nvPicPr>
          <p:cNvPr id="373764" name="Picture 4" descr="doolhoven"/>
          <p:cNvPicPr>
            <a:picLocks noChangeAspect="1" noChangeArrowheads="1"/>
          </p:cNvPicPr>
          <p:nvPr/>
        </p:nvPicPr>
        <p:blipFill>
          <a:blip r:embed="rId7" cstate="print"/>
          <a:srcRect/>
          <a:stretch>
            <a:fillRect/>
          </a:stretch>
        </p:blipFill>
        <p:spPr bwMode="auto">
          <a:xfrm>
            <a:off x="142875" y="869950"/>
            <a:ext cx="2484438" cy="1768475"/>
          </a:xfrm>
          <a:prstGeom prst="rect">
            <a:avLst/>
          </a:prstGeom>
          <a:noFill/>
          <a:ln w="9525">
            <a:noFill/>
            <a:miter lim="800000"/>
            <a:headEnd/>
            <a:tailEnd/>
          </a:ln>
        </p:spPr>
      </p:pic>
      <p:sp>
        <p:nvSpPr>
          <p:cNvPr id="373765" name="Text Box 5"/>
          <p:cNvSpPr txBox="1">
            <a:spLocks noChangeArrowheads="1"/>
          </p:cNvSpPr>
          <p:nvPr/>
        </p:nvSpPr>
        <p:spPr bwMode="auto">
          <a:xfrm>
            <a:off x="2700338" y="1557338"/>
            <a:ext cx="4306887" cy="396875"/>
          </a:xfrm>
          <a:prstGeom prst="rect">
            <a:avLst/>
          </a:prstGeom>
          <a:noFill/>
          <a:ln w="9525" algn="ctr">
            <a:noFill/>
            <a:miter lim="800000"/>
            <a:headEnd/>
            <a:tailEnd/>
          </a:ln>
        </p:spPr>
        <p:txBody>
          <a:bodyPr wrap="none">
            <a:spAutoFit/>
          </a:bodyPr>
          <a:lstStyle/>
          <a:p>
            <a:pPr algn="ctr"/>
            <a:r>
              <a:rPr lang="en-GB" sz="2000"/>
              <a:t>Response scores are in milliseconds</a:t>
            </a:r>
          </a:p>
        </p:txBody>
      </p:sp>
      <p:sp>
        <p:nvSpPr>
          <p:cNvPr id="373766" name="Text Box 6"/>
          <p:cNvSpPr txBox="1">
            <a:spLocks noChangeArrowheads="1"/>
          </p:cNvSpPr>
          <p:nvPr/>
        </p:nvSpPr>
        <p:spPr bwMode="auto">
          <a:xfrm>
            <a:off x="376238" y="4437063"/>
            <a:ext cx="8588375" cy="1739900"/>
          </a:xfrm>
          <a:prstGeom prst="rect">
            <a:avLst/>
          </a:prstGeom>
          <a:noFill/>
          <a:ln w="9525">
            <a:noFill/>
            <a:miter lim="800000"/>
            <a:headEnd/>
            <a:tailEnd/>
          </a:ln>
        </p:spPr>
        <p:txBody>
          <a:bodyPr>
            <a:spAutoFit/>
          </a:bodyPr>
          <a:lstStyle/>
          <a:p>
            <a:endParaRPr lang="en-GB" i="1"/>
          </a:p>
          <a:p>
            <a:r>
              <a:rPr lang="en-GB" i="1"/>
              <a:t>information measure</a:t>
            </a:r>
            <a:endParaRPr lang="en-GB"/>
          </a:p>
          <a:p>
            <a:endParaRPr lang="en-GB"/>
          </a:p>
          <a:p>
            <a:endParaRPr lang="en-GB"/>
          </a:p>
          <a:p>
            <a:endParaRPr lang="en-GB"/>
          </a:p>
          <a:p>
            <a:r>
              <a:rPr lang="en-GB" i="1"/>
              <a:t>Item Reliability</a:t>
            </a:r>
          </a:p>
        </p:txBody>
      </p:sp>
      <p:sp>
        <p:nvSpPr>
          <p:cNvPr id="3079" name="Text Box 7"/>
          <p:cNvSpPr txBox="1">
            <a:spLocks noChangeArrowheads="1"/>
          </p:cNvSpPr>
          <p:nvPr/>
        </p:nvSpPr>
        <p:spPr bwMode="auto">
          <a:xfrm>
            <a:off x="8893175" y="2708275"/>
            <a:ext cx="1008063" cy="2017713"/>
          </a:xfrm>
          <a:prstGeom prst="rect">
            <a:avLst/>
          </a:prstGeom>
          <a:solidFill>
            <a:schemeClr val="bg1"/>
          </a:solidFill>
          <a:ln w="9525">
            <a:noFill/>
            <a:miter lim="800000"/>
            <a:headEnd/>
            <a:tailEnd/>
          </a:ln>
        </p:spPr>
        <p:txBody>
          <a:bodyPr>
            <a:spAutoFit/>
          </a:bodyPr>
          <a:lstStyle/>
          <a:p>
            <a:pPr>
              <a:spcBef>
                <a:spcPct val="50000"/>
              </a:spcBef>
            </a:pPr>
            <a:endParaRPr lang="nl-NL"/>
          </a:p>
          <a:p>
            <a:pPr>
              <a:spcBef>
                <a:spcPct val="50000"/>
              </a:spcBef>
            </a:pPr>
            <a:endParaRPr lang="nl-NL"/>
          </a:p>
          <a:p>
            <a:pPr>
              <a:spcBef>
                <a:spcPct val="50000"/>
              </a:spcBef>
            </a:pPr>
            <a:endParaRPr lang="nl-NL"/>
          </a:p>
          <a:p>
            <a:pPr>
              <a:spcBef>
                <a:spcPct val="50000"/>
              </a:spcBef>
            </a:pPr>
            <a:endParaRPr lang="nl-NL"/>
          </a:p>
          <a:p>
            <a:pPr>
              <a:spcBef>
                <a:spcPct val="50000"/>
              </a:spcBef>
            </a:pPr>
            <a:endParaRPr lang="nl-NL"/>
          </a:p>
        </p:txBody>
      </p:sp>
      <p:sp>
        <p:nvSpPr>
          <p:cNvPr id="373770" name="Rectangle 10"/>
          <p:cNvSpPr>
            <a:spLocks noChangeArrowheads="1"/>
          </p:cNvSpPr>
          <p:nvPr/>
        </p:nvSpPr>
        <p:spPr bwMode="auto">
          <a:xfrm rot="-5400000">
            <a:off x="-972344" y="3069432"/>
            <a:ext cx="2447925" cy="287338"/>
          </a:xfrm>
          <a:prstGeom prst="rect">
            <a:avLst/>
          </a:prstGeom>
          <a:solidFill>
            <a:schemeClr val="accent1"/>
          </a:solidFill>
          <a:ln w="15875" algn="ctr">
            <a:solidFill>
              <a:srgbClr val="3E8E94"/>
            </a:solidFill>
            <a:miter lim="800000"/>
            <a:headEnd/>
            <a:tailEnd/>
          </a:ln>
        </p:spPr>
        <p:txBody>
          <a:bodyPr wrap="none" anchor="ctr"/>
          <a:lstStyle/>
          <a:p>
            <a:pPr algn="ctr"/>
            <a:r>
              <a:rPr lang="nl-NL"/>
              <a:t>Provided by program</a:t>
            </a:r>
          </a:p>
        </p:txBody>
      </p:sp>
      <p:sp>
        <p:nvSpPr>
          <p:cNvPr id="373771" name="Line 11"/>
          <p:cNvSpPr>
            <a:spLocks noChangeShapeType="1"/>
          </p:cNvSpPr>
          <p:nvPr/>
        </p:nvSpPr>
        <p:spPr bwMode="auto">
          <a:xfrm>
            <a:off x="395288" y="3141663"/>
            <a:ext cx="360362" cy="0"/>
          </a:xfrm>
          <a:prstGeom prst="line">
            <a:avLst/>
          </a:prstGeom>
          <a:noFill/>
          <a:ln w="15875">
            <a:solidFill>
              <a:srgbClr val="3E8E94"/>
            </a:solidFill>
            <a:round/>
            <a:headEnd/>
            <a:tailEnd type="triangle" w="med" len="med"/>
          </a:ln>
        </p:spPr>
        <p:txBody>
          <a:bodyPr wrap="none" anchor="ctr"/>
          <a:lstStyle/>
          <a:p>
            <a:endParaRPr lang="nl-NL"/>
          </a:p>
        </p:txBody>
      </p:sp>
      <p:sp>
        <p:nvSpPr>
          <p:cNvPr id="373772" name="Line 12"/>
          <p:cNvSpPr>
            <a:spLocks noChangeShapeType="1"/>
          </p:cNvSpPr>
          <p:nvPr/>
        </p:nvSpPr>
        <p:spPr bwMode="auto">
          <a:xfrm>
            <a:off x="395288" y="3573463"/>
            <a:ext cx="358775" cy="0"/>
          </a:xfrm>
          <a:prstGeom prst="line">
            <a:avLst/>
          </a:prstGeom>
          <a:noFill/>
          <a:ln w="15875">
            <a:solidFill>
              <a:srgbClr val="3E8E94"/>
            </a:solidFill>
            <a:round/>
            <a:headEnd/>
            <a:tailEnd type="triangle" w="med" len="med"/>
          </a:ln>
        </p:spPr>
        <p:txBody>
          <a:bodyPr wrap="none" anchor="ctr"/>
          <a:lstStyle/>
          <a:p>
            <a:endParaRPr lang="nl-NL"/>
          </a:p>
        </p:txBody>
      </p:sp>
      <p:pic>
        <p:nvPicPr>
          <p:cNvPr id="373779" name="Picture 19" descr="txp_fig"/>
          <p:cNvPicPr>
            <a:picLocks noChangeAspect="1" noChangeArrowheads="1"/>
          </p:cNvPicPr>
          <p:nvPr>
            <p:custDataLst>
              <p:tags r:id="rId2"/>
            </p:custDataLst>
          </p:nvPr>
        </p:nvPicPr>
        <p:blipFill>
          <a:blip r:embed="rId8" cstate="print"/>
          <a:srcRect/>
          <a:stretch>
            <a:fillRect/>
          </a:stretch>
        </p:blipFill>
        <p:spPr bwMode="auto">
          <a:xfrm>
            <a:off x="3425825" y="4510088"/>
            <a:ext cx="3487738" cy="912812"/>
          </a:xfrm>
          <a:prstGeom prst="rect">
            <a:avLst/>
          </a:prstGeom>
          <a:noFill/>
          <a:ln w="15875" algn="ctr">
            <a:noFill/>
            <a:miter lim="800000"/>
            <a:headEnd/>
            <a:tailEnd/>
          </a:ln>
        </p:spPr>
      </p:pic>
      <p:pic>
        <p:nvPicPr>
          <p:cNvPr id="373780" name="Picture 20" descr="txp_fig"/>
          <p:cNvPicPr>
            <a:picLocks noChangeAspect="1" noChangeArrowheads="1"/>
          </p:cNvPicPr>
          <p:nvPr>
            <p:custDataLst>
              <p:tags r:id="rId3"/>
            </p:custDataLst>
          </p:nvPr>
        </p:nvPicPr>
        <p:blipFill>
          <a:blip r:embed="rId9" cstate="print"/>
          <a:srcRect/>
          <a:stretch>
            <a:fillRect/>
          </a:stretch>
        </p:blipFill>
        <p:spPr bwMode="auto">
          <a:xfrm>
            <a:off x="3238500" y="5502275"/>
            <a:ext cx="4171950" cy="1022350"/>
          </a:xfrm>
          <a:prstGeom prst="rect">
            <a:avLst/>
          </a:prstGeom>
          <a:noFill/>
          <a:ln w="1587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73764"/>
                                        </p:tgtEl>
                                        <p:attrNameLst>
                                          <p:attrName>style.visibility</p:attrName>
                                        </p:attrNameLst>
                                      </p:cBhvr>
                                      <p:to>
                                        <p:strVal val="visible"/>
                                      </p:to>
                                    </p:set>
                                    <p:animEffect transition="in" filter="blinds(horizontal)">
                                      <p:cBhvr>
                                        <p:cTn id="7" dur="500"/>
                                        <p:tgtEl>
                                          <p:spTgt spid="37376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73765"/>
                                        </p:tgtEl>
                                        <p:attrNameLst>
                                          <p:attrName>style.visibility</p:attrName>
                                        </p:attrNameLst>
                                      </p:cBhvr>
                                      <p:to>
                                        <p:strVal val="visible"/>
                                      </p:to>
                                    </p:set>
                                    <p:animEffect transition="in" filter="blinds(horizontal)">
                                      <p:cBhvr>
                                        <p:cTn id="12" dur="500"/>
                                        <p:tgtEl>
                                          <p:spTgt spid="37376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73763"/>
                                        </p:tgtEl>
                                        <p:attrNameLst>
                                          <p:attrName>style.visibility</p:attrName>
                                        </p:attrNameLst>
                                      </p:cBhvr>
                                      <p:to>
                                        <p:strVal val="visible"/>
                                      </p:to>
                                    </p:set>
                                    <p:animEffect transition="in" filter="blinds(horizontal)">
                                      <p:cBhvr>
                                        <p:cTn id="17" dur="500"/>
                                        <p:tgtEl>
                                          <p:spTgt spid="37376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73770"/>
                                        </p:tgtEl>
                                        <p:attrNameLst>
                                          <p:attrName>style.visibility</p:attrName>
                                        </p:attrNameLst>
                                      </p:cBhvr>
                                      <p:to>
                                        <p:strVal val="visible"/>
                                      </p:to>
                                    </p:set>
                                    <p:animEffect transition="in" filter="blinds(horizontal)">
                                      <p:cBhvr>
                                        <p:cTn id="22" dur="500"/>
                                        <p:tgtEl>
                                          <p:spTgt spid="37377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73772"/>
                                        </p:tgtEl>
                                        <p:attrNameLst>
                                          <p:attrName>style.visibility</p:attrName>
                                        </p:attrNameLst>
                                      </p:cBhvr>
                                      <p:to>
                                        <p:strVal val="visible"/>
                                      </p:to>
                                    </p:set>
                                    <p:animEffect transition="in" filter="blinds(horizontal)">
                                      <p:cBhvr>
                                        <p:cTn id="25" dur="500"/>
                                        <p:tgtEl>
                                          <p:spTgt spid="373772"/>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73771"/>
                                        </p:tgtEl>
                                        <p:attrNameLst>
                                          <p:attrName>style.visibility</p:attrName>
                                        </p:attrNameLst>
                                      </p:cBhvr>
                                      <p:to>
                                        <p:strVal val="visible"/>
                                      </p:to>
                                    </p:set>
                                    <p:animEffect transition="in" filter="blinds(horizontal)">
                                      <p:cBhvr>
                                        <p:cTn id="28" dur="500"/>
                                        <p:tgtEl>
                                          <p:spTgt spid="373771"/>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73766">
                                            <p:txEl>
                                              <p:pRg st="1" end="1"/>
                                            </p:txEl>
                                          </p:spTgt>
                                        </p:tgtEl>
                                        <p:attrNameLst>
                                          <p:attrName>style.visibility</p:attrName>
                                        </p:attrNameLst>
                                      </p:cBhvr>
                                      <p:to>
                                        <p:strVal val="visible"/>
                                      </p:to>
                                    </p:set>
                                    <p:animEffect transition="in" filter="blinds(horizontal)">
                                      <p:cBhvr>
                                        <p:cTn id="33" dur="500"/>
                                        <p:tgtEl>
                                          <p:spTgt spid="373766">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373766">
                                            <p:txEl>
                                              <p:pRg st="5" end="5"/>
                                            </p:txEl>
                                          </p:spTgt>
                                        </p:tgtEl>
                                        <p:attrNameLst>
                                          <p:attrName>style.visibility</p:attrName>
                                        </p:attrNameLst>
                                      </p:cBhvr>
                                      <p:to>
                                        <p:strVal val="visible"/>
                                      </p:to>
                                    </p:set>
                                    <p:animEffect transition="in" filter="blinds(horizontal)">
                                      <p:cBhvr>
                                        <p:cTn id="38" dur="500"/>
                                        <p:tgtEl>
                                          <p:spTgt spid="373766">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373779"/>
                                        </p:tgtEl>
                                        <p:attrNameLst>
                                          <p:attrName>style.visibility</p:attrName>
                                        </p:attrNameLst>
                                      </p:cBhvr>
                                      <p:to>
                                        <p:strVal val="visible"/>
                                      </p:to>
                                    </p:set>
                                    <p:animEffect transition="in" filter="blinds(horizontal)">
                                      <p:cBhvr>
                                        <p:cTn id="43" dur="500"/>
                                        <p:tgtEl>
                                          <p:spTgt spid="373779"/>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373780"/>
                                        </p:tgtEl>
                                        <p:attrNameLst>
                                          <p:attrName>style.visibility</p:attrName>
                                        </p:attrNameLst>
                                      </p:cBhvr>
                                      <p:to>
                                        <p:strVal val="visible"/>
                                      </p:to>
                                    </p:set>
                                    <p:animEffect transition="in" filter="blinds(horizontal)">
                                      <p:cBhvr>
                                        <p:cTn id="48" dur="500"/>
                                        <p:tgtEl>
                                          <p:spTgt spid="3737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3765" grpId="0"/>
      <p:bldP spid="373770" grpId="0" animBg="1"/>
      <p:bldP spid="373771" grpId="0" animBg="1"/>
      <p:bldP spid="37377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4" name="Rectangle 2"/>
          <p:cNvSpPr>
            <a:spLocks noChangeArrowheads="1"/>
          </p:cNvSpPr>
          <p:nvPr/>
        </p:nvSpPr>
        <p:spPr bwMode="auto">
          <a:xfrm>
            <a:off x="0" y="836613"/>
            <a:ext cx="8763000" cy="4537075"/>
          </a:xfrm>
          <a:prstGeom prst="rect">
            <a:avLst/>
          </a:prstGeom>
          <a:noFill/>
          <a:ln w="9525">
            <a:noFill/>
            <a:miter lim="800000"/>
            <a:headEnd/>
            <a:tailEnd/>
          </a:ln>
        </p:spPr>
        <p:txBody>
          <a:bodyPr/>
          <a:lstStyle/>
          <a:p>
            <a:pPr marL="742950" lvl="1" indent="-285750">
              <a:spcBef>
                <a:spcPct val="20000"/>
              </a:spcBef>
              <a:buFont typeface="Wingdings" pitchFamily="2" charset="2"/>
              <a:buNone/>
            </a:pPr>
            <a:r>
              <a:rPr lang="en-GB"/>
              <a:t>A test is called</a:t>
            </a:r>
          </a:p>
          <a:p>
            <a:pPr marL="742950" lvl="1" indent="-285750">
              <a:spcBef>
                <a:spcPct val="20000"/>
              </a:spcBef>
              <a:buFont typeface="Wingdings" pitchFamily="2" charset="2"/>
              <a:buChar char="Ø"/>
            </a:pPr>
            <a:r>
              <a:rPr lang="en-GB" i="1">
                <a:solidFill>
                  <a:srgbClr val="0066FF"/>
                </a:solidFill>
              </a:rPr>
              <a:t>Homogeneous (</a:t>
            </a:r>
            <a:r>
              <a:rPr lang="en-GB">
                <a:solidFill>
                  <a:srgbClr val="0066FF"/>
                </a:solidFill>
              </a:rPr>
              <a:t>or </a:t>
            </a:r>
            <a:r>
              <a:rPr lang="en-GB" i="1">
                <a:solidFill>
                  <a:srgbClr val="0066FF"/>
                </a:solidFill>
              </a:rPr>
              <a:t>congeneric</a:t>
            </a:r>
            <a:r>
              <a:rPr lang="en-GB" i="1"/>
              <a:t>), </a:t>
            </a:r>
            <a:r>
              <a:rPr lang="en-GB"/>
              <a:t>If a test satisfies the most general one-factor model</a:t>
            </a:r>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r>
              <a:rPr lang="en-GB" i="1">
                <a:solidFill>
                  <a:srgbClr val="0066FF"/>
                </a:solidFill>
              </a:rPr>
              <a:t>True score equivalent</a:t>
            </a:r>
            <a:r>
              <a:rPr lang="en-GB" i="1"/>
              <a:t> </a:t>
            </a:r>
            <a:r>
              <a:rPr lang="en-GB"/>
              <a:t>if </a:t>
            </a:r>
          </a:p>
          <a:p>
            <a:pPr marL="742950" lvl="1" indent="-285750">
              <a:spcBef>
                <a:spcPct val="20000"/>
              </a:spcBef>
              <a:buFont typeface="Wingdings" pitchFamily="2" charset="2"/>
              <a:buChar char="Ø"/>
            </a:pPr>
            <a:endParaRPr lang="en-GB" i="1"/>
          </a:p>
          <a:p>
            <a:pPr marL="742950" lvl="1" indent="-285750">
              <a:spcBef>
                <a:spcPct val="20000"/>
              </a:spcBef>
              <a:buFont typeface="Wingdings" pitchFamily="2" charset="2"/>
              <a:buChar char="Ø"/>
            </a:pPr>
            <a:r>
              <a:rPr lang="en-GB" i="1">
                <a:solidFill>
                  <a:srgbClr val="0066FF"/>
                </a:solidFill>
              </a:rPr>
              <a:t>Parallel</a:t>
            </a:r>
            <a:r>
              <a:rPr lang="en-GB" i="1"/>
              <a:t> </a:t>
            </a:r>
            <a:r>
              <a:rPr lang="en-GB"/>
              <a:t>if</a:t>
            </a:r>
            <a:endParaRPr lang="en-GB" i="1"/>
          </a:p>
          <a:p>
            <a:pPr marL="742950" lvl="1" indent="-285750">
              <a:spcBef>
                <a:spcPct val="20000"/>
              </a:spcBef>
              <a:buFont typeface="Wingdings" pitchFamily="2" charset="2"/>
              <a:buNone/>
            </a:pPr>
            <a:r>
              <a:rPr lang="en-GB" i="1"/>
              <a:t>	</a:t>
            </a:r>
            <a:r>
              <a:rPr lang="en-GB"/>
              <a:t>all variances are equal and covariances equal, which is equivalent to</a:t>
            </a:r>
            <a:endParaRPr lang="en-GB" i="1"/>
          </a:p>
          <a:p>
            <a:pPr marL="742950" lvl="1" indent="-285750">
              <a:spcBef>
                <a:spcPct val="20000"/>
              </a:spcBef>
              <a:buFont typeface="Wingdings" pitchFamily="2" charset="2"/>
              <a:buChar char="Ø"/>
            </a:pPr>
            <a:endParaRPr lang="en-GB" i="1"/>
          </a:p>
          <a:p>
            <a:pPr marL="742950" lvl="1" indent="-285750">
              <a:spcBef>
                <a:spcPct val="20000"/>
              </a:spcBef>
              <a:buFont typeface="Wingdings" pitchFamily="2" charset="2"/>
              <a:buChar char="Ø"/>
            </a:pPr>
            <a:endParaRPr lang="en-GB" i="1"/>
          </a:p>
          <a:p>
            <a:pPr marL="742950" lvl="1" indent="-285750">
              <a:spcBef>
                <a:spcPct val="20000"/>
              </a:spcBef>
              <a:buFont typeface="Wingdings" pitchFamily="2" charset="2"/>
              <a:buChar char="Ø"/>
            </a:pPr>
            <a:r>
              <a:rPr lang="en-GB" i="1">
                <a:solidFill>
                  <a:srgbClr val="0066FF"/>
                </a:solidFill>
              </a:rPr>
              <a:t>Strictly parallel</a:t>
            </a:r>
            <a:r>
              <a:rPr lang="en-GB" i="1"/>
              <a:t> </a:t>
            </a:r>
            <a:r>
              <a:rPr lang="en-GB"/>
              <a:t>if</a:t>
            </a:r>
            <a:endParaRPr lang="en-GB" i="1"/>
          </a:p>
          <a:p>
            <a:pPr marL="742950" lvl="1" indent="-285750">
              <a:spcBef>
                <a:spcPct val="20000"/>
              </a:spcBef>
              <a:buFont typeface="Wingdings" pitchFamily="2" charset="2"/>
              <a:buNone/>
            </a:pPr>
            <a:r>
              <a:rPr lang="en-GB" i="1"/>
              <a:t>	</a:t>
            </a:r>
            <a:r>
              <a:rPr lang="en-GB"/>
              <a:t>implies all item response distributions are interchangeable , which is equivalent to</a:t>
            </a:r>
            <a:endParaRPr lang="en-GB" i="1"/>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Char char="Ø"/>
            </a:pPr>
            <a:r>
              <a:rPr lang="en-GB" sz="2000">
                <a:solidFill>
                  <a:srgbClr val="0066FF"/>
                </a:solidFill>
              </a:rPr>
              <a:t>These restrictive models almost never fit de data but make formulae very simple, transparent, and computable in direct form!</a:t>
            </a:r>
          </a:p>
          <a:p>
            <a:pPr marL="1143000" lvl="2" indent="-228600">
              <a:spcBef>
                <a:spcPct val="20000"/>
              </a:spcBef>
              <a:buFont typeface="Wingdings" pitchFamily="2" charset="2"/>
              <a:buChar char="Ø"/>
            </a:pPr>
            <a:endParaRPr lang="en-GB" sz="2000">
              <a:solidFill>
                <a:srgbClr val="0066FF"/>
              </a:solidFill>
            </a:endParaRPr>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1143000" lvl="2" indent="-228600">
              <a:spcBef>
                <a:spcPct val="20000"/>
              </a:spcBef>
              <a:buFont typeface="Wingdings" pitchFamily="2" charset="2"/>
              <a:buChar char="§"/>
            </a:pPr>
            <a:endParaRPr lang="en-GB">
              <a:solidFill>
                <a:schemeClr val="hlink"/>
              </a:solidFill>
              <a:latin typeface="Times New Roman" pitchFamily="18" charset="0"/>
            </a:endParaRPr>
          </a:p>
        </p:txBody>
      </p:sp>
      <p:sp>
        <p:nvSpPr>
          <p:cNvPr id="9219" name="Rectangle 3"/>
          <p:cNvSpPr>
            <a:spLocks noGrp="1" noChangeArrowheads="1"/>
          </p:cNvSpPr>
          <p:nvPr>
            <p:ph type="title"/>
          </p:nvPr>
        </p:nvSpPr>
        <p:spPr>
          <a:xfrm>
            <a:off x="107950" y="-306388"/>
            <a:ext cx="8229600" cy="1143001"/>
          </a:xfrm>
        </p:spPr>
        <p:txBody>
          <a:bodyPr/>
          <a:lstStyle/>
          <a:p>
            <a:pPr eaLnBrk="1" hangingPunct="1"/>
            <a:r>
              <a:rPr lang="en-GB" sz="2400" b="1" smtClean="0">
                <a:solidFill>
                  <a:srgbClr val="0066FF"/>
                </a:solidFill>
              </a:rPr>
              <a:t/>
            </a:r>
            <a:br>
              <a:rPr lang="en-GB" sz="2400" b="1" smtClean="0">
                <a:solidFill>
                  <a:srgbClr val="0066FF"/>
                </a:solidFill>
              </a:rPr>
            </a:br>
            <a:r>
              <a:rPr lang="en-GB" sz="2400" b="1" smtClean="0">
                <a:solidFill>
                  <a:srgbClr val="0066FF"/>
                </a:solidFill>
              </a:rPr>
              <a:t> Classical Test Theory: Restricted one-factor models for tests</a:t>
            </a:r>
          </a:p>
        </p:txBody>
      </p:sp>
      <p:pic>
        <p:nvPicPr>
          <p:cNvPr id="392196" name="Picture 4" descr="txp_fig"/>
          <p:cNvPicPr>
            <a:picLocks noChangeAspect="1" noChangeArrowheads="1"/>
          </p:cNvPicPr>
          <p:nvPr>
            <p:custDataLst>
              <p:tags r:id="rId1"/>
            </p:custDataLst>
          </p:nvPr>
        </p:nvPicPr>
        <p:blipFill>
          <a:blip r:embed="rId7" cstate="print"/>
          <a:srcRect/>
          <a:stretch>
            <a:fillRect/>
          </a:stretch>
        </p:blipFill>
        <p:spPr bwMode="auto">
          <a:xfrm>
            <a:off x="3203575" y="1701800"/>
            <a:ext cx="2386013" cy="268288"/>
          </a:xfrm>
          <a:prstGeom prst="rect">
            <a:avLst/>
          </a:prstGeom>
          <a:noFill/>
          <a:ln w="9525">
            <a:noFill/>
            <a:miter lim="800000"/>
            <a:headEnd/>
            <a:tailEnd/>
          </a:ln>
        </p:spPr>
      </p:pic>
      <p:pic>
        <p:nvPicPr>
          <p:cNvPr id="392197" name="Picture 5" descr="txp_fig"/>
          <p:cNvPicPr>
            <a:picLocks noChangeAspect="1" noChangeArrowheads="1"/>
          </p:cNvPicPr>
          <p:nvPr>
            <p:custDataLst>
              <p:tags r:id="rId2"/>
            </p:custDataLst>
          </p:nvPr>
        </p:nvPicPr>
        <p:blipFill>
          <a:blip r:embed="rId8" cstate="print"/>
          <a:srcRect/>
          <a:stretch>
            <a:fillRect/>
          </a:stretch>
        </p:blipFill>
        <p:spPr bwMode="auto">
          <a:xfrm>
            <a:off x="2268538" y="2493963"/>
            <a:ext cx="5078412" cy="282575"/>
          </a:xfrm>
          <a:prstGeom prst="rect">
            <a:avLst/>
          </a:prstGeom>
          <a:noFill/>
          <a:ln w="9525">
            <a:noFill/>
            <a:miter lim="800000"/>
            <a:headEnd/>
            <a:tailEnd/>
          </a:ln>
        </p:spPr>
      </p:pic>
      <p:pic>
        <p:nvPicPr>
          <p:cNvPr id="392198" name="Picture 6" descr="txp_fig"/>
          <p:cNvPicPr>
            <a:picLocks noChangeAspect="1" noChangeArrowheads="1"/>
          </p:cNvPicPr>
          <p:nvPr>
            <p:custDataLst>
              <p:tags r:id="rId3"/>
            </p:custDataLst>
          </p:nvPr>
        </p:nvPicPr>
        <p:blipFill>
          <a:blip r:embed="rId9" cstate="print"/>
          <a:srcRect/>
          <a:stretch>
            <a:fillRect/>
          </a:stretch>
        </p:blipFill>
        <p:spPr bwMode="auto">
          <a:xfrm>
            <a:off x="2124075" y="3573463"/>
            <a:ext cx="4202113" cy="373062"/>
          </a:xfrm>
          <a:prstGeom prst="rect">
            <a:avLst/>
          </a:prstGeom>
          <a:noFill/>
          <a:ln w="9525">
            <a:noFill/>
            <a:miter lim="800000"/>
            <a:headEnd/>
            <a:tailEnd/>
          </a:ln>
        </p:spPr>
      </p:pic>
      <p:pic>
        <p:nvPicPr>
          <p:cNvPr id="392199" name="Picture 7" descr="txp_fig"/>
          <p:cNvPicPr>
            <a:picLocks noChangeAspect="1" noChangeArrowheads="1"/>
          </p:cNvPicPr>
          <p:nvPr>
            <p:custDataLst>
              <p:tags r:id="rId4"/>
            </p:custDataLst>
          </p:nvPr>
        </p:nvPicPr>
        <p:blipFill>
          <a:blip r:embed="rId10" cstate="print"/>
          <a:srcRect/>
          <a:stretch>
            <a:fillRect/>
          </a:stretch>
        </p:blipFill>
        <p:spPr bwMode="auto">
          <a:xfrm>
            <a:off x="1557338" y="5143500"/>
            <a:ext cx="5607050" cy="373063"/>
          </a:xfrm>
          <a:prstGeom prst="rect">
            <a:avLst/>
          </a:prstGeom>
          <a:noFill/>
          <a:ln w="9525">
            <a:noFill/>
            <a:miter lim="800000"/>
            <a:headEnd/>
            <a:tailEnd/>
          </a:ln>
        </p:spPr>
      </p:pic>
      <p:sp>
        <p:nvSpPr>
          <p:cNvPr id="392200" name="AutoShape 8"/>
          <p:cNvSpPr>
            <a:spLocks noChangeArrowheads="1"/>
          </p:cNvSpPr>
          <p:nvPr/>
        </p:nvSpPr>
        <p:spPr bwMode="auto">
          <a:xfrm rot="-5400000">
            <a:off x="7380287" y="3644901"/>
            <a:ext cx="2735263" cy="576262"/>
          </a:xfrm>
          <a:prstGeom prst="leftArrow">
            <a:avLst>
              <a:gd name="adj1" fmla="val 50000"/>
              <a:gd name="adj2" fmla="val 118664"/>
            </a:avLst>
          </a:prstGeom>
          <a:solidFill>
            <a:schemeClr val="accent1"/>
          </a:solidFill>
          <a:ln w="9525">
            <a:solidFill>
              <a:schemeClr val="tx1"/>
            </a:solidFill>
            <a:miter lim="800000"/>
            <a:headEnd/>
            <a:tailEnd/>
          </a:ln>
        </p:spPr>
        <p:txBody>
          <a:bodyPr wrap="none" anchor="ctr"/>
          <a:lstStyle/>
          <a:p>
            <a:pPr algn="ctr"/>
            <a:r>
              <a:rPr lang="nl-NL"/>
              <a:t>More restrictive</a:t>
            </a:r>
          </a:p>
        </p:txBody>
      </p:sp>
      <p:sp>
        <p:nvSpPr>
          <p:cNvPr id="392201" name="AutoShape 9"/>
          <p:cNvSpPr>
            <a:spLocks noChangeArrowheads="1"/>
          </p:cNvSpPr>
          <p:nvPr/>
        </p:nvSpPr>
        <p:spPr bwMode="auto">
          <a:xfrm>
            <a:off x="4427538" y="1628775"/>
            <a:ext cx="649287" cy="792163"/>
          </a:xfrm>
          <a:prstGeom prst="flowChartProcess">
            <a:avLst/>
          </a:prstGeom>
          <a:solidFill>
            <a:schemeClr val="accent1">
              <a:alpha val="39999"/>
            </a:schemeClr>
          </a:solidFill>
          <a:ln w="15875" algn="ctr">
            <a:solidFill>
              <a:schemeClr val="accent1"/>
            </a:solidFill>
            <a:miter lim="800000"/>
            <a:headEnd/>
            <a:tailEnd/>
          </a:ln>
        </p:spPr>
        <p:txBody>
          <a:bodyPr wrap="none" anchor="ctr"/>
          <a:lstStyle/>
          <a:p>
            <a:pPr algn="ctr"/>
            <a:endParaRPr lang="nl-NL" sz="1400"/>
          </a:p>
          <a:p>
            <a:pPr algn="ctr"/>
            <a:r>
              <a:rPr lang="nl-NL" sz="1400">
                <a:solidFill>
                  <a:srgbClr val="FF0000"/>
                </a:solidFill>
              </a:rPr>
              <a:t>True </a:t>
            </a:r>
          </a:p>
          <a:p>
            <a:pPr algn="ctr"/>
            <a:r>
              <a:rPr lang="nl-NL" sz="1400">
                <a:solidFill>
                  <a:srgbClr val="FF0000"/>
                </a:solidFill>
              </a:rPr>
              <a:t>score </a:t>
            </a:r>
            <a:r>
              <a:rPr lang="nl-NL" sz="1400" i="1">
                <a:solidFill>
                  <a:srgbClr val="FF0000"/>
                </a:solidFill>
              </a:rPr>
              <a:t>T</a:t>
            </a:r>
            <a:r>
              <a:rPr lang="nl-NL" sz="1400" i="1" baseline="-25000">
                <a:solidFill>
                  <a:srgbClr val="FF0000"/>
                </a:solidFill>
              </a:rPr>
              <a:t>j</a:t>
            </a:r>
            <a:endParaRPr lang="nl-NL" sz="1400" i="1">
              <a:solidFill>
                <a:srgbClr val="FF0000"/>
              </a:solidFill>
            </a:endParaRPr>
          </a:p>
        </p:txBody>
      </p:sp>
      <p:sp>
        <p:nvSpPr>
          <p:cNvPr id="392202" name="AutoShape 10"/>
          <p:cNvSpPr>
            <a:spLocks noChangeArrowheads="1"/>
          </p:cNvSpPr>
          <p:nvPr/>
        </p:nvSpPr>
        <p:spPr bwMode="auto">
          <a:xfrm rot="-2471886">
            <a:off x="7019925" y="1916113"/>
            <a:ext cx="976313" cy="485775"/>
          </a:xfrm>
          <a:prstGeom prst="leftArrow">
            <a:avLst>
              <a:gd name="adj1" fmla="val 50000"/>
              <a:gd name="adj2" fmla="val 50245"/>
            </a:avLst>
          </a:prstGeom>
          <a:noFill/>
          <a:ln w="15875" algn="ctr">
            <a:solidFill>
              <a:srgbClr val="3E8E94"/>
            </a:solidFill>
            <a:miter lim="800000"/>
            <a:headEnd/>
            <a:tailEnd/>
          </a:ln>
        </p:spPr>
        <p:txBody>
          <a:bodyPr wrap="none" anchor="ctr"/>
          <a:lstStyle/>
          <a:p>
            <a:pPr algn="ctr"/>
            <a:r>
              <a:rPr lang="en-US"/>
              <a:t>“For all” </a:t>
            </a:r>
          </a:p>
        </p:txBody>
      </p:sp>
      <p:pic>
        <p:nvPicPr>
          <p:cNvPr id="9227" name="Picture 11"/>
          <p:cNvPicPr>
            <a:picLocks noChangeAspect="1" noChangeArrowheads="1"/>
          </p:cNvPicPr>
          <p:nvPr/>
        </p:nvPicPr>
        <p:blipFill>
          <a:blip r:embed="rId11" cstate="print"/>
          <a:srcRect/>
          <a:stretch>
            <a:fillRect/>
          </a:stretch>
        </p:blipFill>
        <p:spPr bwMode="auto">
          <a:xfrm>
            <a:off x="8474075" y="-17463"/>
            <a:ext cx="706438" cy="998538"/>
          </a:xfrm>
          <a:prstGeom prst="rect">
            <a:avLst/>
          </a:prstGeom>
          <a:noFill/>
          <a:ln w="1587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2194">
                                            <p:txEl>
                                              <p:pRg st="1" end="1"/>
                                            </p:txEl>
                                          </p:spTgt>
                                        </p:tgtEl>
                                        <p:attrNameLst>
                                          <p:attrName>style.visibility</p:attrName>
                                        </p:attrNameLst>
                                      </p:cBhvr>
                                      <p:to>
                                        <p:strVal val="visible"/>
                                      </p:to>
                                    </p:set>
                                    <p:animEffect transition="in" filter="blinds(horizontal)">
                                      <p:cBhvr>
                                        <p:cTn id="7" dur="500"/>
                                        <p:tgtEl>
                                          <p:spTgt spid="39219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92196"/>
                                        </p:tgtEl>
                                        <p:attrNameLst>
                                          <p:attrName>style.visibility</p:attrName>
                                        </p:attrNameLst>
                                      </p:cBhvr>
                                      <p:to>
                                        <p:strVal val="visible"/>
                                      </p:to>
                                    </p:set>
                                    <p:animEffect transition="in" filter="blinds(horizontal)">
                                      <p:cBhvr>
                                        <p:cTn id="12" dur="500"/>
                                        <p:tgtEl>
                                          <p:spTgt spid="39219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92194">
                                            <p:txEl>
                                              <p:pRg st="3" end="3"/>
                                            </p:txEl>
                                          </p:spTgt>
                                        </p:tgtEl>
                                        <p:attrNameLst>
                                          <p:attrName>style.visibility</p:attrName>
                                        </p:attrNameLst>
                                      </p:cBhvr>
                                      <p:to>
                                        <p:strVal val="visible"/>
                                      </p:to>
                                    </p:set>
                                    <p:animEffect transition="in" filter="blinds(horizontal)">
                                      <p:cBhvr>
                                        <p:cTn id="17" dur="500"/>
                                        <p:tgtEl>
                                          <p:spTgt spid="39219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92201"/>
                                        </p:tgtEl>
                                        <p:attrNameLst>
                                          <p:attrName>style.visibility</p:attrName>
                                        </p:attrNameLst>
                                      </p:cBhvr>
                                      <p:to>
                                        <p:strVal val="visible"/>
                                      </p:to>
                                    </p:set>
                                    <p:animEffect transition="in" filter="blinds(horizontal)">
                                      <p:cBhvr>
                                        <p:cTn id="22" dur="500"/>
                                        <p:tgtEl>
                                          <p:spTgt spid="39220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92197"/>
                                        </p:tgtEl>
                                        <p:attrNameLst>
                                          <p:attrName>style.visibility</p:attrName>
                                        </p:attrNameLst>
                                      </p:cBhvr>
                                      <p:to>
                                        <p:strVal val="visible"/>
                                      </p:to>
                                    </p:set>
                                    <p:animEffect transition="in" filter="blinds(horizontal)">
                                      <p:cBhvr>
                                        <p:cTn id="27" dur="500"/>
                                        <p:tgtEl>
                                          <p:spTgt spid="39219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92202"/>
                                        </p:tgtEl>
                                        <p:attrNameLst>
                                          <p:attrName>style.visibility</p:attrName>
                                        </p:attrNameLst>
                                      </p:cBhvr>
                                      <p:to>
                                        <p:strVal val="visible"/>
                                      </p:to>
                                    </p:set>
                                    <p:animEffect transition="in" filter="blinds(horizontal)">
                                      <p:cBhvr>
                                        <p:cTn id="32" dur="500"/>
                                        <p:tgtEl>
                                          <p:spTgt spid="39220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xit" presetSubtype="10" fill="hold" grpId="1" nodeType="clickEffect">
                                  <p:stCondLst>
                                    <p:cond delay="0"/>
                                  </p:stCondLst>
                                  <p:childTnLst>
                                    <p:animEffect transition="out" filter="blinds(horizontal)">
                                      <p:cBhvr>
                                        <p:cTn id="36" dur="500"/>
                                        <p:tgtEl>
                                          <p:spTgt spid="392202"/>
                                        </p:tgtEl>
                                      </p:cBhvr>
                                    </p:animEffect>
                                    <p:set>
                                      <p:cBhvr>
                                        <p:cTn id="37" dur="1" fill="hold">
                                          <p:stCondLst>
                                            <p:cond delay="499"/>
                                          </p:stCondLst>
                                        </p:cTn>
                                        <p:tgtEl>
                                          <p:spTgt spid="392202"/>
                                        </p:tgtEl>
                                        <p:attrNameLst>
                                          <p:attrName>style.visibility</p:attrName>
                                        </p:attrNameLst>
                                      </p:cBhvr>
                                      <p:to>
                                        <p:strVal val="hidden"/>
                                      </p:to>
                                    </p:set>
                                  </p:childTnLst>
                                </p:cTn>
                              </p:par>
                              <p:par>
                                <p:cTn id="38" presetID="2" presetClass="entr" presetSubtype="1" fill="hold" grpId="0" nodeType="withEffect">
                                  <p:stCondLst>
                                    <p:cond delay="0"/>
                                  </p:stCondLst>
                                  <p:childTnLst>
                                    <p:set>
                                      <p:cBhvr>
                                        <p:cTn id="39" dur="1" fill="hold">
                                          <p:stCondLst>
                                            <p:cond delay="0"/>
                                          </p:stCondLst>
                                        </p:cTn>
                                        <p:tgtEl>
                                          <p:spTgt spid="392200"/>
                                        </p:tgtEl>
                                        <p:attrNameLst>
                                          <p:attrName>style.visibility</p:attrName>
                                        </p:attrNameLst>
                                      </p:cBhvr>
                                      <p:to>
                                        <p:strVal val="visible"/>
                                      </p:to>
                                    </p:set>
                                    <p:anim calcmode="lin" valueType="num">
                                      <p:cBhvr additive="base">
                                        <p:cTn id="40" dur="500" fill="hold"/>
                                        <p:tgtEl>
                                          <p:spTgt spid="392200"/>
                                        </p:tgtEl>
                                        <p:attrNameLst>
                                          <p:attrName>ppt_x</p:attrName>
                                        </p:attrNameLst>
                                      </p:cBhvr>
                                      <p:tavLst>
                                        <p:tav tm="0">
                                          <p:val>
                                            <p:strVal val="#ppt_x"/>
                                          </p:val>
                                        </p:tav>
                                        <p:tav tm="100000">
                                          <p:val>
                                            <p:strVal val="#ppt_x"/>
                                          </p:val>
                                        </p:tav>
                                      </p:tavLst>
                                    </p:anim>
                                    <p:anim calcmode="lin" valueType="num">
                                      <p:cBhvr additive="base">
                                        <p:cTn id="41" dur="500" fill="hold"/>
                                        <p:tgtEl>
                                          <p:spTgt spid="392200"/>
                                        </p:tgtEl>
                                        <p:attrNameLst>
                                          <p:attrName>ppt_y</p:attrName>
                                        </p:attrNameLst>
                                      </p:cBhvr>
                                      <p:tavLst>
                                        <p:tav tm="0">
                                          <p:val>
                                            <p:strVal val="0-#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392194">
                                            <p:txEl>
                                              <p:pRg st="5" end="5"/>
                                            </p:txEl>
                                          </p:spTgt>
                                        </p:tgtEl>
                                        <p:attrNameLst>
                                          <p:attrName>style.visibility</p:attrName>
                                        </p:attrNameLst>
                                      </p:cBhvr>
                                      <p:to>
                                        <p:strVal val="visible"/>
                                      </p:to>
                                    </p:set>
                                    <p:animEffect transition="in" filter="blinds(horizontal)">
                                      <p:cBhvr>
                                        <p:cTn id="46" dur="500"/>
                                        <p:tgtEl>
                                          <p:spTgt spid="392194">
                                            <p:txEl>
                                              <p:pRg st="5" end="5"/>
                                            </p:txEl>
                                          </p:spTgt>
                                        </p:tgtEl>
                                      </p:cBhvr>
                                    </p:animEffect>
                                  </p:childTnLst>
                                </p:cTn>
                              </p:par>
                              <p:par>
                                <p:cTn id="47" presetID="3" presetClass="entr" presetSubtype="10" fill="hold" nodeType="withEffect">
                                  <p:stCondLst>
                                    <p:cond delay="0"/>
                                  </p:stCondLst>
                                  <p:childTnLst>
                                    <p:set>
                                      <p:cBhvr>
                                        <p:cTn id="48" dur="1" fill="hold">
                                          <p:stCondLst>
                                            <p:cond delay="0"/>
                                          </p:stCondLst>
                                        </p:cTn>
                                        <p:tgtEl>
                                          <p:spTgt spid="392194">
                                            <p:txEl>
                                              <p:pRg st="6" end="6"/>
                                            </p:txEl>
                                          </p:spTgt>
                                        </p:tgtEl>
                                        <p:attrNameLst>
                                          <p:attrName>style.visibility</p:attrName>
                                        </p:attrNameLst>
                                      </p:cBhvr>
                                      <p:to>
                                        <p:strVal val="visible"/>
                                      </p:to>
                                    </p:set>
                                    <p:animEffect transition="in" filter="blinds(horizontal)">
                                      <p:cBhvr>
                                        <p:cTn id="49" dur="500"/>
                                        <p:tgtEl>
                                          <p:spTgt spid="392194">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nodeType="clickEffect">
                                  <p:stCondLst>
                                    <p:cond delay="0"/>
                                  </p:stCondLst>
                                  <p:childTnLst>
                                    <p:set>
                                      <p:cBhvr>
                                        <p:cTn id="53" dur="1" fill="hold">
                                          <p:stCondLst>
                                            <p:cond delay="0"/>
                                          </p:stCondLst>
                                        </p:cTn>
                                        <p:tgtEl>
                                          <p:spTgt spid="392198"/>
                                        </p:tgtEl>
                                        <p:attrNameLst>
                                          <p:attrName>style.visibility</p:attrName>
                                        </p:attrNameLst>
                                      </p:cBhvr>
                                      <p:to>
                                        <p:strVal val="visible"/>
                                      </p:to>
                                    </p:set>
                                    <p:animEffect transition="in" filter="blinds(horizontal)">
                                      <p:cBhvr>
                                        <p:cTn id="54" dur="500"/>
                                        <p:tgtEl>
                                          <p:spTgt spid="392198"/>
                                        </p:tgtEl>
                                      </p:cBhvr>
                                    </p:animEffect>
                                  </p:childTnLst>
                                </p:cTn>
                              </p:par>
                            </p:childTnLst>
                          </p:cTn>
                        </p:par>
                      </p:childTnLst>
                    </p:cTn>
                  </p:par>
                  <p:par>
                    <p:cTn id="55" fill="hold">
                      <p:stCondLst>
                        <p:cond delay="indefinite"/>
                      </p:stCondLst>
                      <p:childTnLst>
                        <p:par>
                          <p:cTn id="56" fill="hold">
                            <p:stCondLst>
                              <p:cond delay="0"/>
                            </p:stCondLst>
                            <p:childTnLst>
                              <p:par>
                                <p:cTn id="57" presetID="3" presetClass="entr" presetSubtype="10" fill="hold" nodeType="clickEffect">
                                  <p:stCondLst>
                                    <p:cond delay="0"/>
                                  </p:stCondLst>
                                  <p:childTnLst>
                                    <p:set>
                                      <p:cBhvr>
                                        <p:cTn id="58" dur="1" fill="hold">
                                          <p:stCondLst>
                                            <p:cond delay="0"/>
                                          </p:stCondLst>
                                        </p:cTn>
                                        <p:tgtEl>
                                          <p:spTgt spid="392194">
                                            <p:txEl>
                                              <p:pRg st="9" end="9"/>
                                            </p:txEl>
                                          </p:spTgt>
                                        </p:tgtEl>
                                        <p:attrNameLst>
                                          <p:attrName>style.visibility</p:attrName>
                                        </p:attrNameLst>
                                      </p:cBhvr>
                                      <p:to>
                                        <p:strVal val="visible"/>
                                      </p:to>
                                    </p:set>
                                    <p:animEffect transition="in" filter="blinds(horizontal)">
                                      <p:cBhvr>
                                        <p:cTn id="59" dur="500"/>
                                        <p:tgtEl>
                                          <p:spTgt spid="392194">
                                            <p:txEl>
                                              <p:pRg st="9" end="9"/>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3" presetClass="entr" presetSubtype="10" fill="hold" nodeType="clickEffect">
                                  <p:stCondLst>
                                    <p:cond delay="0"/>
                                  </p:stCondLst>
                                  <p:childTnLst>
                                    <p:set>
                                      <p:cBhvr>
                                        <p:cTn id="63" dur="1" fill="hold">
                                          <p:stCondLst>
                                            <p:cond delay="0"/>
                                          </p:stCondLst>
                                        </p:cTn>
                                        <p:tgtEl>
                                          <p:spTgt spid="392194">
                                            <p:txEl>
                                              <p:pRg st="10" end="10"/>
                                            </p:txEl>
                                          </p:spTgt>
                                        </p:tgtEl>
                                        <p:attrNameLst>
                                          <p:attrName>style.visibility</p:attrName>
                                        </p:attrNameLst>
                                      </p:cBhvr>
                                      <p:to>
                                        <p:strVal val="visible"/>
                                      </p:to>
                                    </p:set>
                                    <p:animEffect transition="in" filter="blinds(horizontal)">
                                      <p:cBhvr>
                                        <p:cTn id="64" dur="500"/>
                                        <p:tgtEl>
                                          <p:spTgt spid="392194">
                                            <p:txEl>
                                              <p:pRg st="10" end="1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3" presetClass="entr" presetSubtype="10" fill="hold" nodeType="clickEffect">
                                  <p:stCondLst>
                                    <p:cond delay="0"/>
                                  </p:stCondLst>
                                  <p:childTnLst>
                                    <p:set>
                                      <p:cBhvr>
                                        <p:cTn id="68" dur="1" fill="hold">
                                          <p:stCondLst>
                                            <p:cond delay="0"/>
                                          </p:stCondLst>
                                        </p:cTn>
                                        <p:tgtEl>
                                          <p:spTgt spid="392199"/>
                                        </p:tgtEl>
                                        <p:attrNameLst>
                                          <p:attrName>style.visibility</p:attrName>
                                        </p:attrNameLst>
                                      </p:cBhvr>
                                      <p:to>
                                        <p:strVal val="visible"/>
                                      </p:to>
                                    </p:set>
                                    <p:animEffect transition="in" filter="blinds(horizontal)">
                                      <p:cBhvr>
                                        <p:cTn id="69" dur="500"/>
                                        <p:tgtEl>
                                          <p:spTgt spid="392199"/>
                                        </p:tgtEl>
                                      </p:cBhvr>
                                    </p:animEffect>
                                  </p:childTnLst>
                                </p:cTn>
                              </p:par>
                            </p:childTnLst>
                          </p:cTn>
                        </p:par>
                      </p:childTnLst>
                    </p:cTn>
                  </p:par>
                  <p:par>
                    <p:cTn id="70" fill="hold">
                      <p:stCondLst>
                        <p:cond delay="indefinite"/>
                      </p:stCondLst>
                      <p:childTnLst>
                        <p:par>
                          <p:cTn id="71" fill="hold">
                            <p:stCondLst>
                              <p:cond delay="0"/>
                            </p:stCondLst>
                            <p:childTnLst>
                              <p:par>
                                <p:cTn id="72" presetID="3" presetClass="entr" presetSubtype="10" fill="hold" nodeType="clickEffect">
                                  <p:stCondLst>
                                    <p:cond delay="0"/>
                                  </p:stCondLst>
                                  <p:childTnLst>
                                    <p:set>
                                      <p:cBhvr>
                                        <p:cTn id="73" dur="1" fill="hold">
                                          <p:stCondLst>
                                            <p:cond delay="0"/>
                                          </p:stCondLst>
                                        </p:cTn>
                                        <p:tgtEl>
                                          <p:spTgt spid="392194">
                                            <p:txEl>
                                              <p:pRg st="13" end="13"/>
                                            </p:txEl>
                                          </p:spTgt>
                                        </p:tgtEl>
                                        <p:attrNameLst>
                                          <p:attrName>style.visibility</p:attrName>
                                        </p:attrNameLst>
                                      </p:cBhvr>
                                      <p:to>
                                        <p:strVal val="visible"/>
                                      </p:to>
                                    </p:set>
                                    <p:animEffect transition="in" filter="blinds(horizontal)">
                                      <p:cBhvr>
                                        <p:cTn id="74" dur="500"/>
                                        <p:tgtEl>
                                          <p:spTgt spid="392194">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200" grpId="0" animBg="1"/>
      <p:bldP spid="392201" grpId="0" animBg="1"/>
      <p:bldP spid="392202" grpId="0" animBg="1"/>
      <p:bldP spid="392202"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7" name="Rectangle 3"/>
          <p:cNvSpPr>
            <a:spLocks noChangeArrowheads="1"/>
          </p:cNvSpPr>
          <p:nvPr/>
        </p:nvSpPr>
        <p:spPr bwMode="auto">
          <a:xfrm>
            <a:off x="179388" y="3068638"/>
            <a:ext cx="8763000" cy="4537075"/>
          </a:xfrm>
          <a:prstGeom prst="rect">
            <a:avLst/>
          </a:prstGeom>
          <a:noFill/>
          <a:ln w="9525">
            <a:noFill/>
            <a:miter lim="800000"/>
            <a:headEnd/>
            <a:tailEnd/>
          </a:ln>
        </p:spPr>
        <p:txBody>
          <a:bodyPr/>
          <a:lstStyle/>
          <a:p>
            <a:pPr marL="742950" lvl="1" indent="-285750">
              <a:spcBef>
                <a:spcPct val="20000"/>
              </a:spcBef>
              <a:buFont typeface="Wingdings" pitchFamily="2" charset="2"/>
              <a:buNone/>
            </a:pPr>
            <a:endParaRPr lang="en-GB" dirty="0"/>
          </a:p>
          <a:p>
            <a:pPr marL="742950" lvl="1" indent="-285750">
              <a:spcBef>
                <a:spcPct val="20000"/>
              </a:spcBef>
              <a:buFont typeface="Wingdings" pitchFamily="2" charset="2"/>
              <a:buChar char="Ø"/>
            </a:pPr>
            <a:r>
              <a:rPr lang="en-GB" dirty="0"/>
              <a:t>If the number of </a:t>
            </a:r>
            <a:r>
              <a:rPr lang="en-GB" dirty="0" err="1" smtClean="0"/>
              <a:t>congeneric</a:t>
            </a:r>
            <a:r>
              <a:rPr lang="en-GB" dirty="0" smtClean="0"/>
              <a:t> items </a:t>
            </a:r>
            <a:r>
              <a:rPr lang="en-GB" dirty="0"/>
              <a:t>increases, omega increases. </a:t>
            </a:r>
          </a:p>
          <a:p>
            <a:pPr marL="742950" lvl="1" indent="-285750">
              <a:spcBef>
                <a:spcPct val="20000"/>
              </a:spcBef>
              <a:buFont typeface="Wingdings" pitchFamily="2" charset="2"/>
              <a:buChar char="Ø"/>
            </a:pPr>
            <a:r>
              <a:rPr lang="en-GB" dirty="0"/>
              <a:t>To see this combine </a:t>
            </a:r>
            <a:r>
              <a:rPr lang="en-GB" i="1" dirty="0"/>
              <a:t>r</a:t>
            </a:r>
            <a:r>
              <a:rPr lang="en-GB" dirty="0"/>
              <a:t> </a:t>
            </a:r>
            <a:r>
              <a:rPr lang="en-GB" dirty="0" err="1"/>
              <a:t>paralell</a:t>
            </a:r>
            <a:r>
              <a:rPr lang="en-GB" dirty="0"/>
              <a:t> tests so the true score variance increases </a:t>
            </a:r>
            <a:r>
              <a:rPr lang="en-GB" dirty="0" err="1"/>
              <a:t>quadratically</a:t>
            </a:r>
            <a:r>
              <a:rPr lang="en-GB" dirty="0"/>
              <a:t> and the error variance linearly</a:t>
            </a:r>
          </a:p>
          <a:p>
            <a:pPr marL="742950" lvl="1" indent="-285750">
              <a:spcBef>
                <a:spcPct val="20000"/>
              </a:spcBef>
              <a:buFont typeface="Wingdings" pitchFamily="2" charset="2"/>
              <a:buNone/>
            </a:pPr>
            <a:endParaRPr lang="en-GB" dirty="0"/>
          </a:p>
          <a:p>
            <a:pPr marL="742950" lvl="1" indent="-285750">
              <a:spcBef>
                <a:spcPct val="20000"/>
              </a:spcBef>
              <a:buFont typeface="Wingdings" pitchFamily="2" charset="2"/>
              <a:buNone/>
            </a:pPr>
            <a:endParaRPr lang="en-GB" dirty="0"/>
          </a:p>
          <a:p>
            <a:pPr marL="742950" lvl="1" indent="-285750">
              <a:spcBef>
                <a:spcPct val="20000"/>
              </a:spcBef>
              <a:buFont typeface="Wingdings" pitchFamily="2" charset="2"/>
              <a:buNone/>
            </a:pPr>
            <a:endParaRPr lang="en-GB" dirty="0"/>
          </a:p>
          <a:p>
            <a:pPr marL="742950" lvl="1" indent="-285750">
              <a:spcBef>
                <a:spcPct val="20000"/>
              </a:spcBef>
              <a:buFont typeface="Wingdings" pitchFamily="2" charset="2"/>
              <a:buNone/>
            </a:pPr>
            <a:endParaRPr lang="en-GB" dirty="0"/>
          </a:p>
          <a:p>
            <a:pPr marL="742950" lvl="1" indent="-285750">
              <a:spcBef>
                <a:spcPct val="20000"/>
              </a:spcBef>
              <a:buFont typeface="Wingdings" pitchFamily="2" charset="2"/>
              <a:buNone/>
            </a:pPr>
            <a:endParaRPr lang="en-GB" dirty="0"/>
          </a:p>
          <a:p>
            <a:pPr marL="742950" lvl="1" indent="-285750">
              <a:spcBef>
                <a:spcPct val="20000"/>
              </a:spcBef>
              <a:buFont typeface="Wingdings" pitchFamily="2" charset="2"/>
              <a:buChar char="Ø"/>
            </a:pPr>
            <a:r>
              <a:rPr lang="en-GB" dirty="0"/>
              <a:t>Now we know how long we have to make a test to obtain a certain reliability. For desired omega solve for </a:t>
            </a:r>
            <a:r>
              <a:rPr lang="en-GB" i="1" dirty="0"/>
              <a:t>r.</a:t>
            </a:r>
            <a:endParaRPr lang="en-GB" dirty="0"/>
          </a:p>
          <a:p>
            <a:pPr marL="742950" lvl="1" indent="-285750">
              <a:spcBef>
                <a:spcPct val="20000"/>
              </a:spcBef>
              <a:buFont typeface="Wingdings" pitchFamily="2" charset="2"/>
              <a:buNone/>
            </a:pPr>
            <a:endParaRPr lang="en-GB" dirty="0"/>
          </a:p>
          <a:p>
            <a:pPr marL="742950" lvl="1" indent="-285750">
              <a:spcBef>
                <a:spcPct val="20000"/>
              </a:spcBef>
              <a:buFont typeface="Wingdings" pitchFamily="2" charset="2"/>
              <a:buChar char="Ø"/>
            </a:pPr>
            <a:endParaRPr lang="en-GB" dirty="0"/>
          </a:p>
          <a:p>
            <a:pPr marL="742950" lvl="1" indent="-285750">
              <a:spcBef>
                <a:spcPct val="20000"/>
              </a:spcBef>
              <a:buFont typeface="Wingdings" pitchFamily="2" charset="2"/>
              <a:buChar char="Ø"/>
            </a:pPr>
            <a:endParaRPr lang="en-GB" dirty="0"/>
          </a:p>
          <a:p>
            <a:pPr marL="742950" lvl="1" indent="-285750">
              <a:spcBef>
                <a:spcPct val="20000"/>
              </a:spcBef>
              <a:buFont typeface="Wingdings" pitchFamily="2" charset="2"/>
              <a:buChar char="Ø"/>
            </a:pPr>
            <a:endParaRPr lang="en-GB" dirty="0"/>
          </a:p>
          <a:p>
            <a:pPr marL="742950" lvl="1" indent="-285750">
              <a:spcBef>
                <a:spcPct val="20000"/>
              </a:spcBef>
              <a:buFont typeface="Wingdings" pitchFamily="2" charset="2"/>
              <a:buChar char="Ø"/>
            </a:pPr>
            <a:endParaRPr lang="en-GB" dirty="0"/>
          </a:p>
          <a:p>
            <a:pPr marL="742950" lvl="1" indent="-285750">
              <a:spcBef>
                <a:spcPct val="20000"/>
              </a:spcBef>
              <a:buFont typeface="Wingdings" pitchFamily="2" charset="2"/>
              <a:buChar char="Ø"/>
            </a:pPr>
            <a:endParaRPr lang="en-GB" dirty="0"/>
          </a:p>
          <a:p>
            <a:pPr marL="742950" lvl="1" indent="-285750">
              <a:spcBef>
                <a:spcPct val="20000"/>
              </a:spcBef>
              <a:buFont typeface="Wingdings" pitchFamily="2" charset="2"/>
              <a:buChar char="Ø"/>
            </a:pPr>
            <a:endParaRPr lang="en-GB" dirty="0"/>
          </a:p>
          <a:p>
            <a:pPr marL="742950" lvl="1" indent="-285750">
              <a:spcBef>
                <a:spcPct val="20000"/>
              </a:spcBef>
              <a:buFont typeface="Wingdings" pitchFamily="2" charset="2"/>
              <a:buChar char="§"/>
            </a:pPr>
            <a:r>
              <a:rPr lang="en-GB" dirty="0">
                <a:solidFill>
                  <a:schemeClr val="hlink"/>
                </a:solidFill>
                <a:latin typeface="Times New Roman" pitchFamily="18" charset="0"/>
              </a:rPr>
              <a:t>Now </a:t>
            </a:r>
          </a:p>
        </p:txBody>
      </p:sp>
      <p:sp>
        <p:nvSpPr>
          <p:cNvPr id="10243" name="Rectangle 4"/>
          <p:cNvSpPr>
            <a:spLocks noGrp="1" noChangeArrowheads="1"/>
          </p:cNvSpPr>
          <p:nvPr>
            <p:ph type="title"/>
          </p:nvPr>
        </p:nvSpPr>
        <p:spPr>
          <a:xfrm>
            <a:off x="107950" y="331788"/>
            <a:ext cx="8229600" cy="1143000"/>
          </a:xfrm>
        </p:spPr>
        <p:txBody>
          <a:bodyPr/>
          <a:lstStyle/>
          <a:p>
            <a:pPr eaLnBrk="1" hangingPunct="1"/>
            <a:r>
              <a:rPr lang="en-GB" sz="3200" b="1" smtClean="0">
                <a:solidFill>
                  <a:srgbClr val="0066FF"/>
                </a:solidFill>
              </a:rPr>
              <a:t>The effect of test lengthening on the reliability</a:t>
            </a:r>
            <a:endParaRPr lang="nl-NL" sz="3200" b="1" smtClean="0">
              <a:solidFill>
                <a:srgbClr val="0066FF"/>
              </a:solidFill>
            </a:endParaRPr>
          </a:p>
        </p:txBody>
      </p:sp>
      <p:sp>
        <p:nvSpPr>
          <p:cNvPr id="10244" name="Text Box 12"/>
          <p:cNvSpPr txBox="1">
            <a:spLocks noChangeArrowheads="1"/>
          </p:cNvSpPr>
          <p:nvPr/>
        </p:nvSpPr>
        <p:spPr bwMode="auto">
          <a:xfrm>
            <a:off x="811213" y="1627188"/>
            <a:ext cx="7670800" cy="366712"/>
          </a:xfrm>
          <a:prstGeom prst="rect">
            <a:avLst/>
          </a:prstGeom>
          <a:noFill/>
          <a:ln w="15875" algn="ctr">
            <a:noFill/>
            <a:miter lim="800000"/>
            <a:headEnd/>
            <a:tailEnd/>
          </a:ln>
        </p:spPr>
        <p:txBody>
          <a:bodyPr wrap="none">
            <a:spAutoFit/>
          </a:bodyPr>
          <a:lstStyle/>
          <a:p>
            <a:r>
              <a:rPr lang="en-GB"/>
              <a:t>Omega is the true reliability coefficient under the one-factor model &gt; alpha</a:t>
            </a:r>
          </a:p>
        </p:txBody>
      </p:sp>
      <p:sp>
        <p:nvSpPr>
          <p:cNvPr id="344077" name="Rectangle 13"/>
          <p:cNvSpPr>
            <a:spLocks noChangeArrowheads="1"/>
          </p:cNvSpPr>
          <p:nvPr/>
        </p:nvSpPr>
        <p:spPr bwMode="auto">
          <a:xfrm>
            <a:off x="2268538" y="4579938"/>
            <a:ext cx="2303462" cy="360362"/>
          </a:xfrm>
          <a:prstGeom prst="rect">
            <a:avLst/>
          </a:prstGeom>
          <a:solidFill>
            <a:schemeClr val="accent1"/>
          </a:solidFill>
          <a:ln w="15875" algn="ctr">
            <a:solidFill>
              <a:srgbClr val="3E8E94"/>
            </a:solidFill>
            <a:miter lim="800000"/>
            <a:headEnd/>
            <a:tailEnd/>
          </a:ln>
        </p:spPr>
        <p:txBody>
          <a:bodyPr wrap="none" anchor="ctr"/>
          <a:lstStyle/>
          <a:p>
            <a:pPr algn="ctr"/>
            <a:r>
              <a:rPr lang="nl-NL"/>
              <a:t>Repeat items </a:t>
            </a:r>
            <a:r>
              <a:rPr lang="nl-NL" i="1"/>
              <a:t>r </a:t>
            </a:r>
            <a:r>
              <a:rPr lang="nl-NL"/>
              <a:t>times</a:t>
            </a:r>
          </a:p>
        </p:txBody>
      </p:sp>
      <p:sp>
        <p:nvSpPr>
          <p:cNvPr id="344078" name="Line 14"/>
          <p:cNvSpPr>
            <a:spLocks noChangeShapeType="1"/>
          </p:cNvSpPr>
          <p:nvPr/>
        </p:nvSpPr>
        <p:spPr bwMode="auto">
          <a:xfrm flipH="1">
            <a:off x="3276600" y="4940300"/>
            <a:ext cx="71438" cy="358775"/>
          </a:xfrm>
          <a:prstGeom prst="line">
            <a:avLst/>
          </a:prstGeom>
          <a:noFill/>
          <a:ln w="15875">
            <a:solidFill>
              <a:srgbClr val="3E8E94"/>
            </a:solidFill>
            <a:round/>
            <a:headEnd/>
            <a:tailEnd type="triangle" w="med" len="med"/>
          </a:ln>
        </p:spPr>
        <p:txBody>
          <a:bodyPr wrap="none" anchor="ctr"/>
          <a:lstStyle/>
          <a:p>
            <a:endParaRPr lang="nl-NL"/>
          </a:p>
        </p:txBody>
      </p:sp>
      <p:sp>
        <p:nvSpPr>
          <p:cNvPr id="344071" name="Rectangle 7"/>
          <p:cNvSpPr>
            <a:spLocks noChangeArrowheads="1"/>
          </p:cNvSpPr>
          <p:nvPr/>
        </p:nvSpPr>
        <p:spPr bwMode="auto">
          <a:xfrm>
            <a:off x="5724525" y="4435475"/>
            <a:ext cx="2159000" cy="360363"/>
          </a:xfrm>
          <a:prstGeom prst="rect">
            <a:avLst/>
          </a:prstGeom>
          <a:solidFill>
            <a:schemeClr val="accent1"/>
          </a:solidFill>
          <a:ln w="15875" algn="ctr">
            <a:solidFill>
              <a:srgbClr val="3E8E94"/>
            </a:solidFill>
            <a:miter lim="800000"/>
            <a:headEnd/>
            <a:tailEnd/>
          </a:ln>
        </p:spPr>
        <p:txBody>
          <a:bodyPr wrap="none" anchor="ctr"/>
          <a:lstStyle/>
          <a:p>
            <a:pPr algn="ctr"/>
            <a:r>
              <a:rPr lang="nl-NL"/>
              <a:t>Increases faster than</a:t>
            </a:r>
          </a:p>
        </p:txBody>
      </p:sp>
      <p:sp>
        <p:nvSpPr>
          <p:cNvPr id="344074" name="Freeform 10"/>
          <p:cNvSpPr>
            <a:spLocks/>
          </p:cNvSpPr>
          <p:nvPr/>
        </p:nvSpPr>
        <p:spPr bwMode="auto">
          <a:xfrm>
            <a:off x="5292725" y="4543425"/>
            <a:ext cx="431800" cy="684213"/>
          </a:xfrm>
          <a:custGeom>
            <a:avLst/>
            <a:gdLst>
              <a:gd name="T0" fmla="*/ 272 w 272"/>
              <a:gd name="T1" fmla="*/ 23 h 431"/>
              <a:gd name="T2" fmla="*/ 181 w 272"/>
              <a:gd name="T3" fmla="*/ 68 h 431"/>
              <a:gd name="T4" fmla="*/ 0 w 272"/>
              <a:gd name="T5" fmla="*/ 431 h 431"/>
              <a:gd name="T6" fmla="*/ 0 60000 65536"/>
              <a:gd name="T7" fmla="*/ 0 60000 65536"/>
              <a:gd name="T8" fmla="*/ 0 60000 65536"/>
              <a:gd name="T9" fmla="*/ 0 w 272"/>
              <a:gd name="T10" fmla="*/ 0 h 431"/>
              <a:gd name="T11" fmla="*/ 272 w 272"/>
              <a:gd name="T12" fmla="*/ 431 h 431"/>
            </a:gdLst>
            <a:ahLst/>
            <a:cxnLst>
              <a:cxn ang="T6">
                <a:pos x="T0" y="T1"/>
              </a:cxn>
              <a:cxn ang="T7">
                <a:pos x="T2" y="T3"/>
              </a:cxn>
              <a:cxn ang="T8">
                <a:pos x="T4" y="T5"/>
              </a:cxn>
            </a:cxnLst>
            <a:rect l="T9" t="T10" r="T11" b="T12"/>
            <a:pathLst>
              <a:path w="272" h="431">
                <a:moveTo>
                  <a:pt x="272" y="23"/>
                </a:moveTo>
                <a:cubicBezTo>
                  <a:pt x="249" y="11"/>
                  <a:pt x="226" y="0"/>
                  <a:pt x="181" y="68"/>
                </a:cubicBezTo>
                <a:cubicBezTo>
                  <a:pt x="136" y="136"/>
                  <a:pt x="30" y="371"/>
                  <a:pt x="0" y="431"/>
                </a:cubicBezTo>
              </a:path>
            </a:pathLst>
          </a:custGeom>
          <a:noFill/>
          <a:ln w="15875" cap="flat" cmpd="sng">
            <a:solidFill>
              <a:srgbClr val="3E8E94"/>
            </a:solidFill>
            <a:prstDash val="solid"/>
            <a:round/>
            <a:headEnd type="triangle" w="med" len="med"/>
            <a:tailEnd type="none" w="med" len="med"/>
          </a:ln>
        </p:spPr>
        <p:txBody>
          <a:bodyPr wrap="none" anchor="ctr"/>
          <a:lstStyle/>
          <a:p>
            <a:endParaRPr lang="nl-NL"/>
          </a:p>
        </p:txBody>
      </p:sp>
      <p:pic>
        <p:nvPicPr>
          <p:cNvPr id="344083" name="Picture 19" descr="txp_fig"/>
          <p:cNvPicPr>
            <a:picLocks noChangeAspect="1" noChangeArrowheads="1"/>
          </p:cNvPicPr>
          <p:nvPr>
            <p:custDataLst>
              <p:tags r:id="rId1"/>
            </p:custDataLst>
          </p:nvPr>
        </p:nvPicPr>
        <p:blipFill>
          <a:blip r:embed="rId5" cstate="print"/>
          <a:srcRect/>
          <a:stretch>
            <a:fillRect/>
          </a:stretch>
        </p:blipFill>
        <p:spPr bwMode="auto">
          <a:xfrm>
            <a:off x="1641475" y="2374900"/>
            <a:ext cx="5410200" cy="708025"/>
          </a:xfrm>
          <a:prstGeom prst="rect">
            <a:avLst/>
          </a:prstGeom>
          <a:noFill/>
          <a:ln w="15875" algn="ctr">
            <a:noFill/>
            <a:miter lim="800000"/>
            <a:headEnd/>
            <a:tailEnd/>
          </a:ln>
        </p:spPr>
      </p:pic>
      <p:pic>
        <p:nvPicPr>
          <p:cNvPr id="344085" name="Picture 21" descr="txp_fig"/>
          <p:cNvPicPr>
            <a:picLocks noChangeAspect="1" noChangeArrowheads="1"/>
          </p:cNvPicPr>
          <p:nvPr>
            <p:custDataLst>
              <p:tags r:id="rId2"/>
            </p:custDataLst>
          </p:nvPr>
        </p:nvPicPr>
        <p:blipFill>
          <a:blip r:embed="rId6" cstate="print"/>
          <a:srcRect/>
          <a:stretch>
            <a:fillRect/>
          </a:stretch>
        </p:blipFill>
        <p:spPr bwMode="auto">
          <a:xfrm>
            <a:off x="2252663" y="5349875"/>
            <a:ext cx="5975350" cy="528638"/>
          </a:xfrm>
          <a:prstGeom prst="rect">
            <a:avLst/>
          </a:prstGeom>
          <a:noFill/>
          <a:ln w="15875" algn="ctr">
            <a:noFill/>
            <a:miter lim="800000"/>
            <a:headEnd/>
            <a:tailEnd/>
          </a:ln>
        </p:spPr>
      </p:pic>
      <p:sp>
        <p:nvSpPr>
          <p:cNvPr id="344075" name="Freeform 11"/>
          <p:cNvSpPr>
            <a:spLocks/>
          </p:cNvSpPr>
          <p:nvPr/>
        </p:nvSpPr>
        <p:spPr bwMode="auto">
          <a:xfrm>
            <a:off x="6011863" y="4795838"/>
            <a:ext cx="647700" cy="792162"/>
          </a:xfrm>
          <a:custGeom>
            <a:avLst/>
            <a:gdLst>
              <a:gd name="T0" fmla="*/ 453 w 453"/>
              <a:gd name="T1" fmla="*/ 0 h 499"/>
              <a:gd name="T2" fmla="*/ 0 w 453"/>
              <a:gd name="T3" fmla="*/ 499 h 499"/>
              <a:gd name="T4" fmla="*/ 0 60000 65536"/>
              <a:gd name="T5" fmla="*/ 0 60000 65536"/>
              <a:gd name="T6" fmla="*/ 0 w 453"/>
              <a:gd name="T7" fmla="*/ 0 h 499"/>
              <a:gd name="T8" fmla="*/ 453 w 453"/>
              <a:gd name="T9" fmla="*/ 499 h 499"/>
            </a:gdLst>
            <a:ahLst/>
            <a:cxnLst>
              <a:cxn ang="T4">
                <a:pos x="T0" y="T1"/>
              </a:cxn>
              <a:cxn ang="T5">
                <a:pos x="T2" y="T3"/>
              </a:cxn>
            </a:cxnLst>
            <a:rect l="T6" t="T7" r="T8" b="T9"/>
            <a:pathLst>
              <a:path w="453" h="499">
                <a:moveTo>
                  <a:pt x="453" y="0"/>
                </a:moveTo>
                <a:cubicBezTo>
                  <a:pt x="264" y="208"/>
                  <a:pt x="76" y="416"/>
                  <a:pt x="0" y="499"/>
                </a:cubicBezTo>
              </a:path>
            </a:pathLst>
          </a:custGeom>
          <a:noFill/>
          <a:ln w="15875" cap="flat" cmpd="sng">
            <a:solidFill>
              <a:srgbClr val="3E8E94"/>
            </a:solidFill>
            <a:prstDash val="solid"/>
            <a:round/>
            <a:headEnd/>
            <a:tailEnd type="triangle" w="med" len="med"/>
          </a:ln>
        </p:spPr>
        <p:txBody>
          <a:bodyPr wrap="none" anchor="ctr"/>
          <a:lstStyle/>
          <a:p>
            <a:endParaRPr lang="nl-N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44083"/>
                                        </p:tgtEl>
                                        <p:attrNameLst>
                                          <p:attrName>style.visibility</p:attrName>
                                        </p:attrNameLst>
                                      </p:cBhvr>
                                      <p:to>
                                        <p:strVal val="visible"/>
                                      </p:to>
                                    </p:set>
                                    <p:animEffect transition="in" filter="blinds(horizontal)">
                                      <p:cBhvr>
                                        <p:cTn id="7" dur="500"/>
                                        <p:tgtEl>
                                          <p:spTgt spid="34408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44067">
                                            <p:txEl>
                                              <p:pRg st="1" end="1"/>
                                            </p:txEl>
                                          </p:spTgt>
                                        </p:tgtEl>
                                        <p:attrNameLst>
                                          <p:attrName>style.visibility</p:attrName>
                                        </p:attrNameLst>
                                      </p:cBhvr>
                                      <p:to>
                                        <p:strVal val="visible"/>
                                      </p:to>
                                    </p:set>
                                    <p:animEffect transition="in" filter="blinds(horizontal)">
                                      <p:cBhvr>
                                        <p:cTn id="12" dur="500"/>
                                        <p:tgtEl>
                                          <p:spTgt spid="3440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44067">
                                            <p:txEl>
                                              <p:pRg st="2" end="2"/>
                                            </p:txEl>
                                          </p:spTgt>
                                        </p:tgtEl>
                                        <p:attrNameLst>
                                          <p:attrName>style.visibility</p:attrName>
                                        </p:attrNameLst>
                                      </p:cBhvr>
                                      <p:to>
                                        <p:strVal val="visible"/>
                                      </p:to>
                                    </p:set>
                                    <p:animEffect transition="in" filter="blinds(horizontal)">
                                      <p:cBhvr>
                                        <p:cTn id="17" dur="500"/>
                                        <p:tgtEl>
                                          <p:spTgt spid="3440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44085"/>
                                        </p:tgtEl>
                                        <p:attrNameLst>
                                          <p:attrName>style.visibility</p:attrName>
                                        </p:attrNameLst>
                                      </p:cBhvr>
                                      <p:to>
                                        <p:strVal val="visible"/>
                                      </p:to>
                                    </p:set>
                                    <p:animEffect transition="in" filter="blinds(horizontal)">
                                      <p:cBhvr>
                                        <p:cTn id="22" dur="500"/>
                                        <p:tgtEl>
                                          <p:spTgt spid="34408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44077"/>
                                        </p:tgtEl>
                                        <p:attrNameLst>
                                          <p:attrName>style.visibility</p:attrName>
                                        </p:attrNameLst>
                                      </p:cBhvr>
                                      <p:to>
                                        <p:strVal val="visible"/>
                                      </p:to>
                                    </p:set>
                                    <p:animEffect transition="in" filter="blinds(horizontal)">
                                      <p:cBhvr>
                                        <p:cTn id="27" dur="500"/>
                                        <p:tgtEl>
                                          <p:spTgt spid="344077"/>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44078"/>
                                        </p:tgtEl>
                                        <p:attrNameLst>
                                          <p:attrName>style.visibility</p:attrName>
                                        </p:attrNameLst>
                                      </p:cBhvr>
                                      <p:to>
                                        <p:strVal val="visible"/>
                                      </p:to>
                                    </p:set>
                                    <p:animEffect transition="in" filter="blinds(horizontal)">
                                      <p:cBhvr>
                                        <p:cTn id="30" dur="500"/>
                                        <p:tgtEl>
                                          <p:spTgt spid="344078"/>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44074"/>
                                        </p:tgtEl>
                                        <p:attrNameLst>
                                          <p:attrName>style.visibility</p:attrName>
                                        </p:attrNameLst>
                                      </p:cBhvr>
                                      <p:to>
                                        <p:strVal val="visible"/>
                                      </p:to>
                                    </p:set>
                                    <p:animEffect transition="in" filter="blinds(horizontal)">
                                      <p:cBhvr>
                                        <p:cTn id="35" dur="500"/>
                                        <p:tgtEl>
                                          <p:spTgt spid="344074"/>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344071"/>
                                        </p:tgtEl>
                                        <p:attrNameLst>
                                          <p:attrName>style.visibility</p:attrName>
                                        </p:attrNameLst>
                                      </p:cBhvr>
                                      <p:to>
                                        <p:strVal val="visible"/>
                                      </p:to>
                                    </p:set>
                                    <p:animEffect transition="in" filter="blinds(horizontal)">
                                      <p:cBhvr>
                                        <p:cTn id="38" dur="500"/>
                                        <p:tgtEl>
                                          <p:spTgt spid="344071"/>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344075"/>
                                        </p:tgtEl>
                                        <p:attrNameLst>
                                          <p:attrName>style.visibility</p:attrName>
                                        </p:attrNameLst>
                                      </p:cBhvr>
                                      <p:to>
                                        <p:strVal val="visible"/>
                                      </p:to>
                                    </p:set>
                                    <p:animEffect transition="in" filter="blinds(horizontal)">
                                      <p:cBhvr>
                                        <p:cTn id="41" dur="500"/>
                                        <p:tgtEl>
                                          <p:spTgt spid="344075"/>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344067">
                                            <p:txEl>
                                              <p:pRg st="8" end="8"/>
                                            </p:txEl>
                                          </p:spTgt>
                                        </p:tgtEl>
                                        <p:attrNameLst>
                                          <p:attrName>style.visibility</p:attrName>
                                        </p:attrNameLst>
                                      </p:cBhvr>
                                      <p:to>
                                        <p:strVal val="visible"/>
                                      </p:to>
                                    </p:set>
                                    <p:animEffect transition="in" filter="blinds(horizontal)">
                                      <p:cBhvr>
                                        <p:cTn id="46" dur="500"/>
                                        <p:tgtEl>
                                          <p:spTgt spid="34406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4077" grpId="0" animBg="1"/>
      <p:bldP spid="344078" grpId="0" animBg="1"/>
      <p:bldP spid="344071" grpId="0" animBg="1"/>
      <p:bldP spid="344074" grpId="0" animBg="1"/>
      <p:bldP spid="34407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ChangeArrowheads="1"/>
          </p:cNvSpPr>
          <p:nvPr/>
        </p:nvSpPr>
        <p:spPr bwMode="auto">
          <a:xfrm>
            <a:off x="179388" y="836613"/>
            <a:ext cx="8763000" cy="5715000"/>
          </a:xfrm>
          <a:prstGeom prst="rect">
            <a:avLst/>
          </a:prstGeom>
          <a:noFill/>
          <a:ln w="9525">
            <a:noFill/>
            <a:miter lim="800000"/>
            <a:headEnd/>
            <a:tailEnd/>
          </a:ln>
        </p:spPr>
        <p:txBody>
          <a:bodyPr/>
          <a:lstStyle/>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r>
              <a:rPr lang="en-GB"/>
              <a:t>True score equivalence simplifies the formulae </a:t>
            </a:r>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r>
              <a:rPr lang="en-GB"/>
              <a:t>The </a:t>
            </a:r>
            <a:r>
              <a:rPr lang="en-GB" b="1"/>
              <a:t>estimates</a:t>
            </a:r>
            <a:r>
              <a:rPr lang="en-GB"/>
              <a:t> are obtained as follows. Under the factor analysis model, the covariance between two items is </a:t>
            </a:r>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r>
              <a:rPr lang="en-GB"/>
              <a:t>The ULS estimate is the mean item covariance</a:t>
            </a:r>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r>
              <a:rPr lang="en-GB"/>
              <a:t>So that omega becomes</a:t>
            </a:r>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r>
              <a:rPr lang="en-GB"/>
              <a:t>Which is equivalent to alpha defined as</a:t>
            </a:r>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None/>
            </a:pPr>
            <a:r>
              <a:rPr lang="en-GB"/>
              <a:t>	so</a:t>
            </a:r>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r>
              <a:rPr lang="en-GB"/>
              <a:t>And omega becomes in terms of parameter estimates </a:t>
            </a:r>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1143000" lvl="2" indent="-228600">
              <a:spcBef>
                <a:spcPct val="20000"/>
              </a:spcBef>
              <a:buFont typeface="Wingdings" pitchFamily="2" charset="2"/>
              <a:buChar char="§"/>
            </a:pPr>
            <a:endParaRPr lang="en-GB" sz="2000">
              <a:solidFill>
                <a:schemeClr val="hlink"/>
              </a:solidFill>
              <a:latin typeface="Times New Roman" pitchFamily="18" charset="0"/>
            </a:endParaRPr>
          </a:p>
        </p:txBody>
      </p:sp>
      <p:sp>
        <p:nvSpPr>
          <p:cNvPr id="11267" name="Rectangle 3"/>
          <p:cNvSpPr>
            <a:spLocks noGrp="1" noChangeArrowheads="1"/>
          </p:cNvSpPr>
          <p:nvPr>
            <p:ph type="title"/>
          </p:nvPr>
        </p:nvSpPr>
        <p:spPr>
          <a:xfrm>
            <a:off x="446088" y="-268288"/>
            <a:ext cx="8229600" cy="1143001"/>
          </a:xfrm>
        </p:spPr>
        <p:txBody>
          <a:bodyPr/>
          <a:lstStyle/>
          <a:p>
            <a:pPr eaLnBrk="1" hangingPunct="1"/>
            <a:r>
              <a:rPr lang="nl-NL" sz="2400" b="1" smtClean="0">
                <a:solidFill>
                  <a:schemeClr val="tx1"/>
                </a:solidFill>
              </a:rPr>
              <a:t/>
            </a:r>
            <a:br>
              <a:rPr lang="nl-NL" sz="2400" b="1" smtClean="0">
                <a:solidFill>
                  <a:schemeClr val="tx1"/>
                </a:solidFill>
              </a:rPr>
            </a:br>
            <a:r>
              <a:rPr lang="en-US" sz="2400" b="1" smtClean="0">
                <a:solidFill>
                  <a:schemeClr val="tx1"/>
                </a:solidFill>
              </a:rPr>
              <a:t>Reliability in true score equivalent tests</a:t>
            </a:r>
          </a:p>
        </p:txBody>
      </p:sp>
      <p:pic>
        <p:nvPicPr>
          <p:cNvPr id="352280" name="Picture 24" descr="txp_fig"/>
          <p:cNvPicPr>
            <a:picLocks noChangeAspect="1" noChangeArrowheads="1"/>
          </p:cNvPicPr>
          <p:nvPr>
            <p:custDataLst>
              <p:tags r:id="rId1"/>
            </p:custDataLst>
          </p:nvPr>
        </p:nvPicPr>
        <p:blipFill>
          <a:blip r:embed="rId10" cstate="print"/>
          <a:srcRect/>
          <a:stretch>
            <a:fillRect/>
          </a:stretch>
        </p:blipFill>
        <p:spPr bwMode="auto">
          <a:xfrm>
            <a:off x="1187450" y="1887538"/>
            <a:ext cx="1004888" cy="284162"/>
          </a:xfrm>
          <a:prstGeom prst="rect">
            <a:avLst/>
          </a:prstGeom>
          <a:noFill/>
          <a:ln w="15875" algn="ctr">
            <a:noFill/>
            <a:miter lim="800000"/>
            <a:headEnd/>
            <a:tailEnd/>
          </a:ln>
        </p:spPr>
      </p:pic>
      <p:pic>
        <p:nvPicPr>
          <p:cNvPr id="352281" name="Picture 25" descr="txp_fig"/>
          <p:cNvPicPr>
            <a:picLocks noChangeAspect="1" noChangeArrowheads="1"/>
          </p:cNvPicPr>
          <p:nvPr>
            <p:custDataLst>
              <p:tags r:id="rId2"/>
            </p:custDataLst>
          </p:nvPr>
        </p:nvPicPr>
        <p:blipFill>
          <a:blip r:embed="rId11" cstate="print"/>
          <a:srcRect/>
          <a:stretch>
            <a:fillRect/>
          </a:stretch>
        </p:blipFill>
        <p:spPr bwMode="auto">
          <a:xfrm>
            <a:off x="2411413" y="1716088"/>
            <a:ext cx="1847850" cy="547687"/>
          </a:xfrm>
          <a:prstGeom prst="rect">
            <a:avLst/>
          </a:prstGeom>
          <a:noFill/>
          <a:ln w="15875" algn="ctr">
            <a:noFill/>
            <a:miter lim="800000"/>
            <a:headEnd/>
            <a:tailEnd/>
          </a:ln>
        </p:spPr>
      </p:pic>
      <p:pic>
        <p:nvPicPr>
          <p:cNvPr id="352284" name="Picture 28" descr="txp_fig"/>
          <p:cNvPicPr>
            <a:picLocks noChangeAspect="1" noChangeArrowheads="1"/>
          </p:cNvPicPr>
          <p:nvPr>
            <p:custDataLst>
              <p:tags r:id="rId3"/>
            </p:custDataLst>
          </p:nvPr>
        </p:nvPicPr>
        <p:blipFill>
          <a:blip r:embed="rId12" cstate="print"/>
          <a:srcRect/>
          <a:stretch>
            <a:fillRect/>
          </a:stretch>
        </p:blipFill>
        <p:spPr bwMode="auto">
          <a:xfrm>
            <a:off x="4479925" y="1728788"/>
            <a:ext cx="3044825" cy="547687"/>
          </a:xfrm>
          <a:prstGeom prst="rect">
            <a:avLst/>
          </a:prstGeom>
          <a:noFill/>
          <a:ln w="15875" algn="ctr">
            <a:noFill/>
            <a:miter lim="800000"/>
            <a:headEnd/>
            <a:tailEnd/>
          </a:ln>
        </p:spPr>
      </p:pic>
      <p:pic>
        <p:nvPicPr>
          <p:cNvPr id="352291" name="Picture 35" descr="txp_fig"/>
          <p:cNvPicPr>
            <a:picLocks noChangeAspect="1" noChangeArrowheads="1"/>
          </p:cNvPicPr>
          <p:nvPr>
            <p:custDataLst>
              <p:tags r:id="rId4"/>
            </p:custDataLst>
          </p:nvPr>
        </p:nvPicPr>
        <p:blipFill>
          <a:blip r:embed="rId13" cstate="print"/>
          <a:srcRect/>
          <a:stretch>
            <a:fillRect/>
          </a:stretch>
        </p:blipFill>
        <p:spPr bwMode="auto">
          <a:xfrm>
            <a:off x="5867400" y="3716338"/>
            <a:ext cx="1960563" cy="455612"/>
          </a:xfrm>
          <a:prstGeom prst="rect">
            <a:avLst/>
          </a:prstGeom>
          <a:noFill/>
          <a:ln w="15875" algn="ctr">
            <a:noFill/>
            <a:miter lim="800000"/>
            <a:headEnd/>
            <a:tailEnd/>
          </a:ln>
        </p:spPr>
      </p:pic>
      <p:pic>
        <p:nvPicPr>
          <p:cNvPr id="352293" name="Picture 37" descr="txp_fig"/>
          <p:cNvPicPr>
            <a:picLocks noChangeAspect="1" noChangeArrowheads="1"/>
          </p:cNvPicPr>
          <p:nvPr>
            <p:custDataLst>
              <p:tags r:id="rId5"/>
            </p:custDataLst>
          </p:nvPr>
        </p:nvPicPr>
        <p:blipFill>
          <a:blip r:embed="rId14" cstate="print"/>
          <a:srcRect/>
          <a:stretch>
            <a:fillRect/>
          </a:stretch>
        </p:blipFill>
        <p:spPr bwMode="auto">
          <a:xfrm>
            <a:off x="1908175" y="3213100"/>
            <a:ext cx="3502025" cy="319088"/>
          </a:xfrm>
          <a:prstGeom prst="rect">
            <a:avLst/>
          </a:prstGeom>
          <a:noFill/>
          <a:ln w="15875" algn="ctr">
            <a:noFill/>
            <a:miter lim="800000"/>
            <a:headEnd/>
            <a:tailEnd/>
          </a:ln>
        </p:spPr>
      </p:pic>
      <p:pic>
        <p:nvPicPr>
          <p:cNvPr id="352303" name="Picture 47" descr="txp_fig"/>
          <p:cNvPicPr>
            <a:picLocks noChangeAspect="1" noChangeArrowheads="1"/>
          </p:cNvPicPr>
          <p:nvPr>
            <p:custDataLst>
              <p:tags r:id="rId6"/>
            </p:custDataLst>
          </p:nvPr>
        </p:nvPicPr>
        <p:blipFill>
          <a:blip r:embed="rId15" cstate="print"/>
          <a:srcRect/>
          <a:stretch>
            <a:fillRect/>
          </a:stretch>
        </p:blipFill>
        <p:spPr bwMode="auto">
          <a:xfrm>
            <a:off x="5227638" y="5557838"/>
            <a:ext cx="2873375" cy="669925"/>
          </a:xfrm>
          <a:prstGeom prst="rect">
            <a:avLst/>
          </a:prstGeom>
          <a:noFill/>
          <a:ln w="15875" algn="ctr">
            <a:noFill/>
            <a:miter lim="800000"/>
            <a:headEnd/>
            <a:tailEnd/>
          </a:ln>
        </p:spPr>
      </p:pic>
      <p:pic>
        <p:nvPicPr>
          <p:cNvPr id="352304" name="Picture 48" descr="txp_fig"/>
          <p:cNvPicPr>
            <a:picLocks noChangeAspect="1" noChangeArrowheads="1"/>
          </p:cNvPicPr>
          <p:nvPr>
            <p:custDataLst>
              <p:tags r:id="rId7"/>
            </p:custDataLst>
          </p:nvPr>
        </p:nvPicPr>
        <p:blipFill>
          <a:blip r:embed="rId16" cstate="print"/>
          <a:srcRect/>
          <a:stretch>
            <a:fillRect/>
          </a:stretch>
        </p:blipFill>
        <p:spPr bwMode="auto">
          <a:xfrm>
            <a:off x="3803650" y="4498975"/>
            <a:ext cx="4011613" cy="695325"/>
          </a:xfrm>
          <a:prstGeom prst="rect">
            <a:avLst/>
          </a:prstGeom>
          <a:noFill/>
          <a:ln w="15875" algn="ctr">
            <a:noFill/>
            <a:miter lim="800000"/>
            <a:headEnd/>
            <a:tailEnd/>
          </a:ln>
        </p:spPr>
      </p:pic>
      <p:sp>
        <p:nvSpPr>
          <p:cNvPr id="352305" name="Freeform 49"/>
          <p:cNvSpPr>
            <a:spLocks/>
          </p:cNvSpPr>
          <p:nvPr/>
        </p:nvSpPr>
        <p:spPr bwMode="auto">
          <a:xfrm>
            <a:off x="6227763" y="1831975"/>
            <a:ext cx="1631950" cy="1884363"/>
          </a:xfrm>
          <a:custGeom>
            <a:avLst/>
            <a:gdLst>
              <a:gd name="T0" fmla="*/ 0 w 1028"/>
              <a:gd name="T1" fmla="*/ 1187 h 1187"/>
              <a:gd name="T2" fmla="*/ 862 w 1028"/>
              <a:gd name="T3" fmla="*/ 915 h 1187"/>
              <a:gd name="T4" fmla="*/ 998 w 1028"/>
              <a:gd name="T5" fmla="*/ 144 h 1187"/>
              <a:gd name="T6" fmla="*/ 862 w 1028"/>
              <a:gd name="T7" fmla="*/ 53 h 1187"/>
              <a:gd name="T8" fmla="*/ 0 60000 65536"/>
              <a:gd name="T9" fmla="*/ 0 60000 65536"/>
              <a:gd name="T10" fmla="*/ 0 60000 65536"/>
              <a:gd name="T11" fmla="*/ 0 60000 65536"/>
              <a:gd name="T12" fmla="*/ 0 w 1028"/>
              <a:gd name="T13" fmla="*/ 0 h 1187"/>
              <a:gd name="T14" fmla="*/ 1028 w 1028"/>
              <a:gd name="T15" fmla="*/ 1187 h 1187"/>
            </a:gdLst>
            <a:ahLst/>
            <a:cxnLst>
              <a:cxn ang="T8">
                <a:pos x="T0" y="T1"/>
              </a:cxn>
              <a:cxn ang="T9">
                <a:pos x="T2" y="T3"/>
              </a:cxn>
              <a:cxn ang="T10">
                <a:pos x="T4" y="T5"/>
              </a:cxn>
              <a:cxn ang="T11">
                <a:pos x="T6" y="T7"/>
              </a:cxn>
            </a:cxnLst>
            <a:rect l="T12" t="T13" r="T14" b="T15"/>
            <a:pathLst>
              <a:path w="1028" h="1187">
                <a:moveTo>
                  <a:pt x="0" y="1187"/>
                </a:moveTo>
                <a:cubicBezTo>
                  <a:pt x="348" y="1138"/>
                  <a:pt x="696" y="1089"/>
                  <a:pt x="862" y="915"/>
                </a:cubicBezTo>
                <a:cubicBezTo>
                  <a:pt x="1028" y="741"/>
                  <a:pt x="998" y="288"/>
                  <a:pt x="998" y="144"/>
                </a:cubicBezTo>
                <a:cubicBezTo>
                  <a:pt x="998" y="0"/>
                  <a:pt x="885" y="68"/>
                  <a:pt x="862" y="53"/>
                </a:cubicBezTo>
              </a:path>
            </a:pathLst>
          </a:custGeom>
          <a:noFill/>
          <a:ln w="15875" cap="flat" cmpd="sng">
            <a:solidFill>
              <a:srgbClr val="3E8E94"/>
            </a:solidFill>
            <a:prstDash val="solid"/>
            <a:round/>
            <a:headEnd type="triangle" w="med" len="med"/>
            <a:tailEnd type="none" w="med" len="med"/>
          </a:ln>
        </p:spPr>
        <p:txBody>
          <a:bodyPr wrap="none" anchor="ctr"/>
          <a:lstStyle/>
          <a:p>
            <a:endParaRPr lang="nl-NL"/>
          </a:p>
        </p:txBody>
      </p:sp>
      <p:sp>
        <p:nvSpPr>
          <p:cNvPr id="352306" name="Freeform 50"/>
          <p:cNvSpPr>
            <a:spLocks/>
          </p:cNvSpPr>
          <p:nvPr/>
        </p:nvSpPr>
        <p:spPr bwMode="auto">
          <a:xfrm>
            <a:off x="5867400" y="4221163"/>
            <a:ext cx="1776413" cy="360362"/>
          </a:xfrm>
          <a:custGeom>
            <a:avLst/>
            <a:gdLst>
              <a:gd name="T0" fmla="*/ 998 w 1119"/>
              <a:gd name="T1" fmla="*/ 0 h 227"/>
              <a:gd name="T2" fmla="*/ 953 w 1119"/>
              <a:gd name="T3" fmla="*/ 91 h 227"/>
              <a:gd name="T4" fmla="*/ 0 w 1119"/>
              <a:gd name="T5" fmla="*/ 227 h 227"/>
              <a:gd name="T6" fmla="*/ 0 60000 65536"/>
              <a:gd name="T7" fmla="*/ 0 60000 65536"/>
              <a:gd name="T8" fmla="*/ 0 60000 65536"/>
              <a:gd name="T9" fmla="*/ 0 w 1119"/>
              <a:gd name="T10" fmla="*/ 0 h 227"/>
              <a:gd name="T11" fmla="*/ 1119 w 1119"/>
              <a:gd name="T12" fmla="*/ 227 h 227"/>
            </a:gdLst>
            <a:ahLst/>
            <a:cxnLst>
              <a:cxn ang="T6">
                <a:pos x="T0" y="T1"/>
              </a:cxn>
              <a:cxn ang="T7">
                <a:pos x="T2" y="T3"/>
              </a:cxn>
              <a:cxn ang="T8">
                <a:pos x="T4" y="T5"/>
              </a:cxn>
            </a:cxnLst>
            <a:rect l="T9" t="T10" r="T11" b="T12"/>
            <a:pathLst>
              <a:path w="1119" h="227">
                <a:moveTo>
                  <a:pt x="998" y="0"/>
                </a:moveTo>
                <a:cubicBezTo>
                  <a:pt x="1058" y="26"/>
                  <a:pt x="1119" y="53"/>
                  <a:pt x="953" y="91"/>
                </a:cubicBezTo>
                <a:cubicBezTo>
                  <a:pt x="787" y="129"/>
                  <a:pt x="159" y="204"/>
                  <a:pt x="0" y="227"/>
                </a:cubicBezTo>
              </a:path>
            </a:pathLst>
          </a:custGeom>
          <a:noFill/>
          <a:ln w="15875" cap="flat" cmpd="sng">
            <a:solidFill>
              <a:srgbClr val="3E8E94"/>
            </a:solidFill>
            <a:prstDash val="solid"/>
            <a:round/>
            <a:headEnd type="none" w="med" len="med"/>
            <a:tailEnd type="triangle" w="med" len="med"/>
          </a:ln>
        </p:spPr>
        <p:txBody>
          <a:bodyPr wrap="none" anchor="ctr"/>
          <a:lstStyle/>
          <a:p>
            <a:endParaRPr lang="nl-NL"/>
          </a:p>
        </p:txBody>
      </p:sp>
      <p:sp>
        <p:nvSpPr>
          <p:cNvPr id="352307" name="AutoShape 51"/>
          <p:cNvSpPr>
            <a:spLocks noChangeArrowheads="1"/>
          </p:cNvSpPr>
          <p:nvPr/>
        </p:nvSpPr>
        <p:spPr bwMode="auto">
          <a:xfrm rot="-2324501">
            <a:off x="7269163" y="2852738"/>
            <a:ext cx="2016125" cy="504825"/>
          </a:xfrm>
          <a:prstGeom prst="leftArrow">
            <a:avLst>
              <a:gd name="adj1" fmla="val 50000"/>
              <a:gd name="adj2" fmla="val 99843"/>
            </a:avLst>
          </a:prstGeom>
          <a:noFill/>
          <a:ln w="15875" algn="ctr">
            <a:solidFill>
              <a:srgbClr val="3E8E94"/>
            </a:solidFill>
            <a:miter lim="800000"/>
            <a:headEnd/>
            <a:tailEnd/>
          </a:ln>
        </p:spPr>
        <p:txBody>
          <a:bodyPr wrap="none" anchor="ctr"/>
          <a:lstStyle/>
          <a:p>
            <a:pPr algn="ctr"/>
            <a:r>
              <a:rPr lang="en-US" sz="1600"/>
              <a:t>Average covariance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2258">
                                            <p:txEl>
                                              <p:pRg st="1" end="1"/>
                                            </p:txEl>
                                          </p:spTgt>
                                        </p:tgtEl>
                                        <p:attrNameLst>
                                          <p:attrName>style.visibility</p:attrName>
                                        </p:attrNameLst>
                                      </p:cBhvr>
                                      <p:to>
                                        <p:strVal val="visible"/>
                                      </p:to>
                                    </p:set>
                                    <p:animEffect transition="in" filter="blinds(horizontal)">
                                      <p:cBhvr>
                                        <p:cTn id="7" dur="500"/>
                                        <p:tgtEl>
                                          <p:spTgt spid="35225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52280"/>
                                        </p:tgtEl>
                                        <p:attrNameLst>
                                          <p:attrName>style.visibility</p:attrName>
                                        </p:attrNameLst>
                                      </p:cBhvr>
                                      <p:to>
                                        <p:strVal val="visible"/>
                                      </p:to>
                                    </p:set>
                                    <p:animEffect transition="in" filter="blinds(horizontal)">
                                      <p:cBhvr>
                                        <p:cTn id="12" dur="500"/>
                                        <p:tgtEl>
                                          <p:spTgt spid="35228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52281"/>
                                        </p:tgtEl>
                                        <p:attrNameLst>
                                          <p:attrName>style.visibility</p:attrName>
                                        </p:attrNameLst>
                                      </p:cBhvr>
                                      <p:to>
                                        <p:strVal val="visible"/>
                                      </p:to>
                                    </p:set>
                                    <p:animEffect transition="in" filter="blinds(horizontal)">
                                      <p:cBhvr>
                                        <p:cTn id="17" dur="500"/>
                                        <p:tgtEl>
                                          <p:spTgt spid="35228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52284"/>
                                        </p:tgtEl>
                                        <p:attrNameLst>
                                          <p:attrName>style.visibility</p:attrName>
                                        </p:attrNameLst>
                                      </p:cBhvr>
                                      <p:to>
                                        <p:strVal val="visible"/>
                                      </p:to>
                                    </p:set>
                                    <p:animEffect transition="in" filter="blinds(horizontal)">
                                      <p:cBhvr>
                                        <p:cTn id="22" dur="500"/>
                                        <p:tgtEl>
                                          <p:spTgt spid="352284"/>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52258">
                                            <p:txEl>
                                              <p:pRg st="5" end="5"/>
                                            </p:txEl>
                                          </p:spTgt>
                                        </p:tgtEl>
                                        <p:attrNameLst>
                                          <p:attrName>style.visibility</p:attrName>
                                        </p:attrNameLst>
                                      </p:cBhvr>
                                      <p:to>
                                        <p:strVal val="visible"/>
                                      </p:to>
                                    </p:set>
                                    <p:animEffect transition="in" filter="blinds(horizontal)">
                                      <p:cBhvr>
                                        <p:cTn id="27" dur="500"/>
                                        <p:tgtEl>
                                          <p:spTgt spid="352258">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52293"/>
                                        </p:tgtEl>
                                        <p:attrNameLst>
                                          <p:attrName>style.visibility</p:attrName>
                                        </p:attrNameLst>
                                      </p:cBhvr>
                                      <p:to>
                                        <p:strVal val="visible"/>
                                      </p:to>
                                    </p:set>
                                    <p:animEffect transition="in" filter="blinds(horizontal)">
                                      <p:cBhvr>
                                        <p:cTn id="32" dur="500"/>
                                        <p:tgtEl>
                                          <p:spTgt spid="35229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52258">
                                            <p:txEl>
                                              <p:pRg st="8" end="8"/>
                                            </p:txEl>
                                          </p:spTgt>
                                        </p:tgtEl>
                                        <p:attrNameLst>
                                          <p:attrName>style.visibility</p:attrName>
                                        </p:attrNameLst>
                                      </p:cBhvr>
                                      <p:to>
                                        <p:strVal val="visible"/>
                                      </p:to>
                                    </p:set>
                                    <p:animEffect transition="in" filter="blinds(horizontal)">
                                      <p:cBhvr>
                                        <p:cTn id="37" dur="500"/>
                                        <p:tgtEl>
                                          <p:spTgt spid="352258">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52291"/>
                                        </p:tgtEl>
                                        <p:attrNameLst>
                                          <p:attrName>style.visibility</p:attrName>
                                        </p:attrNameLst>
                                      </p:cBhvr>
                                      <p:to>
                                        <p:strVal val="visible"/>
                                      </p:to>
                                    </p:set>
                                    <p:animEffect transition="in" filter="blinds(horizontal)">
                                      <p:cBhvr>
                                        <p:cTn id="42" dur="500"/>
                                        <p:tgtEl>
                                          <p:spTgt spid="352291"/>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52307"/>
                                        </p:tgtEl>
                                        <p:attrNameLst>
                                          <p:attrName>style.visibility</p:attrName>
                                        </p:attrNameLst>
                                      </p:cBhvr>
                                      <p:to>
                                        <p:strVal val="visible"/>
                                      </p:to>
                                    </p:set>
                                    <p:animEffect transition="in" filter="blinds(horizontal)">
                                      <p:cBhvr>
                                        <p:cTn id="47" dur="500"/>
                                        <p:tgtEl>
                                          <p:spTgt spid="352307"/>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xit" presetSubtype="10" fill="hold" grpId="1" nodeType="clickEffect">
                                  <p:stCondLst>
                                    <p:cond delay="0"/>
                                  </p:stCondLst>
                                  <p:childTnLst>
                                    <p:animEffect transition="out" filter="blinds(horizontal)">
                                      <p:cBhvr>
                                        <p:cTn id="51" dur="500"/>
                                        <p:tgtEl>
                                          <p:spTgt spid="352307"/>
                                        </p:tgtEl>
                                      </p:cBhvr>
                                    </p:animEffect>
                                    <p:set>
                                      <p:cBhvr>
                                        <p:cTn id="52" dur="1" fill="hold">
                                          <p:stCondLst>
                                            <p:cond delay="499"/>
                                          </p:stCondLst>
                                        </p:cTn>
                                        <p:tgtEl>
                                          <p:spTgt spid="352307"/>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52258">
                                            <p:txEl>
                                              <p:pRg st="11" end="11"/>
                                            </p:txEl>
                                          </p:spTgt>
                                        </p:tgtEl>
                                        <p:attrNameLst>
                                          <p:attrName>style.visibility</p:attrName>
                                        </p:attrNameLst>
                                      </p:cBhvr>
                                      <p:to>
                                        <p:strVal val="visible"/>
                                      </p:to>
                                    </p:set>
                                    <p:animEffect transition="in" filter="blinds(horizontal)">
                                      <p:cBhvr>
                                        <p:cTn id="57" dur="500"/>
                                        <p:tgtEl>
                                          <p:spTgt spid="352258">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52304"/>
                                        </p:tgtEl>
                                        <p:attrNameLst>
                                          <p:attrName>style.visibility</p:attrName>
                                        </p:attrNameLst>
                                      </p:cBhvr>
                                      <p:to>
                                        <p:strVal val="visible"/>
                                      </p:to>
                                    </p:set>
                                    <p:animEffect transition="in" filter="blinds(horizontal)">
                                      <p:cBhvr>
                                        <p:cTn id="62" dur="500"/>
                                        <p:tgtEl>
                                          <p:spTgt spid="352304"/>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352305"/>
                                        </p:tgtEl>
                                        <p:attrNameLst>
                                          <p:attrName>style.visibility</p:attrName>
                                        </p:attrNameLst>
                                      </p:cBhvr>
                                      <p:to>
                                        <p:strVal val="visible"/>
                                      </p:to>
                                    </p:set>
                                    <p:animEffect transition="in" filter="blinds(horizontal)">
                                      <p:cBhvr>
                                        <p:cTn id="67" dur="500"/>
                                        <p:tgtEl>
                                          <p:spTgt spid="352305"/>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grpId="0" nodeType="clickEffect">
                                  <p:stCondLst>
                                    <p:cond delay="0"/>
                                  </p:stCondLst>
                                  <p:childTnLst>
                                    <p:set>
                                      <p:cBhvr>
                                        <p:cTn id="71" dur="1" fill="hold">
                                          <p:stCondLst>
                                            <p:cond delay="0"/>
                                          </p:stCondLst>
                                        </p:cTn>
                                        <p:tgtEl>
                                          <p:spTgt spid="352306"/>
                                        </p:tgtEl>
                                        <p:attrNameLst>
                                          <p:attrName>style.visibility</p:attrName>
                                        </p:attrNameLst>
                                      </p:cBhvr>
                                      <p:to>
                                        <p:strVal val="visible"/>
                                      </p:to>
                                    </p:set>
                                    <p:animEffect transition="in" filter="blinds(horizontal)">
                                      <p:cBhvr>
                                        <p:cTn id="72" dur="500"/>
                                        <p:tgtEl>
                                          <p:spTgt spid="352306"/>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352258">
                                            <p:txEl>
                                              <p:pRg st="14" end="14"/>
                                            </p:txEl>
                                          </p:spTgt>
                                        </p:tgtEl>
                                        <p:attrNameLst>
                                          <p:attrName>style.visibility</p:attrName>
                                        </p:attrNameLst>
                                      </p:cBhvr>
                                      <p:to>
                                        <p:strVal val="visible"/>
                                      </p:to>
                                    </p:set>
                                    <p:animEffect transition="in" filter="blinds(horizontal)">
                                      <p:cBhvr>
                                        <p:cTn id="77" dur="500"/>
                                        <p:tgtEl>
                                          <p:spTgt spid="352258">
                                            <p:txEl>
                                              <p:pRg st="14" end="1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nodeType="clickEffect">
                                  <p:stCondLst>
                                    <p:cond delay="0"/>
                                  </p:stCondLst>
                                  <p:childTnLst>
                                    <p:set>
                                      <p:cBhvr>
                                        <p:cTn id="81" dur="1" fill="hold">
                                          <p:stCondLst>
                                            <p:cond delay="0"/>
                                          </p:stCondLst>
                                        </p:cTn>
                                        <p:tgtEl>
                                          <p:spTgt spid="352258">
                                            <p:txEl>
                                              <p:pRg st="21" end="21"/>
                                            </p:txEl>
                                          </p:spTgt>
                                        </p:tgtEl>
                                        <p:attrNameLst>
                                          <p:attrName>style.visibility</p:attrName>
                                        </p:attrNameLst>
                                      </p:cBhvr>
                                      <p:to>
                                        <p:strVal val="visible"/>
                                      </p:to>
                                    </p:set>
                                    <p:animEffect transition="in" filter="blinds(horizontal)">
                                      <p:cBhvr>
                                        <p:cTn id="82" dur="500"/>
                                        <p:tgtEl>
                                          <p:spTgt spid="352258">
                                            <p:txEl>
                                              <p:pRg st="21" end="21"/>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nodeType="clickEffect">
                                  <p:stCondLst>
                                    <p:cond delay="0"/>
                                  </p:stCondLst>
                                  <p:childTnLst>
                                    <p:set>
                                      <p:cBhvr>
                                        <p:cTn id="86" dur="1" fill="hold">
                                          <p:stCondLst>
                                            <p:cond delay="0"/>
                                          </p:stCondLst>
                                        </p:cTn>
                                        <p:tgtEl>
                                          <p:spTgt spid="352258">
                                            <p:txEl>
                                              <p:pRg st="23" end="23"/>
                                            </p:txEl>
                                          </p:spTgt>
                                        </p:tgtEl>
                                        <p:attrNameLst>
                                          <p:attrName>style.visibility</p:attrName>
                                        </p:attrNameLst>
                                      </p:cBhvr>
                                      <p:to>
                                        <p:strVal val="visible"/>
                                      </p:to>
                                    </p:set>
                                    <p:animEffect transition="in" filter="blinds(horizontal)">
                                      <p:cBhvr>
                                        <p:cTn id="87" dur="500"/>
                                        <p:tgtEl>
                                          <p:spTgt spid="352258">
                                            <p:txEl>
                                              <p:pRg st="23" end="23"/>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nodeType="clickEffect">
                                  <p:stCondLst>
                                    <p:cond delay="0"/>
                                  </p:stCondLst>
                                  <p:childTnLst>
                                    <p:set>
                                      <p:cBhvr>
                                        <p:cTn id="91" dur="1" fill="hold">
                                          <p:stCondLst>
                                            <p:cond delay="0"/>
                                          </p:stCondLst>
                                        </p:cTn>
                                        <p:tgtEl>
                                          <p:spTgt spid="352303"/>
                                        </p:tgtEl>
                                        <p:attrNameLst>
                                          <p:attrName>style.visibility</p:attrName>
                                        </p:attrNameLst>
                                      </p:cBhvr>
                                      <p:to>
                                        <p:strVal val="visible"/>
                                      </p:to>
                                    </p:set>
                                    <p:animEffect transition="in" filter="blinds(horizontal)">
                                      <p:cBhvr>
                                        <p:cTn id="92" dur="500"/>
                                        <p:tgtEl>
                                          <p:spTgt spid="3523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2305" grpId="0" animBg="1"/>
      <p:bldP spid="352306" grpId="0" animBg="1"/>
      <p:bldP spid="352307" grpId="0" animBg="1"/>
      <p:bldP spid="352307"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ChangeArrowheads="1"/>
          </p:cNvSpPr>
          <p:nvPr/>
        </p:nvSpPr>
        <p:spPr bwMode="auto">
          <a:xfrm>
            <a:off x="179388" y="1746250"/>
            <a:ext cx="8763000" cy="5715000"/>
          </a:xfrm>
          <a:prstGeom prst="rect">
            <a:avLst/>
          </a:prstGeom>
          <a:noFill/>
          <a:ln w="9525">
            <a:noFill/>
            <a:miter lim="800000"/>
            <a:headEnd/>
            <a:tailEnd/>
          </a:ln>
        </p:spPr>
        <p:txBody>
          <a:bodyPr/>
          <a:lstStyle/>
          <a:p>
            <a:pPr marL="742950" lvl="1" indent="-285750">
              <a:spcBef>
                <a:spcPct val="20000"/>
              </a:spcBef>
              <a:buFont typeface="Wingdings" pitchFamily="2" charset="2"/>
              <a:buChar char="Ø"/>
            </a:pPr>
            <a:endParaRPr lang="en-GB" sz="2000"/>
          </a:p>
          <a:p>
            <a:pPr marL="742950" lvl="1" indent="-285750">
              <a:spcBef>
                <a:spcPct val="20000"/>
              </a:spcBef>
              <a:buFont typeface="Wingdings" pitchFamily="2" charset="2"/>
              <a:buChar char="Ø"/>
            </a:pPr>
            <a:r>
              <a:rPr lang="en-GB" sz="2400"/>
              <a:t>Paralellism simplifies the formula</a:t>
            </a:r>
          </a:p>
          <a:p>
            <a:pPr marL="742950" lvl="1" indent="-285750">
              <a:spcBef>
                <a:spcPct val="20000"/>
              </a:spcBef>
              <a:buFont typeface="Wingdings" pitchFamily="2" charset="2"/>
              <a:buChar char="Ø"/>
            </a:pPr>
            <a:endParaRPr lang="en-GB" sz="2400"/>
          </a:p>
          <a:p>
            <a:pPr marL="742950" lvl="1" indent="-285750">
              <a:spcBef>
                <a:spcPct val="20000"/>
              </a:spcBef>
              <a:buFont typeface="Wingdings" pitchFamily="2" charset="2"/>
              <a:buChar char="Ø"/>
            </a:pPr>
            <a:endParaRPr lang="en-GB" sz="2400"/>
          </a:p>
          <a:p>
            <a:pPr marL="742950" lvl="1" indent="-285750">
              <a:spcBef>
                <a:spcPct val="20000"/>
              </a:spcBef>
              <a:buFont typeface="Wingdings" pitchFamily="2" charset="2"/>
              <a:buChar char="Ø"/>
            </a:pPr>
            <a:endParaRPr lang="en-GB" sz="2400"/>
          </a:p>
          <a:p>
            <a:pPr marL="742950" lvl="1" indent="-285750">
              <a:spcBef>
                <a:spcPct val="20000"/>
              </a:spcBef>
              <a:buFont typeface="Wingdings" pitchFamily="2" charset="2"/>
              <a:buChar char="Ø"/>
            </a:pPr>
            <a:endParaRPr lang="en-GB" sz="2400"/>
          </a:p>
          <a:p>
            <a:pPr marL="742950" lvl="1" indent="-285750">
              <a:spcBef>
                <a:spcPct val="20000"/>
              </a:spcBef>
              <a:buFont typeface="Wingdings" pitchFamily="2" charset="2"/>
              <a:buChar char="Ø"/>
            </a:pPr>
            <a:r>
              <a:rPr lang="en-GB" sz="2400"/>
              <a:t>For one item we have</a:t>
            </a:r>
          </a:p>
          <a:p>
            <a:pPr marL="742950" lvl="1" indent="-285750">
              <a:spcBef>
                <a:spcPct val="20000"/>
              </a:spcBef>
              <a:buFont typeface="Wingdings" pitchFamily="2" charset="2"/>
              <a:buChar char="Ø"/>
            </a:pPr>
            <a:endParaRPr lang="en-GB" sz="2400"/>
          </a:p>
          <a:p>
            <a:pPr marL="742950" lvl="1" indent="-285750">
              <a:spcBef>
                <a:spcPct val="20000"/>
              </a:spcBef>
              <a:buFont typeface="Wingdings" pitchFamily="2" charset="2"/>
              <a:buChar char="Ø"/>
            </a:pPr>
            <a:endParaRPr lang="en-GB" sz="2000"/>
          </a:p>
          <a:p>
            <a:pPr marL="742950" lvl="1" indent="-285750">
              <a:spcBef>
                <a:spcPct val="20000"/>
              </a:spcBef>
              <a:buFont typeface="Wingdings" pitchFamily="2" charset="2"/>
              <a:buChar char="Ø"/>
            </a:pPr>
            <a:endParaRPr lang="en-GB" sz="2000"/>
          </a:p>
          <a:p>
            <a:pPr marL="742950" lvl="1" indent="-285750">
              <a:spcBef>
                <a:spcPct val="20000"/>
              </a:spcBef>
              <a:buFont typeface="Wingdings" pitchFamily="2" charset="2"/>
              <a:buChar char="Ø"/>
            </a:pPr>
            <a:endParaRPr lang="en-GB" sz="2000"/>
          </a:p>
          <a:p>
            <a:pPr marL="742950" lvl="1" indent="-285750">
              <a:spcBef>
                <a:spcPct val="20000"/>
              </a:spcBef>
              <a:buFont typeface="Wingdings" pitchFamily="2" charset="2"/>
              <a:buChar char="Ø"/>
            </a:pPr>
            <a:endParaRPr lang="en-GB" sz="2000"/>
          </a:p>
          <a:p>
            <a:pPr marL="742950" lvl="1" indent="-285750">
              <a:spcBef>
                <a:spcPct val="20000"/>
              </a:spcBef>
              <a:buFont typeface="Wingdings" pitchFamily="2" charset="2"/>
              <a:buChar char="Ø"/>
            </a:pPr>
            <a:endParaRPr lang="en-GB" sz="2000"/>
          </a:p>
          <a:p>
            <a:pPr marL="742950" lvl="1" indent="-285750">
              <a:spcBef>
                <a:spcPct val="20000"/>
              </a:spcBef>
              <a:buFont typeface="Wingdings" pitchFamily="2" charset="2"/>
              <a:buChar char="Ø"/>
            </a:pPr>
            <a:endParaRPr lang="en-GB" sz="2000"/>
          </a:p>
          <a:p>
            <a:pPr marL="742950" lvl="1" indent="-285750">
              <a:spcBef>
                <a:spcPct val="20000"/>
              </a:spcBef>
              <a:buFont typeface="Wingdings" pitchFamily="2" charset="2"/>
              <a:buChar char="Ø"/>
            </a:pPr>
            <a:endParaRPr lang="en-GB" sz="2000"/>
          </a:p>
          <a:p>
            <a:pPr marL="742950" lvl="1" indent="-285750">
              <a:spcBef>
                <a:spcPct val="20000"/>
              </a:spcBef>
              <a:buFont typeface="Wingdings" pitchFamily="2" charset="2"/>
              <a:buChar char="Ø"/>
            </a:pPr>
            <a:endParaRPr lang="en-GB" sz="2000"/>
          </a:p>
          <a:p>
            <a:pPr marL="742950" lvl="1" indent="-285750">
              <a:spcBef>
                <a:spcPct val="20000"/>
              </a:spcBef>
              <a:buFont typeface="Wingdings" pitchFamily="2" charset="2"/>
              <a:buChar char="Ø"/>
            </a:pPr>
            <a:endParaRPr lang="en-GB" sz="2000"/>
          </a:p>
          <a:p>
            <a:pPr marL="742950" lvl="1" indent="-285750">
              <a:spcBef>
                <a:spcPct val="20000"/>
              </a:spcBef>
              <a:buFont typeface="Wingdings" pitchFamily="2" charset="2"/>
              <a:buChar char="Ø"/>
            </a:pPr>
            <a:endParaRPr lang="en-GB" sz="2000"/>
          </a:p>
          <a:p>
            <a:pPr marL="1143000" lvl="2" indent="-228600">
              <a:spcBef>
                <a:spcPct val="20000"/>
              </a:spcBef>
              <a:buFont typeface="Wingdings" pitchFamily="2" charset="2"/>
              <a:buChar char="§"/>
            </a:pPr>
            <a:endParaRPr lang="en-GB" sz="2400">
              <a:solidFill>
                <a:schemeClr val="hlink"/>
              </a:solidFill>
              <a:latin typeface="Times New Roman" pitchFamily="18" charset="0"/>
            </a:endParaRPr>
          </a:p>
        </p:txBody>
      </p:sp>
      <p:sp>
        <p:nvSpPr>
          <p:cNvPr id="12291" name="Rectangle 3"/>
          <p:cNvSpPr>
            <a:spLocks noGrp="1" noChangeArrowheads="1"/>
          </p:cNvSpPr>
          <p:nvPr>
            <p:ph type="title"/>
          </p:nvPr>
        </p:nvSpPr>
        <p:spPr>
          <a:xfrm>
            <a:off x="107950" y="-268288"/>
            <a:ext cx="8229600" cy="1143001"/>
          </a:xfrm>
        </p:spPr>
        <p:txBody>
          <a:bodyPr/>
          <a:lstStyle/>
          <a:p>
            <a:pPr eaLnBrk="1" hangingPunct="1"/>
            <a:r>
              <a:rPr lang="nl-NL" sz="2400" b="1" smtClean="0">
                <a:solidFill>
                  <a:schemeClr val="tx1"/>
                </a:solidFill>
              </a:rPr>
              <a:t/>
            </a:r>
            <a:br>
              <a:rPr lang="nl-NL" sz="2400" b="1" smtClean="0">
                <a:solidFill>
                  <a:schemeClr val="tx1"/>
                </a:solidFill>
              </a:rPr>
            </a:br>
            <a:r>
              <a:rPr lang="nl-NL" sz="2400" b="1" smtClean="0">
                <a:solidFill>
                  <a:schemeClr val="tx1"/>
                </a:solidFill>
              </a:rPr>
              <a:t>Tests with parallel items</a:t>
            </a:r>
          </a:p>
        </p:txBody>
      </p:sp>
      <p:pic>
        <p:nvPicPr>
          <p:cNvPr id="356369" name="Picture 17" descr="txp_fig"/>
          <p:cNvPicPr>
            <a:picLocks noChangeAspect="1" noChangeArrowheads="1"/>
          </p:cNvPicPr>
          <p:nvPr>
            <p:custDataLst>
              <p:tags r:id="rId1"/>
            </p:custDataLst>
          </p:nvPr>
        </p:nvPicPr>
        <p:blipFill>
          <a:blip r:embed="rId6" cstate="print"/>
          <a:srcRect/>
          <a:stretch>
            <a:fillRect/>
          </a:stretch>
        </p:blipFill>
        <p:spPr bwMode="auto">
          <a:xfrm>
            <a:off x="4643438" y="4670425"/>
            <a:ext cx="1873250" cy="630238"/>
          </a:xfrm>
          <a:prstGeom prst="rect">
            <a:avLst/>
          </a:prstGeom>
          <a:noFill/>
          <a:ln w="15875" algn="ctr">
            <a:noFill/>
            <a:miter lim="800000"/>
            <a:headEnd/>
            <a:tailEnd/>
          </a:ln>
        </p:spPr>
      </p:pic>
      <p:pic>
        <p:nvPicPr>
          <p:cNvPr id="356374" name="Picture 22" descr="txp_fig"/>
          <p:cNvPicPr>
            <a:picLocks noChangeAspect="1" noChangeArrowheads="1"/>
          </p:cNvPicPr>
          <p:nvPr>
            <p:custDataLst>
              <p:tags r:id="rId2"/>
            </p:custDataLst>
          </p:nvPr>
        </p:nvPicPr>
        <p:blipFill>
          <a:blip r:embed="rId7" cstate="print"/>
          <a:srcRect/>
          <a:stretch>
            <a:fillRect/>
          </a:stretch>
        </p:blipFill>
        <p:spPr bwMode="auto">
          <a:xfrm>
            <a:off x="2627313" y="3127375"/>
            <a:ext cx="4154487" cy="588963"/>
          </a:xfrm>
          <a:prstGeom prst="rect">
            <a:avLst/>
          </a:prstGeom>
          <a:noFill/>
          <a:ln w="15875" algn="ctr">
            <a:noFill/>
            <a:miter lim="800000"/>
            <a:headEnd/>
            <a:tailEnd/>
          </a:ln>
        </p:spPr>
      </p:pic>
      <p:pic>
        <p:nvPicPr>
          <p:cNvPr id="12294" name="Picture 23" descr="txp_fig"/>
          <p:cNvPicPr>
            <a:picLocks noChangeAspect="1" noChangeArrowheads="1"/>
          </p:cNvPicPr>
          <p:nvPr>
            <p:custDataLst>
              <p:tags r:id="rId3"/>
            </p:custDataLst>
          </p:nvPr>
        </p:nvPicPr>
        <p:blipFill>
          <a:blip r:embed="rId8" cstate="print"/>
          <a:srcRect/>
          <a:stretch>
            <a:fillRect/>
          </a:stretch>
        </p:blipFill>
        <p:spPr bwMode="auto">
          <a:xfrm>
            <a:off x="611188" y="1135063"/>
            <a:ext cx="7993062" cy="493712"/>
          </a:xfrm>
          <a:prstGeom prst="rect">
            <a:avLst/>
          </a:prstGeom>
          <a:noFill/>
          <a:ln w="1587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6374"/>
                                        </p:tgtEl>
                                        <p:attrNameLst>
                                          <p:attrName>style.visibility</p:attrName>
                                        </p:attrNameLst>
                                      </p:cBhvr>
                                      <p:to>
                                        <p:strVal val="visible"/>
                                      </p:to>
                                    </p:set>
                                    <p:animEffect transition="in" filter="blinds(horizontal)">
                                      <p:cBhvr>
                                        <p:cTn id="7" dur="500"/>
                                        <p:tgtEl>
                                          <p:spTgt spid="35637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56354">
                                            <p:txEl>
                                              <p:pRg st="6" end="6"/>
                                            </p:txEl>
                                          </p:spTgt>
                                        </p:tgtEl>
                                        <p:attrNameLst>
                                          <p:attrName>style.visibility</p:attrName>
                                        </p:attrNameLst>
                                      </p:cBhvr>
                                      <p:to>
                                        <p:strVal val="visible"/>
                                      </p:to>
                                    </p:set>
                                    <p:animEffect transition="in" filter="blinds(horizontal)">
                                      <p:cBhvr>
                                        <p:cTn id="12" dur="500"/>
                                        <p:tgtEl>
                                          <p:spTgt spid="356354">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56369"/>
                                        </p:tgtEl>
                                        <p:attrNameLst>
                                          <p:attrName>style.visibility</p:attrName>
                                        </p:attrNameLst>
                                      </p:cBhvr>
                                      <p:to>
                                        <p:strVal val="visible"/>
                                      </p:to>
                                    </p:set>
                                    <p:animEffect transition="in" filter="blinds(horizontal)">
                                      <p:cBhvr>
                                        <p:cTn id="17" dur="500"/>
                                        <p:tgtEl>
                                          <p:spTgt spid="356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ChangeArrowheads="1"/>
          </p:cNvSpPr>
          <p:nvPr/>
        </p:nvSpPr>
        <p:spPr bwMode="auto">
          <a:xfrm>
            <a:off x="0" y="404813"/>
            <a:ext cx="8763000" cy="4537075"/>
          </a:xfrm>
          <a:prstGeom prst="rect">
            <a:avLst/>
          </a:prstGeom>
          <a:noFill/>
          <a:ln w="9525">
            <a:noFill/>
            <a:miter lim="800000"/>
            <a:headEnd/>
            <a:tailEnd/>
          </a:ln>
        </p:spPr>
        <p:txBody>
          <a:bodyPr/>
          <a:lstStyle/>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r>
              <a:rPr lang="en-GB"/>
              <a:t>If the items are parallel all items have the same reliability, then from </a:t>
            </a:r>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None/>
            </a:pPr>
            <a:r>
              <a:rPr lang="en-GB"/>
              <a:t>	we have the same reliability for all items</a:t>
            </a:r>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r>
              <a:rPr lang="en-GB"/>
              <a:t>	The reliability of the test score becomes according to Spearman and Brown prophesy formula</a:t>
            </a:r>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r>
              <a:rPr lang="en-GB"/>
              <a:t>	so that, conversely,</a:t>
            </a:r>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Char char="Ø"/>
            </a:pPr>
            <a:r>
              <a:rPr lang="en-GB"/>
              <a:t>The Spearman-Brown formula can be used to determine what number of items a test should have to reach a certain reliability.</a:t>
            </a:r>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742950" lvl="1" indent="-285750">
              <a:spcBef>
                <a:spcPct val="20000"/>
              </a:spcBef>
              <a:buFont typeface="Wingdings" pitchFamily="2" charset="2"/>
              <a:buNone/>
            </a:pPr>
            <a:endParaRPr lang="en-GB"/>
          </a:p>
          <a:p>
            <a:pPr marL="1143000" lvl="2" indent="-22860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742950" lvl="1" indent="-285750">
              <a:spcBef>
                <a:spcPct val="20000"/>
              </a:spcBef>
              <a:buFont typeface="Wingdings" pitchFamily="2" charset="2"/>
              <a:buChar char="Ø"/>
            </a:pPr>
            <a:endParaRPr lang="en-GB"/>
          </a:p>
          <a:p>
            <a:pPr marL="1143000" lvl="2" indent="-228600">
              <a:spcBef>
                <a:spcPct val="20000"/>
              </a:spcBef>
              <a:buFont typeface="Wingdings" pitchFamily="2" charset="2"/>
              <a:buChar char="§"/>
            </a:pPr>
            <a:endParaRPr lang="en-GB">
              <a:solidFill>
                <a:schemeClr val="hlink"/>
              </a:solidFill>
              <a:latin typeface="Times New Roman" pitchFamily="18" charset="0"/>
            </a:endParaRPr>
          </a:p>
        </p:txBody>
      </p:sp>
      <p:pic>
        <p:nvPicPr>
          <p:cNvPr id="312344" name="Picture 24" descr="txp_fig"/>
          <p:cNvPicPr>
            <a:picLocks noChangeAspect="1" noChangeArrowheads="1"/>
          </p:cNvPicPr>
          <p:nvPr>
            <p:custDataLst>
              <p:tags r:id="rId1"/>
            </p:custDataLst>
          </p:nvPr>
        </p:nvPicPr>
        <p:blipFill>
          <a:blip r:embed="rId10" cstate="print"/>
          <a:srcRect/>
          <a:stretch>
            <a:fillRect/>
          </a:stretch>
        </p:blipFill>
        <p:spPr bwMode="auto">
          <a:xfrm>
            <a:off x="1979613" y="4900613"/>
            <a:ext cx="3595687" cy="577850"/>
          </a:xfrm>
          <a:prstGeom prst="rect">
            <a:avLst/>
          </a:prstGeom>
          <a:noFill/>
          <a:ln w="9525">
            <a:noFill/>
            <a:miter lim="800000"/>
            <a:headEnd/>
            <a:tailEnd/>
          </a:ln>
        </p:spPr>
      </p:pic>
      <p:sp>
        <p:nvSpPr>
          <p:cNvPr id="13316" name="Rectangle 3"/>
          <p:cNvSpPr>
            <a:spLocks noGrp="1" noChangeArrowheads="1"/>
          </p:cNvSpPr>
          <p:nvPr>
            <p:ph type="title"/>
          </p:nvPr>
        </p:nvSpPr>
        <p:spPr>
          <a:xfrm>
            <a:off x="107950" y="-161925"/>
            <a:ext cx="9036050" cy="1143000"/>
          </a:xfrm>
        </p:spPr>
        <p:txBody>
          <a:bodyPr/>
          <a:lstStyle/>
          <a:p>
            <a:pPr eaLnBrk="1" hangingPunct="1"/>
            <a:r>
              <a:rPr lang="en-GB" sz="2400" b="1" smtClean="0">
                <a:solidFill>
                  <a:schemeClr val="tx1"/>
                </a:solidFill>
              </a:rPr>
              <a:t/>
            </a:r>
            <a:br>
              <a:rPr lang="en-GB" sz="2400" b="1" smtClean="0">
                <a:solidFill>
                  <a:schemeClr val="tx1"/>
                </a:solidFill>
              </a:rPr>
            </a:br>
            <a:r>
              <a:rPr lang="en-GB" sz="2400" b="1" smtClean="0">
                <a:solidFill>
                  <a:schemeClr val="tx1"/>
                </a:solidFill>
              </a:rPr>
              <a:t>Application:Lengthening a parallel test to give it a desired reliability</a:t>
            </a:r>
          </a:p>
        </p:txBody>
      </p:sp>
      <p:pic>
        <p:nvPicPr>
          <p:cNvPr id="312332" name="Picture 12" descr="txp_fig"/>
          <p:cNvPicPr>
            <a:picLocks noChangeAspect="1" noChangeArrowheads="1"/>
          </p:cNvPicPr>
          <p:nvPr>
            <p:custDataLst>
              <p:tags r:id="rId2"/>
            </p:custDataLst>
          </p:nvPr>
        </p:nvPicPr>
        <p:blipFill>
          <a:blip r:embed="rId11" cstate="print"/>
          <a:srcRect/>
          <a:stretch>
            <a:fillRect/>
          </a:stretch>
        </p:blipFill>
        <p:spPr bwMode="auto">
          <a:xfrm>
            <a:off x="1552575" y="1557338"/>
            <a:ext cx="5478463" cy="373062"/>
          </a:xfrm>
          <a:prstGeom prst="rect">
            <a:avLst/>
          </a:prstGeom>
          <a:noFill/>
          <a:ln w="9525">
            <a:noFill/>
            <a:miter lim="800000"/>
            <a:headEnd/>
            <a:tailEnd/>
          </a:ln>
        </p:spPr>
      </p:pic>
      <p:pic>
        <p:nvPicPr>
          <p:cNvPr id="312336" name="Picture 16" descr="txp_fig"/>
          <p:cNvPicPr>
            <a:picLocks noChangeAspect="1" noChangeArrowheads="1"/>
          </p:cNvPicPr>
          <p:nvPr>
            <p:custDataLst>
              <p:tags r:id="rId3"/>
            </p:custDataLst>
          </p:nvPr>
        </p:nvPicPr>
        <p:blipFill>
          <a:blip r:embed="rId12" cstate="print"/>
          <a:srcRect/>
          <a:stretch>
            <a:fillRect/>
          </a:stretch>
        </p:blipFill>
        <p:spPr bwMode="auto">
          <a:xfrm>
            <a:off x="2030413" y="4972050"/>
            <a:ext cx="1677987" cy="544513"/>
          </a:xfrm>
          <a:prstGeom prst="rect">
            <a:avLst/>
          </a:prstGeom>
          <a:noFill/>
          <a:ln w="9525">
            <a:noFill/>
            <a:miter lim="800000"/>
            <a:headEnd/>
            <a:tailEnd/>
          </a:ln>
        </p:spPr>
      </p:pic>
      <p:pic>
        <p:nvPicPr>
          <p:cNvPr id="312343" name="Picture 23" descr="txp_fig"/>
          <p:cNvPicPr>
            <a:picLocks noChangeAspect="1" noChangeArrowheads="1"/>
          </p:cNvPicPr>
          <p:nvPr>
            <p:custDataLst>
              <p:tags r:id="rId4"/>
            </p:custDataLst>
          </p:nvPr>
        </p:nvPicPr>
        <p:blipFill>
          <a:blip r:embed="rId13" cstate="print"/>
          <a:srcRect/>
          <a:stretch>
            <a:fillRect/>
          </a:stretch>
        </p:blipFill>
        <p:spPr bwMode="auto">
          <a:xfrm>
            <a:off x="1979613" y="4938713"/>
            <a:ext cx="5076825" cy="577850"/>
          </a:xfrm>
          <a:prstGeom prst="rect">
            <a:avLst/>
          </a:prstGeom>
          <a:noFill/>
          <a:ln w="9525">
            <a:noFill/>
            <a:miter lim="800000"/>
            <a:headEnd/>
            <a:tailEnd/>
          </a:ln>
        </p:spPr>
      </p:pic>
      <p:pic>
        <p:nvPicPr>
          <p:cNvPr id="312345" name="Picture 25" descr="txp_fig"/>
          <p:cNvPicPr>
            <a:picLocks noChangeAspect="1" noChangeArrowheads="1"/>
          </p:cNvPicPr>
          <p:nvPr>
            <p:custDataLst>
              <p:tags r:id="rId5"/>
            </p:custDataLst>
          </p:nvPr>
        </p:nvPicPr>
        <p:blipFill>
          <a:blip r:embed="rId14" cstate="print"/>
          <a:srcRect/>
          <a:stretch>
            <a:fillRect/>
          </a:stretch>
        </p:blipFill>
        <p:spPr bwMode="auto">
          <a:xfrm>
            <a:off x="1611313" y="2786063"/>
            <a:ext cx="1971675" cy="282575"/>
          </a:xfrm>
          <a:prstGeom prst="rect">
            <a:avLst/>
          </a:prstGeom>
          <a:noFill/>
          <a:ln w="15875" algn="ctr">
            <a:noFill/>
            <a:miter lim="800000"/>
            <a:headEnd/>
            <a:tailEnd/>
          </a:ln>
        </p:spPr>
      </p:pic>
      <p:pic>
        <p:nvPicPr>
          <p:cNvPr id="312346" name="Picture 26" descr="txp_fig"/>
          <p:cNvPicPr>
            <a:picLocks noChangeAspect="1" noChangeArrowheads="1"/>
          </p:cNvPicPr>
          <p:nvPr>
            <p:custDataLst>
              <p:tags r:id="rId6"/>
            </p:custDataLst>
          </p:nvPr>
        </p:nvPicPr>
        <p:blipFill>
          <a:blip r:embed="rId15" cstate="print"/>
          <a:srcRect/>
          <a:stretch>
            <a:fillRect/>
          </a:stretch>
        </p:blipFill>
        <p:spPr bwMode="auto">
          <a:xfrm>
            <a:off x="5275263" y="2713038"/>
            <a:ext cx="2397125" cy="282575"/>
          </a:xfrm>
          <a:prstGeom prst="rect">
            <a:avLst/>
          </a:prstGeom>
          <a:noFill/>
          <a:ln w="15875" algn="ctr">
            <a:noFill/>
            <a:miter lim="800000"/>
            <a:headEnd/>
            <a:tailEnd/>
          </a:ln>
        </p:spPr>
      </p:pic>
      <p:pic>
        <p:nvPicPr>
          <p:cNvPr id="312350" name="Picture 30" descr="txp_fig"/>
          <p:cNvPicPr>
            <a:picLocks noChangeAspect="1" noChangeArrowheads="1"/>
          </p:cNvPicPr>
          <p:nvPr>
            <p:custDataLst>
              <p:tags r:id="rId7"/>
            </p:custDataLst>
          </p:nvPr>
        </p:nvPicPr>
        <p:blipFill>
          <a:blip r:embed="rId16" cstate="print"/>
          <a:srcRect/>
          <a:stretch>
            <a:fillRect/>
          </a:stretch>
        </p:blipFill>
        <p:spPr bwMode="auto">
          <a:xfrm>
            <a:off x="1854200" y="4010025"/>
            <a:ext cx="5078413" cy="282575"/>
          </a:xfrm>
          <a:prstGeom prst="rect">
            <a:avLst/>
          </a:prstGeom>
          <a:noFill/>
          <a:ln w="15875" algn="ctr">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2322">
                                            <p:txEl>
                                              <p:pRg st="2" end="2"/>
                                            </p:txEl>
                                          </p:spTgt>
                                        </p:tgtEl>
                                        <p:attrNameLst>
                                          <p:attrName>style.visibility</p:attrName>
                                        </p:attrNameLst>
                                      </p:cBhvr>
                                      <p:to>
                                        <p:strVal val="visible"/>
                                      </p:to>
                                    </p:set>
                                    <p:animEffect transition="in" filter="blinds(horizontal)">
                                      <p:cBhvr>
                                        <p:cTn id="7" dur="500"/>
                                        <p:tgtEl>
                                          <p:spTgt spid="31232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12332"/>
                                        </p:tgtEl>
                                        <p:attrNameLst>
                                          <p:attrName>style.visibility</p:attrName>
                                        </p:attrNameLst>
                                      </p:cBhvr>
                                      <p:to>
                                        <p:strVal val="visible"/>
                                      </p:to>
                                    </p:set>
                                    <p:animEffect transition="in" filter="blinds(horizontal)">
                                      <p:cBhvr>
                                        <p:cTn id="12" dur="500"/>
                                        <p:tgtEl>
                                          <p:spTgt spid="31233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12322">
                                            <p:txEl>
                                              <p:pRg st="5" end="5"/>
                                            </p:txEl>
                                          </p:spTgt>
                                        </p:tgtEl>
                                        <p:attrNameLst>
                                          <p:attrName>style.visibility</p:attrName>
                                        </p:attrNameLst>
                                      </p:cBhvr>
                                      <p:to>
                                        <p:strVal val="visible"/>
                                      </p:to>
                                    </p:set>
                                    <p:animEffect transition="in" filter="blinds(horizontal)">
                                      <p:cBhvr>
                                        <p:cTn id="17" dur="500"/>
                                        <p:tgtEl>
                                          <p:spTgt spid="31232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312345"/>
                                        </p:tgtEl>
                                        <p:attrNameLst>
                                          <p:attrName>style.visibility</p:attrName>
                                        </p:attrNameLst>
                                      </p:cBhvr>
                                      <p:to>
                                        <p:strVal val="visible"/>
                                      </p:to>
                                    </p:set>
                                    <p:animEffect transition="in" filter="blinds(horizontal)">
                                      <p:cBhvr>
                                        <p:cTn id="22" dur="500"/>
                                        <p:tgtEl>
                                          <p:spTgt spid="31234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12346"/>
                                        </p:tgtEl>
                                        <p:attrNameLst>
                                          <p:attrName>style.visibility</p:attrName>
                                        </p:attrNameLst>
                                      </p:cBhvr>
                                      <p:to>
                                        <p:strVal val="visible"/>
                                      </p:to>
                                    </p:set>
                                    <p:animEffect transition="in" filter="blinds(horizontal)">
                                      <p:cBhvr>
                                        <p:cTn id="27" dur="500"/>
                                        <p:tgtEl>
                                          <p:spTgt spid="312346"/>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12322">
                                            <p:txEl>
                                              <p:pRg st="9" end="9"/>
                                            </p:txEl>
                                          </p:spTgt>
                                        </p:tgtEl>
                                        <p:attrNameLst>
                                          <p:attrName>style.visibility</p:attrName>
                                        </p:attrNameLst>
                                      </p:cBhvr>
                                      <p:to>
                                        <p:strVal val="visible"/>
                                      </p:to>
                                    </p:set>
                                    <p:animEffect transition="in" filter="blinds(horizontal)">
                                      <p:cBhvr>
                                        <p:cTn id="32" dur="500"/>
                                        <p:tgtEl>
                                          <p:spTgt spid="312322">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12350"/>
                                        </p:tgtEl>
                                        <p:attrNameLst>
                                          <p:attrName>style.visibility</p:attrName>
                                        </p:attrNameLst>
                                      </p:cBhvr>
                                      <p:to>
                                        <p:strVal val="visible"/>
                                      </p:to>
                                    </p:set>
                                    <p:animEffect transition="in" filter="blinds(horizontal)">
                                      <p:cBhvr>
                                        <p:cTn id="37" dur="500"/>
                                        <p:tgtEl>
                                          <p:spTgt spid="312350"/>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12322">
                                            <p:txEl>
                                              <p:pRg st="11" end="11"/>
                                            </p:txEl>
                                          </p:spTgt>
                                        </p:tgtEl>
                                        <p:attrNameLst>
                                          <p:attrName>style.visibility</p:attrName>
                                        </p:attrNameLst>
                                      </p:cBhvr>
                                      <p:to>
                                        <p:strVal val="visible"/>
                                      </p:to>
                                    </p:set>
                                    <p:animEffect transition="in" filter="blinds(horizontal)">
                                      <p:cBhvr>
                                        <p:cTn id="42" dur="500"/>
                                        <p:tgtEl>
                                          <p:spTgt spid="312322">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12336"/>
                                        </p:tgtEl>
                                        <p:attrNameLst>
                                          <p:attrName>style.visibility</p:attrName>
                                        </p:attrNameLst>
                                      </p:cBhvr>
                                      <p:to>
                                        <p:strVal val="visible"/>
                                      </p:to>
                                    </p:set>
                                    <p:animEffect transition="in" filter="blinds(horizontal)">
                                      <p:cBhvr>
                                        <p:cTn id="47" dur="500"/>
                                        <p:tgtEl>
                                          <p:spTgt spid="312336"/>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312344"/>
                                        </p:tgtEl>
                                        <p:attrNameLst>
                                          <p:attrName>style.visibility</p:attrName>
                                        </p:attrNameLst>
                                      </p:cBhvr>
                                      <p:to>
                                        <p:strVal val="visible"/>
                                      </p:to>
                                    </p:set>
                                    <p:animEffect transition="in" filter="blinds(horizontal)">
                                      <p:cBhvr>
                                        <p:cTn id="52" dur="500"/>
                                        <p:tgtEl>
                                          <p:spTgt spid="312344"/>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312343"/>
                                        </p:tgtEl>
                                        <p:attrNameLst>
                                          <p:attrName>style.visibility</p:attrName>
                                        </p:attrNameLst>
                                      </p:cBhvr>
                                      <p:to>
                                        <p:strVal val="visible"/>
                                      </p:to>
                                    </p:set>
                                    <p:animEffect transition="in" filter="blinds(horizontal)">
                                      <p:cBhvr>
                                        <p:cTn id="57" dur="500"/>
                                        <p:tgtEl>
                                          <p:spTgt spid="312343"/>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312322">
                                            <p:txEl>
                                              <p:pRg st="15" end="15"/>
                                            </p:txEl>
                                          </p:spTgt>
                                        </p:tgtEl>
                                        <p:attrNameLst>
                                          <p:attrName>style.visibility</p:attrName>
                                        </p:attrNameLst>
                                      </p:cBhvr>
                                      <p:to>
                                        <p:strVal val="visible"/>
                                      </p:to>
                                    </p:set>
                                    <p:animEffect transition="in" filter="blinds(horizontal)">
                                      <p:cBhvr>
                                        <p:cTn id="62" dur="500"/>
                                        <p:tgtEl>
                                          <p:spTgt spid="312322">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DEFAULTFONTSIZE" val="10"/>
  <p:tag name="DEFAULTWIDTH" val="512"/>
  <p:tag name="DEFAULTHEIGHT" val="423"/>
</p:tagLst>
</file>

<file path=ppt/tags/tag10.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lambda_j&#10;=\lambda_k, \end{eqnarray*}&#10;\end{document}&#10;&#10;&#10;&#10;&#10;&#10;&#10;\documentclass{slides}\pagestyle{empty}&#10;\begin{document}&#10;\begin{eqnarray*}&#10;X_j=\mu_j+\lambda_jF+E_j\end{eqnarray*}&#10;\end{document}&#10;&#10;\documentclass{slides}\pagestyle{empty}&#10;\begin{document}&#10;\begin{eqnarray*}&#10;\sigma_{e_1}^2=\sigma_{y_1}^2(1-\rho_{r_1})\quad {\rm or}\quad\sigma_{e_1}^2=\sigma_{y_1}^2-\sigma_{t}^2\\&#10;\sigma_{e_2}^2=\sigma_{y_2}^2(2-\rho_{r_2})\quad {\rm or}\quad\sigma_{e_2}^2=\sigma_{y_2}^2-\sigma_{t}^2\\&#10;\end{eqnarray*}&#10;\end{document}&#10;&#10;&#10;&#10;\documentclass{slides}\pagestyle{empty}&#10;\begin{document}&#10;$\sigma_{e}^2=\sigma_{y}^2(1-\rho_{r})$&#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78"/>
  <p:tag name="PICTUREFILESIZE" val="3526"/>
</p:tagLst>
</file>

<file path=ppt/tags/tag1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and $&#10;\omega=\frac{(\sum_j\lambda_j)^2}{\sigma_Y^2}$&#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62"/>
  <p:tag name="PICTUREFILESIZE" val="10855"/>
</p:tagLst>
</file>

<file path=ppt/tags/tag1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gives $&#10;\omega=\frac{(\sum_{j=1}^m \lambda)^2}{\sigma_Y^2}=\frac{m^2 \lambda^2}{\sigma_Y^2}$&#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267"/>
  <p:tag name="PICTUREFILESIZE" val="18472"/>
</p:tagLst>
</file>

<file path=ppt/tags/tag1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 \hat{\lambda^2}=\bar{\sigma}=\frac{\sum_{j\neq k}{s_{jk}}}{m(m-1)}$&#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72"/>
  <p:tag name="PICTUREFILESIZE" val="11832"/>
</p:tagLst>
</file>

<file path=ppt/tags/tag14.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sigma_{jk}=\lambda_j\lambda_k {\rm cov}(F,F)=\sigma_T^2=\lambda^2$ &#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307"/>
  <p:tag name="PICTUREFILESIZE" val="15069"/>
</p:tagLst>
</file>

<file path=ppt/tags/tag15.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 \alpha&#10;\equiv\frac{m}{m-1}(1-\frac{\sum_{j}\sigma_{jj}}{\sigma_Y^2})$&#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93"/>
  <p:tag name="PICTUREFILESIZE" val="11467"/>
</p:tagLst>
</file>

<file path=ppt/tags/tag16.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 \hat{\omega}_{\rm tse}=&#10;\frac{m^2(\frac{\sum_{j\neq k}{s_{jk}}}{m(m-1)})}{s_Y^2}&#10;=\frac{m}{m-1}(\frac{\sum_{j\neq k}s_{jk}}{s_Y^2})$&#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352"/>
  <p:tag name="PICTUREFILESIZE" val="27457"/>
</p:tagLst>
</file>

<file path=ppt/tags/tag17.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rho_1=\frac{ \lambda^2}{ \lambda^2+ \psi^2}$&#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10"/>
  <p:tag name="PICTUREFILESIZE" val="6649"/>
</p:tagLst>
</file>

<file path=ppt/tags/tag18.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10;\rho_m=\frac{m^2 \lambda^2}{m^2 \lambda^2+m \psi^2}=\frac{m \lambda^2}{m \lambda^2+\psi^2}$&#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261"/>
  <p:tag name="PICTUREFILESIZE" val="16551"/>
</p:tagLst>
</file>

<file path=ppt/tags/tag19.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Assumptions: $\lambda_j =\lambda_k, \quad {\rm and} \quad \psi^2_j =\psi^2_k, \quad \forall&#10;j,k$&#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470"/>
  <p:tag name="PICTUREFILESIZE" val="22334"/>
</p:tagLst>
</file>

<file path=ppt/tags/tag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I_j=\frac{\lambda_j^2}{\psi_j^2}\quad=\frac{{\rm var}(T_j)}{{\rm var}(E_j)}$&#10;\end{document}&#10;"/>
  <p:tag name="EXTERNALNAME" val="txp_fig"/>
  <p:tag name="BLEND" val="0"/>
  <p:tag name="TRANSPARENT" val="0"/>
  <p:tag name="RESOLUTION" val="1200"/>
  <p:tag name="WORKAROUNDTRANSPARENCYBUG" val="0"/>
  <p:tag name="ALLOWFONTSUBSTITUTION" val="0"/>
  <p:tag name="BITMAPFORMAT" val="pngmono"/>
  <p:tag name="ORIGWIDTH" val="191"/>
  <p:tag name="PICTUREFILESIZE" val="14132"/>
</p:tagLst>
</file>

<file path=ppt/tags/tag20.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r=\frac{\rho_r/(1-\rho_r)}{\rho_1/(1-\rho_1)}=\frac{(r\lambda­)^2/(r\psi^2)}{(\lambda­)^2/\psi^2}=&#10;\end{eqnarray*}&#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330"/>
  <p:tag name="PICTUREFILESIZE" val="27025"/>
</p:tagLst>
</file>

<file path=ppt/tags/tag2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lambda_j =\lambda_k=\lambda, \quad {\rm and} \quad \psi^2_j =\psi^2_k=\psi^2, \quad \forall&#10;j,k&#10;\end{eqnarray*}&#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425"/>
  <p:tag name="PICTUREFILESIZE" val="18573"/>
</p:tagLst>
</file>

<file path=ppt/tags/tag2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r=\frac{\rho_r/(1-\rho_r)}{\rho_1/(1-\rho_1)}&#10;\end{eqnarray*}&#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54"/>
  <p:tag name="PICTUREFILESIZE" val="11585"/>
</p:tagLst>
</file>

<file path=ppt/tags/tag2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r=\frac{\rho_r/(1-\rho_r)}{\rho_1/(1-\rho_1)}=\frac{(r\lambda­)^2/(r\psi^2)}{(\lambda­)^2/\psi^2}=&#10;\frac{{\rm Information}_r}{{\rm Information}_1}&#10;\end{eqnarray*}&#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466"/>
  <p:tag name="PICTUREFILESIZE" val="38060"/>
</p:tagLst>
</file>

<file path=ppt/tags/tag24.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rho_1=\lambda^2/(\lambda^2+\psi^2)&#10;\end{eqnarray*}&#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81"/>
  <p:tag name="PICTUREFILESIZE" val="9477"/>
</p:tagLst>
</file>

<file path=ppt/tags/tag25.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1-\rho_1=\psi^2/(\lambda^2+\psi^2)&#10;\end{eqnarray*}&#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220"/>
  <p:tag name="PICTUREFILESIZE" val="10271"/>
</p:tagLst>
</file>

<file path=ppt/tags/tag26.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begin{eqnarray*}&#10;\rho_r=r\lambda^2/[r\lambda^2+\psi^2]=\cdots=r\rho_1/[(r-1)\rho_1+1]&#10;\end{eqnarray*}&#10;\end{document}"/>
  <p:tag name="FILENAME" val="txp_fig"/>
  <p:tag name="FORMAT" val="pngmono"/>
  <p:tag name="RES" val="1200"/>
  <p:tag name="BLEND" val="0"/>
  <p:tag name="TRANSPARENT" val="0"/>
  <p:tag name="TBUG" val="0"/>
  <p:tag name="ALLOWFS" val="0"/>
  <p:tag name="ORIGWIDTH" val="466"/>
  <p:tag name="PICTUREFILESIZE" val="17806"/>
</p:tagLst>
</file>

<file path=ppt/tags/tag27.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Y_1=\sum_{j=1}^{m_1} X_{1j}$&#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45"/>
  <p:tag name="PICTUREFILESIZE" val="7502"/>
</p:tagLst>
</file>

<file path=ppt/tags/tag28.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Y_2=\sum_{j=1}^{m_2} X_{2j}$&#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45"/>
  <p:tag name="PICTUREFILESIZE" val="8706"/>
</p:tagLst>
</file>

<file path=ppt/tags/tag29.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rho_{T_1T_2}=\frac{\rho_{Y_1Y_2}}{\sqrt{ \rho_{Y_1} \rho_{Y_2}}}$&#10;&#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54"/>
  <p:tag name="PICTUREFILESIZE" val="10962"/>
</p:tagLst>
</file>

<file path=ppt/tags/tag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omega_j=\frac{{\rm var}(T_j)}{{\rm var}(Y_j)}=\frac{\lambda_j^2}{\lambda_j^2+\psi_j^2}$&#10;\end{document}&#10;"/>
  <p:tag name="EXTERNALNAME" val="txp_fig"/>
  <p:tag name="BLEND" val="0"/>
  <p:tag name="TRANSPARENT" val="0"/>
  <p:tag name="RESOLUTION" val="1200"/>
  <p:tag name="WORKAROUNDTRANSPARENCYBUG" val="0"/>
  <p:tag name="ALLOWFONTSUBSTITUTION" val="0"/>
  <p:tag name="BITMAPFORMAT" val="pngmono"/>
  <p:tag name="ORIGWIDTH" val="204"/>
  <p:tag name="PICTUREFILESIZE" val="17078"/>
</p:tagLst>
</file>

<file path=ppt/tags/tag30.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Y_i&amp;=&amp;\sum_j X_{ji}  = \sum_j \mu_j+\sum_j \lambda_j f_i + \sum_j E_{ji}= t_i + E_i&#10;\end{eqnarray*}&#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486"/>
  <p:tag name="PICTUREFILESIZE" val="23751"/>
</p:tagLst>
</file>

<file path=ppt/tags/tag31.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rm E}(Y_i)&amp;=&amp;t_i + {\rm E}(E_i)=t_i&#10;\end{eqnarray*}&#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247"/>
  <p:tag name="PICTUREFILESIZE" val="9169"/>
</p:tagLst>
</file>

<file path=ppt/tags/tag32.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quad\hat{t}_i&amp;=&amp;y_i\end{eqnarray*}&#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82"/>
  <p:tag name="PICTUREFILESIZE" val="3247"/>
</p:tagLst>
</file>

<file path=ppt/tags/tag33.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quad\hat{\sigma}_{Y_i|t_i}^2=\hat{\sigma}_E^2=\sum_j \hat{\psi}_j^2&#10;\end{eqnarray*}&#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86"/>
  <p:tag name="PICTUREFILESIZE" val="13073"/>
</p:tagLst>
</file>

<file path=ppt/tags/tag34.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hat{t_i}-z_{1/2\alpha}\hat{\sigma}_{Y_i|t_i},\quad\hat{t_i}+z_{1/2\alpha}\hat{\sigma}_{Y_i|t_i}]&#10;\end{eqnarray*}&#10;\end{document}"/>
  <p:tag name="EXTERNALNAME" val="txp_fig"/>
  <p:tag name="BLEND" val="0"/>
  <p:tag name="TRANSPARENT" val="0"/>
  <p:tag name="RESOLUTION" val="1200"/>
  <p:tag name="WORKAROUNDTRANSPARENCYBUG" val="0"/>
  <p:tag name="ALLOWFONTSUBSTITUTION" val="0"/>
  <p:tag name="BITMAPFORMAT" val="pngmono"/>
  <p:tag name="ORIGWIDTH" val="318"/>
  <p:tag name="PICTUREFILESIZE" val="12101"/>
</p:tagLst>
</file>

<file path=ppt/tags/tag35.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 {\rm or~' shrunken'}  \quad \hat{t}_i=\rho_ry+(1-\rho_r)\mu_y \quad (7.21)&#10;$&#10;\end{document}&#10;"/>
  <p:tag name="FILENAME" val="txp_fig"/>
  <p:tag name="FORMAT" val="pngmono"/>
  <p:tag name="RES" val="1200"/>
  <p:tag name="BLEND" val="0"/>
  <p:tag name="TRANSPARENT" val="0"/>
  <p:tag name="TBUG" val="0"/>
  <p:tag name="ALLOWFS" val="0"/>
  <p:tag name="ORIGWIDTH" val="442"/>
  <p:tag name="PICTUREFILESIZE" val="18940"/>
</p:tagLst>
</file>

<file path=ppt/tags/tag36.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i$'s standardized score: $Z_i=(Y_i-\mu)/\sigma_{Y}$&#10;\end{document}&#10;"/>
  <p:tag name="EXTERNALNAME" val="txp_fig"/>
  <p:tag name="BLEND" val="0"/>
  <p:tag name="TRANSPARENT" val="0"/>
  <p:tag name="RESOLUTION" val="1200"/>
  <p:tag name="WORKAROUNDTRANSPARENCYBUG" val="0"/>
  <p:tag name="ALLOWFONTSUBSTITUTION" val="0"/>
  <p:tag name="BITMAPFORMAT" val="pngmono"/>
  <p:tag name="ORIGWIDTH" val="401"/>
  <p:tag name="PICTUREFILESIZE" val="19285"/>
</p:tagLst>
</file>

<file path=ppt/tags/tag37.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rm IQ}=15Z+100$&#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62"/>
  <p:tag name="PICTUREFILESIZE" val="5951"/>
</p:tagLst>
</file>

<file path=ppt/tags/tag38.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D = Y_2 - Y_1$&#10;\end{document}"/>
  <p:tag name="FILENAME" val="txp_fig"/>
  <p:tag name="FORMAT" val="pngmono"/>
  <p:tag name="RES" val="1200"/>
  <p:tag name="BLEND" val="0"/>
  <p:tag name="TRANSPARENT" val="0"/>
  <p:tag name="TBUG" val="0"/>
  <p:tag name="ALLOWFS" val="0"/>
  <p:tag name="ORIGWIDTH" val="118"/>
  <p:tag name="PICTUREFILESIZE" val="4259"/>
</p:tagLst>
</file>

<file path=ppt/tags/tag39.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begin{eqnarray*}&#10;Y_1 &amp;=&amp; T_1 + E_1\\&#10;Y_2 &amp;=&amp; T_2 + E_2&#10;\end{eqnarray*}&#10;\end{document}"/>
  <p:tag name="FILENAME" val="txp_fig"/>
  <p:tag name="FORMAT" val="pngmono"/>
  <p:tag name="RES" val="1200"/>
  <p:tag name="BLEND" val="0"/>
  <p:tag name="TRANSPARENT" val="0"/>
  <p:tag name="TBUG" val="0"/>
  <p:tag name="ALLOWFS" val="0"/>
  <p:tag name="ORIGWIDTH" val="151"/>
  <p:tag name="PICTUREFILESIZE" val="9567"/>
</p:tagLst>
</file>

<file path=ppt/tags/tag4.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X_j=\mu_j+\lambda_jF+E_j\end{eqnarray*}&#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195"/>
  <p:tag name="PICTUREFILESIZE" val="8150"/>
</p:tagLst>
</file>

<file path=ppt/tags/tag40.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D=T_D+E_D$&#10;\end{document}"/>
  <p:tag name="FILENAME" val="txp_fig"/>
  <p:tag name="FORMAT" val="pngmono"/>
  <p:tag name="RES" val="1200"/>
  <p:tag name="BLEND" val="0"/>
  <p:tag name="TRANSPARENT" val="0"/>
  <p:tag name="TBUG" val="0"/>
  <p:tag name="ALLOWFS" val="0"/>
  <p:tag name="ORIGWIDTH" val="134"/>
  <p:tag name="PICTUREFILESIZE" val="4789"/>
</p:tagLst>
</file>

<file path=ppt/tags/tag41.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rm var}(D)={\rm var}(T_D)+{\rm var}(E_D)$&#10;\end{document}"/>
  <p:tag name="FILENAME" val="txp_fig"/>
  <p:tag name="FORMAT" val="pngmono"/>
  <p:tag name="RES" val="1200"/>
  <p:tag name="BLEND" val="0"/>
  <p:tag name="TRANSPARENT" val="0"/>
  <p:tag name="TBUG" val="0"/>
  <p:tag name="ALLOWFS" val="0"/>
  <p:tag name="ORIGWIDTH" val="285"/>
  <p:tag name="PICTUREFILESIZE" val="13748"/>
</p:tagLst>
</file>

<file path=ppt/tags/tag42.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rho_D}=\frac{{\rm var}(T_D)}{{\rm var}(D)}$&#10;\end{document}"/>
  <p:tag name="FILENAME" val="txp_fig"/>
  <p:tag name="FORMAT" val="pngmono"/>
  <p:tag name="RES" val="1200"/>
  <p:tag name="BLEND" val="0"/>
  <p:tag name="TRANSPARENT" val="0"/>
  <p:tag name="TBUG" val="0"/>
  <p:tag name="ALLOWFS" val="0"/>
  <p:tag name="ORIGWIDTH" val="123"/>
  <p:tag name="PICTUREFILESIZE" val="9246"/>
</p:tagLst>
</file>

<file path=ppt/tags/tag43.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T_D=T_2-T_1$&#10;\end{document}"/>
  <p:tag name="FILENAME" val="txp_fig"/>
  <p:tag name="FORMAT" val="pngmono"/>
  <p:tag name="RES" val="1200"/>
  <p:tag name="BLEND" val="0"/>
  <p:tag name="TRANSPARENT" val="0"/>
  <p:tag name="TBUG" val="0"/>
  <p:tag name="ALLOWFS" val="0"/>
  <p:tag name="ORIGWIDTH" val="129"/>
  <p:tag name="PICTUREFILESIZE" val="4140"/>
</p:tagLst>
</file>

<file path=ppt/tags/tag44.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E_D=E_2-E1$&#10;\end{document}"/>
  <p:tag name="FILENAME" val="txp_fig"/>
  <p:tag name="FORMAT" val="pngmono"/>
  <p:tag name="RES" val="1200"/>
  <p:tag name="BLEND" val="0"/>
  <p:tag name="TRANSPARENT" val="0"/>
  <p:tag name="TBUG" val="0"/>
  <p:tag name="ALLOWFS" val="0"/>
  <p:tag name="ORIGWIDTH" val="141"/>
  <p:tag name="PICTUREFILESIZE" val="4721"/>
</p:tagLst>
</file>

<file path=ppt/tags/tag45.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rm var}(T_D)={\rm var}(T_1)+{\rm var}(T_2)-2{\rm cov}(T_1,T_2)$&#10;\end{document}"/>
  <p:tag name="FILENAME" val="txp_fig"/>
  <p:tag name="FORMAT" val="pngmono"/>
  <p:tag name="RES" val="1200"/>
  <p:tag name="BLEND" val="0"/>
  <p:tag name="TRANSPARENT" val="0"/>
  <p:tag name="TBUG" val="0"/>
  <p:tag name="ALLOWFS" val="0"/>
  <p:tag name="ORIGWIDTH" val="430"/>
  <p:tag name="PICTUREFILESIZE" val="18750"/>
</p:tagLst>
</file>

<file path=ppt/tags/tag46.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rm var}(E_D)={\rm var}E_1)+{\rm var}(E_2)$&#10;\end{document}"/>
  <p:tag name="FILENAME" val="txp_fig"/>
  <p:tag name="FORMAT" val="pngmono"/>
  <p:tag name="RES" val="1200"/>
  <p:tag name="BLEND" val="0"/>
  <p:tag name="TRANSPARENT" val="0"/>
  <p:tag name="TBUG" val="0"/>
  <p:tag name="ALLOWFS" val="0"/>
  <p:tag name="ORIGWIDTH" val="282"/>
  <p:tag name="PICTUREFILESIZE" val="13900"/>
</p:tagLst>
</file>

<file path=ppt/tags/tag47.xml><?xml version="1.0" encoding="utf-8"?>
<p:tagLst xmlns:a="http://schemas.openxmlformats.org/drawingml/2006/main" xmlns:r="http://schemas.openxmlformats.org/officeDocument/2006/relationships" xmlns:p="http://schemas.openxmlformats.org/presentationml/2006/main">
  <p:tag name="TEXPOINT" val="latex"/>
  <p:tag name="SOURCE" val="\documentclass{slides}\pagestyle{empty}&#10;\begin{document}&#10;$&#10;\rho_D=\frac{{\rm var}(T_D)}{{\rm var}(D)}=\frac{{\rm var}(D)-{\rm var}(D_E)}{{\rm var}(D)}$&#10;\end{document}"/>
  <p:tag name="FILENAME" val="txp_fig"/>
  <p:tag name="FORMAT" val="pngmono"/>
  <p:tag name="RES" val="1200"/>
  <p:tag name="BLEND" val="0"/>
  <p:tag name="TRANSPARENT" val="0"/>
  <p:tag name="TBUG" val="0"/>
  <p:tag name="ALLOWFS" val="0"/>
  <p:tag name="ORIGWIDTH" val="295"/>
  <p:tag name="PICTUREFILESIZE" val="19154"/>
</p:tagLst>
</file>

<file path=ppt/tags/tag5.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T_j=T_j \Leftrightarrow \lambda_j F=\lambda_k F \Leftrightarrow \lambda_j&#10;=\lambda_k, \quad \forall j,k&#10;\end{eqnarray*}&#10;\end{document}&#10;&#10;&#10;&#10;&#10;&#10;&#10;\documentclass{slides}\pagestyle{empty}&#10;\begin{document}&#10;\begin{eqnarray*}&#10;X_j=\mu_j+\lambda_jF+E_j\end{eqnarray*}&#10;\end{document}&#10;&#10;\documentclass{slides}\pagestyle{empty}&#10;\begin{document}&#10;\begin{eqnarray*}&#10;\sigma_{e_1}^2=\sigma_{y_1}^2(1-\rho_{r_1})\quad {\rm or}\quad\sigma_{e_1}^2=\sigma_{y_1}^2-\sigma_{t}^2\\&#10;\sigma_{e_2}^2=\sigma_{y_2}^2(2-\rho_{r_2})\quad {\rm or}\quad\sigma_{e_2}^2=\sigma_{y_2}^2-\sigma_{t}^2\\&#10;\end{eqnarray*}&#10;\end{document}&#10;&#10;&#10;&#10;\documentclass{slides}\pagestyle{empty}&#10;\begin{document}&#10;$\sigma_{e}^2=\sigma_{y}^2(1-\rho_{r})$&#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394"/>
  <p:tag name="PICTUREFILESIZE" val="16129"/>
</p:tagLst>
</file>

<file path=ppt/tags/tag6.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lambda_j =\lambda_k, \quad {\rm and} \quad \psi^2_j =\psi^2_k, \quad \forall&#10;j,k&#10;\end{eqnarray*}&#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326"/>
  <p:tag name="PICTUREFILESIZE" val="15573"/>
</p:tagLst>
</file>

<file path=ppt/tags/tag7.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lambda_j =\lambda_k, \quad \mu_j =\mu_k, \quad {\rm and} \quad \psi^2_j =\psi^2_k, \quad \forall&#10;j,k&#10;\end{eqnarray*}&#10;\end{document}&#10;"/>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435"/>
  <p:tag name="PICTUREFILESIZE" val="19304"/>
</p:tagLst>
</file>

<file path=ppt/tags/tag8.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omega&amp;=&amp;\frac{(\sum_j{\lambda}_j)^2}{\sigma_Y^2}=\frac{(\sum_j{\lambda}_j)^2}{{(\sum_j{\lambda}_j)^2+\sum_j{\psi}_j^2}}=1-\frac{\sum_j{\psi_j^2}}{\sigma_Y^2}&#10;\end{eqnarray*}&#10;\end{document}"/>
  <p:tag name="EXTERNALNAME" val="txp_fig"/>
  <p:tag name="BLEND" val="Onwaar"/>
  <p:tag name="TRANSPARENT" val="Onwaar"/>
  <p:tag name="KEEPFILES" val="Onwaar"/>
  <p:tag name="DEBUGPAUSE" val="Onwaar"/>
  <p:tag name="RESOLUTION" val="1200"/>
  <p:tag name="TIMEOUT" val="(none)"/>
  <p:tag name="BOXWIDTH" val="512"/>
  <p:tag name="BOXHEIGHT" val="423"/>
  <p:tag name="BOXFONT" val="10"/>
  <p:tag name="BOXWRAP" val="Onwaar"/>
  <p:tag name="WORKAROUNDTRANSPARENCYBUG" val="Onwaar"/>
  <p:tag name="ALLOWFONTSUBSTITUTION" val="Onwaar"/>
  <p:tag name="BITMAPFORMAT" val="pngmono"/>
  <p:tag name="ORIGWIDTH" val="474"/>
  <p:tag name="PICTUREFILESIZE" val="35811"/>
</p:tagLst>
</file>

<file path=ppt/tags/tag9.xml><?xml version="1.0" encoding="utf-8"?>
<p:tagLst xmlns:a="http://schemas.openxmlformats.org/drawingml/2006/main" xmlns:r="http://schemas.openxmlformats.org/officeDocument/2006/relationships" xmlns:p="http://schemas.openxmlformats.org/presentationml/2006/main">
  <p:tag name="SOURCE" val="\documentclass{slides}\pagestyle{empty}&#10;\begin{document}&#10;\begin{eqnarray*}&#10;\omega=\frac{(r\sum_j{\lambda}_j)^2}{{(\sum_j{r\lambda}_j)^2+r\sum_j{\psi}_j^2}}=\frac{r^2(\sum_j{\lambda}_j)^2}{{r^2(\sum_j{2\lambda}_j)^2+r\sum_j{\psi}_j^2}}\rightarrow 1, \quad {\rm for} \quad r\rightarrow \infty&#10;\end{eqnarray*}&#10;\end{document}"/>
  <p:tag name="EXTERNALNAME" val="txp_fig"/>
  <p:tag name="BLEND" val="0"/>
  <p:tag name="TRANSPARENT" val="0"/>
  <p:tag name="RESOLUTION" val="1200"/>
  <p:tag name="WORKAROUNDTRANSPARENCYBUG" val="0"/>
  <p:tag name="ALLOWFONTSUBSTITUTION" val="0"/>
  <p:tag name="BITMAPFORMAT" val="pngmono"/>
  <p:tag name="ORIGWIDTH" val="678"/>
  <p:tag name="PICTUREFILESIZE" val="47104"/>
</p:tagLst>
</file>

<file path=ppt/theme/theme1.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ardontwerp">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5875" cap="flat" cmpd="sng" algn="ctr">
          <a:solidFill>
            <a:srgbClr val="00FF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nl-NL"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5875" cap="flat" cmpd="sng" algn="ctr">
          <a:solidFill>
            <a:srgbClr val="00FF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nl-NL" sz="1800" b="0" i="0" u="none" strike="noStrike" cap="none" normalizeH="0" baseline="0" smtClean="0">
            <a:ln>
              <a:noFill/>
            </a:ln>
            <a:solidFill>
              <a:schemeClr val="tx1"/>
            </a:solidFill>
            <a:effectLst/>
            <a:latin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15657</TotalTime>
  <Words>1101</Words>
  <Application>Microsoft Office PowerPoint</Application>
  <PresentationFormat>On-screen Show (4:3)</PresentationFormat>
  <Paragraphs>285</Paragraphs>
  <Slides>18</Slides>
  <Notes>15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18</vt:i4>
      </vt:variant>
    </vt:vector>
  </HeadingPairs>
  <TitlesOfParts>
    <vt:vector size="21" baseType="lpstr">
      <vt:lpstr>Standaardontwerp</vt:lpstr>
      <vt:lpstr>Bitmap Image</vt:lpstr>
      <vt:lpstr>Document</vt:lpstr>
      <vt:lpstr>Slide 1</vt:lpstr>
      <vt:lpstr>outline</vt:lpstr>
      <vt:lpstr>Spearman’s (1904) one-factor model</vt:lpstr>
      <vt:lpstr>Example: go through the maze as fast as possible  </vt:lpstr>
      <vt:lpstr>  Classical Test Theory: Restricted one-factor models for tests</vt:lpstr>
      <vt:lpstr>The effect of test lengthening on the reliability</vt:lpstr>
      <vt:lpstr> Reliability in true score equivalent tests</vt:lpstr>
      <vt:lpstr> Tests with parallel items</vt:lpstr>
      <vt:lpstr> Application:Lengthening a parallel test to give it a desired reliability</vt:lpstr>
      <vt:lpstr>Correcting a correlation for unreliability (attenuation)</vt:lpstr>
      <vt:lpstr>Correction for attenuation</vt:lpstr>
      <vt:lpstr> True scores: point and interval estimates</vt:lpstr>
      <vt:lpstr>For Maze test</vt:lpstr>
      <vt:lpstr>Slide 14</vt:lpstr>
      <vt:lpstr>Slide 15</vt:lpstr>
      <vt:lpstr>Errors in Difference Scores</vt:lpstr>
      <vt:lpstr>Errors in Difference Scores</vt:lpstr>
      <vt:lpstr>Slide 18</vt:lpstr>
    </vt:vector>
  </TitlesOfParts>
  <Company>VU-FPP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Kelderman</dc:creator>
  <cp:lastModifiedBy>hkn700</cp:lastModifiedBy>
  <cp:revision>292</cp:revision>
  <dcterms:created xsi:type="dcterms:W3CDTF">2006-12-19T09:32:14Z</dcterms:created>
  <dcterms:modified xsi:type="dcterms:W3CDTF">2013-09-09T14:25:09Z</dcterms:modified>
</cp:coreProperties>
</file>