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5"/>
  </p:handoutMasterIdLst>
  <p:sldIdLst>
    <p:sldId id="259" r:id="rId2"/>
    <p:sldId id="260" r:id="rId3"/>
    <p:sldId id="261" r:id="rId4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126" y="4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D30592-8EA9-481B-9946-7D860839C587}" type="datetimeFigureOut">
              <a:rPr lang="en-US" smtClean="0"/>
              <a:t>6/27/2022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046BCA-459D-4329-8F4A-1FAA7407C7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50411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EA0B7-0930-49DD-8D58-8127F9068896}" type="datetimeFigureOut">
              <a:rPr lang="en-US" smtClean="0"/>
              <a:t>6/27/2022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DA782-3379-4AF8-BEC9-9D442D59EE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4500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EA0B7-0930-49DD-8D58-8127F9068896}" type="datetimeFigureOut">
              <a:rPr lang="en-US" smtClean="0"/>
              <a:t>6/27/2022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DA782-3379-4AF8-BEC9-9D442D59EE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1306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EA0B7-0930-49DD-8D58-8127F9068896}" type="datetimeFigureOut">
              <a:rPr lang="en-US" smtClean="0"/>
              <a:t>6/27/2022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DA782-3379-4AF8-BEC9-9D442D59EE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6801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EA0B7-0930-49DD-8D58-8127F9068896}" type="datetimeFigureOut">
              <a:rPr lang="en-US" smtClean="0"/>
              <a:t>6/27/2022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DA782-3379-4AF8-BEC9-9D442D59EE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747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EA0B7-0930-49DD-8D58-8127F9068896}" type="datetimeFigureOut">
              <a:rPr lang="en-US" smtClean="0"/>
              <a:t>6/27/2022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DA782-3379-4AF8-BEC9-9D442D59EE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3628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EA0B7-0930-49DD-8D58-8127F9068896}" type="datetimeFigureOut">
              <a:rPr lang="en-US" smtClean="0"/>
              <a:t>6/27/2022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DA782-3379-4AF8-BEC9-9D442D59EE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28648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EA0B7-0930-49DD-8D58-8127F9068896}" type="datetimeFigureOut">
              <a:rPr lang="en-US" smtClean="0"/>
              <a:t>6/27/2022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DA782-3379-4AF8-BEC9-9D442D59EE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038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EA0B7-0930-49DD-8D58-8127F9068896}" type="datetimeFigureOut">
              <a:rPr lang="en-US" smtClean="0"/>
              <a:t>6/27/2022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DA782-3379-4AF8-BEC9-9D442D59EE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8928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EA0B7-0930-49DD-8D58-8127F9068896}" type="datetimeFigureOut">
              <a:rPr lang="en-US" smtClean="0"/>
              <a:t>6/27/2022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DA782-3379-4AF8-BEC9-9D442D59EE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3562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EA0B7-0930-49DD-8D58-8127F9068896}" type="datetimeFigureOut">
              <a:rPr lang="en-US" smtClean="0"/>
              <a:t>6/27/2022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DA782-3379-4AF8-BEC9-9D442D59EE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490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EA0B7-0930-49DD-8D58-8127F9068896}" type="datetimeFigureOut">
              <a:rPr lang="en-US" smtClean="0"/>
              <a:t>6/27/2022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DA782-3379-4AF8-BEC9-9D442D59EE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9051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7EA0B7-0930-49DD-8D58-8127F9068896}" type="datetimeFigureOut">
              <a:rPr lang="en-US" smtClean="0"/>
              <a:t>6/27/2022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EDA782-3379-4AF8-BEC9-9D442D59EE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88108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0.png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Rectangle 86"/>
          <p:cNvSpPr/>
          <p:nvPr/>
        </p:nvSpPr>
        <p:spPr>
          <a:xfrm>
            <a:off x="5978103" y="3345608"/>
            <a:ext cx="3013497" cy="459831"/>
          </a:xfrm>
          <a:prstGeom prst="rect">
            <a:avLst/>
          </a:prstGeom>
          <a:solidFill>
            <a:srgbClr val="FFFF00">
              <a:alpha val="28000"/>
            </a:srgb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FFFF00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486400" y="1112865"/>
            <a:ext cx="3505200" cy="16147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100" b="1" dirty="0" smtClean="0">
                <a:solidFill>
                  <a:schemeClr val="bg2">
                    <a:lumMod val="25000"/>
                  </a:schemeClr>
                </a:solidFill>
              </a:rPr>
              <a:t>Actor</a:t>
            </a:r>
            <a:endParaRPr lang="en-US" sz="11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562754" y="2273732"/>
            <a:ext cx="762000" cy="304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Value 1</a:t>
            </a:r>
            <a:endParaRPr lang="en-US" sz="1050" dirty="0"/>
          </a:p>
        </p:txBody>
      </p:sp>
      <p:sp>
        <p:nvSpPr>
          <p:cNvPr id="6" name="Rectangle 5"/>
          <p:cNvSpPr/>
          <p:nvPr/>
        </p:nvSpPr>
        <p:spPr>
          <a:xfrm>
            <a:off x="6331680" y="2273732"/>
            <a:ext cx="670560" cy="304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Value 2</a:t>
            </a:r>
            <a:endParaRPr lang="en-US" sz="1050" dirty="0"/>
          </a:p>
        </p:txBody>
      </p:sp>
      <p:sp>
        <p:nvSpPr>
          <p:cNvPr id="7" name="Rectangle 6"/>
          <p:cNvSpPr/>
          <p:nvPr/>
        </p:nvSpPr>
        <p:spPr>
          <a:xfrm>
            <a:off x="7153008" y="2272352"/>
            <a:ext cx="827068" cy="304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Value N</a:t>
            </a:r>
            <a:endParaRPr lang="en-US" sz="1050" dirty="0"/>
          </a:p>
        </p:txBody>
      </p:sp>
      <p:sp>
        <p:nvSpPr>
          <p:cNvPr id="8" name="TextBox 7"/>
          <p:cNvSpPr txBox="1"/>
          <p:nvPr/>
        </p:nvSpPr>
        <p:spPr>
          <a:xfrm>
            <a:off x="6909437" y="2176984"/>
            <a:ext cx="3257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…</a:t>
            </a:r>
            <a:endParaRPr lang="en-US" sz="1600" dirty="0"/>
          </a:p>
        </p:txBody>
      </p:sp>
      <p:sp>
        <p:nvSpPr>
          <p:cNvPr id="11" name="Cube 10"/>
          <p:cNvSpPr/>
          <p:nvPr/>
        </p:nvSpPr>
        <p:spPr>
          <a:xfrm>
            <a:off x="3398262" y="3943553"/>
            <a:ext cx="1913950" cy="1855646"/>
          </a:xfrm>
          <a:prstGeom prst="cube">
            <a:avLst>
              <a:gd name="adj" fmla="val 26034"/>
            </a:avLst>
          </a:prstGeom>
          <a:noFill/>
          <a:ln>
            <a:solidFill>
              <a:schemeClr val="tx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3" name="Oval 12"/>
          <p:cNvSpPr/>
          <p:nvPr/>
        </p:nvSpPr>
        <p:spPr>
          <a:xfrm>
            <a:off x="4959617" y="5038174"/>
            <a:ext cx="152400" cy="152400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cxnSp>
        <p:nvCxnSpPr>
          <p:cNvPr id="15" name="Straight Connector 14"/>
          <p:cNvCxnSpPr>
            <a:stCxn id="12" idx="6"/>
            <a:endCxn id="13" idx="2"/>
          </p:cNvCxnSpPr>
          <p:nvPr/>
        </p:nvCxnSpPr>
        <p:spPr>
          <a:xfrm flipV="1">
            <a:off x="4008537" y="5114374"/>
            <a:ext cx="951080" cy="222751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493550" y="5804356"/>
            <a:ext cx="14594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Intention/Production 1</a:t>
            </a:r>
            <a:endParaRPr lang="en-US" sz="800" dirty="0"/>
          </a:p>
        </p:txBody>
      </p:sp>
      <p:sp>
        <p:nvSpPr>
          <p:cNvPr id="18" name="TextBox 17"/>
          <p:cNvSpPr txBox="1"/>
          <p:nvPr/>
        </p:nvSpPr>
        <p:spPr>
          <a:xfrm rot="16200000">
            <a:off x="2536573" y="4787404"/>
            <a:ext cx="153797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Intention/Production 3</a:t>
            </a:r>
            <a:endParaRPr lang="en-US" sz="900" dirty="0"/>
          </a:p>
        </p:txBody>
      </p:sp>
      <p:sp>
        <p:nvSpPr>
          <p:cNvPr id="26" name="Rectangle 25"/>
          <p:cNvSpPr/>
          <p:nvPr/>
        </p:nvSpPr>
        <p:spPr>
          <a:xfrm>
            <a:off x="5801137" y="1886679"/>
            <a:ext cx="1640092" cy="27478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Self Interest Weight (</a:t>
            </a:r>
            <a:r>
              <a:rPr lang="el-GR" sz="1050" dirty="0" smtClean="0"/>
              <a:t>β</a:t>
            </a:r>
            <a:r>
              <a:rPr lang="en-US" sz="1050" dirty="0" smtClean="0"/>
              <a:t>)</a:t>
            </a:r>
            <a:endParaRPr lang="en-US" sz="1050" dirty="0"/>
          </a:p>
        </p:txBody>
      </p:sp>
      <p:sp>
        <p:nvSpPr>
          <p:cNvPr id="28" name="Down Arrow 27"/>
          <p:cNvSpPr/>
          <p:nvPr/>
        </p:nvSpPr>
        <p:spPr>
          <a:xfrm>
            <a:off x="5837295" y="8153400"/>
            <a:ext cx="2438400" cy="2188243"/>
          </a:xfrm>
          <a:prstGeom prst="downArrow">
            <a:avLst>
              <a:gd name="adj1" fmla="val 68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 smtClean="0"/>
              <a:t>Multicriteria</a:t>
            </a:r>
            <a:r>
              <a:rPr lang="en-US" sz="1600" dirty="0" smtClean="0"/>
              <a:t>  Policy Selection </a:t>
            </a:r>
            <a:endParaRPr lang="en-US" sz="1600" dirty="0"/>
          </a:p>
        </p:txBody>
      </p:sp>
      <p:sp>
        <p:nvSpPr>
          <p:cNvPr id="29" name="Rounded Rectangle 28"/>
          <p:cNvSpPr/>
          <p:nvPr/>
        </p:nvSpPr>
        <p:spPr>
          <a:xfrm>
            <a:off x="2984732" y="9989055"/>
            <a:ext cx="2895600" cy="705176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Outcome(s)</a:t>
            </a:r>
            <a:endParaRPr lang="en-US" sz="1600" dirty="0"/>
          </a:p>
        </p:txBody>
      </p:sp>
      <p:sp>
        <p:nvSpPr>
          <p:cNvPr id="49" name="Rounded Rectangle 48"/>
          <p:cNvSpPr/>
          <p:nvPr/>
        </p:nvSpPr>
        <p:spPr>
          <a:xfrm>
            <a:off x="288056" y="906276"/>
            <a:ext cx="2743200" cy="990600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100" dirty="0" smtClean="0"/>
              <a:t>Policy 1</a:t>
            </a:r>
            <a:endParaRPr lang="en-US" sz="1100" dirty="0"/>
          </a:p>
        </p:txBody>
      </p:sp>
      <p:sp>
        <p:nvSpPr>
          <p:cNvPr id="61" name="Down Arrow 60"/>
          <p:cNvSpPr/>
          <p:nvPr/>
        </p:nvSpPr>
        <p:spPr>
          <a:xfrm rot="16200000">
            <a:off x="4426218" y="8777455"/>
            <a:ext cx="685800" cy="68579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62" name="Down Arrow 61"/>
          <p:cNvSpPr/>
          <p:nvPr/>
        </p:nvSpPr>
        <p:spPr>
          <a:xfrm rot="16200000" flipV="1">
            <a:off x="5119254" y="9079981"/>
            <a:ext cx="685800" cy="638558"/>
          </a:xfrm>
          <a:prstGeom prst="down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63" name="Oval 62"/>
          <p:cNvSpPr/>
          <p:nvPr/>
        </p:nvSpPr>
        <p:spPr>
          <a:xfrm>
            <a:off x="4525566" y="4151045"/>
            <a:ext cx="118872" cy="118872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64" name="Oval 63"/>
          <p:cNvSpPr/>
          <p:nvPr/>
        </p:nvSpPr>
        <p:spPr>
          <a:xfrm>
            <a:off x="3627537" y="4500214"/>
            <a:ext cx="228600" cy="226264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cxnSp>
        <p:nvCxnSpPr>
          <p:cNvPr id="67" name="Straight Connector 66"/>
          <p:cNvCxnSpPr>
            <a:stCxn id="12" idx="0"/>
            <a:endCxn id="64" idx="5"/>
          </p:cNvCxnSpPr>
          <p:nvPr/>
        </p:nvCxnSpPr>
        <p:spPr>
          <a:xfrm flipH="1" flipV="1">
            <a:off x="3822659" y="4693342"/>
            <a:ext cx="109678" cy="567583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>
            <a:stCxn id="12" idx="7"/>
            <a:endCxn id="63" idx="3"/>
          </p:cNvCxnSpPr>
          <p:nvPr/>
        </p:nvCxnSpPr>
        <p:spPr>
          <a:xfrm flipV="1">
            <a:off x="3986219" y="4252509"/>
            <a:ext cx="556755" cy="1030734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 flipV="1">
            <a:off x="3428322" y="5237078"/>
            <a:ext cx="541446" cy="55528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 flipV="1">
            <a:off x="3886200" y="3973400"/>
            <a:ext cx="0" cy="132478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>
            <a:off x="3886200" y="5298183"/>
            <a:ext cx="14063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3856137" y="5260925"/>
            <a:ext cx="152400" cy="1524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27" name="Rectangle 126"/>
          <p:cNvSpPr/>
          <p:nvPr/>
        </p:nvSpPr>
        <p:spPr>
          <a:xfrm>
            <a:off x="352606" y="1188215"/>
            <a:ext cx="783945" cy="3429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Intention 1</a:t>
            </a:r>
            <a:endParaRPr lang="en-US" sz="900" dirty="0"/>
          </a:p>
        </p:txBody>
      </p:sp>
      <p:sp>
        <p:nvSpPr>
          <p:cNvPr id="128" name="Rectangle 127"/>
          <p:cNvSpPr/>
          <p:nvPr/>
        </p:nvSpPr>
        <p:spPr>
          <a:xfrm>
            <a:off x="1126256" y="1188215"/>
            <a:ext cx="762000" cy="3429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Intention 2</a:t>
            </a:r>
            <a:endParaRPr lang="en-US" sz="900" dirty="0"/>
          </a:p>
        </p:txBody>
      </p:sp>
      <p:sp>
        <p:nvSpPr>
          <p:cNvPr id="129" name="Rectangle 128"/>
          <p:cNvSpPr/>
          <p:nvPr/>
        </p:nvSpPr>
        <p:spPr>
          <a:xfrm>
            <a:off x="2099279" y="1181100"/>
            <a:ext cx="849850" cy="3429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Intention M</a:t>
            </a:r>
            <a:endParaRPr lang="en-US" sz="900" dirty="0"/>
          </a:p>
        </p:txBody>
      </p:sp>
      <p:sp>
        <p:nvSpPr>
          <p:cNvPr id="130" name="TextBox 129"/>
          <p:cNvSpPr txBox="1"/>
          <p:nvPr/>
        </p:nvSpPr>
        <p:spPr>
          <a:xfrm>
            <a:off x="1826392" y="1153959"/>
            <a:ext cx="3080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…</a:t>
            </a:r>
            <a:endParaRPr lang="en-US" sz="1400" dirty="0"/>
          </a:p>
        </p:txBody>
      </p:sp>
      <p:sp>
        <p:nvSpPr>
          <p:cNvPr id="143" name="Rounded Rectangle 142"/>
          <p:cNvSpPr/>
          <p:nvPr/>
        </p:nvSpPr>
        <p:spPr>
          <a:xfrm>
            <a:off x="304800" y="1921567"/>
            <a:ext cx="2743200" cy="990600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100" dirty="0" smtClean="0"/>
              <a:t>Policy 2</a:t>
            </a:r>
            <a:endParaRPr lang="en-US" sz="1100" dirty="0"/>
          </a:p>
        </p:txBody>
      </p:sp>
      <p:sp>
        <p:nvSpPr>
          <p:cNvPr id="144" name="Rectangle 143"/>
          <p:cNvSpPr/>
          <p:nvPr/>
        </p:nvSpPr>
        <p:spPr>
          <a:xfrm>
            <a:off x="369350" y="2203506"/>
            <a:ext cx="783945" cy="3429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Intention 1</a:t>
            </a:r>
            <a:endParaRPr lang="en-US" sz="900" dirty="0"/>
          </a:p>
        </p:txBody>
      </p:sp>
      <p:sp>
        <p:nvSpPr>
          <p:cNvPr id="145" name="Rectangle 144"/>
          <p:cNvSpPr/>
          <p:nvPr/>
        </p:nvSpPr>
        <p:spPr>
          <a:xfrm>
            <a:off x="1143000" y="2203506"/>
            <a:ext cx="762000" cy="3429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Intention 2</a:t>
            </a:r>
            <a:endParaRPr lang="en-US" sz="900" dirty="0"/>
          </a:p>
        </p:txBody>
      </p:sp>
      <p:sp>
        <p:nvSpPr>
          <p:cNvPr id="146" name="Rectangle 145"/>
          <p:cNvSpPr/>
          <p:nvPr/>
        </p:nvSpPr>
        <p:spPr>
          <a:xfrm>
            <a:off x="2099279" y="2201586"/>
            <a:ext cx="849850" cy="3429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Intention M</a:t>
            </a:r>
            <a:endParaRPr lang="en-US" sz="900" dirty="0"/>
          </a:p>
        </p:txBody>
      </p:sp>
      <p:sp>
        <p:nvSpPr>
          <p:cNvPr id="147" name="TextBox 146"/>
          <p:cNvSpPr txBox="1"/>
          <p:nvPr/>
        </p:nvSpPr>
        <p:spPr>
          <a:xfrm>
            <a:off x="1843136" y="2169250"/>
            <a:ext cx="3080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…</a:t>
            </a:r>
            <a:endParaRPr lang="en-US" sz="1400" dirty="0"/>
          </a:p>
        </p:txBody>
      </p:sp>
      <p:sp>
        <p:nvSpPr>
          <p:cNvPr id="148" name="Rounded Rectangle 147"/>
          <p:cNvSpPr/>
          <p:nvPr/>
        </p:nvSpPr>
        <p:spPr>
          <a:xfrm>
            <a:off x="304120" y="2941666"/>
            <a:ext cx="2743200" cy="990600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100" dirty="0" smtClean="0"/>
              <a:t>Policy 3</a:t>
            </a:r>
            <a:endParaRPr lang="en-US" sz="1100" dirty="0"/>
          </a:p>
        </p:txBody>
      </p:sp>
      <p:sp>
        <p:nvSpPr>
          <p:cNvPr id="149" name="Rectangle 148"/>
          <p:cNvSpPr/>
          <p:nvPr/>
        </p:nvSpPr>
        <p:spPr>
          <a:xfrm>
            <a:off x="368670" y="3223605"/>
            <a:ext cx="783945" cy="3429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Intention 1</a:t>
            </a:r>
            <a:endParaRPr lang="en-US" sz="900" dirty="0"/>
          </a:p>
        </p:txBody>
      </p:sp>
      <p:sp>
        <p:nvSpPr>
          <p:cNvPr id="150" name="Rectangle 149"/>
          <p:cNvSpPr/>
          <p:nvPr/>
        </p:nvSpPr>
        <p:spPr>
          <a:xfrm>
            <a:off x="1142320" y="3223605"/>
            <a:ext cx="762000" cy="3429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Intention 2</a:t>
            </a:r>
            <a:endParaRPr lang="en-US" sz="900" dirty="0"/>
          </a:p>
        </p:txBody>
      </p:sp>
      <p:sp>
        <p:nvSpPr>
          <p:cNvPr id="151" name="Rectangle 150"/>
          <p:cNvSpPr/>
          <p:nvPr/>
        </p:nvSpPr>
        <p:spPr>
          <a:xfrm>
            <a:off x="2098599" y="3221685"/>
            <a:ext cx="849850" cy="3429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Intention M</a:t>
            </a:r>
            <a:endParaRPr lang="en-US" sz="900" dirty="0"/>
          </a:p>
        </p:txBody>
      </p:sp>
      <p:sp>
        <p:nvSpPr>
          <p:cNvPr id="152" name="TextBox 151"/>
          <p:cNvSpPr txBox="1"/>
          <p:nvPr/>
        </p:nvSpPr>
        <p:spPr>
          <a:xfrm>
            <a:off x="1842456" y="3189349"/>
            <a:ext cx="3080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…</a:t>
            </a:r>
            <a:endParaRPr lang="en-US" sz="1400" dirty="0"/>
          </a:p>
        </p:txBody>
      </p:sp>
      <p:sp>
        <p:nvSpPr>
          <p:cNvPr id="153" name="TextBox 152"/>
          <p:cNvSpPr txBox="1"/>
          <p:nvPr/>
        </p:nvSpPr>
        <p:spPr>
          <a:xfrm>
            <a:off x="821456" y="1585338"/>
            <a:ext cx="174438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solidFill>
                  <a:schemeClr val="bg1"/>
                </a:solidFill>
              </a:rPr>
              <a:t>Global Policy Preference (</a:t>
            </a:r>
            <a:r>
              <a:rPr lang="el-GR" sz="1050" dirty="0" smtClean="0">
                <a:solidFill>
                  <a:schemeClr val="bg1"/>
                </a:solidFill>
              </a:rPr>
              <a:t>θ</a:t>
            </a:r>
            <a:r>
              <a:rPr lang="en-US" sz="1050" baseline="-25000" dirty="0" smtClean="0">
                <a:solidFill>
                  <a:schemeClr val="bg1"/>
                </a:solidFill>
              </a:rPr>
              <a:t>1</a:t>
            </a:r>
            <a:r>
              <a:rPr lang="en-US" sz="1050" dirty="0" smtClean="0">
                <a:solidFill>
                  <a:schemeClr val="bg1"/>
                </a:solidFill>
              </a:rPr>
              <a:t>)</a:t>
            </a:r>
            <a:endParaRPr lang="en-US" sz="1050" dirty="0">
              <a:solidFill>
                <a:schemeClr val="bg1"/>
              </a:solidFill>
            </a:endParaRPr>
          </a:p>
        </p:txBody>
      </p:sp>
      <p:sp>
        <p:nvSpPr>
          <p:cNvPr id="154" name="TextBox 153"/>
          <p:cNvSpPr txBox="1"/>
          <p:nvPr/>
        </p:nvSpPr>
        <p:spPr>
          <a:xfrm>
            <a:off x="769672" y="2600629"/>
            <a:ext cx="174438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solidFill>
                  <a:schemeClr val="bg1"/>
                </a:solidFill>
              </a:rPr>
              <a:t>Global Policy Preference (</a:t>
            </a:r>
            <a:r>
              <a:rPr lang="el-GR" sz="1050" dirty="0" smtClean="0">
                <a:solidFill>
                  <a:schemeClr val="bg1"/>
                </a:solidFill>
              </a:rPr>
              <a:t>θ</a:t>
            </a:r>
            <a:r>
              <a:rPr lang="en-US" sz="1050" baseline="-25000" dirty="0">
                <a:solidFill>
                  <a:schemeClr val="bg1"/>
                </a:solidFill>
              </a:rPr>
              <a:t>2</a:t>
            </a:r>
            <a:r>
              <a:rPr lang="en-US" sz="1050" dirty="0" smtClean="0">
                <a:solidFill>
                  <a:schemeClr val="bg1"/>
                </a:solidFill>
              </a:rPr>
              <a:t>)</a:t>
            </a:r>
            <a:endParaRPr lang="en-US" sz="1050" dirty="0">
              <a:solidFill>
                <a:schemeClr val="bg1"/>
              </a:solidFill>
            </a:endParaRPr>
          </a:p>
        </p:txBody>
      </p:sp>
      <p:sp>
        <p:nvSpPr>
          <p:cNvPr id="155" name="TextBox 154"/>
          <p:cNvSpPr txBox="1"/>
          <p:nvPr/>
        </p:nvSpPr>
        <p:spPr>
          <a:xfrm>
            <a:off x="746917" y="3620728"/>
            <a:ext cx="174438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solidFill>
                  <a:schemeClr val="bg1"/>
                </a:solidFill>
              </a:rPr>
              <a:t>Global Policy Preference (</a:t>
            </a:r>
            <a:r>
              <a:rPr lang="el-GR" sz="1050" dirty="0" smtClean="0">
                <a:solidFill>
                  <a:schemeClr val="bg1"/>
                </a:solidFill>
              </a:rPr>
              <a:t>θ</a:t>
            </a:r>
            <a:r>
              <a:rPr lang="en-US" sz="1050" baseline="-25000" dirty="0">
                <a:solidFill>
                  <a:schemeClr val="bg1"/>
                </a:solidFill>
              </a:rPr>
              <a:t>3</a:t>
            </a:r>
            <a:r>
              <a:rPr lang="en-US" sz="1050" dirty="0" smtClean="0">
                <a:solidFill>
                  <a:schemeClr val="bg1"/>
                </a:solidFill>
              </a:rPr>
              <a:t>)</a:t>
            </a:r>
            <a:endParaRPr lang="en-US" sz="105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1" name="TextBox 160"/>
              <p:cNvSpPr txBox="1"/>
              <p:nvPr/>
            </p:nvSpPr>
            <p:spPr>
              <a:xfrm>
                <a:off x="4538236" y="4846328"/>
                <a:ext cx="41626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000" b="0" i="1" smtClean="0">
                          <a:latin typeface="Cambria Math"/>
                        </a:rPr>
                        <m:t>𝑑</m:t>
                      </m:r>
                      <m:sSubSup>
                        <m:sSubSupPr>
                          <m:ctrlPr>
                            <a:rPr lang="en-US" sz="10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000" b="0" i="1" smtClean="0">
                              <a:latin typeface="Cambria Math"/>
                            </a:rPr>
                            <m:t>𝑝</m:t>
                          </m:r>
                        </m:e>
                        <m:sub>
                          <m:r>
                            <a:rPr lang="en-US" sz="1000" b="0" i="1" smtClean="0">
                              <a:latin typeface="Cambria Math"/>
                            </a:rPr>
                            <m:t>1</m:t>
                          </m:r>
                        </m:sub>
                        <m:sup/>
                      </m:sSubSup>
                    </m:oMath>
                  </m:oMathPara>
                </a14:m>
                <a:endParaRPr lang="en-US" sz="1000" dirty="0"/>
              </a:p>
            </p:txBody>
          </p:sp>
        </mc:Choice>
        <mc:Fallback xmlns="">
          <p:sp>
            <p:nvSpPr>
              <p:cNvPr id="161" name="TextBox 16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38236" y="4846328"/>
                <a:ext cx="416268" cy="246221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2" name="TextBox 161"/>
              <p:cNvSpPr txBox="1"/>
              <p:nvPr/>
            </p:nvSpPr>
            <p:spPr>
              <a:xfrm>
                <a:off x="4297167" y="4478179"/>
                <a:ext cx="42723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000" b="0" i="1" smtClean="0">
                          <a:latin typeface="Cambria Math"/>
                        </a:rPr>
                        <m:t>𝑑</m:t>
                      </m:r>
                      <m:sSubSup>
                        <m:sSubSupPr>
                          <m:ctrlPr>
                            <a:rPr lang="en-US" sz="10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000" b="0" i="1" smtClean="0">
                              <a:latin typeface="Cambria Math"/>
                            </a:rPr>
                            <m:t>𝑝</m:t>
                          </m:r>
                        </m:e>
                        <m:sub>
                          <m:r>
                            <a:rPr lang="en-US" sz="1000" b="0" i="1" smtClean="0">
                              <a:latin typeface="Cambria Math"/>
                            </a:rPr>
                            <m:t>2</m:t>
                          </m:r>
                        </m:sub>
                        <m:sup/>
                      </m:sSubSup>
                    </m:oMath>
                  </m:oMathPara>
                </a14:m>
                <a:endParaRPr lang="en-US" sz="1000" dirty="0"/>
              </a:p>
            </p:txBody>
          </p:sp>
        </mc:Choice>
        <mc:Fallback xmlns="">
          <p:sp>
            <p:nvSpPr>
              <p:cNvPr id="162" name="TextBox 1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97167" y="4478179"/>
                <a:ext cx="427233" cy="24622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3" name="TextBox 162"/>
              <p:cNvSpPr txBox="1"/>
              <p:nvPr/>
            </p:nvSpPr>
            <p:spPr>
              <a:xfrm>
                <a:off x="3533933" y="4906453"/>
                <a:ext cx="419217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000" b="0" i="1" smtClean="0">
                          <a:latin typeface="Cambria Math"/>
                        </a:rPr>
                        <m:t>𝑑</m:t>
                      </m:r>
                      <m:sSubSup>
                        <m:sSubSupPr>
                          <m:ctrlPr>
                            <a:rPr lang="en-US" sz="10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000" b="0" i="1" smtClean="0">
                              <a:latin typeface="Cambria Math"/>
                            </a:rPr>
                            <m:t>𝑝</m:t>
                          </m:r>
                        </m:e>
                        <m:sub>
                          <m:r>
                            <a:rPr lang="en-US" sz="1000" b="0" i="1" smtClean="0">
                              <a:latin typeface="Cambria Math"/>
                            </a:rPr>
                            <m:t>3</m:t>
                          </m:r>
                        </m:sub>
                        <m:sup/>
                      </m:sSubSup>
                    </m:oMath>
                  </m:oMathPara>
                </a14:m>
                <a:endParaRPr lang="en-US" sz="1000" dirty="0"/>
              </a:p>
            </p:txBody>
          </p:sp>
        </mc:Choice>
        <mc:Fallback xmlns="">
          <p:sp>
            <p:nvSpPr>
              <p:cNvPr id="163" name="TextBox 1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33933" y="4906453"/>
                <a:ext cx="419217" cy="246221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5" name="TextBox 174"/>
          <p:cNvSpPr txBox="1"/>
          <p:nvPr/>
        </p:nvSpPr>
        <p:spPr>
          <a:xfrm>
            <a:off x="-4343400" y="4949142"/>
            <a:ext cx="19184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Evaluate each policy:</a:t>
            </a:r>
            <a:endParaRPr lang="en-US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7" name="TextBox 176"/>
              <p:cNvSpPr txBox="1"/>
              <p:nvPr/>
            </p:nvSpPr>
            <p:spPr>
              <a:xfrm>
                <a:off x="6256392" y="3416616"/>
                <a:ext cx="255929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/>
                            </a:rPr>
                            <m:t>𝐴𝑙𝑡𝑟𝑢𝑖𝑠𝑚</m:t>
                          </m:r>
                          <m:r>
                            <a:rPr lang="en-US" sz="16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sz="1600" b="0" i="1" smtClean="0">
                              <a:latin typeface="Cambria Math"/>
                            </a:rPr>
                            <m:t>𝑆𝑐𝑜𝑟𝑒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/>
                            </a:rPr>
                            <m:t>𝑖</m:t>
                          </m:r>
                        </m:sub>
                      </m:sSub>
                      <m:r>
                        <a:rPr lang="en-US" sz="1600" b="0" i="1" smtClean="0">
                          <a:latin typeface="Cambria Math"/>
                        </a:rPr>
                        <m:t>= </m:t>
                      </m:r>
                      <m:r>
                        <a:rPr lang="en-US" sz="1600" b="0" i="1" smtClean="0">
                          <a:latin typeface="Cambria Math"/>
                          <a:ea typeface="Cambria Math"/>
                        </a:rPr>
                        <m:t>𝛼</m:t>
                      </m:r>
                      <m:r>
                        <a:rPr lang="en-US" sz="1600" b="0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en-US" sz="1600" b="0" i="1" smtClean="0">
                          <a:latin typeface="Cambria Math"/>
                          <a:ea typeface="Cambria Math"/>
                        </a:rPr>
                        <m:t>𝑑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/>
                              <a:ea typeface="Cambria Math"/>
                            </a:rPr>
                            <m:t>𝑝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/>
                              <a:ea typeface="Cambria Math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77" name="TextBox 17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56392" y="3416616"/>
                <a:ext cx="2559290" cy="338554"/>
              </a:xfrm>
              <a:prstGeom prst="rect">
                <a:avLst/>
              </a:prstGeom>
              <a:blipFill rotWithShape="1">
                <a:blip r:embed="rId5"/>
                <a:stretch>
                  <a:fillRect b="-17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5" name="Rectangle 194"/>
          <p:cNvSpPr/>
          <p:nvPr/>
        </p:nvSpPr>
        <p:spPr>
          <a:xfrm>
            <a:off x="566828" y="4404042"/>
            <a:ext cx="2059551" cy="1920557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Landscape Productions (Evaluative Models)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196" name="Rectangle 195"/>
          <p:cNvSpPr/>
          <p:nvPr/>
        </p:nvSpPr>
        <p:spPr>
          <a:xfrm>
            <a:off x="625408" y="5044148"/>
            <a:ext cx="1012194" cy="26076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Production 1</a:t>
            </a:r>
            <a:endParaRPr lang="en-US" sz="1050" dirty="0"/>
          </a:p>
        </p:txBody>
      </p:sp>
      <p:sp>
        <p:nvSpPr>
          <p:cNvPr id="197" name="Rectangle 196"/>
          <p:cNvSpPr/>
          <p:nvPr/>
        </p:nvSpPr>
        <p:spPr>
          <a:xfrm>
            <a:off x="930208" y="5395470"/>
            <a:ext cx="1012194" cy="26076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Production 2 </a:t>
            </a:r>
            <a:endParaRPr lang="en-US" sz="1050" dirty="0"/>
          </a:p>
        </p:txBody>
      </p:sp>
      <p:sp>
        <p:nvSpPr>
          <p:cNvPr id="198" name="Rectangle 197"/>
          <p:cNvSpPr/>
          <p:nvPr/>
        </p:nvSpPr>
        <p:spPr>
          <a:xfrm>
            <a:off x="1505956" y="5835234"/>
            <a:ext cx="1012194" cy="26076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Production M</a:t>
            </a:r>
            <a:endParaRPr lang="en-US" sz="1050" dirty="0"/>
          </a:p>
        </p:txBody>
      </p:sp>
      <p:sp>
        <p:nvSpPr>
          <p:cNvPr id="199" name="TextBox 198"/>
          <p:cNvSpPr txBox="1"/>
          <p:nvPr/>
        </p:nvSpPr>
        <p:spPr>
          <a:xfrm>
            <a:off x="1547322" y="5501348"/>
            <a:ext cx="3257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…</a:t>
            </a:r>
            <a:endParaRPr lang="en-US" sz="1600" dirty="0"/>
          </a:p>
        </p:txBody>
      </p:sp>
      <p:sp>
        <p:nvSpPr>
          <p:cNvPr id="201" name="Rectangle 200"/>
          <p:cNvSpPr/>
          <p:nvPr/>
        </p:nvSpPr>
        <p:spPr>
          <a:xfrm>
            <a:off x="7081119" y="1465306"/>
            <a:ext cx="1801747" cy="302574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Policy Preference Weight (</a:t>
            </a:r>
            <a:r>
              <a:rPr lang="el-GR" sz="1050" dirty="0" smtClean="0"/>
              <a:t>δ</a:t>
            </a:r>
            <a:r>
              <a:rPr lang="en-US" sz="1050" dirty="0" smtClean="0"/>
              <a:t>)</a:t>
            </a:r>
            <a:endParaRPr lang="en-US" sz="1050" dirty="0"/>
          </a:p>
        </p:txBody>
      </p:sp>
      <p:sp>
        <p:nvSpPr>
          <p:cNvPr id="209" name="Rectangle 208"/>
          <p:cNvSpPr/>
          <p:nvPr/>
        </p:nvSpPr>
        <p:spPr>
          <a:xfrm>
            <a:off x="7680971" y="1888014"/>
            <a:ext cx="1215821" cy="274784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Utility Weight (</a:t>
            </a:r>
            <a:r>
              <a:rPr lang="el-GR" sz="1050" dirty="0" smtClean="0"/>
              <a:t>γ</a:t>
            </a:r>
            <a:r>
              <a:rPr lang="en-US" sz="1050" dirty="0" smtClean="0"/>
              <a:t>)</a:t>
            </a:r>
            <a:endParaRPr lang="en-US" sz="1050" dirty="0"/>
          </a:p>
        </p:txBody>
      </p:sp>
      <p:cxnSp>
        <p:nvCxnSpPr>
          <p:cNvPr id="215" name="Elbow Connector 214"/>
          <p:cNvCxnSpPr/>
          <p:nvPr/>
        </p:nvCxnSpPr>
        <p:spPr>
          <a:xfrm rot="16200000" flipH="1">
            <a:off x="5432619" y="8049502"/>
            <a:ext cx="533400" cy="400032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Elbow Connector 224"/>
          <p:cNvCxnSpPr>
            <a:endCxn id="64" idx="0"/>
          </p:cNvCxnSpPr>
          <p:nvPr/>
        </p:nvCxnSpPr>
        <p:spPr>
          <a:xfrm rot="16200000" flipH="1">
            <a:off x="2853051" y="3611427"/>
            <a:ext cx="1090423" cy="687150"/>
          </a:xfrm>
          <a:prstGeom prst="bentConnector3">
            <a:avLst>
              <a:gd name="adj1" fmla="val 160"/>
            </a:avLst>
          </a:prstGeom>
          <a:ln w="571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Elbow Connector 96"/>
          <p:cNvCxnSpPr>
            <a:stCxn id="143" idx="3"/>
            <a:endCxn id="63" idx="0"/>
          </p:cNvCxnSpPr>
          <p:nvPr/>
        </p:nvCxnSpPr>
        <p:spPr>
          <a:xfrm>
            <a:off x="3048000" y="2416867"/>
            <a:ext cx="1537002" cy="1734178"/>
          </a:xfrm>
          <a:prstGeom prst="bentConnector2">
            <a:avLst/>
          </a:prstGeom>
          <a:ln w="571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Elbow Connector 113"/>
          <p:cNvCxnSpPr>
            <a:stCxn id="49" idx="3"/>
            <a:endCxn id="13" idx="0"/>
          </p:cNvCxnSpPr>
          <p:nvPr/>
        </p:nvCxnSpPr>
        <p:spPr>
          <a:xfrm>
            <a:off x="3031256" y="1401576"/>
            <a:ext cx="2004561" cy="3636598"/>
          </a:xfrm>
          <a:prstGeom prst="bentConnector2">
            <a:avLst/>
          </a:prstGeom>
          <a:ln w="571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Elbow Connector 133"/>
          <p:cNvCxnSpPr>
            <a:endCxn id="12" idx="4"/>
          </p:cNvCxnSpPr>
          <p:nvPr/>
        </p:nvCxnSpPr>
        <p:spPr>
          <a:xfrm flipV="1">
            <a:off x="2633747" y="5413325"/>
            <a:ext cx="1298590" cy="228509"/>
          </a:xfrm>
          <a:prstGeom prst="bentConnector2">
            <a:avLst/>
          </a:prstGeom>
          <a:ln>
            <a:headEnd type="none" w="med" len="med"/>
            <a:tailEnd type="triangle" w="med" len="med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13" name="Elbow Connector 212"/>
          <p:cNvCxnSpPr/>
          <p:nvPr/>
        </p:nvCxnSpPr>
        <p:spPr>
          <a:xfrm rot="16200000" flipH="1">
            <a:off x="6239570" y="1544408"/>
            <a:ext cx="1956486" cy="1915839"/>
          </a:xfrm>
          <a:prstGeom prst="bentConnector3">
            <a:avLst>
              <a:gd name="adj1" fmla="val 75132"/>
            </a:avLst>
          </a:prstGeom>
          <a:ln>
            <a:headEnd type="none" w="med" len="med"/>
            <a:tailEnd type="triangle" w="med" len="med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93" name="TextBox 92"/>
          <p:cNvSpPr txBox="1"/>
          <p:nvPr/>
        </p:nvSpPr>
        <p:spPr>
          <a:xfrm>
            <a:off x="3526565" y="152400"/>
            <a:ext cx="17354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Altruism Score</a:t>
            </a:r>
            <a:endParaRPr lang="en-US" sz="2000" b="1" dirty="0"/>
          </a:p>
        </p:txBody>
      </p:sp>
      <p:sp>
        <p:nvSpPr>
          <p:cNvPr id="117" name="TextBox 116"/>
          <p:cNvSpPr txBox="1"/>
          <p:nvPr/>
        </p:nvSpPr>
        <p:spPr>
          <a:xfrm>
            <a:off x="625408" y="536944"/>
            <a:ext cx="8039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Measures alignment between policy intentions and landscape production scarcities</a:t>
            </a:r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5578208" y="1465306"/>
            <a:ext cx="1363372" cy="30257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 smtClean="0">
                <a:solidFill>
                  <a:schemeClr val="tx1"/>
                </a:solidFill>
              </a:rPr>
              <a:t>Altruism Weight (</a:t>
            </a:r>
            <a:r>
              <a:rPr lang="el-GR" sz="1100" b="1" dirty="0" smtClean="0">
                <a:solidFill>
                  <a:schemeClr val="tx1"/>
                </a:solidFill>
              </a:rPr>
              <a:t>α</a:t>
            </a:r>
            <a:r>
              <a:rPr lang="en-US" sz="1100" b="1" dirty="0" smtClean="0">
                <a:solidFill>
                  <a:schemeClr val="tx1"/>
                </a:solidFill>
              </a:rPr>
              <a:t>)</a:t>
            </a:r>
            <a:endParaRPr lang="en-US" sz="1100" b="1" dirty="0">
              <a:solidFill>
                <a:schemeClr val="tx1"/>
              </a:solidFill>
            </a:endParaRPr>
          </a:p>
        </p:txBody>
      </p:sp>
      <p:sp>
        <p:nvSpPr>
          <p:cNvPr id="88" name="Bent Arrow 87"/>
          <p:cNvSpPr/>
          <p:nvPr/>
        </p:nvSpPr>
        <p:spPr>
          <a:xfrm rot="5400000" flipH="1">
            <a:off x="6587349" y="2472548"/>
            <a:ext cx="900514" cy="3450788"/>
          </a:xfrm>
          <a:prstGeom prst="bentArrow">
            <a:avLst>
              <a:gd name="adj1" fmla="val 30552"/>
              <a:gd name="adj2" fmla="val 28891"/>
              <a:gd name="adj3" fmla="val 32633"/>
              <a:gd name="adj4" fmla="val 42008"/>
            </a:avLst>
          </a:prstGeom>
          <a:gradFill flip="none" rotWithShape="1">
            <a:gsLst>
              <a:gs pos="0">
                <a:schemeClr val="accent5"/>
              </a:gs>
              <a:gs pos="50000">
                <a:srgbClr val="9CB86E"/>
              </a:gs>
              <a:gs pos="100000">
                <a:srgbClr val="156B13"/>
              </a:gs>
            </a:gsLst>
            <a:lin ang="16200000" scaled="1"/>
            <a:tileRect/>
          </a:gra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 rot="18868677">
            <a:off x="4656405" y="5309727"/>
            <a:ext cx="14768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Intention/Production 2</a:t>
            </a:r>
            <a:endParaRPr lang="en-US" sz="800" dirty="0"/>
          </a:p>
        </p:txBody>
      </p:sp>
      <p:sp>
        <p:nvSpPr>
          <p:cNvPr id="68" name="TextBox 67"/>
          <p:cNvSpPr txBox="1"/>
          <p:nvPr/>
        </p:nvSpPr>
        <p:spPr>
          <a:xfrm>
            <a:off x="3513054" y="6155322"/>
            <a:ext cx="16421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”Intention” space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3642098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Rectangle 86"/>
          <p:cNvSpPr/>
          <p:nvPr/>
        </p:nvSpPr>
        <p:spPr>
          <a:xfrm>
            <a:off x="5978103" y="3345608"/>
            <a:ext cx="3013497" cy="459831"/>
          </a:xfrm>
          <a:prstGeom prst="rect">
            <a:avLst/>
          </a:prstGeom>
          <a:solidFill>
            <a:srgbClr val="FFFF00">
              <a:alpha val="28000"/>
            </a:srgb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FFFF00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486400" y="1112865"/>
            <a:ext cx="3505200" cy="16074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1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Actor</a:t>
            </a:r>
            <a:endParaRPr lang="en-US" sz="11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562754" y="2273732"/>
            <a:ext cx="762000" cy="304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dirty="0" smtClean="0">
                <a:solidFill>
                  <a:schemeClr val="tx1"/>
                </a:solidFill>
              </a:rPr>
              <a:t>Value 1</a:t>
            </a:r>
            <a:endParaRPr lang="en-US" sz="1050" b="1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331680" y="2273732"/>
            <a:ext cx="670560" cy="304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dirty="0" smtClean="0">
                <a:solidFill>
                  <a:schemeClr val="tx1"/>
                </a:solidFill>
              </a:rPr>
              <a:t>Value 2</a:t>
            </a:r>
            <a:endParaRPr lang="en-US" sz="1050" b="1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153008" y="2272352"/>
            <a:ext cx="827068" cy="304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dirty="0" smtClean="0">
                <a:solidFill>
                  <a:schemeClr val="tx1"/>
                </a:solidFill>
              </a:rPr>
              <a:t>Value N</a:t>
            </a:r>
            <a:endParaRPr lang="en-US" sz="1050" b="1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909437" y="2176984"/>
            <a:ext cx="3257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…</a:t>
            </a:r>
            <a:endParaRPr lang="en-US" sz="1600" dirty="0"/>
          </a:p>
        </p:txBody>
      </p:sp>
      <p:sp>
        <p:nvSpPr>
          <p:cNvPr id="11" name="Cube 10"/>
          <p:cNvSpPr/>
          <p:nvPr/>
        </p:nvSpPr>
        <p:spPr>
          <a:xfrm>
            <a:off x="3429000" y="3147935"/>
            <a:ext cx="2122066" cy="2007951"/>
          </a:xfrm>
          <a:prstGeom prst="cube">
            <a:avLst>
              <a:gd name="adj" fmla="val 26034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5208960" y="4501740"/>
            <a:ext cx="152400" cy="152400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>
            <a:endCxn id="13" idx="2"/>
          </p:cNvCxnSpPr>
          <p:nvPr/>
        </p:nvCxnSpPr>
        <p:spPr>
          <a:xfrm>
            <a:off x="5055762" y="3564585"/>
            <a:ext cx="153198" cy="1013355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581400" y="5181600"/>
            <a:ext cx="14594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Intention/Value 1</a:t>
            </a:r>
            <a:endParaRPr lang="en-US" sz="1000" dirty="0"/>
          </a:p>
        </p:txBody>
      </p:sp>
      <p:sp>
        <p:nvSpPr>
          <p:cNvPr id="18" name="TextBox 17"/>
          <p:cNvSpPr txBox="1"/>
          <p:nvPr/>
        </p:nvSpPr>
        <p:spPr>
          <a:xfrm rot="16200000">
            <a:off x="2529205" y="4235582"/>
            <a:ext cx="15379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Intention/Value 3</a:t>
            </a:r>
            <a:endParaRPr lang="en-US" sz="1100" dirty="0"/>
          </a:p>
        </p:txBody>
      </p:sp>
      <p:sp>
        <p:nvSpPr>
          <p:cNvPr id="49" name="Rounded Rectangle 48"/>
          <p:cNvSpPr/>
          <p:nvPr/>
        </p:nvSpPr>
        <p:spPr>
          <a:xfrm>
            <a:off x="288056" y="906276"/>
            <a:ext cx="2743200" cy="990600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100" dirty="0" smtClean="0"/>
              <a:t>Policy 1</a:t>
            </a:r>
            <a:endParaRPr lang="en-US" sz="1100" dirty="0"/>
          </a:p>
        </p:txBody>
      </p:sp>
      <p:sp>
        <p:nvSpPr>
          <p:cNvPr id="63" name="Oval 62"/>
          <p:cNvSpPr/>
          <p:nvPr/>
        </p:nvSpPr>
        <p:spPr>
          <a:xfrm>
            <a:off x="4523528" y="3347682"/>
            <a:ext cx="118872" cy="118872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/>
          <p:cNvSpPr/>
          <p:nvPr/>
        </p:nvSpPr>
        <p:spPr>
          <a:xfrm>
            <a:off x="3620169" y="3963780"/>
            <a:ext cx="228600" cy="226264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7" name="Straight Connector 66"/>
          <p:cNvCxnSpPr>
            <a:stCxn id="12" idx="3"/>
            <a:endCxn id="64" idx="6"/>
          </p:cNvCxnSpPr>
          <p:nvPr/>
        </p:nvCxnSpPr>
        <p:spPr>
          <a:xfrm flipH="1">
            <a:off x="3848769" y="3520436"/>
            <a:ext cx="1099229" cy="556476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>
            <a:stCxn id="12" idx="7"/>
            <a:endCxn id="63" idx="6"/>
          </p:cNvCxnSpPr>
          <p:nvPr/>
        </p:nvCxnSpPr>
        <p:spPr>
          <a:xfrm flipH="1" flipV="1">
            <a:off x="4642400" y="3407118"/>
            <a:ext cx="413362" cy="5554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 flipV="1">
            <a:off x="3420954" y="4625103"/>
            <a:ext cx="541446" cy="55528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 flipV="1">
            <a:off x="3962400" y="3172591"/>
            <a:ext cx="0" cy="14525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>
            <a:off x="3962400" y="4625103"/>
            <a:ext cx="153690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4925680" y="3390354"/>
            <a:ext cx="152400" cy="1524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Rectangle 126"/>
          <p:cNvSpPr/>
          <p:nvPr/>
        </p:nvSpPr>
        <p:spPr>
          <a:xfrm>
            <a:off x="352606" y="1188215"/>
            <a:ext cx="783945" cy="3429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Intention 1</a:t>
            </a:r>
            <a:endParaRPr lang="en-US" sz="900" dirty="0"/>
          </a:p>
        </p:txBody>
      </p:sp>
      <p:sp>
        <p:nvSpPr>
          <p:cNvPr id="128" name="Rectangle 127"/>
          <p:cNvSpPr/>
          <p:nvPr/>
        </p:nvSpPr>
        <p:spPr>
          <a:xfrm>
            <a:off x="1126256" y="1188215"/>
            <a:ext cx="762000" cy="3429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Intention 2</a:t>
            </a:r>
            <a:endParaRPr lang="en-US" sz="900" dirty="0"/>
          </a:p>
        </p:txBody>
      </p:sp>
      <p:sp>
        <p:nvSpPr>
          <p:cNvPr id="129" name="Rectangle 128"/>
          <p:cNvSpPr/>
          <p:nvPr/>
        </p:nvSpPr>
        <p:spPr>
          <a:xfrm>
            <a:off x="2099279" y="1181100"/>
            <a:ext cx="849850" cy="3429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Intention M</a:t>
            </a:r>
            <a:endParaRPr lang="en-US" sz="900" dirty="0"/>
          </a:p>
        </p:txBody>
      </p:sp>
      <p:sp>
        <p:nvSpPr>
          <p:cNvPr id="130" name="TextBox 129"/>
          <p:cNvSpPr txBox="1"/>
          <p:nvPr/>
        </p:nvSpPr>
        <p:spPr>
          <a:xfrm>
            <a:off x="1826392" y="1153959"/>
            <a:ext cx="3080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…</a:t>
            </a:r>
            <a:endParaRPr lang="en-US" sz="1400" dirty="0"/>
          </a:p>
        </p:txBody>
      </p:sp>
      <p:sp>
        <p:nvSpPr>
          <p:cNvPr id="143" name="Rounded Rectangle 142"/>
          <p:cNvSpPr/>
          <p:nvPr/>
        </p:nvSpPr>
        <p:spPr>
          <a:xfrm>
            <a:off x="304800" y="1921567"/>
            <a:ext cx="2743200" cy="990600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100" dirty="0" smtClean="0"/>
              <a:t>Policy 2</a:t>
            </a:r>
            <a:endParaRPr lang="en-US" sz="1100" dirty="0"/>
          </a:p>
        </p:txBody>
      </p:sp>
      <p:sp>
        <p:nvSpPr>
          <p:cNvPr id="144" name="Rectangle 143"/>
          <p:cNvSpPr/>
          <p:nvPr/>
        </p:nvSpPr>
        <p:spPr>
          <a:xfrm>
            <a:off x="369350" y="2203506"/>
            <a:ext cx="783945" cy="3429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Intention 1</a:t>
            </a:r>
            <a:endParaRPr lang="en-US" sz="900" dirty="0"/>
          </a:p>
        </p:txBody>
      </p:sp>
      <p:sp>
        <p:nvSpPr>
          <p:cNvPr id="145" name="Rectangle 144"/>
          <p:cNvSpPr/>
          <p:nvPr/>
        </p:nvSpPr>
        <p:spPr>
          <a:xfrm>
            <a:off x="1143000" y="2203506"/>
            <a:ext cx="762000" cy="3429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Intention 2</a:t>
            </a:r>
            <a:endParaRPr lang="en-US" sz="900" dirty="0"/>
          </a:p>
        </p:txBody>
      </p:sp>
      <p:sp>
        <p:nvSpPr>
          <p:cNvPr id="146" name="Rectangle 145"/>
          <p:cNvSpPr/>
          <p:nvPr/>
        </p:nvSpPr>
        <p:spPr>
          <a:xfrm>
            <a:off x="2099279" y="2201586"/>
            <a:ext cx="849850" cy="3429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Intention M</a:t>
            </a:r>
            <a:endParaRPr lang="en-US" sz="900" dirty="0"/>
          </a:p>
        </p:txBody>
      </p:sp>
      <p:sp>
        <p:nvSpPr>
          <p:cNvPr id="147" name="TextBox 146"/>
          <p:cNvSpPr txBox="1"/>
          <p:nvPr/>
        </p:nvSpPr>
        <p:spPr>
          <a:xfrm>
            <a:off x="1843136" y="2169250"/>
            <a:ext cx="3080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…</a:t>
            </a:r>
            <a:endParaRPr lang="en-US" sz="1400" dirty="0"/>
          </a:p>
        </p:txBody>
      </p:sp>
      <p:sp>
        <p:nvSpPr>
          <p:cNvPr id="148" name="Rounded Rectangle 147"/>
          <p:cNvSpPr/>
          <p:nvPr/>
        </p:nvSpPr>
        <p:spPr>
          <a:xfrm>
            <a:off x="304120" y="2941666"/>
            <a:ext cx="2743200" cy="990600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100" dirty="0" smtClean="0"/>
              <a:t>Policy 3</a:t>
            </a:r>
            <a:endParaRPr lang="en-US" sz="1100" dirty="0"/>
          </a:p>
        </p:txBody>
      </p:sp>
      <p:sp>
        <p:nvSpPr>
          <p:cNvPr id="149" name="Rectangle 148"/>
          <p:cNvSpPr/>
          <p:nvPr/>
        </p:nvSpPr>
        <p:spPr>
          <a:xfrm>
            <a:off x="368670" y="3223605"/>
            <a:ext cx="783945" cy="3429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Intention 1</a:t>
            </a:r>
            <a:endParaRPr lang="en-US" sz="900" dirty="0"/>
          </a:p>
        </p:txBody>
      </p:sp>
      <p:sp>
        <p:nvSpPr>
          <p:cNvPr id="150" name="Rectangle 149"/>
          <p:cNvSpPr/>
          <p:nvPr/>
        </p:nvSpPr>
        <p:spPr>
          <a:xfrm>
            <a:off x="1142320" y="3223605"/>
            <a:ext cx="762000" cy="3429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Intention 2</a:t>
            </a:r>
            <a:endParaRPr lang="en-US" sz="900" dirty="0"/>
          </a:p>
        </p:txBody>
      </p:sp>
      <p:sp>
        <p:nvSpPr>
          <p:cNvPr id="151" name="Rectangle 150"/>
          <p:cNvSpPr/>
          <p:nvPr/>
        </p:nvSpPr>
        <p:spPr>
          <a:xfrm>
            <a:off x="2098599" y="3221685"/>
            <a:ext cx="849850" cy="3429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Intention M</a:t>
            </a:r>
            <a:endParaRPr lang="en-US" sz="900" dirty="0"/>
          </a:p>
        </p:txBody>
      </p:sp>
      <p:sp>
        <p:nvSpPr>
          <p:cNvPr id="152" name="TextBox 151"/>
          <p:cNvSpPr txBox="1"/>
          <p:nvPr/>
        </p:nvSpPr>
        <p:spPr>
          <a:xfrm>
            <a:off x="1842456" y="3189349"/>
            <a:ext cx="3080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…</a:t>
            </a:r>
            <a:endParaRPr lang="en-US" sz="1400" dirty="0"/>
          </a:p>
        </p:txBody>
      </p:sp>
      <p:sp>
        <p:nvSpPr>
          <p:cNvPr id="153" name="TextBox 152"/>
          <p:cNvSpPr txBox="1"/>
          <p:nvPr/>
        </p:nvSpPr>
        <p:spPr>
          <a:xfrm>
            <a:off x="821456" y="1585338"/>
            <a:ext cx="174438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solidFill>
                  <a:schemeClr val="bg1"/>
                </a:solidFill>
              </a:rPr>
              <a:t>Global Policy Preference (</a:t>
            </a:r>
            <a:r>
              <a:rPr lang="el-GR" sz="1050" dirty="0" smtClean="0">
                <a:solidFill>
                  <a:schemeClr val="bg1"/>
                </a:solidFill>
              </a:rPr>
              <a:t>θ</a:t>
            </a:r>
            <a:r>
              <a:rPr lang="en-US" sz="1050" baseline="-25000" dirty="0" smtClean="0">
                <a:solidFill>
                  <a:schemeClr val="bg1"/>
                </a:solidFill>
              </a:rPr>
              <a:t>1</a:t>
            </a:r>
            <a:r>
              <a:rPr lang="en-US" sz="1050" dirty="0" smtClean="0">
                <a:solidFill>
                  <a:schemeClr val="bg1"/>
                </a:solidFill>
              </a:rPr>
              <a:t>)</a:t>
            </a:r>
            <a:endParaRPr lang="en-US" sz="1050" dirty="0">
              <a:solidFill>
                <a:schemeClr val="bg1"/>
              </a:solidFill>
            </a:endParaRPr>
          </a:p>
        </p:txBody>
      </p:sp>
      <p:sp>
        <p:nvSpPr>
          <p:cNvPr id="154" name="TextBox 153"/>
          <p:cNvSpPr txBox="1"/>
          <p:nvPr/>
        </p:nvSpPr>
        <p:spPr>
          <a:xfrm>
            <a:off x="769672" y="2600629"/>
            <a:ext cx="174438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solidFill>
                  <a:schemeClr val="bg1"/>
                </a:solidFill>
              </a:rPr>
              <a:t>Global Policy Preference (</a:t>
            </a:r>
            <a:r>
              <a:rPr lang="el-GR" sz="1050" dirty="0" smtClean="0">
                <a:solidFill>
                  <a:schemeClr val="bg1"/>
                </a:solidFill>
              </a:rPr>
              <a:t>θ</a:t>
            </a:r>
            <a:r>
              <a:rPr lang="en-US" sz="1050" baseline="-25000" dirty="0">
                <a:solidFill>
                  <a:schemeClr val="bg1"/>
                </a:solidFill>
              </a:rPr>
              <a:t>2</a:t>
            </a:r>
            <a:r>
              <a:rPr lang="en-US" sz="1050" dirty="0" smtClean="0">
                <a:solidFill>
                  <a:schemeClr val="bg1"/>
                </a:solidFill>
              </a:rPr>
              <a:t>)</a:t>
            </a:r>
            <a:endParaRPr lang="en-US" sz="1050" dirty="0">
              <a:solidFill>
                <a:schemeClr val="bg1"/>
              </a:solidFill>
            </a:endParaRPr>
          </a:p>
        </p:txBody>
      </p:sp>
      <p:sp>
        <p:nvSpPr>
          <p:cNvPr id="155" name="TextBox 154"/>
          <p:cNvSpPr txBox="1"/>
          <p:nvPr/>
        </p:nvSpPr>
        <p:spPr>
          <a:xfrm>
            <a:off x="746917" y="3620728"/>
            <a:ext cx="174438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solidFill>
                  <a:schemeClr val="bg1"/>
                </a:solidFill>
              </a:rPr>
              <a:t>Global Policy Preference (</a:t>
            </a:r>
            <a:r>
              <a:rPr lang="el-GR" sz="1050" dirty="0" smtClean="0">
                <a:solidFill>
                  <a:schemeClr val="bg1"/>
                </a:solidFill>
              </a:rPr>
              <a:t>θ</a:t>
            </a:r>
            <a:r>
              <a:rPr lang="en-US" sz="1050" baseline="-25000" dirty="0">
                <a:solidFill>
                  <a:schemeClr val="bg1"/>
                </a:solidFill>
              </a:rPr>
              <a:t>3</a:t>
            </a:r>
            <a:r>
              <a:rPr lang="en-US" sz="1050" dirty="0" smtClean="0">
                <a:solidFill>
                  <a:schemeClr val="bg1"/>
                </a:solidFill>
              </a:rPr>
              <a:t>)</a:t>
            </a:r>
            <a:endParaRPr lang="en-US" sz="105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1" name="TextBox 160"/>
              <p:cNvSpPr txBox="1"/>
              <p:nvPr/>
            </p:nvSpPr>
            <p:spPr>
              <a:xfrm>
                <a:off x="4678296" y="3962400"/>
                <a:ext cx="42710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100" b="0" i="1" smtClean="0">
                          <a:latin typeface="Cambria Math"/>
                        </a:rPr>
                        <m:t>𝑑</m:t>
                      </m:r>
                      <m:sSubSup>
                        <m:sSubSupPr>
                          <m:ctrlPr>
                            <a:rPr lang="en-US" sz="11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100" b="0" i="1" smtClean="0">
                              <a:latin typeface="Cambria Math"/>
                            </a:rPr>
                            <m:t>𝑠</m:t>
                          </m:r>
                        </m:e>
                        <m:sub>
                          <m:r>
                            <a:rPr lang="en-US" sz="1100" b="0" i="1" smtClean="0">
                              <a:latin typeface="Cambria Math"/>
                            </a:rPr>
                            <m:t>1</m:t>
                          </m:r>
                        </m:sub>
                        <m:sup/>
                      </m:sSubSup>
                    </m:oMath>
                  </m:oMathPara>
                </a14:m>
                <a:endParaRPr lang="en-US" sz="1100" dirty="0"/>
              </a:p>
            </p:txBody>
          </p:sp>
        </mc:Choice>
        <mc:Fallback xmlns="">
          <p:sp>
            <p:nvSpPr>
              <p:cNvPr id="161" name="TextBox 16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296" y="3962400"/>
                <a:ext cx="427104" cy="26161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2" name="TextBox 161"/>
              <p:cNvSpPr txBox="1"/>
              <p:nvPr/>
            </p:nvSpPr>
            <p:spPr>
              <a:xfrm>
                <a:off x="4571506" y="3189272"/>
                <a:ext cx="43037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100" b="0" i="1" smtClean="0">
                          <a:latin typeface="Cambria Math"/>
                        </a:rPr>
                        <m:t>𝑑</m:t>
                      </m:r>
                      <m:sSubSup>
                        <m:sSubSupPr>
                          <m:ctrlPr>
                            <a:rPr lang="en-US" sz="11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100" b="0" i="1" smtClean="0">
                              <a:latin typeface="Cambria Math"/>
                            </a:rPr>
                            <m:t>𝑠</m:t>
                          </m:r>
                        </m:e>
                        <m:sub>
                          <m:r>
                            <a:rPr lang="en-US" sz="1100" b="0" i="1" smtClean="0">
                              <a:latin typeface="Cambria Math"/>
                            </a:rPr>
                            <m:t>2</m:t>
                          </m:r>
                        </m:sub>
                        <m:sup/>
                      </m:sSubSup>
                    </m:oMath>
                  </m:oMathPara>
                </a14:m>
                <a:endParaRPr lang="en-US" sz="1100" dirty="0"/>
              </a:p>
            </p:txBody>
          </p:sp>
        </mc:Choice>
        <mc:Fallback xmlns="">
          <p:sp>
            <p:nvSpPr>
              <p:cNvPr id="162" name="TextBox 1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1506" y="3189272"/>
                <a:ext cx="430374" cy="26161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3" name="TextBox 162"/>
              <p:cNvSpPr txBox="1"/>
              <p:nvPr/>
            </p:nvSpPr>
            <p:spPr>
              <a:xfrm>
                <a:off x="3962400" y="3962400"/>
                <a:ext cx="43037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100" b="0" i="1" smtClean="0">
                          <a:latin typeface="Cambria Math"/>
                        </a:rPr>
                        <m:t>𝑑</m:t>
                      </m:r>
                      <m:sSubSup>
                        <m:sSubSupPr>
                          <m:ctrlPr>
                            <a:rPr lang="en-US" sz="11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100" b="0" i="1" smtClean="0">
                              <a:latin typeface="Cambria Math"/>
                            </a:rPr>
                            <m:t>𝑠</m:t>
                          </m:r>
                        </m:e>
                        <m:sub>
                          <m:r>
                            <a:rPr lang="en-US" sz="1100" b="0" i="1" smtClean="0">
                              <a:latin typeface="Cambria Math"/>
                            </a:rPr>
                            <m:t>3</m:t>
                          </m:r>
                        </m:sub>
                        <m:sup/>
                      </m:sSubSup>
                    </m:oMath>
                  </m:oMathPara>
                </a14:m>
                <a:endParaRPr lang="en-US" sz="1100" dirty="0"/>
              </a:p>
            </p:txBody>
          </p:sp>
        </mc:Choice>
        <mc:Fallback xmlns="">
          <p:sp>
            <p:nvSpPr>
              <p:cNvPr id="163" name="TextBox 1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2400" y="3962400"/>
                <a:ext cx="430374" cy="26161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5" name="TextBox 174"/>
          <p:cNvSpPr txBox="1"/>
          <p:nvPr/>
        </p:nvSpPr>
        <p:spPr>
          <a:xfrm>
            <a:off x="-4343400" y="4949142"/>
            <a:ext cx="19184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Evaluate each policy:</a:t>
            </a:r>
            <a:endParaRPr lang="en-US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7" name="TextBox 176"/>
              <p:cNvSpPr txBox="1"/>
              <p:nvPr/>
            </p:nvSpPr>
            <p:spPr>
              <a:xfrm>
                <a:off x="5943600" y="3416616"/>
                <a:ext cx="291778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/>
                            </a:rPr>
                            <m:t>𝑆𝑒𝑙𝑓</m:t>
                          </m:r>
                          <m:r>
                            <a:rPr lang="en-US" sz="16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sz="1600" b="0" i="1" smtClean="0">
                              <a:latin typeface="Cambria Math"/>
                            </a:rPr>
                            <m:t>𝐼𝑛𝑡𝑒𝑟𝑒𝑠𝑡</m:t>
                          </m:r>
                          <m:r>
                            <a:rPr lang="en-US" sz="16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sz="1600" b="0" i="1" smtClean="0">
                              <a:latin typeface="Cambria Math"/>
                            </a:rPr>
                            <m:t>𝑆𝑐𝑜𝑟𝑒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/>
                            </a:rPr>
                            <m:t>𝑖</m:t>
                          </m:r>
                        </m:sub>
                      </m:sSub>
                      <m:r>
                        <a:rPr lang="en-US" sz="1600" b="0" i="1" smtClean="0">
                          <a:latin typeface="Cambria Math"/>
                        </a:rPr>
                        <m:t>= </m:t>
                      </m:r>
                      <m:r>
                        <a:rPr lang="en-US" sz="1600" b="0" i="1" smtClean="0">
                          <a:latin typeface="Cambria Math"/>
                          <a:ea typeface="Cambria Math"/>
                        </a:rPr>
                        <m:t>𝛽</m:t>
                      </m:r>
                      <m:r>
                        <a:rPr lang="en-US" sz="1600" b="0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en-US" sz="1600" b="0" i="1" smtClean="0">
                          <a:latin typeface="Cambria Math"/>
                          <a:ea typeface="Cambria Math"/>
                        </a:rPr>
                        <m:t>𝑑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/>
                              <a:ea typeface="Cambria Math"/>
                            </a:rPr>
                            <m:t>𝑠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/>
                              <a:ea typeface="Cambria Math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77" name="TextBox 17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3600" y="3416616"/>
                <a:ext cx="2917785" cy="338554"/>
              </a:xfrm>
              <a:prstGeom prst="rect">
                <a:avLst/>
              </a:prstGeom>
              <a:blipFill rotWithShape="1">
                <a:blip r:embed="rId5"/>
                <a:stretch>
                  <a:fillRect b="-89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1" name="Rectangle 200"/>
          <p:cNvSpPr/>
          <p:nvPr/>
        </p:nvSpPr>
        <p:spPr>
          <a:xfrm>
            <a:off x="7081119" y="1465306"/>
            <a:ext cx="1801747" cy="302574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Policy Preference Weight (</a:t>
            </a:r>
            <a:r>
              <a:rPr lang="el-GR" sz="1050" dirty="0" smtClean="0"/>
              <a:t>δ</a:t>
            </a:r>
            <a:r>
              <a:rPr lang="en-US" sz="1050" dirty="0" smtClean="0"/>
              <a:t>)</a:t>
            </a:r>
            <a:endParaRPr lang="en-US" sz="1050" dirty="0"/>
          </a:p>
        </p:txBody>
      </p:sp>
      <p:sp>
        <p:nvSpPr>
          <p:cNvPr id="209" name="Rectangle 208"/>
          <p:cNvSpPr/>
          <p:nvPr/>
        </p:nvSpPr>
        <p:spPr>
          <a:xfrm>
            <a:off x="7680971" y="1888014"/>
            <a:ext cx="1215821" cy="274784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Utility Weight (</a:t>
            </a:r>
            <a:r>
              <a:rPr lang="el-GR" sz="1050" dirty="0" smtClean="0"/>
              <a:t>γ</a:t>
            </a:r>
            <a:r>
              <a:rPr lang="en-US" sz="1050" dirty="0" smtClean="0"/>
              <a:t>)</a:t>
            </a:r>
            <a:endParaRPr lang="en-US" sz="1050" dirty="0"/>
          </a:p>
        </p:txBody>
      </p:sp>
      <p:cxnSp>
        <p:nvCxnSpPr>
          <p:cNvPr id="225" name="Elbow Connector 224"/>
          <p:cNvCxnSpPr>
            <a:stCxn id="148" idx="3"/>
            <a:endCxn id="64" idx="0"/>
          </p:cNvCxnSpPr>
          <p:nvPr/>
        </p:nvCxnSpPr>
        <p:spPr>
          <a:xfrm>
            <a:off x="3047320" y="3436966"/>
            <a:ext cx="687149" cy="526814"/>
          </a:xfrm>
          <a:prstGeom prst="bentConnector2">
            <a:avLst/>
          </a:prstGeom>
          <a:ln w="571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Elbow Connector 96"/>
          <p:cNvCxnSpPr>
            <a:stCxn id="143" idx="3"/>
            <a:endCxn id="63" idx="0"/>
          </p:cNvCxnSpPr>
          <p:nvPr/>
        </p:nvCxnSpPr>
        <p:spPr>
          <a:xfrm>
            <a:off x="3048000" y="2416867"/>
            <a:ext cx="1534964" cy="930815"/>
          </a:xfrm>
          <a:prstGeom prst="bentConnector2">
            <a:avLst/>
          </a:prstGeom>
          <a:ln w="571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Elbow Connector 113"/>
          <p:cNvCxnSpPr>
            <a:stCxn id="49" idx="3"/>
            <a:endCxn id="13" idx="0"/>
          </p:cNvCxnSpPr>
          <p:nvPr/>
        </p:nvCxnSpPr>
        <p:spPr>
          <a:xfrm>
            <a:off x="3031256" y="1401576"/>
            <a:ext cx="2253904" cy="3100164"/>
          </a:xfrm>
          <a:prstGeom prst="bentConnector2">
            <a:avLst/>
          </a:prstGeom>
          <a:ln w="571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Elbow Connector 133"/>
          <p:cNvCxnSpPr>
            <a:endCxn id="12" idx="0"/>
          </p:cNvCxnSpPr>
          <p:nvPr/>
        </p:nvCxnSpPr>
        <p:spPr>
          <a:xfrm rot="10800000" flipV="1">
            <a:off x="5001880" y="2951658"/>
            <a:ext cx="1779920" cy="438696"/>
          </a:xfrm>
          <a:prstGeom prst="bentConnector2">
            <a:avLst/>
          </a:prstGeom>
          <a:ln>
            <a:headEnd type="none" w="med" len="med"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13" name="Elbow Connector 212"/>
          <p:cNvCxnSpPr>
            <a:stCxn id="26" idx="3"/>
          </p:cNvCxnSpPr>
          <p:nvPr/>
        </p:nvCxnSpPr>
        <p:spPr>
          <a:xfrm>
            <a:off x="7441229" y="2024071"/>
            <a:ext cx="788371" cy="1392545"/>
          </a:xfrm>
          <a:prstGeom prst="bentConnector2">
            <a:avLst/>
          </a:prstGeom>
          <a:ln>
            <a:headEnd type="none" w="med" len="med"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3" name="TextBox 92"/>
          <p:cNvSpPr txBox="1"/>
          <p:nvPr/>
        </p:nvSpPr>
        <p:spPr>
          <a:xfrm>
            <a:off x="3526565" y="152400"/>
            <a:ext cx="21056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Self Interest Score</a:t>
            </a:r>
            <a:endParaRPr lang="en-US" sz="2000" b="1" dirty="0"/>
          </a:p>
        </p:txBody>
      </p:sp>
      <p:sp>
        <p:nvSpPr>
          <p:cNvPr id="117" name="TextBox 116"/>
          <p:cNvSpPr txBox="1"/>
          <p:nvPr/>
        </p:nvSpPr>
        <p:spPr>
          <a:xfrm>
            <a:off x="1318018" y="536944"/>
            <a:ext cx="6301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Measures alignment between policy intentions and actor values</a:t>
            </a:r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5578208" y="1465306"/>
            <a:ext cx="1363372" cy="30257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bg1"/>
                </a:solidFill>
              </a:rPr>
              <a:t>Altruism Weight (</a:t>
            </a:r>
            <a:r>
              <a:rPr lang="el-GR" sz="1100" dirty="0" smtClean="0">
                <a:solidFill>
                  <a:schemeClr val="bg1"/>
                </a:solidFill>
              </a:rPr>
              <a:t>α</a:t>
            </a:r>
            <a:r>
              <a:rPr lang="en-US" sz="1100" dirty="0" smtClean="0">
                <a:solidFill>
                  <a:schemeClr val="bg1"/>
                </a:solidFill>
              </a:rPr>
              <a:t>)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88" name="Bent Arrow 87"/>
          <p:cNvSpPr/>
          <p:nvPr/>
        </p:nvSpPr>
        <p:spPr>
          <a:xfrm rot="5400000" flipH="1">
            <a:off x="6710460" y="2595659"/>
            <a:ext cx="900514" cy="3204566"/>
          </a:xfrm>
          <a:prstGeom prst="bentArrow">
            <a:avLst>
              <a:gd name="adj1" fmla="val 30552"/>
              <a:gd name="adj2" fmla="val 28891"/>
              <a:gd name="adj3" fmla="val 32633"/>
              <a:gd name="adj4" fmla="val 42008"/>
            </a:avLst>
          </a:prstGeom>
          <a:gradFill flip="none" rotWithShape="1">
            <a:gsLst>
              <a:gs pos="0">
                <a:schemeClr val="accent5"/>
              </a:gs>
              <a:gs pos="100000">
                <a:schemeClr val="accent2">
                  <a:lumMod val="75000"/>
                </a:schemeClr>
              </a:gs>
            </a:gsLst>
            <a:lin ang="16200000" scaled="1"/>
            <a:tileRect/>
          </a:gra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 rot="18868677">
            <a:off x="4812647" y="4829272"/>
            <a:ext cx="147683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Intention/Value 2</a:t>
            </a:r>
            <a:endParaRPr lang="en-US" sz="1000" dirty="0"/>
          </a:p>
        </p:txBody>
      </p:sp>
      <p:sp>
        <p:nvSpPr>
          <p:cNvPr id="26" name="Rectangle 25"/>
          <p:cNvSpPr/>
          <p:nvPr/>
        </p:nvSpPr>
        <p:spPr>
          <a:xfrm>
            <a:off x="5801137" y="1886679"/>
            <a:ext cx="1640092" cy="27478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dirty="0" smtClean="0">
                <a:solidFill>
                  <a:schemeClr val="tx1"/>
                </a:solidFill>
              </a:rPr>
              <a:t>Self Interest Weight (</a:t>
            </a:r>
            <a:r>
              <a:rPr lang="el-GR" sz="1050" b="1" dirty="0" smtClean="0">
                <a:solidFill>
                  <a:schemeClr val="tx1"/>
                </a:solidFill>
              </a:rPr>
              <a:t>β</a:t>
            </a:r>
            <a:r>
              <a:rPr lang="en-US" sz="1050" b="1" dirty="0" smtClean="0">
                <a:solidFill>
                  <a:schemeClr val="tx1"/>
                </a:solidFill>
              </a:rPr>
              <a:t>)</a:t>
            </a:r>
            <a:endParaRPr lang="en-US" sz="1050" b="1" dirty="0">
              <a:solidFill>
                <a:schemeClr val="tx1"/>
              </a:solidFill>
            </a:endParaRPr>
          </a:p>
        </p:txBody>
      </p:sp>
      <p:cxnSp>
        <p:nvCxnSpPr>
          <p:cNvPr id="41" name="Straight Connector 40"/>
          <p:cNvCxnSpPr/>
          <p:nvPr/>
        </p:nvCxnSpPr>
        <p:spPr>
          <a:xfrm>
            <a:off x="5578208" y="2819400"/>
            <a:ext cx="2401868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/>
        </p:nvCxnSpPr>
        <p:spPr>
          <a:xfrm flipH="1" flipV="1">
            <a:off x="7980076" y="2623456"/>
            <a:ext cx="1916" cy="195944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2" name="Straight Connector 91"/>
          <p:cNvCxnSpPr/>
          <p:nvPr/>
        </p:nvCxnSpPr>
        <p:spPr>
          <a:xfrm flipV="1">
            <a:off x="5578208" y="2623456"/>
            <a:ext cx="0" cy="195944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4" name="Straight Connector 93"/>
          <p:cNvCxnSpPr/>
          <p:nvPr/>
        </p:nvCxnSpPr>
        <p:spPr>
          <a:xfrm>
            <a:off x="6779142" y="2819400"/>
            <a:ext cx="0" cy="13225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3420954" y="5715000"/>
            <a:ext cx="16421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”Intention” space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9479916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Rectangle 86"/>
          <p:cNvSpPr/>
          <p:nvPr/>
        </p:nvSpPr>
        <p:spPr>
          <a:xfrm>
            <a:off x="3863459" y="3096998"/>
            <a:ext cx="3299341" cy="459831"/>
          </a:xfrm>
          <a:prstGeom prst="rect">
            <a:avLst/>
          </a:prstGeom>
          <a:solidFill>
            <a:srgbClr val="FFFF00">
              <a:alpha val="28000"/>
            </a:srgb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FFFF00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486400" y="1112865"/>
            <a:ext cx="3505200" cy="16074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1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Actor</a:t>
            </a:r>
            <a:endParaRPr lang="en-US" sz="11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562754" y="2273732"/>
            <a:ext cx="762000" cy="304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>
                <a:solidFill>
                  <a:schemeClr val="bg1"/>
                </a:solidFill>
              </a:rPr>
              <a:t>Value 1</a:t>
            </a:r>
            <a:endParaRPr lang="en-US" sz="1050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331680" y="2273732"/>
            <a:ext cx="670560" cy="304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>
                <a:solidFill>
                  <a:schemeClr val="bg1"/>
                </a:solidFill>
              </a:rPr>
              <a:t>Value 2</a:t>
            </a:r>
            <a:endParaRPr lang="en-US" sz="105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153008" y="2272352"/>
            <a:ext cx="827068" cy="304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>
                <a:solidFill>
                  <a:schemeClr val="bg1"/>
                </a:solidFill>
              </a:rPr>
              <a:t>Value N</a:t>
            </a:r>
            <a:endParaRPr lang="en-US" sz="105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909437" y="2176984"/>
            <a:ext cx="3257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…</a:t>
            </a:r>
            <a:endParaRPr lang="en-US" sz="1600" dirty="0"/>
          </a:p>
        </p:txBody>
      </p:sp>
      <p:sp>
        <p:nvSpPr>
          <p:cNvPr id="28" name="Down Arrow 27"/>
          <p:cNvSpPr/>
          <p:nvPr/>
        </p:nvSpPr>
        <p:spPr>
          <a:xfrm>
            <a:off x="5837295" y="8153400"/>
            <a:ext cx="2438400" cy="2188243"/>
          </a:xfrm>
          <a:prstGeom prst="downArrow">
            <a:avLst>
              <a:gd name="adj1" fmla="val 68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 smtClean="0"/>
              <a:t>Multicriteria</a:t>
            </a:r>
            <a:r>
              <a:rPr lang="en-US" sz="1600" dirty="0" smtClean="0"/>
              <a:t>  Policy Selection </a:t>
            </a:r>
            <a:endParaRPr lang="en-US" sz="1600" dirty="0"/>
          </a:p>
        </p:txBody>
      </p:sp>
      <p:sp>
        <p:nvSpPr>
          <p:cNvPr id="29" name="Rounded Rectangle 28"/>
          <p:cNvSpPr/>
          <p:nvPr/>
        </p:nvSpPr>
        <p:spPr>
          <a:xfrm>
            <a:off x="2984732" y="9989055"/>
            <a:ext cx="2895600" cy="705176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Outcome(s)</a:t>
            </a:r>
            <a:endParaRPr lang="en-US" sz="1600" dirty="0"/>
          </a:p>
        </p:txBody>
      </p:sp>
      <p:sp>
        <p:nvSpPr>
          <p:cNvPr id="49" name="Rounded Rectangle 48"/>
          <p:cNvSpPr/>
          <p:nvPr/>
        </p:nvSpPr>
        <p:spPr>
          <a:xfrm>
            <a:off x="304120" y="3575523"/>
            <a:ext cx="2743200" cy="990600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100" dirty="0" smtClean="0"/>
              <a:t>Policy 1</a:t>
            </a:r>
            <a:endParaRPr lang="en-US" sz="1100" dirty="0"/>
          </a:p>
        </p:txBody>
      </p:sp>
      <p:sp>
        <p:nvSpPr>
          <p:cNvPr id="61" name="Down Arrow 60"/>
          <p:cNvSpPr/>
          <p:nvPr/>
        </p:nvSpPr>
        <p:spPr>
          <a:xfrm rot="16200000">
            <a:off x="4426218" y="8777455"/>
            <a:ext cx="685800" cy="68579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62" name="Down Arrow 61"/>
          <p:cNvSpPr/>
          <p:nvPr/>
        </p:nvSpPr>
        <p:spPr>
          <a:xfrm rot="16200000" flipV="1">
            <a:off x="5119254" y="9079981"/>
            <a:ext cx="685800" cy="638558"/>
          </a:xfrm>
          <a:prstGeom prst="down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127" name="Rectangle 126"/>
          <p:cNvSpPr/>
          <p:nvPr/>
        </p:nvSpPr>
        <p:spPr>
          <a:xfrm>
            <a:off x="368670" y="3857462"/>
            <a:ext cx="783945" cy="3429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Intention 1</a:t>
            </a:r>
            <a:endParaRPr lang="en-US" sz="900" dirty="0"/>
          </a:p>
        </p:txBody>
      </p:sp>
      <p:sp>
        <p:nvSpPr>
          <p:cNvPr id="128" name="Rectangle 127"/>
          <p:cNvSpPr/>
          <p:nvPr/>
        </p:nvSpPr>
        <p:spPr>
          <a:xfrm>
            <a:off x="1142320" y="3857462"/>
            <a:ext cx="762000" cy="3429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Intention 2</a:t>
            </a:r>
            <a:endParaRPr lang="en-US" sz="900" dirty="0"/>
          </a:p>
        </p:txBody>
      </p:sp>
      <p:sp>
        <p:nvSpPr>
          <p:cNvPr id="129" name="Rectangle 128"/>
          <p:cNvSpPr/>
          <p:nvPr/>
        </p:nvSpPr>
        <p:spPr>
          <a:xfrm>
            <a:off x="2115343" y="3848100"/>
            <a:ext cx="849850" cy="3429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Intention M</a:t>
            </a:r>
            <a:endParaRPr lang="en-US" sz="900" dirty="0"/>
          </a:p>
        </p:txBody>
      </p:sp>
      <p:sp>
        <p:nvSpPr>
          <p:cNvPr id="130" name="TextBox 129"/>
          <p:cNvSpPr txBox="1"/>
          <p:nvPr/>
        </p:nvSpPr>
        <p:spPr>
          <a:xfrm>
            <a:off x="1842456" y="3823206"/>
            <a:ext cx="3080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…</a:t>
            </a:r>
            <a:endParaRPr lang="en-US" sz="1400" dirty="0"/>
          </a:p>
        </p:txBody>
      </p:sp>
      <p:sp>
        <p:nvSpPr>
          <p:cNvPr id="143" name="Rounded Rectangle 142"/>
          <p:cNvSpPr/>
          <p:nvPr/>
        </p:nvSpPr>
        <p:spPr>
          <a:xfrm>
            <a:off x="320864" y="4590814"/>
            <a:ext cx="2743200" cy="990600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100" dirty="0" smtClean="0"/>
              <a:t>Policy 2</a:t>
            </a:r>
            <a:endParaRPr lang="en-US" sz="1100" dirty="0"/>
          </a:p>
        </p:txBody>
      </p:sp>
      <p:sp>
        <p:nvSpPr>
          <p:cNvPr id="144" name="Rectangle 143"/>
          <p:cNvSpPr/>
          <p:nvPr/>
        </p:nvSpPr>
        <p:spPr>
          <a:xfrm>
            <a:off x="385414" y="4872753"/>
            <a:ext cx="783945" cy="3429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Intention 1</a:t>
            </a:r>
            <a:endParaRPr lang="en-US" sz="900" dirty="0"/>
          </a:p>
        </p:txBody>
      </p:sp>
      <p:sp>
        <p:nvSpPr>
          <p:cNvPr id="145" name="Rectangle 144"/>
          <p:cNvSpPr/>
          <p:nvPr/>
        </p:nvSpPr>
        <p:spPr>
          <a:xfrm>
            <a:off x="1159064" y="4872753"/>
            <a:ext cx="762000" cy="3429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Intention 2</a:t>
            </a:r>
            <a:endParaRPr lang="en-US" sz="900" dirty="0"/>
          </a:p>
        </p:txBody>
      </p:sp>
      <p:sp>
        <p:nvSpPr>
          <p:cNvPr id="146" name="Rectangle 145"/>
          <p:cNvSpPr/>
          <p:nvPr/>
        </p:nvSpPr>
        <p:spPr>
          <a:xfrm>
            <a:off x="2115343" y="4870833"/>
            <a:ext cx="849850" cy="3429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Intention M</a:t>
            </a:r>
            <a:endParaRPr lang="en-US" sz="900" dirty="0"/>
          </a:p>
        </p:txBody>
      </p:sp>
      <p:sp>
        <p:nvSpPr>
          <p:cNvPr id="147" name="TextBox 146"/>
          <p:cNvSpPr txBox="1"/>
          <p:nvPr/>
        </p:nvSpPr>
        <p:spPr>
          <a:xfrm>
            <a:off x="1859200" y="4838497"/>
            <a:ext cx="3080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…</a:t>
            </a:r>
            <a:endParaRPr lang="en-US" sz="1400" dirty="0"/>
          </a:p>
        </p:txBody>
      </p:sp>
      <p:sp>
        <p:nvSpPr>
          <p:cNvPr id="148" name="Rounded Rectangle 147"/>
          <p:cNvSpPr/>
          <p:nvPr/>
        </p:nvSpPr>
        <p:spPr>
          <a:xfrm>
            <a:off x="320184" y="5610913"/>
            <a:ext cx="2743200" cy="990600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100" dirty="0" smtClean="0"/>
              <a:t>Policy 3</a:t>
            </a:r>
            <a:endParaRPr lang="en-US" sz="1100" dirty="0"/>
          </a:p>
        </p:txBody>
      </p:sp>
      <p:sp>
        <p:nvSpPr>
          <p:cNvPr id="149" name="Rectangle 148"/>
          <p:cNvSpPr/>
          <p:nvPr/>
        </p:nvSpPr>
        <p:spPr>
          <a:xfrm>
            <a:off x="384734" y="5892852"/>
            <a:ext cx="783945" cy="3429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Intention 1</a:t>
            </a:r>
            <a:endParaRPr lang="en-US" sz="900" dirty="0"/>
          </a:p>
        </p:txBody>
      </p:sp>
      <p:sp>
        <p:nvSpPr>
          <p:cNvPr id="150" name="Rectangle 149"/>
          <p:cNvSpPr/>
          <p:nvPr/>
        </p:nvSpPr>
        <p:spPr>
          <a:xfrm>
            <a:off x="1158384" y="5892852"/>
            <a:ext cx="762000" cy="3429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Intention 2</a:t>
            </a:r>
            <a:endParaRPr lang="en-US" sz="900" dirty="0"/>
          </a:p>
        </p:txBody>
      </p:sp>
      <p:sp>
        <p:nvSpPr>
          <p:cNvPr id="151" name="Rectangle 150"/>
          <p:cNvSpPr/>
          <p:nvPr/>
        </p:nvSpPr>
        <p:spPr>
          <a:xfrm>
            <a:off x="2114663" y="5890932"/>
            <a:ext cx="849850" cy="3429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Intention M</a:t>
            </a:r>
            <a:endParaRPr lang="en-US" sz="900" dirty="0"/>
          </a:p>
        </p:txBody>
      </p:sp>
      <p:sp>
        <p:nvSpPr>
          <p:cNvPr id="152" name="TextBox 151"/>
          <p:cNvSpPr txBox="1"/>
          <p:nvPr/>
        </p:nvSpPr>
        <p:spPr>
          <a:xfrm>
            <a:off x="1858520" y="5858596"/>
            <a:ext cx="3080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…</a:t>
            </a:r>
            <a:endParaRPr lang="en-US" sz="1400" dirty="0"/>
          </a:p>
        </p:txBody>
      </p:sp>
      <p:sp>
        <p:nvSpPr>
          <p:cNvPr id="153" name="TextBox 152"/>
          <p:cNvSpPr txBox="1"/>
          <p:nvPr/>
        </p:nvSpPr>
        <p:spPr>
          <a:xfrm>
            <a:off x="837520" y="4254585"/>
            <a:ext cx="174438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solidFill>
                  <a:schemeClr val="bg1"/>
                </a:solidFill>
              </a:rPr>
              <a:t>Global Policy Preference (</a:t>
            </a:r>
            <a:r>
              <a:rPr lang="el-GR" sz="1050" dirty="0" smtClean="0">
                <a:solidFill>
                  <a:schemeClr val="bg1"/>
                </a:solidFill>
              </a:rPr>
              <a:t>θ</a:t>
            </a:r>
            <a:r>
              <a:rPr lang="en-US" sz="1050" baseline="-25000" dirty="0" smtClean="0">
                <a:solidFill>
                  <a:schemeClr val="bg1"/>
                </a:solidFill>
              </a:rPr>
              <a:t>1</a:t>
            </a:r>
            <a:r>
              <a:rPr lang="en-US" sz="1050" dirty="0" smtClean="0">
                <a:solidFill>
                  <a:schemeClr val="bg1"/>
                </a:solidFill>
              </a:rPr>
              <a:t>)</a:t>
            </a:r>
            <a:endParaRPr lang="en-US" sz="1050" dirty="0">
              <a:solidFill>
                <a:schemeClr val="bg1"/>
              </a:solidFill>
            </a:endParaRPr>
          </a:p>
        </p:txBody>
      </p:sp>
      <p:sp>
        <p:nvSpPr>
          <p:cNvPr id="154" name="TextBox 153"/>
          <p:cNvSpPr txBox="1"/>
          <p:nvPr/>
        </p:nvSpPr>
        <p:spPr>
          <a:xfrm>
            <a:off x="785736" y="5269876"/>
            <a:ext cx="174438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solidFill>
                  <a:schemeClr val="bg1"/>
                </a:solidFill>
              </a:rPr>
              <a:t>Global Policy Preference (</a:t>
            </a:r>
            <a:r>
              <a:rPr lang="el-GR" sz="1050" dirty="0" smtClean="0">
                <a:solidFill>
                  <a:schemeClr val="bg1"/>
                </a:solidFill>
              </a:rPr>
              <a:t>θ</a:t>
            </a:r>
            <a:r>
              <a:rPr lang="en-US" sz="1050" baseline="-25000" dirty="0">
                <a:solidFill>
                  <a:schemeClr val="bg1"/>
                </a:solidFill>
              </a:rPr>
              <a:t>2</a:t>
            </a:r>
            <a:r>
              <a:rPr lang="en-US" sz="1050" dirty="0" smtClean="0">
                <a:solidFill>
                  <a:schemeClr val="bg1"/>
                </a:solidFill>
              </a:rPr>
              <a:t>)</a:t>
            </a:r>
            <a:endParaRPr lang="en-US" sz="1050" dirty="0">
              <a:solidFill>
                <a:schemeClr val="bg1"/>
              </a:solidFill>
            </a:endParaRPr>
          </a:p>
        </p:txBody>
      </p:sp>
      <p:sp>
        <p:nvSpPr>
          <p:cNvPr id="155" name="TextBox 154"/>
          <p:cNvSpPr txBox="1"/>
          <p:nvPr/>
        </p:nvSpPr>
        <p:spPr>
          <a:xfrm>
            <a:off x="762981" y="6289975"/>
            <a:ext cx="174438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solidFill>
                  <a:schemeClr val="bg1"/>
                </a:solidFill>
              </a:rPr>
              <a:t>Global Policy Preference (</a:t>
            </a:r>
            <a:r>
              <a:rPr lang="el-GR" sz="1050" dirty="0" smtClean="0">
                <a:solidFill>
                  <a:schemeClr val="bg1"/>
                </a:solidFill>
              </a:rPr>
              <a:t>θ</a:t>
            </a:r>
            <a:r>
              <a:rPr lang="en-US" sz="1050" baseline="-25000" dirty="0">
                <a:solidFill>
                  <a:schemeClr val="bg1"/>
                </a:solidFill>
              </a:rPr>
              <a:t>3</a:t>
            </a:r>
            <a:r>
              <a:rPr lang="en-US" sz="1050" dirty="0" smtClean="0">
                <a:solidFill>
                  <a:schemeClr val="bg1"/>
                </a:solidFill>
              </a:rPr>
              <a:t>)</a:t>
            </a:r>
            <a:endParaRPr lang="en-US" sz="1050" dirty="0">
              <a:solidFill>
                <a:schemeClr val="bg1"/>
              </a:solidFill>
            </a:endParaRPr>
          </a:p>
        </p:txBody>
      </p:sp>
      <p:sp>
        <p:nvSpPr>
          <p:cNvPr id="175" name="TextBox 174"/>
          <p:cNvSpPr txBox="1"/>
          <p:nvPr/>
        </p:nvSpPr>
        <p:spPr>
          <a:xfrm>
            <a:off x="-4343400" y="4949142"/>
            <a:ext cx="19184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Evaluate each policy:</a:t>
            </a:r>
            <a:endParaRPr lang="en-US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7" name="TextBox 176"/>
              <p:cNvSpPr txBox="1"/>
              <p:nvPr/>
            </p:nvSpPr>
            <p:spPr>
              <a:xfrm>
                <a:off x="4047610" y="3168006"/>
                <a:ext cx="3229619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0" dirty="0" smtClean="0"/>
                  <a:t>Global Preference Weight </a:t>
                </a:r>
                <a14:m>
                  <m:oMath xmlns:m="http://schemas.openxmlformats.org/officeDocument/2006/math">
                    <m:r>
                      <a:rPr lang="en-US" sz="1600" b="0" i="0" smtClean="0">
                        <a:latin typeface="Cambria Math"/>
                      </a:rPr>
                      <m:t> </m:t>
                    </m:r>
                    <m:r>
                      <a:rPr lang="en-US" sz="1600" b="0" i="1" smtClean="0">
                        <a:latin typeface="Cambria Math"/>
                      </a:rPr>
                      <m:t>= </m:t>
                    </m:r>
                    <m:r>
                      <a:rPr lang="en-US" sz="1600" b="0" i="1" smtClean="0">
                        <a:latin typeface="Cambria Math"/>
                        <a:ea typeface="Cambria Math"/>
                      </a:rPr>
                      <m:t>𝛿</m:t>
                    </m:r>
                    <m:r>
                      <a:rPr lang="en-US" sz="1600" b="0" i="1" smtClean="0">
                        <a:latin typeface="Cambria Math"/>
                        <a:ea typeface="Cambria Math"/>
                      </a:rPr>
                      <m:t>∙</m:t>
                    </m:r>
                    <m:r>
                      <m:rPr>
                        <m:sty m:val="p"/>
                      </m:rPr>
                      <a:rPr lang="el-GR" sz="1600" b="0" i="1" smtClean="0">
                        <a:latin typeface="Cambria Math"/>
                        <a:ea typeface="Cambria Math"/>
                      </a:rPr>
                      <m:t>θ</m:t>
                    </m:r>
                  </m:oMath>
                </a14:m>
                <a:r>
                  <a:rPr lang="en-US" sz="1600" baseline="-25000" dirty="0" smtClean="0"/>
                  <a:t>i</a:t>
                </a:r>
                <a:endParaRPr lang="en-US" sz="1600" baseline="-25000" dirty="0"/>
              </a:p>
            </p:txBody>
          </p:sp>
        </mc:Choice>
        <mc:Fallback xmlns="">
          <p:sp>
            <p:nvSpPr>
              <p:cNvPr id="177" name="TextBox 17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47610" y="3168006"/>
                <a:ext cx="3229619" cy="338554"/>
              </a:xfrm>
              <a:prstGeom prst="rect">
                <a:avLst/>
              </a:prstGeom>
              <a:blipFill rotWithShape="1">
                <a:blip r:embed="rId2"/>
                <a:stretch>
                  <a:fillRect l="-1132" t="-5455" b="-23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1" name="Rectangle 200"/>
          <p:cNvSpPr/>
          <p:nvPr/>
        </p:nvSpPr>
        <p:spPr>
          <a:xfrm>
            <a:off x="7081119" y="1465306"/>
            <a:ext cx="1801747" cy="302574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dirty="0" smtClean="0">
                <a:solidFill>
                  <a:schemeClr val="tx1"/>
                </a:solidFill>
              </a:rPr>
              <a:t>Policy Preference Weight (</a:t>
            </a:r>
            <a:r>
              <a:rPr lang="el-GR" sz="1050" b="1" dirty="0" smtClean="0">
                <a:solidFill>
                  <a:schemeClr val="tx1"/>
                </a:solidFill>
              </a:rPr>
              <a:t>δ</a:t>
            </a:r>
            <a:r>
              <a:rPr lang="en-US" sz="1050" b="1" dirty="0" smtClean="0">
                <a:solidFill>
                  <a:schemeClr val="tx1"/>
                </a:solidFill>
              </a:rPr>
              <a:t>)</a:t>
            </a:r>
            <a:endParaRPr lang="en-US" sz="1050" b="1" dirty="0">
              <a:solidFill>
                <a:schemeClr val="tx1"/>
              </a:solidFill>
            </a:endParaRPr>
          </a:p>
        </p:txBody>
      </p:sp>
      <p:sp>
        <p:nvSpPr>
          <p:cNvPr id="209" name="Rectangle 208"/>
          <p:cNvSpPr/>
          <p:nvPr/>
        </p:nvSpPr>
        <p:spPr>
          <a:xfrm>
            <a:off x="7680971" y="1888014"/>
            <a:ext cx="1215821" cy="274784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Utility Weight (</a:t>
            </a:r>
            <a:r>
              <a:rPr lang="el-GR" sz="1050" dirty="0" smtClean="0"/>
              <a:t>γ</a:t>
            </a:r>
            <a:r>
              <a:rPr lang="en-US" sz="1050" dirty="0" smtClean="0"/>
              <a:t>)</a:t>
            </a:r>
            <a:endParaRPr lang="en-US" sz="1050" dirty="0"/>
          </a:p>
        </p:txBody>
      </p:sp>
      <p:cxnSp>
        <p:nvCxnSpPr>
          <p:cNvPr id="215" name="Elbow Connector 214"/>
          <p:cNvCxnSpPr/>
          <p:nvPr/>
        </p:nvCxnSpPr>
        <p:spPr>
          <a:xfrm rot="16200000" flipH="1">
            <a:off x="5432619" y="8049502"/>
            <a:ext cx="533400" cy="400032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Elbow Connector 224"/>
          <p:cNvCxnSpPr>
            <a:stCxn id="148" idx="3"/>
          </p:cNvCxnSpPr>
          <p:nvPr/>
        </p:nvCxnSpPr>
        <p:spPr>
          <a:xfrm flipV="1">
            <a:off x="3063384" y="3575523"/>
            <a:ext cx="3878196" cy="2530690"/>
          </a:xfrm>
          <a:prstGeom prst="bentConnector3">
            <a:avLst>
              <a:gd name="adj1" fmla="val 100048"/>
            </a:avLst>
          </a:prstGeom>
          <a:ln w="571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Elbow Connector 212"/>
          <p:cNvCxnSpPr/>
          <p:nvPr/>
        </p:nvCxnSpPr>
        <p:spPr>
          <a:xfrm rot="5400000">
            <a:off x="6563741" y="1825323"/>
            <a:ext cx="1329118" cy="1214233"/>
          </a:xfrm>
          <a:prstGeom prst="bentConnector3">
            <a:avLst>
              <a:gd name="adj1" fmla="val 83101"/>
            </a:avLst>
          </a:prstGeom>
          <a:ln>
            <a:headEnd type="none" w="med" len="med"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93" name="TextBox 92"/>
          <p:cNvSpPr txBox="1"/>
          <p:nvPr/>
        </p:nvSpPr>
        <p:spPr>
          <a:xfrm>
            <a:off x="3526565" y="152400"/>
            <a:ext cx="27685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Global Policy Preference</a:t>
            </a:r>
            <a:endParaRPr lang="en-US" sz="2000" b="1" dirty="0"/>
          </a:p>
        </p:txBody>
      </p:sp>
      <p:sp>
        <p:nvSpPr>
          <p:cNvPr id="117" name="TextBox 116"/>
          <p:cNvSpPr txBox="1"/>
          <p:nvPr/>
        </p:nvSpPr>
        <p:spPr>
          <a:xfrm>
            <a:off x="1739905" y="536944"/>
            <a:ext cx="5422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Measures overall, actor-independent policy preferences</a:t>
            </a:r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5578208" y="1465306"/>
            <a:ext cx="1363372" cy="30257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bg1"/>
                </a:solidFill>
              </a:rPr>
              <a:t>Altruism Weight (</a:t>
            </a:r>
            <a:r>
              <a:rPr lang="el-GR" sz="1100" dirty="0" smtClean="0">
                <a:solidFill>
                  <a:schemeClr val="bg1"/>
                </a:solidFill>
              </a:rPr>
              <a:t>α</a:t>
            </a:r>
            <a:r>
              <a:rPr lang="en-US" sz="1100" dirty="0" smtClean="0">
                <a:solidFill>
                  <a:schemeClr val="bg1"/>
                </a:solidFill>
              </a:rPr>
              <a:t>)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5801137" y="1886679"/>
            <a:ext cx="1640092" cy="27478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>
                <a:solidFill>
                  <a:schemeClr val="bg1"/>
                </a:solidFill>
              </a:rPr>
              <a:t>Self Interest Weight (</a:t>
            </a:r>
            <a:r>
              <a:rPr lang="el-GR" sz="1050" dirty="0" smtClean="0">
                <a:solidFill>
                  <a:schemeClr val="bg1"/>
                </a:solidFill>
              </a:rPr>
              <a:t>β</a:t>
            </a:r>
            <a:r>
              <a:rPr lang="en-US" sz="1050" dirty="0" smtClean="0">
                <a:solidFill>
                  <a:schemeClr val="bg1"/>
                </a:solidFill>
              </a:rPr>
              <a:t>)</a:t>
            </a:r>
            <a:endParaRPr lang="en-US" sz="1050" dirty="0">
              <a:solidFill>
                <a:schemeClr val="bg1"/>
              </a:solidFill>
            </a:endParaRPr>
          </a:p>
        </p:txBody>
      </p:sp>
      <p:cxnSp>
        <p:nvCxnSpPr>
          <p:cNvPr id="36" name="Straight Connector 35"/>
          <p:cNvCxnSpPr/>
          <p:nvPr/>
        </p:nvCxnSpPr>
        <p:spPr>
          <a:xfrm>
            <a:off x="3039940" y="4106665"/>
            <a:ext cx="3894260" cy="635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>
            <a:off x="3048000" y="5105400"/>
            <a:ext cx="3894260" cy="635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11746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51103</TotalTime>
  <Words>401</Words>
  <Application>Microsoft Office PowerPoint</Application>
  <PresentationFormat>On-screen Show (4:3)</PresentationFormat>
  <Paragraphs>116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Cambria Math</vt:lpstr>
      <vt:lpstr>Office Theme</vt:lpstr>
      <vt:lpstr>PowerPoint Presentation</vt:lpstr>
      <vt:lpstr>PowerPoint Presentation</vt:lpstr>
      <vt:lpstr>PowerPoint Presentation</vt:lpstr>
    </vt:vector>
  </TitlesOfParts>
  <Company>OSU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Bolte</dc:creator>
  <cp:lastModifiedBy>Gábor Kelemen2013</cp:lastModifiedBy>
  <cp:revision>42</cp:revision>
  <cp:lastPrinted>2011-04-15T15:53:47Z</cp:lastPrinted>
  <dcterms:created xsi:type="dcterms:W3CDTF">2011-03-16T19:25:52Z</dcterms:created>
  <dcterms:modified xsi:type="dcterms:W3CDTF">2022-06-27T12:35:17Z</dcterms:modified>
</cp:coreProperties>
</file>