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855" r:id="rId1"/>
  </p:sldMasterIdLst>
  <p:notesMasterIdLst>
    <p:notesMasterId r:id="rId24"/>
  </p:notesMasterIdLst>
  <p:handoutMasterIdLst>
    <p:handoutMasterId r:id="rId25"/>
  </p:handoutMasterIdLst>
  <p:sldIdLst>
    <p:sldId id="256" r:id="rId2"/>
    <p:sldId id="472" r:id="rId3"/>
    <p:sldId id="449" r:id="rId4"/>
    <p:sldId id="473" r:id="rId5"/>
    <p:sldId id="474" r:id="rId6"/>
    <p:sldId id="475" r:id="rId7"/>
    <p:sldId id="477" r:id="rId8"/>
    <p:sldId id="478" r:id="rId9"/>
    <p:sldId id="479" r:id="rId10"/>
    <p:sldId id="480" r:id="rId11"/>
    <p:sldId id="464" r:id="rId12"/>
    <p:sldId id="481" r:id="rId13"/>
    <p:sldId id="485" r:id="rId14"/>
    <p:sldId id="486" r:id="rId15"/>
    <p:sldId id="484" r:id="rId16"/>
    <p:sldId id="488" r:id="rId17"/>
    <p:sldId id="482" r:id="rId18"/>
    <p:sldId id="469" r:id="rId19"/>
    <p:sldId id="468" r:id="rId20"/>
    <p:sldId id="487" r:id="rId21"/>
    <p:sldId id="483" r:id="rId22"/>
    <p:sldId id="277" r:id="rId23"/>
  </p:sldIdLst>
  <p:sldSz cx="9144000" cy="6858000" type="screen4x3"/>
  <p:notesSz cx="6669088" cy="9928225"/>
  <p:defaultTextStyle>
    <a:defPPr>
      <a:defRPr lang="en-US"/>
    </a:defPPr>
    <a:lvl1pPr algn="l" rtl="0" eaLnBrk="0" fontAlgn="base" hangingPunct="0">
      <a:spcBef>
        <a:spcPct val="0"/>
      </a:spcBef>
      <a:spcAft>
        <a:spcPct val="0"/>
      </a:spcAft>
      <a:defRPr sz="2400" kern="1200">
        <a:solidFill>
          <a:schemeClr val="tx1"/>
        </a:solidFill>
        <a:latin typeface="Arial Mon"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Mon"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Mon"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Mon"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Mon" pitchFamily="34" charset="0"/>
        <a:ea typeface="+mn-ea"/>
        <a:cs typeface="+mn-cs"/>
      </a:defRPr>
    </a:lvl5pPr>
    <a:lvl6pPr marL="2286000" algn="l" defTabSz="914400" rtl="0" eaLnBrk="1" latinLnBrk="0" hangingPunct="1">
      <a:defRPr sz="2400" kern="1200">
        <a:solidFill>
          <a:schemeClr val="tx1"/>
        </a:solidFill>
        <a:latin typeface="Arial Mon" pitchFamily="34" charset="0"/>
        <a:ea typeface="+mn-ea"/>
        <a:cs typeface="+mn-cs"/>
      </a:defRPr>
    </a:lvl6pPr>
    <a:lvl7pPr marL="2743200" algn="l" defTabSz="914400" rtl="0" eaLnBrk="1" latinLnBrk="0" hangingPunct="1">
      <a:defRPr sz="2400" kern="1200">
        <a:solidFill>
          <a:schemeClr val="tx1"/>
        </a:solidFill>
        <a:latin typeface="Arial Mon" pitchFamily="34" charset="0"/>
        <a:ea typeface="+mn-ea"/>
        <a:cs typeface="+mn-cs"/>
      </a:defRPr>
    </a:lvl7pPr>
    <a:lvl8pPr marL="3200400" algn="l" defTabSz="914400" rtl="0" eaLnBrk="1" latinLnBrk="0" hangingPunct="1">
      <a:defRPr sz="2400" kern="1200">
        <a:solidFill>
          <a:schemeClr val="tx1"/>
        </a:solidFill>
        <a:latin typeface="Arial Mon" pitchFamily="34" charset="0"/>
        <a:ea typeface="+mn-ea"/>
        <a:cs typeface="+mn-cs"/>
      </a:defRPr>
    </a:lvl8pPr>
    <a:lvl9pPr marL="3657600" algn="l" defTabSz="914400" rtl="0" eaLnBrk="1" latinLnBrk="0" hangingPunct="1">
      <a:defRPr sz="2400" kern="1200">
        <a:solidFill>
          <a:schemeClr val="tx1"/>
        </a:solidFill>
        <a:latin typeface="Arial Mon"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003399"/>
    <a:srgbClr val="C7FAFF"/>
    <a:srgbClr val="FF0000"/>
    <a:srgbClr val="FFFF66"/>
    <a:srgbClr val="FFFF00"/>
    <a:srgbClr val="336699"/>
    <a:srgbClr val="008080"/>
    <a:srgbClr val="009999"/>
    <a:srgbClr val="FF996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4505" autoAdjust="0"/>
    <p:restoredTop sz="95664" autoAdjust="0"/>
  </p:normalViewPr>
  <p:slideViewPr>
    <p:cSldViewPr>
      <p:cViewPr>
        <p:scale>
          <a:sx n="75" d="100"/>
          <a:sy n="75" d="100"/>
        </p:scale>
        <p:origin x="-1278" y="-54"/>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Lst>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1230" y="-102"/>
      </p:cViewPr>
      <p:guideLst>
        <p:guide orient="horz" pos="3127"/>
        <p:guide pos="2101"/>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_rels/viewProps.xml.rels><?xml version="1.0" encoding="UTF-8" standalone="yes"?>
<Relationships xmlns="http://schemas.openxmlformats.org/package/2006/relationships"><Relationship Id="rId3" Type="http://schemas.openxmlformats.org/officeDocument/2006/relationships/slide" Target="slides/slide11.xml"/><Relationship Id="rId2" Type="http://schemas.openxmlformats.org/officeDocument/2006/relationships/slide" Target="slides/slide5.xml"/><Relationship Id="rId1" Type="http://schemas.openxmlformats.org/officeDocument/2006/relationships/slide" Target="slides/slide4.xml"/><Relationship Id="rId5" Type="http://schemas.openxmlformats.org/officeDocument/2006/relationships/slide" Target="slides/slide19.xml"/><Relationship Id="rId4"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889250" cy="496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smtClean="0">
                <a:latin typeface="Times New Roman" pitchFamily="18" charset="0"/>
              </a:defRPr>
            </a:lvl1pPr>
          </a:lstStyle>
          <a:p>
            <a:pPr>
              <a:defRPr/>
            </a:pPr>
            <a:r>
              <a:rPr lang="en-US"/>
              <a:t>Bayar</a:t>
            </a:r>
          </a:p>
        </p:txBody>
      </p:sp>
      <p:sp>
        <p:nvSpPr>
          <p:cNvPr id="14339" name="Rectangle 3"/>
          <p:cNvSpPr>
            <a:spLocks noGrp="1" noChangeArrowheads="1"/>
          </p:cNvSpPr>
          <p:nvPr>
            <p:ph type="dt" sz="quarter" idx="1"/>
          </p:nvPr>
        </p:nvSpPr>
        <p:spPr bwMode="auto">
          <a:xfrm>
            <a:off x="3779838" y="0"/>
            <a:ext cx="2889250" cy="496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smtClean="0">
                <a:latin typeface="Times New Roman" pitchFamily="18" charset="0"/>
              </a:defRPr>
            </a:lvl1pPr>
          </a:lstStyle>
          <a:p>
            <a:pPr>
              <a:defRPr/>
            </a:pPr>
            <a:fld id="{42344C7C-233D-4E03-90C7-546D44977CD5}" type="datetime1">
              <a:rPr lang="en-US"/>
              <a:pPr>
                <a:defRPr/>
              </a:pPr>
              <a:t>11/9/2012</a:t>
            </a:fld>
            <a:endParaRPr lang="en-US"/>
          </a:p>
        </p:txBody>
      </p:sp>
      <p:sp>
        <p:nvSpPr>
          <p:cNvPr id="14340" name="Rectangle 4"/>
          <p:cNvSpPr>
            <a:spLocks noGrp="1" noChangeArrowheads="1"/>
          </p:cNvSpPr>
          <p:nvPr>
            <p:ph type="ftr" sz="quarter" idx="2"/>
          </p:nvPr>
        </p:nvSpPr>
        <p:spPr bwMode="auto">
          <a:xfrm>
            <a:off x="0" y="9431338"/>
            <a:ext cx="2889250" cy="4968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smtClean="0">
                <a:latin typeface="Times New Roman" pitchFamily="18" charset="0"/>
              </a:defRPr>
            </a:lvl1pPr>
          </a:lstStyle>
          <a:p>
            <a:pPr>
              <a:defRPr/>
            </a:pPr>
            <a:r>
              <a:rPr lang="en-US"/>
              <a:t>Presentation</a:t>
            </a:r>
          </a:p>
        </p:txBody>
      </p:sp>
      <p:sp>
        <p:nvSpPr>
          <p:cNvPr id="14341" name="Rectangle 5"/>
          <p:cNvSpPr>
            <a:spLocks noGrp="1" noChangeArrowheads="1"/>
          </p:cNvSpPr>
          <p:nvPr>
            <p:ph type="sldNum" sz="quarter" idx="3"/>
          </p:nvPr>
        </p:nvSpPr>
        <p:spPr bwMode="auto">
          <a:xfrm>
            <a:off x="3779838" y="9431338"/>
            <a:ext cx="2889250" cy="4968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smtClean="0">
                <a:latin typeface="Times New Roman" pitchFamily="18" charset="0"/>
              </a:defRPr>
            </a:lvl1pPr>
          </a:lstStyle>
          <a:p>
            <a:pPr>
              <a:defRPr/>
            </a:pPr>
            <a:fld id="{E1A384F7-7999-4A6F-BEE5-3CC2BD1543D2}"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6" name="Rectangle 8"/>
          <p:cNvSpPr>
            <a:spLocks noGrp="1" noChangeArrowheads="1"/>
          </p:cNvSpPr>
          <p:nvPr>
            <p:ph type="hdr" sz="quarter"/>
          </p:nvPr>
        </p:nvSpPr>
        <p:spPr bwMode="auto">
          <a:xfrm>
            <a:off x="0" y="0"/>
            <a:ext cx="2889250" cy="496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smtClean="0">
                <a:latin typeface="Times New Roman" pitchFamily="18" charset="0"/>
              </a:defRPr>
            </a:lvl1pPr>
          </a:lstStyle>
          <a:p>
            <a:pPr>
              <a:defRPr/>
            </a:pPr>
            <a:endParaRPr lang="en-US"/>
          </a:p>
        </p:txBody>
      </p:sp>
      <p:sp>
        <p:nvSpPr>
          <p:cNvPr id="72707" name="Rectangle 9"/>
          <p:cNvSpPr>
            <a:spLocks noGrp="1" noRot="1" noChangeAspect="1" noChangeArrowheads="1"/>
          </p:cNvSpPr>
          <p:nvPr>
            <p:ph type="sldImg" idx="2"/>
          </p:nvPr>
        </p:nvSpPr>
        <p:spPr bwMode="auto">
          <a:xfrm>
            <a:off x="852488" y="744538"/>
            <a:ext cx="4964112" cy="3722687"/>
          </a:xfrm>
          <a:prstGeom prst="rect">
            <a:avLst/>
          </a:prstGeom>
          <a:noFill/>
          <a:ln w="9525">
            <a:solidFill>
              <a:srgbClr val="000000"/>
            </a:solidFill>
            <a:miter lim="800000"/>
            <a:headEnd/>
            <a:tailEnd/>
          </a:ln>
        </p:spPr>
      </p:sp>
      <p:sp>
        <p:nvSpPr>
          <p:cNvPr id="2058" name="Rectangle 10"/>
          <p:cNvSpPr>
            <a:spLocks noGrp="1" noChangeArrowheads="1"/>
          </p:cNvSpPr>
          <p:nvPr>
            <p:ph type="body" sz="quarter" idx="3"/>
          </p:nvPr>
        </p:nvSpPr>
        <p:spPr bwMode="auto">
          <a:xfrm>
            <a:off x="889000" y="4716463"/>
            <a:ext cx="4891088" cy="4467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9" name="Rectangle 11"/>
          <p:cNvSpPr>
            <a:spLocks noGrp="1" noChangeArrowheads="1"/>
          </p:cNvSpPr>
          <p:nvPr>
            <p:ph type="dt" idx="1"/>
          </p:nvPr>
        </p:nvSpPr>
        <p:spPr bwMode="auto">
          <a:xfrm>
            <a:off x="3779838" y="0"/>
            <a:ext cx="2889250" cy="496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smtClean="0">
                <a:latin typeface="Times New Roman" pitchFamily="18" charset="0"/>
              </a:defRPr>
            </a:lvl1pPr>
          </a:lstStyle>
          <a:p>
            <a:pPr>
              <a:defRPr/>
            </a:pPr>
            <a:fld id="{1DE8DCEE-B0DC-4D83-B3ED-87FA2D166483}" type="datetime1">
              <a:rPr lang="en-US"/>
              <a:pPr>
                <a:defRPr/>
              </a:pPr>
              <a:t>11/9/2012</a:t>
            </a:fld>
            <a:endParaRPr lang="en-US"/>
          </a:p>
        </p:txBody>
      </p:sp>
      <p:sp>
        <p:nvSpPr>
          <p:cNvPr id="2060" name="Rectangle 12"/>
          <p:cNvSpPr>
            <a:spLocks noGrp="1" noChangeArrowheads="1"/>
          </p:cNvSpPr>
          <p:nvPr>
            <p:ph type="ftr" sz="quarter" idx="4"/>
          </p:nvPr>
        </p:nvSpPr>
        <p:spPr bwMode="auto">
          <a:xfrm>
            <a:off x="0" y="9431338"/>
            <a:ext cx="2889250" cy="4968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smtClean="0">
                <a:latin typeface="Times New Roman" pitchFamily="18" charset="0"/>
              </a:defRPr>
            </a:lvl1pPr>
          </a:lstStyle>
          <a:p>
            <a:pPr>
              <a:defRPr/>
            </a:pPr>
            <a:endParaRPr lang="en-US"/>
          </a:p>
        </p:txBody>
      </p:sp>
      <p:sp>
        <p:nvSpPr>
          <p:cNvPr id="2061" name="Rectangle 13"/>
          <p:cNvSpPr>
            <a:spLocks noGrp="1" noChangeArrowheads="1"/>
          </p:cNvSpPr>
          <p:nvPr>
            <p:ph type="sldNum" sz="quarter" idx="5"/>
          </p:nvPr>
        </p:nvSpPr>
        <p:spPr bwMode="auto">
          <a:xfrm>
            <a:off x="3779838" y="9431338"/>
            <a:ext cx="2889250" cy="4968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smtClean="0">
                <a:latin typeface="Times New Roman" pitchFamily="18" charset="0"/>
              </a:defRPr>
            </a:lvl1pPr>
          </a:lstStyle>
          <a:p>
            <a:pPr>
              <a:defRPr/>
            </a:pPr>
            <a:fld id="{D58C3DCC-E9A6-490E-932C-702A844A7748}"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ChangeArrowheads="1" noTextEdit="1"/>
          </p:cNvSpPr>
          <p:nvPr>
            <p:ph type="sldImg"/>
          </p:nvPr>
        </p:nvSpPr>
        <p:spPr>
          <a:ln/>
        </p:spPr>
      </p:sp>
      <p:sp>
        <p:nvSpPr>
          <p:cNvPr id="73731"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pPr>
              <a:defRPr/>
            </a:pPr>
            <a:endParaRPr lang="en-US"/>
          </a:p>
        </p:txBody>
      </p:sp>
      <p:sp>
        <p:nvSpPr>
          <p:cNvPr id="17" name="Footer Placeholder 16"/>
          <p:cNvSpPr>
            <a:spLocks noGrp="1"/>
          </p:cNvSpPr>
          <p:nvPr>
            <p:ph type="ftr" sz="quarter" idx="11"/>
          </p:nvPr>
        </p:nvSpPr>
        <p:spPr/>
        <p:txBody>
          <a:bodyPr/>
          <a:lstStyle/>
          <a:p>
            <a:pPr>
              <a:defRPr/>
            </a:pPr>
            <a:r>
              <a:rPr lang="en-US" smtClean="0"/>
              <a:t>Bayar</a:t>
            </a:r>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pPr>
              <a:defRPr/>
            </a:pPr>
            <a:fld id="{E331FB76-63A0-4CA5-9C0F-410AC9DFEF74}" type="slidenum">
              <a:rPr lang="en-US" smtClean="0"/>
              <a:pPr>
                <a:defRPr/>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Bayar</a:t>
            </a:r>
            <a:endParaRPr lang="en-US"/>
          </a:p>
        </p:txBody>
      </p:sp>
      <p:sp>
        <p:nvSpPr>
          <p:cNvPr id="6" name="Slide Number Placeholder 5"/>
          <p:cNvSpPr>
            <a:spLocks noGrp="1"/>
          </p:cNvSpPr>
          <p:nvPr>
            <p:ph type="sldNum" sz="quarter" idx="12"/>
          </p:nvPr>
        </p:nvSpPr>
        <p:spPr/>
        <p:txBody>
          <a:bodyPr/>
          <a:lstStyle/>
          <a:p>
            <a:pPr>
              <a:defRPr/>
            </a:pPr>
            <a:fld id="{979672EB-D4FD-4887-A315-FB3EB3399C7B}"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pPr>
              <a:defRPr/>
            </a:pPr>
            <a:fld id="{A2083288-A2EA-4043-9E66-97BE76B5D3C0}" type="slidenum">
              <a:rPr lang="en-US" smtClean="0"/>
              <a:pPr>
                <a:defRPr/>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Bayar</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1625" y="228600"/>
            <a:ext cx="8510588" cy="132556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1625" y="1676400"/>
            <a:ext cx="4194175" cy="44227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76400"/>
            <a:ext cx="4194175" cy="44227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Bayar</a:t>
            </a:r>
          </a:p>
        </p:txBody>
      </p:sp>
      <p:sp>
        <p:nvSpPr>
          <p:cNvPr id="7" name="Rectangle 6"/>
          <p:cNvSpPr>
            <a:spLocks noGrp="1" noChangeArrowheads="1"/>
          </p:cNvSpPr>
          <p:nvPr>
            <p:ph type="sldNum" sz="quarter" idx="12"/>
          </p:nvPr>
        </p:nvSpPr>
        <p:spPr>
          <a:ln/>
        </p:spPr>
        <p:txBody>
          <a:bodyPr/>
          <a:lstStyle>
            <a:lvl1pPr>
              <a:defRPr/>
            </a:lvl1pPr>
          </a:lstStyle>
          <a:p>
            <a:pPr>
              <a:defRPr/>
            </a:pPr>
            <a:fld id="{FE885A88-E48E-4D0C-8BB3-AFEB8B2252C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Bayar</a:t>
            </a:r>
            <a:endParaRPr lang="en-US"/>
          </a:p>
        </p:txBody>
      </p:sp>
      <p:sp>
        <p:nvSpPr>
          <p:cNvPr id="6" name="Slide Number Placeholder 5"/>
          <p:cNvSpPr>
            <a:spLocks noGrp="1"/>
          </p:cNvSpPr>
          <p:nvPr>
            <p:ph type="sldNum" sz="quarter" idx="12"/>
          </p:nvPr>
        </p:nvSpPr>
        <p:spPr>
          <a:xfrm>
            <a:off x="4361688" y="1026372"/>
            <a:ext cx="457200" cy="441325"/>
          </a:xfrm>
        </p:spPr>
        <p:txBody>
          <a:bodyPr/>
          <a:lstStyle/>
          <a:p>
            <a:pPr>
              <a:defRPr/>
            </a:pPr>
            <a:fld id="{AAB3C9FA-F840-43AF-9ABE-B15965FD4EBB}" type="slidenum">
              <a:rPr lang="en-US" smtClean="0"/>
              <a:pPr>
                <a:defRPr/>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pPr>
              <a:defRPr/>
            </a:pPr>
            <a:r>
              <a:rPr lang="en-US" smtClean="0"/>
              <a:t>Bayar</a:t>
            </a:r>
            <a:endParaRPr lang="en-US"/>
          </a:p>
        </p:txBody>
      </p:sp>
      <p:sp>
        <p:nvSpPr>
          <p:cNvPr id="4" name="Date Placeholder 3"/>
          <p:cNvSpPr>
            <a:spLocks noGrp="1"/>
          </p:cNvSpPr>
          <p:nvPr>
            <p:ph type="dt" sz="half" idx="10"/>
          </p:nvPr>
        </p:nvSpPr>
        <p:spPr/>
        <p:txBody>
          <a:bodyPr/>
          <a:lstStyle/>
          <a:p>
            <a:pPr>
              <a:defRPr/>
            </a:pPr>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pPr>
              <a:defRPr/>
            </a:pPr>
            <a:fld id="{77EABE53-D888-4AED-A1AE-67FF684C70A0}" type="slidenum">
              <a:rPr lang="en-US" smtClean="0"/>
              <a:pPr>
                <a:defRPr/>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pPr>
              <a:defRPr/>
            </a:pPr>
            <a:endParaRPr lang="en-US"/>
          </a:p>
        </p:txBody>
      </p:sp>
      <p:sp>
        <p:nvSpPr>
          <p:cNvPr id="6" name="Footer Placeholder 5"/>
          <p:cNvSpPr>
            <a:spLocks noGrp="1"/>
          </p:cNvSpPr>
          <p:nvPr>
            <p:ph type="ftr" sz="quarter" idx="11"/>
          </p:nvPr>
        </p:nvSpPr>
        <p:spPr/>
        <p:txBody>
          <a:bodyPr/>
          <a:lstStyle/>
          <a:p>
            <a:pPr>
              <a:defRPr/>
            </a:pPr>
            <a:r>
              <a:rPr lang="en-US" smtClean="0"/>
              <a:t>Bayar</a:t>
            </a:r>
            <a:endParaRPr lang="en-US"/>
          </a:p>
        </p:txBody>
      </p:sp>
      <p:sp>
        <p:nvSpPr>
          <p:cNvPr id="7" name="Slide Number Placeholder 6"/>
          <p:cNvSpPr>
            <a:spLocks noGrp="1"/>
          </p:cNvSpPr>
          <p:nvPr>
            <p:ph type="sldNum" sz="quarter" idx="12"/>
          </p:nvPr>
        </p:nvSpPr>
        <p:spPr/>
        <p:txBody>
          <a:bodyPr/>
          <a:lstStyle/>
          <a:p>
            <a:pPr>
              <a:defRPr/>
            </a:pPr>
            <a:fld id="{51571595-445D-45D5-ABBD-15E8D004DC99}" type="slidenum">
              <a:rPr lang="en-US" smtClean="0"/>
              <a:pPr>
                <a:defRPr/>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a:xfrm>
            <a:off x="304800" y="6409944"/>
            <a:ext cx="3581400" cy="365760"/>
          </a:xfrm>
        </p:spPr>
        <p:txBody>
          <a:bodyPr/>
          <a:lstStyle/>
          <a:p>
            <a:pPr>
              <a:defRPr/>
            </a:pPr>
            <a:r>
              <a:rPr lang="en-US" smtClean="0"/>
              <a:t>Bayar</a:t>
            </a:r>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pPr>
              <a:defRPr/>
            </a:pPr>
            <a:fld id="{6E8E762B-E324-46F7-B4AC-454EC6293CE2}" type="slidenum">
              <a:rPr lang="en-US" smtClean="0"/>
              <a:pPr>
                <a:defRPr/>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r>
              <a:rPr lang="en-US" smtClean="0"/>
              <a:t>Bayar</a:t>
            </a:r>
            <a:endParaRPr lang="en-US"/>
          </a:p>
        </p:txBody>
      </p:sp>
      <p:sp>
        <p:nvSpPr>
          <p:cNvPr id="5" name="Slide Number Placeholder 4"/>
          <p:cNvSpPr>
            <a:spLocks noGrp="1"/>
          </p:cNvSpPr>
          <p:nvPr>
            <p:ph type="sldNum" sz="quarter" idx="12"/>
          </p:nvPr>
        </p:nvSpPr>
        <p:spPr>
          <a:xfrm>
            <a:off x="4343400" y="1036020"/>
            <a:ext cx="457200" cy="441325"/>
          </a:xfrm>
        </p:spPr>
        <p:txBody>
          <a:bodyPr/>
          <a:lstStyle/>
          <a:p>
            <a:pPr>
              <a:defRPr/>
            </a:pPr>
            <a:fld id="{9D211844-52AB-447A-A4DC-9A54163D7FF0}"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r>
              <a:rPr lang="en-US" smtClean="0"/>
              <a:t>Bayar</a:t>
            </a:r>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pPr>
              <a:defRPr/>
            </a:pPr>
            <a:fld id="{2AEE283B-DE40-4627-8D85-1B6AE0A62E1C}"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pPr>
              <a:defRPr/>
            </a:pPr>
            <a:fld id="{9299EF38-10D7-40BD-BE09-62DD95C5DCA2}" type="slidenum">
              <a:rPr lang="en-US" smtClean="0"/>
              <a:pPr>
                <a:defRPr/>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a:xfrm>
            <a:off x="301752" y="6410848"/>
            <a:ext cx="3383280" cy="365760"/>
          </a:xfrm>
        </p:spPr>
        <p:txBody>
          <a:bodyPr/>
          <a:lstStyle/>
          <a:p>
            <a:pPr>
              <a:defRPr/>
            </a:pPr>
            <a:r>
              <a:rPr lang="en-US" smtClean="0"/>
              <a:t>Bayar</a:t>
            </a: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pPr>
              <a:defRPr/>
            </a:pPr>
            <a:fld id="{C600C9BD-3497-4B5F-AA4A-7A04DB028DA6}" type="slidenum">
              <a:rPr lang="en-US" smtClean="0"/>
              <a:pPr>
                <a:defRPr/>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pPr>
              <a:defRPr/>
            </a:pPr>
            <a:endParaRPr lang="en-US"/>
          </a:p>
        </p:txBody>
      </p:sp>
      <p:sp>
        <p:nvSpPr>
          <p:cNvPr id="6" name="Footer Placeholder 5"/>
          <p:cNvSpPr>
            <a:spLocks noGrp="1"/>
          </p:cNvSpPr>
          <p:nvPr>
            <p:ph type="ftr" sz="quarter" idx="11"/>
          </p:nvPr>
        </p:nvSpPr>
        <p:spPr>
          <a:xfrm>
            <a:off x="301752" y="6410848"/>
            <a:ext cx="3584448" cy="365760"/>
          </a:xfrm>
        </p:spPr>
        <p:txBody>
          <a:bodyPr/>
          <a:lstStyle/>
          <a:p>
            <a:pPr>
              <a:defRPr/>
            </a:pPr>
            <a:r>
              <a:rPr lang="en-US" smtClean="0"/>
              <a:t>Bayar</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pPr>
              <a:defRPr/>
            </a:pPr>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pPr>
              <a:defRPr/>
            </a:pPr>
            <a:r>
              <a:rPr lang="en-US" smtClean="0"/>
              <a:t>Bayar</a:t>
            </a:r>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a:defRPr/>
            </a:pPr>
            <a:fld id="{7C4C5541-1F34-4657-BEEF-90D6515D8CFD}" type="slidenum">
              <a:rPr lang="en-US" smtClean="0"/>
              <a:pPr>
                <a:defRPr/>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dirty="0" smtClean="0"/>
              <a:t>Click to edit Master title style</a:t>
            </a:r>
            <a:endParaRPr kumimoji="0" lang="en-US" dirty="0"/>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Tree>
  </p:cSld>
  <p:clrMap bg1="lt1" tx1="dk1" bg2="lt2" tx2="dk2" accent1="accent1" accent2="accent2" accent3="accent3" accent4="accent4" accent5="accent5" accent6="accent6" hlink="hlink" folHlink="folHlink"/>
  <p:sldLayoutIdLst>
    <p:sldLayoutId id="2147483856" r:id="rId1"/>
    <p:sldLayoutId id="2147483857" r:id="rId2"/>
    <p:sldLayoutId id="2147483858" r:id="rId3"/>
    <p:sldLayoutId id="2147483859" r:id="rId4"/>
    <p:sldLayoutId id="2147483860" r:id="rId5"/>
    <p:sldLayoutId id="2147483861" r:id="rId6"/>
    <p:sldLayoutId id="2147483862" r:id="rId7"/>
    <p:sldLayoutId id="2147483863" r:id="rId8"/>
    <p:sldLayoutId id="2147483864" r:id="rId9"/>
    <p:sldLayoutId id="2147483865" r:id="rId10"/>
    <p:sldLayoutId id="2147483866" r:id="rId11"/>
    <p:sldLayoutId id="2147483867" r:id="rId12"/>
  </p:sldLayoutIdLst>
  <p:txStyles>
    <p:titleStyle>
      <a:lvl1pPr algn="ctr" rtl="0" eaLnBrk="1" latinLnBrk="0" hangingPunct="1">
        <a:spcBef>
          <a:spcPct val="0"/>
        </a:spcBef>
        <a:buNone/>
        <a:defRPr kumimoji="0" sz="3300" kern="1200">
          <a:solidFill>
            <a:schemeClr val="accent3">
              <a:shade val="75000"/>
            </a:schemeClr>
          </a:solidFill>
          <a:latin typeface="Arial" pitchFamily="34" charset="0"/>
          <a:ea typeface="+mj-ea"/>
          <a:cs typeface="Arial" pitchFamily="34" charset="0"/>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Arial" pitchFamily="34" charset="0"/>
          <a:ea typeface="+mn-ea"/>
          <a:cs typeface="Arial" pitchFamily="34" charset="0"/>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Arial" pitchFamily="34" charset="0"/>
          <a:ea typeface="+mn-ea"/>
          <a:cs typeface="Arial" pitchFamily="34" charset="0"/>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Arial" pitchFamily="34" charset="0"/>
          <a:ea typeface="+mn-ea"/>
          <a:cs typeface="Arial" pitchFamily="34" charset="0"/>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Arial" pitchFamily="34" charset="0"/>
          <a:ea typeface="+mn-ea"/>
          <a:cs typeface="Arial" pitchFamily="34" charset="0"/>
        </a:defRPr>
      </a:lvl4pPr>
      <a:lvl5pPr marL="1371600" indent="-228600" algn="l" rtl="0" eaLnBrk="1" latinLnBrk="0" hangingPunct="1">
        <a:spcBef>
          <a:spcPct val="20000"/>
        </a:spcBef>
        <a:buClr>
          <a:schemeClr val="accent5"/>
        </a:buClr>
        <a:buFontTx/>
        <a:buChar char="•"/>
        <a:defRPr kumimoji="0" sz="1800" kern="1200">
          <a:solidFill>
            <a:schemeClr val="tx1"/>
          </a:solidFill>
          <a:latin typeface="Arial" pitchFamily="34" charset="0"/>
          <a:ea typeface="+mn-ea"/>
          <a:cs typeface="Arial" pitchFamily="34" charset="0"/>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 name="TextBox 33"/>
          <p:cNvSpPr txBox="1"/>
          <p:nvPr/>
        </p:nvSpPr>
        <p:spPr>
          <a:xfrm>
            <a:off x="457200" y="762000"/>
            <a:ext cx="8229600" cy="1323439"/>
          </a:xfrm>
          <a:prstGeom prst="rect">
            <a:avLst/>
          </a:prstGeom>
          <a:noFill/>
        </p:spPr>
        <p:txBody>
          <a:bodyPr wrap="square" rtlCol="0">
            <a:spAutoFit/>
          </a:bodyPr>
          <a:lstStyle/>
          <a:p>
            <a:pPr algn="ctr"/>
            <a:r>
              <a:rPr lang="mn-MN" sz="4000" b="1" dirty="0" smtClean="0">
                <a:latin typeface="Arial" pitchFamily="34" charset="0"/>
                <a:cs typeface="Arial" pitchFamily="34" charset="0"/>
              </a:rPr>
              <a:t>АЖИЛЛАГСДЫН</a:t>
            </a:r>
          </a:p>
          <a:p>
            <a:pPr algn="ctr"/>
            <a:r>
              <a:rPr lang="mn-MN" sz="4000" b="1" dirty="0" smtClean="0">
                <a:latin typeface="Arial" pitchFamily="34" charset="0"/>
                <a:cs typeface="Arial" pitchFamily="34" charset="0"/>
              </a:rPr>
              <a:t>АМЬДРАЛЫН ДААТГАЛ</a:t>
            </a:r>
            <a:endParaRPr lang="en-US" sz="4000" b="1" dirty="0">
              <a:latin typeface="Arial" pitchFamily="34" charset="0"/>
              <a:cs typeface="Arial" pitchFamily="34" charset="0"/>
            </a:endParaRPr>
          </a:p>
        </p:txBody>
      </p:sp>
      <p:sp>
        <p:nvSpPr>
          <p:cNvPr id="3" name="Rectangle 3"/>
          <p:cNvSpPr>
            <a:spLocks noGrp="1" noChangeArrowheads="1"/>
          </p:cNvSpPr>
          <p:nvPr>
            <p:ph type="subTitle" idx="1"/>
          </p:nvPr>
        </p:nvSpPr>
        <p:spPr>
          <a:xfrm>
            <a:off x="1524000" y="3581400"/>
            <a:ext cx="6248400" cy="914400"/>
          </a:xfrm>
        </p:spPr>
        <p:txBody>
          <a:bodyPr>
            <a:normAutofit/>
          </a:bodyPr>
          <a:lstStyle/>
          <a:p>
            <a:r>
              <a:rPr lang="en-US" sz="3200" dirty="0" smtClean="0">
                <a:solidFill>
                  <a:srgbClr val="003399"/>
                </a:solidFill>
              </a:rPr>
              <a:t>HR Department </a:t>
            </a:r>
            <a:endParaRPr lang="en-US" sz="3200" dirty="0">
              <a:solidFill>
                <a:srgbClr val="003399"/>
              </a:solidFill>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1752" y="1527048"/>
            <a:ext cx="8503920" cy="4873752"/>
          </a:xfrm>
        </p:spPr>
        <p:txBody>
          <a:bodyPr>
            <a:normAutofit/>
          </a:bodyPr>
          <a:lstStyle/>
          <a:p>
            <a:r>
              <a:rPr lang="mn-MN" sz="2000" dirty="0" smtClean="0"/>
              <a:t>Шүүхийн шийдвэр гүйцэтгэлээр</a:t>
            </a:r>
          </a:p>
          <a:p>
            <a:r>
              <a:rPr lang="mn-MN" sz="2000" dirty="0" smtClean="0"/>
              <a:t>Цөмийн дэлбэрэлтийн үйлчлэл, цацраг идэвхит бодисын тархалт, хордлогын улмаас</a:t>
            </a:r>
          </a:p>
          <a:p>
            <a:r>
              <a:rPr lang="mn-MN" sz="2000" dirty="0" smtClean="0"/>
              <a:t>Дайн байлдааны үйл ажиллагаанаас</a:t>
            </a:r>
          </a:p>
          <a:p>
            <a:r>
              <a:rPr lang="mn-MN" sz="2000" dirty="0" smtClean="0"/>
              <a:t>Нийтийг хамарсан үймээн самууны улмаас</a:t>
            </a:r>
          </a:p>
          <a:p>
            <a:r>
              <a:rPr lang="mn-MN" sz="2000" dirty="0" smtClean="0"/>
              <a:t>Зэвсэгт хүчин болон цэрэгжүүлсэн бусад байгууллагад ажиллах, цэргийн хээрийн сургуулилт, цэргийн техник туршилтын болон түүнтэй ижил төстэй бусад төрлийн үйл ажиллагаанд оролцох</a:t>
            </a:r>
          </a:p>
          <a:p>
            <a:r>
              <a:rPr lang="mn-MN" sz="2000" dirty="0" smtClean="0"/>
              <a:t>Даатгагдагчийн сэтгэцийн гүн хямрал, гэнэтийн ослын бус шалтгаанаар үүссэн уналт, таталт, саажилт</a:t>
            </a:r>
          </a:p>
          <a:p>
            <a:r>
              <a:rPr lang="mn-MN" sz="2000" dirty="0" smtClean="0"/>
              <a:t>Жирэмслэлт, төрөлт түүний хүндрэл</a:t>
            </a:r>
          </a:p>
          <a:p>
            <a:r>
              <a:rPr lang="mn-MN" sz="2000" dirty="0" smtClean="0"/>
              <a:t>Нийтийн зориулалтын бус агаарын нислэгт оролцох, бэртэж гэмтэх магадлал өндөртэй спортын төрлөөр хичээллэх, уралдаан тэмцээнд оролцох, хичээллэх</a:t>
            </a:r>
            <a:endParaRPr lang="en-US" sz="2000" dirty="0"/>
          </a:p>
        </p:txBody>
      </p:sp>
      <p:sp>
        <p:nvSpPr>
          <p:cNvPr id="4" name="Title 1"/>
          <p:cNvSpPr>
            <a:spLocks noGrp="1"/>
          </p:cNvSpPr>
          <p:nvPr>
            <p:ph type="title"/>
          </p:nvPr>
        </p:nvSpPr>
        <p:spPr>
          <a:xfrm>
            <a:off x="301752" y="228600"/>
            <a:ext cx="8534400" cy="838200"/>
          </a:xfrm>
        </p:spPr>
        <p:txBody>
          <a:bodyPr>
            <a:noAutofit/>
          </a:bodyPr>
          <a:lstStyle/>
          <a:p>
            <a:r>
              <a:rPr lang="mn-MN" sz="2800" b="1" dirty="0" smtClean="0">
                <a:solidFill>
                  <a:srgbClr val="003399"/>
                </a:solidFill>
              </a:rPr>
              <a:t>ДААТГАЛЫН ТОХИОЛДОЛД</a:t>
            </a:r>
            <a:br>
              <a:rPr lang="mn-MN" sz="2800" b="1" dirty="0" smtClean="0">
                <a:solidFill>
                  <a:srgbClr val="003399"/>
                </a:solidFill>
              </a:rPr>
            </a:br>
            <a:r>
              <a:rPr lang="mn-MN" sz="2800" b="1" dirty="0" smtClean="0">
                <a:solidFill>
                  <a:srgbClr val="003399"/>
                </a:solidFill>
              </a:rPr>
              <a:t>ХАМААРАХГҮЙ ЭРСДЛҮҮД</a:t>
            </a:r>
            <a:endParaRPr lang="en-US" sz="2800" b="1" dirty="0">
              <a:solidFill>
                <a:srgbClr val="003399"/>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2400" y="381000"/>
            <a:ext cx="8839200" cy="584775"/>
          </a:xfrm>
          <a:prstGeom prst="rect">
            <a:avLst/>
          </a:prstGeom>
          <a:noFill/>
        </p:spPr>
        <p:txBody>
          <a:bodyPr wrap="square" rtlCol="0">
            <a:spAutoFit/>
          </a:bodyPr>
          <a:lstStyle/>
          <a:p>
            <a:pPr algn="ctr"/>
            <a:r>
              <a:rPr lang="mn-MN" sz="3200" b="1" dirty="0" smtClean="0">
                <a:solidFill>
                  <a:srgbClr val="003399"/>
                </a:solidFill>
                <a:latin typeface="Arial" pitchFamily="34" charset="0"/>
                <a:cs typeface="Arial" pitchFamily="34" charset="0"/>
              </a:rPr>
              <a:t>ДААТГАЛЫН НӨХӨН ТӨЛБӨР ОЛГОЛТ</a:t>
            </a:r>
            <a:endParaRPr lang="en-US" sz="3200" b="1" dirty="0">
              <a:solidFill>
                <a:srgbClr val="003399"/>
              </a:solidFill>
              <a:latin typeface="Arial" pitchFamily="34" charset="0"/>
              <a:cs typeface="Arial" pitchFamily="34" charset="0"/>
            </a:endParaRPr>
          </a:p>
        </p:txBody>
      </p:sp>
      <p:sp>
        <p:nvSpPr>
          <p:cNvPr id="6" name="TextBox 5"/>
          <p:cNvSpPr txBox="1"/>
          <p:nvPr/>
        </p:nvSpPr>
        <p:spPr>
          <a:xfrm>
            <a:off x="304800" y="1600200"/>
            <a:ext cx="7620000" cy="4524315"/>
          </a:xfrm>
          <a:prstGeom prst="rect">
            <a:avLst/>
          </a:prstGeom>
          <a:noFill/>
        </p:spPr>
        <p:txBody>
          <a:bodyPr wrap="square" rtlCol="0">
            <a:spAutoFit/>
          </a:bodyPr>
          <a:lstStyle/>
          <a:p>
            <a:r>
              <a:rPr lang="mn-MN" dirty="0" smtClean="0"/>
              <a:t>Аль ч тохиолдолд нөхөн төлбөр авах </a:t>
            </a:r>
            <a:r>
              <a:rPr lang="en-US" dirty="0" smtClean="0"/>
              <a:t>(</a:t>
            </a:r>
            <a:r>
              <a:rPr lang="mn-MN" dirty="0" smtClean="0"/>
              <a:t>өвчин болон гэнэтийн ослын улмаас</a:t>
            </a:r>
            <a:r>
              <a:rPr lang="en-US" dirty="0" smtClean="0"/>
              <a:t>)</a:t>
            </a:r>
          </a:p>
          <a:p>
            <a:pPr marL="174625" indent="-174625">
              <a:buFont typeface="Arial" pitchFamily="34" charset="0"/>
              <a:buChar char="•"/>
            </a:pPr>
            <a:r>
              <a:rPr lang="mn-MN" dirty="0" smtClean="0"/>
              <a:t>Даатгагдагч нас барсан бол үндсэн даатгалын үнэлгээг 100%</a:t>
            </a:r>
          </a:p>
          <a:p>
            <a:pPr marL="174625" indent="-174625">
              <a:buFont typeface="Arial" pitchFamily="34" charset="0"/>
              <a:buChar char="•"/>
            </a:pPr>
            <a:r>
              <a:rPr lang="mn-MN" dirty="0" smtClean="0"/>
              <a:t>Даатгуулагч гэрээний хугацаанд хөдөлмөрийн чадвараа </a:t>
            </a:r>
            <a:r>
              <a:rPr lang="en-US" dirty="0" smtClean="0"/>
              <a:t>8</a:t>
            </a:r>
            <a:r>
              <a:rPr lang="mn-MN" dirty="0" smtClean="0"/>
              <a:t>0% болон түүнээс дээш хэмжээгээр алдвал нөхөн төлбөрийг 100% олгоно. </a:t>
            </a:r>
          </a:p>
          <a:p>
            <a:pPr marL="174625" indent="-174625">
              <a:buFont typeface="Arial" pitchFamily="34" charset="0"/>
              <a:buChar char="•"/>
            </a:pPr>
            <a:r>
              <a:rPr lang="mn-MN" dirty="0" smtClean="0"/>
              <a:t>1-80% алдвал даатгалын үнэлгээг хөдөлмөрийн чадвар алдсан хувиар тооцож олгох. </a:t>
            </a:r>
          </a:p>
          <a:p>
            <a:pPr marL="174625" indent="-174625">
              <a:buFont typeface="Arial" pitchFamily="34" charset="0"/>
              <a:buChar char="•"/>
            </a:pPr>
            <a:r>
              <a:rPr lang="mn-MN" dirty="0" smtClean="0"/>
              <a:t>Хөдөлмөрийн чадвараа алдаад нөхөн төлбөр авсны дараа нас барвал даатгалын үнэлгээгээр нөхөн төлбөр олгогдоно. </a:t>
            </a:r>
            <a:endParaRPr lang="en-US" dirty="0"/>
          </a:p>
        </p:txBody>
      </p:sp>
      <p:graphicFrame>
        <p:nvGraphicFramePr>
          <p:cNvPr id="31745" name="Object 5"/>
          <p:cNvGraphicFramePr>
            <a:graphicFrameLocks noChangeAspect="1"/>
          </p:cNvGraphicFramePr>
          <p:nvPr/>
        </p:nvGraphicFramePr>
        <p:xfrm>
          <a:off x="7696200" y="2057400"/>
          <a:ext cx="1179512" cy="1054100"/>
        </p:xfrm>
        <a:graphic>
          <a:graphicData uri="http://schemas.openxmlformats.org/presentationml/2006/ole">
            <p:oleObj spid="_x0000_s31745" name="Clip" r:id="rId3" imgW="3452400" imgH="2766600" progId="">
              <p:embed/>
            </p:oleObj>
          </a:graphicData>
        </a:graphic>
      </p:graphicFrame>
      <p:graphicFrame>
        <p:nvGraphicFramePr>
          <p:cNvPr id="31746" name="Object 6"/>
          <p:cNvGraphicFramePr>
            <a:graphicFrameLocks noChangeAspect="1"/>
          </p:cNvGraphicFramePr>
          <p:nvPr/>
        </p:nvGraphicFramePr>
        <p:xfrm>
          <a:off x="8001000" y="4267200"/>
          <a:ext cx="742950" cy="914400"/>
        </p:xfrm>
        <a:graphic>
          <a:graphicData uri="http://schemas.openxmlformats.org/presentationml/2006/ole">
            <p:oleObj spid="_x0000_s31746" name="Clip" r:id="rId4" imgW="693720" imgH="786960" progId="">
              <p:embed/>
            </p:oleObj>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685800"/>
          </a:xfrm>
        </p:spPr>
        <p:txBody>
          <a:bodyPr>
            <a:noAutofit/>
          </a:bodyPr>
          <a:lstStyle/>
          <a:p>
            <a:r>
              <a:rPr lang="mn-MN" sz="2400" b="1" dirty="0" smtClean="0">
                <a:solidFill>
                  <a:srgbClr val="003399"/>
                </a:solidFill>
              </a:rPr>
              <a:t>ДААТГАЛЫН ТОХИОЛДОЛ БИЙ БОЛСОН ҮЕД ЯАХ ВЭ?</a:t>
            </a:r>
            <a:endParaRPr lang="en-US" sz="2400" b="1" dirty="0">
              <a:solidFill>
                <a:srgbClr val="003399"/>
              </a:solidFill>
            </a:endParaRPr>
          </a:p>
        </p:txBody>
      </p:sp>
      <p:sp>
        <p:nvSpPr>
          <p:cNvPr id="3" name="Content Placeholder 2"/>
          <p:cNvSpPr>
            <a:spLocks noGrp="1"/>
          </p:cNvSpPr>
          <p:nvPr>
            <p:ph sz="quarter" idx="1"/>
          </p:nvPr>
        </p:nvSpPr>
        <p:spPr/>
        <p:txBody>
          <a:bodyPr>
            <a:normAutofit fontScale="85000" lnSpcReduction="10000"/>
          </a:bodyPr>
          <a:lstStyle/>
          <a:p>
            <a:r>
              <a:rPr lang="mn-MN" dirty="0" smtClean="0"/>
              <a:t>Даатгуулагч/даатгагдагч/бенешифер даатгалын тохиолдол бий болсон тухай даатгагчид нэн даруй буюу 72 цагийн дотор мэдэгдэх бөгөөд үүнээс хойш ажлын 30 хоногийн дотор багтаан даатгагчид нөхөн төлбөрийн материалыг ирүүлнэ. Хүндэтгэн үзэх шалтгаантай бол энэ хугацааг 30 хүртэл хоногоор сунгаж болно.</a:t>
            </a:r>
          </a:p>
          <a:p>
            <a:r>
              <a:rPr lang="mn-MN" dirty="0" smtClean="0"/>
              <a:t>Даатгагч бүрэн гүйцэд материал хүлээн авснаас хойш 15 хоногийн дотор нөхөн төлбөр олгох эсэхийг шийдвэрлэнэ.</a:t>
            </a:r>
          </a:p>
          <a:p>
            <a:r>
              <a:rPr lang="mn-MN" dirty="0" smtClean="0"/>
              <a:t>Даатгагч нөхөн төлбөр олгох тухай шийдвэр гаргаснаас хойш ажлын 5 хоногийн дотор нөхөн төлбөрийг олгоно.</a:t>
            </a:r>
          </a:p>
          <a:p>
            <a:r>
              <a:rPr lang="mn-MN" dirty="0" smtClean="0"/>
              <a:t>Нөхөн төлбөрийг гэрээний дагуу бенешиферийн банкны дансанд шилжүүлгээр, эсхүл даатгагчийн кассаас бэлэн мөнгөөр олгоно.</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mn-MN" sz="2100" b="1" dirty="0" smtClean="0">
                <a:solidFill>
                  <a:srgbClr val="003399"/>
                </a:solidFill>
              </a:rPr>
              <a:t>НӨХӨН ТӨЛБӨРИЙГ ОЛГОХОД ШААРДАХ БИЧИГ БАРИМТУУД</a:t>
            </a:r>
            <a:endParaRPr lang="en-US" sz="2100" b="1" dirty="0">
              <a:solidFill>
                <a:srgbClr val="003399"/>
              </a:solidFill>
            </a:endParaRPr>
          </a:p>
        </p:txBody>
      </p:sp>
      <p:sp>
        <p:nvSpPr>
          <p:cNvPr id="3" name="Content Placeholder 2"/>
          <p:cNvSpPr>
            <a:spLocks noGrp="1"/>
          </p:cNvSpPr>
          <p:nvPr>
            <p:ph sz="quarter" idx="1"/>
          </p:nvPr>
        </p:nvSpPr>
        <p:spPr>
          <a:xfrm>
            <a:off x="301752" y="1527048"/>
            <a:ext cx="8503920" cy="4873752"/>
          </a:xfrm>
        </p:spPr>
        <p:txBody>
          <a:bodyPr>
            <a:normAutofit fontScale="62500" lnSpcReduction="20000"/>
          </a:bodyPr>
          <a:lstStyle/>
          <a:p>
            <a:pPr>
              <a:buNone/>
            </a:pPr>
            <a:r>
              <a:rPr lang="mn-MN" dirty="0" smtClean="0">
                <a:solidFill>
                  <a:srgbClr val="002060"/>
                </a:solidFill>
              </a:rPr>
              <a:t>Даатгагдагч нас барсан тохиолдолд:</a:t>
            </a:r>
          </a:p>
          <a:p>
            <a:r>
              <a:rPr lang="mn-MN" dirty="0" smtClean="0"/>
              <a:t>Нөхөн төлбөр авахыг хүссэн өргөдөл</a:t>
            </a:r>
          </a:p>
          <a:p>
            <a:r>
              <a:rPr lang="mn-MN" dirty="0" smtClean="0"/>
              <a:t>Иргэний бүртгэлийн байгууллагаас олгосон нас барсны гэрчилгээ, МУ-ын харъяат даатгагдагч гадаад улсын нутаг дэвсгэр дээр нас барсан бол хилийн чанад дахь МУ-ын дипломат төлөөлөгчийн болон консулын газарт Иргэний бүртгэлийн тухай хуульд заасны дагуу бүртгүүлсэн баримт бичгийн нотариатаар баталгаажуулсан хуулбар</a:t>
            </a:r>
          </a:p>
          <a:p>
            <a:r>
              <a:rPr lang="mn-MN" dirty="0" smtClean="0"/>
              <a:t>Нас барсныг тогтоосон эмнэлгийн байгууллага, эсхүл өрхийн эмнэлгийн тодорхойлолтын хуулбар</a:t>
            </a:r>
          </a:p>
          <a:p>
            <a:r>
              <a:rPr lang="mn-MN" dirty="0" smtClean="0"/>
              <a:t>Осолд орсон бол осол болсныг нотлох мэргэжлийн байгууллагын тодорхойлолт</a:t>
            </a:r>
          </a:p>
          <a:p>
            <a:r>
              <a:rPr lang="mn-MN" dirty="0" smtClean="0"/>
              <a:t>Эмнэлэгт нас барсан бол өвчний түүхийн хуулбар</a:t>
            </a:r>
          </a:p>
          <a:p>
            <a:r>
              <a:rPr lang="mn-MN" dirty="0" smtClean="0"/>
              <a:t>Гэртээ нас барсан бол амбулаторын картын хуулбар</a:t>
            </a:r>
          </a:p>
          <a:p>
            <a:r>
              <a:rPr lang="mn-MN" dirty="0" smtClean="0"/>
              <a:t>Шүүх эмнэлгийн дүгнэлт</a:t>
            </a:r>
          </a:p>
          <a:p>
            <a:r>
              <a:rPr lang="mn-MN" dirty="0" smtClean="0"/>
              <a:t>Нөхөн төлбөрийг авах эрх бүхий этгээд буюу бенефишерийн иргэний үнэмлэхний нотариатаар баталгаажуулсан хуулбар, бенефишерийг заагаагүй бол даатгагдагчийн өв залгамжлагчийн өв залгамжлах эрхийн гэрчилгээ</a:t>
            </a:r>
          </a:p>
          <a:p>
            <a:r>
              <a:rPr lang="mn-MN" dirty="0" smtClean="0"/>
              <a:t>Даатгалын баталгааны хуулбар</a:t>
            </a:r>
          </a:p>
          <a:p>
            <a:r>
              <a:rPr lang="mn-MN" dirty="0" smtClean="0"/>
              <a:t>Байгууллагын хүсэлт</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mn-MN" sz="2100" b="1" dirty="0" smtClean="0">
                <a:solidFill>
                  <a:srgbClr val="003399"/>
                </a:solidFill>
              </a:rPr>
              <a:t>НӨХӨН ТӨЛБӨРИЙГ ОЛГОХОД ШААРДАХ БИЧИГ БАРИМТУУД</a:t>
            </a:r>
            <a:endParaRPr lang="en-US" sz="2100" b="1" dirty="0">
              <a:solidFill>
                <a:srgbClr val="003399"/>
              </a:solidFill>
            </a:endParaRPr>
          </a:p>
        </p:txBody>
      </p:sp>
      <p:sp>
        <p:nvSpPr>
          <p:cNvPr id="3" name="Content Placeholder 2"/>
          <p:cNvSpPr>
            <a:spLocks noGrp="1"/>
          </p:cNvSpPr>
          <p:nvPr>
            <p:ph sz="quarter" idx="1"/>
          </p:nvPr>
        </p:nvSpPr>
        <p:spPr>
          <a:xfrm>
            <a:off x="301752" y="1527048"/>
            <a:ext cx="8503920" cy="4873752"/>
          </a:xfrm>
        </p:spPr>
        <p:txBody>
          <a:bodyPr>
            <a:normAutofit fontScale="92500" lnSpcReduction="10000"/>
          </a:bodyPr>
          <a:lstStyle/>
          <a:p>
            <a:pPr>
              <a:buNone/>
            </a:pPr>
            <a:r>
              <a:rPr lang="mn-MN" dirty="0" smtClean="0">
                <a:solidFill>
                  <a:srgbClr val="002060"/>
                </a:solidFill>
              </a:rPr>
              <a:t>Хөдөлмөрийн чадвараа алдсан тохиолдолд:</a:t>
            </a:r>
          </a:p>
          <a:p>
            <a:r>
              <a:rPr lang="mn-MN" dirty="0" smtClean="0"/>
              <a:t>Нөхөн төлбөр авахыг хүссэн өргөдөл</a:t>
            </a:r>
          </a:p>
          <a:p>
            <a:r>
              <a:rPr lang="mn-MN" dirty="0" smtClean="0"/>
              <a:t>Иргэний үнэмлэхний хуулбар</a:t>
            </a:r>
          </a:p>
          <a:p>
            <a:r>
              <a:rPr lang="mn-MN" dirty="0" smtClean="0"/>
              <a:t>Эмнэлгээс гарах үеийн эмчийн дүгнэлт /эпикриз/ дэлгэрэнгүй бичигдсэн амбулаторын карт</a:t>
            </a:r>
          </a:p>
          <a:p>
            <a:r>
              <a:rPr lang="mn-MN" dirty="0" smtClean="0"/>
              <a:t>Эмнэлгийн хуудас /лист/</a:t>
            </a:r>
          </a:p>
          <a:p>
            <a:r>
              <a:rPr lang="mn-MN" dirty="0" smtClean="0"/>
              <a:t>Осолд орсон бол осол болсныг нотлох мэргэжлийн байгууллагын тодорхойлолт</a:t>
            </a:r>
          </a:p>
          <a:p>
            <a:r>
              <a:rPr lang="mn-MN" dirty="0" smtClean="0"/>
              <a:t>Эмнэлэгт мөнгө төлсөн бол төлбөрийн баримт, квитанци</a:t>
            </a:r>
          </a:p>
          <a:p>
            <a:r>
              <a:rPr lang="mn-MN" dirty="0" smtClean="0"/>
              <a:t>Даатгалын баталгааны хуудас</a:t>
            </a:r>
          </a:p>
          <a:p>
            <a:r>
              <a:rPr lang="mn-MN" dirty="0" smtClean="0"/>
              <a:t>Байгууллагын хүсэлт</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914400"/>
          </a:xfrm>
        </p:spPr>
        <p:txBody>
          <a:bodyPr>
            <a:normAutofit fontScale="90000"/>
          </a:bodyPr>
          <a:lstStyle/>
          <a:p>
            <a:r>
              <a:rPr lang="mn-MN" dirty="0" smtClean="0">
                <a:solidFill>
                  <a:srgbClr val="003399"/>
                </a:solidFill>
              </a:rPr>
              <a:t>Даатгуулагчийн өв залгамжлах эрх бүхий этгээдэд нөхөн төлбөр олгох тохиолдлууд</a:t>
            </a:r>
            <a:endParaRPr lang="en-US" dirty="0">
              <a:solidFill>
                <a:srgbClr val="003399"/>
              </a:solidFill>
            </a:endParaRPr>
          </a:p>
        </p:txBody>
      </p:sp>
      <p:sp>
        <p:nvSpPr>
          <p:cNvPr id="3" name="Content Placeholder 2"/>
          <p:cNvSpPr>
            <a:spLocks noGrp="1"/>
          </p:cNvSpPr>
          <p:nvPr>
            <p:ph sz="quarter" idx="1"/>
          </p:nvPr>
        </p:nvSpPr>
        <p:spPr/>
        <p:txBody>
          <a:bodyPr/>
          <a:lstStyle/>
          <a:p>
            <a:r>
              <a:rPr lang="mn-MN" dirty="0" smtClean="0"/>
              <a:t>Бенефишер даатгагдагчийн амь насыг санаатай бүрэлгэсэн</a:t>
            </a:r>
          </a:p>
          <a:p>
            <a:r>
              <a:rPr lang="mn-MN" dirty="0" smtClean="0"/>
              <a:t>Бенефишер болон даатгагдагч нэгэн зэрэг нас барах</a:t>
            </a:r>
          </a:p>
          <a:p>
            <a:r>
              <a:rPr lang="mn-MN" dirty="0" smtClean="0"/>
              <a:t>Бенефишер даатгагдагчаас өмнө нас барсан</a:t>
            </a:r>
          </a:p>
          <a:p>
            <a:r>
              <a:rPr lang="mn-MN" dirty="0" smtClean="0"/>
              <a:t>Даатгагдагч бенефишерийг нэрлээгүй.</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mn-MN" sz="3200" b="1" dirty="0" smtClean="0">
                <a:solidFill>
                  <a:srgbClr val="003399"/>
                </a:solidFill>
              </a:rPr>
              <a:t>НЭМЭЛТ ӨӨРЧЛӨЛТ</a:t>
            </a:r>
            <a:endParaRPr lang="en-US" sz="3200" b="1" dirty="0">
              <a:solidFill>
                <a:srgbClr val="003399"/>
              </a:solidFill>
            </a:endParaRPr>
          </a:p>
        </p:txBody>
      </p:sp>
      <p:sp>
        <p:nvSpPr>
          <p:cNvPr id="3" name="Content Placeholder 2"/>
          <p:cNvSpPr>
            <a:spLocks noGrp="1"/>
          </p:cNvSpPr>
          <p:nvPr>
            <p:ph sz="quarter" idx="1"/>
          </p:nvPr>
        </p:nvSpPr>
        <p:spPr>
          <a:xfrm>
            <a:off x="301752" y="1527048"/>
            <a:ext cx="8503920" cy="4797552"/>
          </a:xfrm>
        </p:spPr>
        <p:txBody>
          <a:bodyPr>
            <a:noAutofit/>
          </a:bodyPr>
          <a:lstStyle/>
          <a:p>
            <a:r>
              <a:rPr lang="mn-MN" sz="2000" dirty="0" smtClean="0">
                <a:solidFill>
                  <a:srgbClr val="002060"/>
                </a:solidFill>
              </a:rPr>
              <a:t>Ердийн өвчлөлийн жагсаалт дотор дараах зүйлс байдаггүй байсныг нэмж оруулсан. Үүнд:</a:t>
            </a:r>
          </a:p>
          <a:p>
            <a:pPr lvl="1"/>
            <a:r>
              <a:rPr lang="mn-MN" sz="1900" dirty="0" smtClean="0">
                <a:solidFill>
                  <a:schemeClr val="tx1"/>
                </a:solidFill>
              </a:rPr>
              <a:t>Сонсголын тэнцвэрийн эрхтэнтэй холбоотой үйл ажиллагааны өөрчлөлт</a:t>
            </a:r>
          </a:p>
          <a:p>
            <a:pPr lvl="1"/>
            <a:r>
              <a:rPr lang="mn-MN" sz="1900" dirty="0" smtClean="0">
                <a:solidFill>
                  <a:schemeClr val="tx1"/>
                </a:solidFill>
              </a:rPr>
              <a:t>Хамрын салстын архаг үрэвсэл</a:t>
            </a:r>
          </a:p>
          <a:p>
            <a:pPr lvl="1"/>
            <a:r>
              <a:rPr lang="mn-MN" sz="1900" dirty="0" smtClean="0">
                <a:solidFill>
                  <a:schemeClr val="tx1"/>
                </a:solidFill>
              </a:rPr>
              <a:t>Уушигны идээт өвчнүүд</a:t>
            </a:r>
          </a:p>
          <a:p>
            <a:pPr lvl="1"/>
            <a:r>
              <a:rPr lang="mn-MN" sz="1900" dirty="0" smtClean="0">
                <a:solidFill>
                  <a:schemeClr val="tx1"/>
                </a:solidFill>
              </a:rPr>
              <a:t>Гялтангийн идээт архаг үрэвсэл</a:t>
            </a:r>
          </a:p>
          <a:p>
            <a:pPr lvl="1"/>
            <a:r>
              <a:rPr lang="mn-MN" sz="1900" dirty="0" smtClean="0">
                <a:solidFill>
                  <a:schemeClr val="tx1"/>
                </a:solidFill>
              </a:rPr>
              <a:t>Уушигны хагалгаанч дараах байдал</a:t>
            </a:r>
          </a:p>
          <a:p>
            <a:pPr lvl="1"/>
            <a:r>
              <a:rPr lang="mn-MN" sz="1900" dirty="0" smtClean="0">
                <a:solidFill>
                  <a:schemeClr val="tx1"/>
                </a:solidFill>
              </a:rPr>
              <a:t>Зүрхний мэс заслын дараах үе</a:t>
            </a:r>
          </a:p>
          <a:p>
            <a:r>
              <a:rPr lang="mn-MN" sz="2000" dirty="0" smtClean="0">
                <a:solidFill>
                  <a:srgbClr val="002060"/>
                </a:solidFill>
              </a:rPr>
              <a:t>Мэргэжлээс шалтгаалах өвчний улмаас хөдөлмөрийн чадвараа алдсан тохиолдол хамрагддаггүй байсныг нэмж оруулж өгсөн.</a:t>
            </a:r>
          </a:p>
          <a:p>
            <a:pPr lvl="1"/>
            <a:r>
              <a:rPr lang="mn-MN" sz="1900" dirty="0" smtClean="0">
                <a:solidFill>
                  <a:schemeClr val="tx1"/>
                </a:solidFill>
              </a:rPr>
              <a:t>Мэргэжлээс шалтгаалах өвчний улмаас ХЧАлдсан эсэхийг зөвхөн “Мэргэжлийн өвчин судлалын үндэсний төв”-өөс тогтоосон ХЧА-ын хувийг баримталж явна. Дүүрэг болгонд байдаг гэсэн.</a:t>
            </a:r>
            <a:r>
              <a:rPr lang="en-US" sz="1900" dirty="0" smtClean="0">
                <a:solidFill>
                  <a:schemeClr val="tx1"/>
                </a:solidFill>
              </a:rPr>
              <a:t> </a:t>
            </a:r>
            <a:r>
              <a:rPr lang="en-US" sz="1900" dirty="0" smtClean="0"/>
              <a:t/>
            </a:r>
            <a:br>
              <a:rPr lang="en-US" sz="1900" dirty="0" smtClean="0"/>
            </a:br>
            <a:r>
              <a:rPr lang="en-US" sz="1900" dirty="0" smtClean="0"/>
              <a:t>        </a:t>
            </a:r>
            <a:r>
              <a:rPr lang="en-US" sz="1500" dirty="0" smtClean="0"/>
              <a:t/>
            </a:r>
            <a:br>
              <a:rPr lang="en-US" sz="1500" dirty="0" smtClean="0"/>
            </a:br>
            <a:endParaRPr lang="en-US" sz="15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mn-MN" b="1" dirty="0" smtClean="0">
                <a:solidFill>
                  <a:srgbClr val="003399"/>
                </a:solidFill>
              </a:rPr>
              <a:t>АНХААРАХ ЗҮЙЛ</a:t>
            </a:r>
            <a:endParaRPr lang="en-US" b="1" dirty="0">
              <a:solidFill>
                <a:srgbClr val="003399"/>
              </a:solidFill>
            </a:endParaRPr>
          </a:p>
        </p:txBody>
      </p:sp>
      <p:sp>
        <p:nvSpPr>
          <p:cNvPr id="3" name="Content Placeholder 2"/>
          <p:cNvSpPr>
            <a:spLocks noGrp="1"/>
          </p:cNvSpPr>
          <p:nvPr>
            <p:ph sz="quarter" idx="1"/>
          </p:nvPr>
        </p:nvSpPr>
        <p:spPr/>
        <p:txBody>
          <a:bodyPr>
            <a:normAutofit fontScale="92500" lnSpcReduction="20000"/>
          </a:bodyPr>
          <a:lstStyle/>
          <a:p>
            <a:r>
              <a:rPr lang="mn-MN" dirty="0" smtClean="0"/>
              <a:t>Даатгуулагч гэрээ болон баталгаанд бичигдсэн овог, нэр, хаяг /удаан хугацаагаар гадаад улсад зорчих, амьдрах тохиолдолд тухайн улсад байх хаяг мөн хамаарна/, иргэний үнэмлэх болон бусад бичиг баримт өөрчлөгдсөн бол 30 хоногийн дотор даатгагчид мэдэгдэх үүрэгтэй.</a:t>
            </a:r>
          </a:p>
          <a:p>
            <a:r>
              <a:rPr lang="mn-MN" dirty="0" smtClean="0"/>
              <a:t>Даатгагдагч даатгалын баталгааг хаяж үрэгдүүлсэн бол уг баталгааг хүчингүй болсныг зохих журмын дагуу зарлуулж даатгагчид албан бичгээр хүсэлт гарган баталгааны хуулбарыг авах ёстой.</a:t>
            </a:r>
          </a:p>
          <a:p>
            <a:r>
              <a:rPr lang="mn-MN" dirty="0" smtClean="0"/>
              <a:t>Даатгуулагч оношоо тавиулахдаа гэрээн дээр заасан онош </a:t>
            </a:r>
            <a:r>
              <a:rPr lang="mn-MN" dirty="0" smtClean="0"/>
              <a:t>тухайн хавсралтад байгаа эсэхийг эмчээрээ хянуулж үзээд оношоо тавиулж байхыг анхаараарай. </a:t>
            </a:r>
            <a:br>
              <a:rPr lang="mn-MN" dirty="0" smtClean="0"/>
            </a:br>
            <a:endParaRPr lang="mn-MN"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457200"/>
            <a:ext cx="8229600" cy="584775"/>
          </a:xfrm>
          <a:prstGeom prst="rect">
            <a:avLst/>
          </a:prstGeom>
          <a:noFill/>
        </p:spPr>
        <p:txBody>
          <a:bodyPr wrap="square" rtlCol="0">
            <a:spAutoFit/>
          </a:bodyPr>
          <a:lstStyle/>
          <a:p>
            <a:pPr algn="ctr"/>
            <a:r>
              <a:rPr lang="mn-MN" sz="3200" b="1" dirty="0" smtClean="0">
                <a:solidFill>
                  <a:srgbClr val="003399"/>
                </a:solidFill>
                <a:latin typeface="Arial" pitchFamily="34" charset="0"/>
                <a:cs typeface="Arial" pitchFamily="34" charset="0"/>
              </a:rPr>
              <a:t>ХУРААМЖ</a:t>
            </a:r>
            <a:endParaRPr lang="en-US" sz="3200" b="1" dirty="0">
              <a:solidFill>
                <a:srgbClr val="003399"/>
              </a:solidFill>
              <a:latin typeface="Arial" pitchFamily="34" charset="0"/>
              <a:cs typeface="Arial" pitchFamily="34" charset="0"/>
            </a:endParaRPr>
          </a:p>
        </p:txBody>
      </p:sp>
      <p:sp>
        <p:nvSpPr>
          <p:cNvPr id="6" name="TextBox 5"/>
          <p:cNvSpPr txBox="1"/>
          <p:nvPr/>
        </p:nvSpPr>
        <p:spPr>
          <a:xfrm>
            <a:off x="457200" y="1981200"/>
            <a:ext cx="7162800" cy="2616101"/>
          </a:xfrm>
          <a:prstGeom prst="rect">
            <a:avLst/>
          </a:prstGeom>
          <a:noFill/>
        </p:spPr>
        <p:txBody>
          <a:bodyPr wrap="square" rtlCol="0">
            <a:spAutoFit/>
          </a:bodyPr>
          <a:lstStyle/>
          <a:p>
            <a:pPr marL="290513" indent="-290513">
              <a:buFont typeface="Arial" pitchFamily="34" charset="0"/>
              <a:buChar char="•"/>
            </a:pPr>
            <a:r>
              <a:rPr lang="mn-MN" sz="2800" dirty="0" smtClean="0">
                <a:latin typeface="Arial" pitchFamily="34" charset="0"/>
                <a:cs typeface="Arial" pitchFamily="34" charset="0"/>
              </a:rPr>
              <a:t>Хураамж нь нас, ажлын онцлог, даатгалын үнэлгээ, үргэлжлэх хугацаа зэргээс хамаарна.</a:t>
            </a:r>
          </a:p>
          <a:p>
            <a:pPr marL="290513" indent="-290513">
              <a:buFont typeface="Arial" pitchFamily="34" charset="0"/>
              <a:buChar char="•"/>
            </a:pPr>
            <a:endParaRPr lang="mn-MN" sz="2800" dirty="0" smtClean="0">
              <a:latin typeface="Arial" pitchFamily="34" charset="0"/>
              <a:cs typeface="Arial" pitchFamily="34" charset="0"/>
            </a:endParaRPr>
          </a:p>
          <a:p>
            <a:pPr marL="290513" indent="-290513">
              <a:buFont typeface="Arial" pitchFamily="34" charset="0"/>
              <a:buChar char="•"/>
            </a:pPr>
            <a:r>
              <a:rPr lang="mn-MN" sz="2800" dirty="0" smtClean="0">
                <a:latin typeface="Arial" pitchFamily="34" charset="0"/>
                <a:cs typeface="Arial" pitchFamily="34" charset="0"/>
              </a:rPr>
              <a:t>Хураамжийг компаниас төлнө.</a:t>
            </a:r>
          </a:p>
          <a:p>
            <a:pPr marL="290513" indent="-290513">
              <a:buFont typeface="Arial" pitchFamily="34" charset="0"/>
              <a:buChar char="•"/>
            </a:pPr>
            <a:endParaRPr lang="mn-MN" dirty="0" smtClean="0">
              <a:latin typeface="Arial" pitchFamily="34" charset="0"/>
              <a:cs typeface="Arial" pitchFamily="34" charset="0"/>
            </a:endParaRPr>
          </a:p>
        </p:txBody>
      </p:sp>
      <p:graphicFrame>
        <p:nvGraphicFramePr>
          <p:cNvPr id="31745" name="Object 5"/>
          <p:cNvGraphicFramePr>
            <a:graphicFrameLocks noChangeAspect="1"/>
          </p:cNvGraphicFramePr>
          <p:nvPr/>
        </p:nvGraphicFramePr>
        <p:xfrm>
          <a:off x="7529513" y="2846388"/>
          <a:ext cx="1179512" cy="1054100"/>
        </p:xfrm>
        <a:graphic>
          <a:graphicData uri="http://schemas.openxmlformats.org/presentationml/2006/ole">
            <p:oleObj spid="_x0000_s37890" name="Clip" r:id="rId3" imgW="3452400" imgH="2766600" progId="">
              <p:embed/>
            </p:oleObj>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457200"/>
            <a:ext cx="8229600" cy="584775"/>
          </a:xfrm>
          <a:prstGeom prst="rect">
            <a:avLst/>
          </a:prstGeom>
          <a:noFill/>
        </p:spPr>
        <p:txBody>
          <a:bodyPr wrap="square" rtlCol="0">
            <a:spAutoFit/>
          </a:bodyPr>
          <a:lstStyle/>
          <a:p>
            <a:pPr algn="ctr"/>
            <a:r>
              <a:rPr lang="mn-MN" sz="3200" b="1" dirty="0" smtClean="0">
                <a:solidFill>
                  <a:srgbClr val="003399"/>
                </a:solidFill>
                <a:latin typeface="Arial" pitchFamily="34" charset="0"/>
                <a:cs typeface="Arial" pitchFamily="34" charset="0"/>
              </a:rPr>
              <a:t>БУСАД</a:t>
            </a:r>
            <a:endParaRPr lang="en-US" sz="3200" b="1" dirty="0">
              <a:solidFill>
                <a:srgbClr val="003399"/>
              </a:solidFill>
              <a:latin typeface="Arial" pitchFamily="34" charset="0"/>
              <a:cs typeface="Arial" pitchFamily="34" charset="0"/>
            </a:endParaRPr>
          </a:p>
        </p:txBody>
      </p:sp>
      <p:sp>
        <p:nvSpPr>
          <p:cNvPr id="6" name="TextBox 5"/>
          <p:cNvSpPr txBox="1"/>
          <p:nvPr/>
        </p:nvSpPr>
        <p:spPr>
          <a:xfrm>
            <a:off x="228600" y="1524000"/>
            <a:ext cx="8534400" cy="2062103"/>
          </a:xfrm>
          <a:prstGeom prst="rect">
            <a:avLst/>
          </a:prstGeom>
          <a:noFill/>
        </p:spPr>
        <p:txBody>
          <a:bodyPr wrap="square" rtlCol="0">
            <a:spAutoFit/>
          </a:bodyPr>
          <a:lstStyle/>
          <a:p>
            <a:endParaRPr lang="mn-MN" dirty="0" smtClean="0"/>
          </a:p>
          <a:p>
            <a:pPr marL="290513" indent="-290513"/>
            <a:endParaRPr lang="mn-MN" dirty="0" smtClean="0"/>
          </a:p>
          <a:p>
            <a:pPr marL="290513" indent="-290513">
              <a:buFont typeface="Arial" pitchFamily="34" charset="0"/>
              <a:buChar char="•"/>
            </a:pPr>
            <a:r>
              <a:rPr lang="mn-MN" sz="2800" dirty="0" smtClean="0"/>
              <a:t>Даатгалын нөхөн төлбөр нь ХХОАТ-ын хуулийн 16.1.4-т зааснаар татвараас чөлөөлөгдөнө. </a:t>
            </a:r>
          </a:p>
          <a:p>
            <a:pPr marL="290513" indent="-290513"/>
            <a:endParaRPr lang="mn-MN"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mn-MN" b="1" dirty="0" smtClean="0">
                <a:solidFill>
                  <a:srgbClr val="003399"/>
                </a:solidFill>
              </a:rPr>
              <a:t>ХЭРЭГЦЭЭ, ШААРДЛАГА</a:t>
            </a:r>
            <a:endParaRPr lang="en-US" b="1" dirty="0">
              <a:solidFill>
                <a:srgbClr val="003399"/>
              </a:solidFill>
            </a:endParaRPr>
          </a:p>
        </p:txBody>
      </p:sp>
      <p:sp>
        <p:nvSpPr>
          <p:cNvPr id="3" name="Content Placeholder 2"/>
          <p:cNvSpPr>
            <a:spLocks noGrp="1"/>
          </p:cNvSpPr>
          <p:nvPr>
            <p:ph sz="quarter" idx="1"/>
          </p:nvPr>
        </p:nvSpPr>
        <p:spPr/>
        <p:txBody>
          <a:bodyPr>
            <a:normAutofit/>
          </a:bodyPr>
          <a:lstStyle/>
          <a:p>
            <a:pPr>
              <a:buClrTx/>
              <a:buNone/>
            </a:pPr>
            <a:r>
              <a:rPr lang="mn-MN" dirty="0" smtClean="0"/>
              <a:t>	</a:t>
            </a:r>
          </a:p>
          <a:p>
            <a:pPr algn="just">
              <a:buClrTx/>
              <a:buNone/>
            </a:pPr>
            <a:r>
              <a:rPr lang="mn-MN" dirty="0" smtClean="0"/>
              <a:t>	</a:t>
            </a:r>
            <a:r>
              <a:rPr lang="mn-MN" dirty="0" smtClean="0"/>
              <a:t>	Группын </a:t>
            </a:r>
            <a:r>
              <a:rPr lang="mn-MN" dirty="0" smtClean="0"/>
              <a:t>ажиллагсдыг жам ёсны үхэл, бүх төрлийн өвчин, гэнэтийн ослын улмаас хөдөлмөрийн чадвараа бүрэн болон хэсэгчлэн алдах, мөн бүх төрлийн өвчин, гэнэтийн ослын улмаас нас барах эрсдэлээс хамгаалах</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sz="quarter" idx="1"/>
          </p:nvPr>
        </p:nvSpPr>
        <p:spPr/>
        <p:style>
          <a:lnRef idx="3">
            <a:schemeClr val="lt1"/>
          </a:lnRef>
          <a:fillRef idx="1">
            <a:schemeClr val="accent5"/>
          </a:fillRef>
          <a:effectRef idx="1">
            <a:schemeClr val="accent5"/>
          </a:effectRef>
          <a:fontRef idx="minor">
            <a:schemeClr val="lt1"/>
          </a:fontRef>
        </p:style>
        <p:txBody>
          <a:bodyPr/>
          <a:lstStyle/>
          <a:p>
            <a:pPr algn="ctr">
              <a:buNone/>
            </a:pPr>
            <a:r>
              <a:rPr lang="mn-MN" dirty="0" smtClean="0"/>
              <a:t>	</a:t>
            </a:r>
          </a:p>
          <a:p>
            <a:pPr algn="ctr">
              <a:buNone/>
            </a:pPr>
            <a:r>
              <a:rPr lang="mn-MN" sz="3200" dirty="0" smtClean="0">
                <a:latin typeface="Arial" pitchFamily="34" charset="0"/>
                <a:cs typeface="Arial" pitchFamily="34" charset="0"/>
              </a:rPr>
              <a:t>Ажилтан та М-Си-Эс группэд удаан хугацаанд тогтвортой ажиллавал группын зүгээс ажилтнууддаа үзүүлж буй хөнгөлөлт хангамж болгон уг амьдралын даатгалыг хийж байгаа болно.</a:t>
            </a:r>
            <a:endParaRPr lang="en-US" sz="3200" dirty="0">
              <a:latin typeface="Arial" pitchFamily="34" charset="0"/>
              <a:cs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mn-MN" b="1" dirty="0" smtClean="0">
                <a:solidFill>
                  <a:srgbClr val="003399"/>
                </a:solidFill>
              </a:rPr>
              <a:t>ХОЛБОО БАРИХ</a:t>
            </a:r>
            <a:endParaRPr lang="en-US" b="1" dirty="0">
              <a:solidFill>
                <a:srgbClr val="003399"/>
              </a:solidFill>
            </a:endParaRPr>
          </a:p>
        </p:txBody>
      </p:sp>
      <p:sp>
        <p:nvSpPr>
          <p:cNvPr id="3" name="Content Placeholder 2"/>
          <p:cNvSpPr>
            <a:spLocks noGrp="1"/>
          </p:cNvSpPr>
          <p:nvPr>
            <p:ph sz="quarter" idx="1"/>
          </p:nvPr>
        </p:nvSpPr>
        <p:spPr/>
        <p:txBody>
          <a:bodyPr/>
          <a:lstStyle/>
          <a:p>
            <a:r>
              <a:rPr lang="mn-MN" b="1" dirty="0" smtClean="0"/>
              <a:t>Хаяг:</a:t>
            </a:r>
            <a:r>
              <a:rPr lang="mn-MN" dirty="0" smtClean="0"/>
              <a:t> </a:t>
            </a:r>
            <a:br>
              <a:rPr lang="mn-MN" dirty="0" smtClean="0"/>
            </a:br>
            <a:r>
              <a:rPr lang="mn-MN" dirty="0" smtClean="0"/>
              <a:t/>
            </a:r>
            <a:br>
              <a:rPr lang="mn-MN" dirty="0" smtClean="0"/>
            </a:br>
            <a:r>
              <a:rPr lang="mn-MN" dirty="0" smtClean="0"/>
              <a:t>Улаанбаатар хот, Сүхбаатар дүүрэг 1-р хороо, Энхтайвны өргөн чөлөө 15А/5, Амбассадор оффис 5 давхар</a:t>
            </a:r>
          </a:p>
          <a:p>
            <a:r>
              <a:rPr lang="mn-MN" b="1" dirty="0" smtClean="0"/>
              <a:t>Утас:</a:t>
            </a:r>
            <a:r>
              <a:rPr lang="mn-MN" dirty="0" smtClean="0"/>
              <a:t>       976-70110784</a:t>
            </a:r>
            <a:br>
              <a:rPr lang="mn-MN" dirty="0" smtClean="0"/>
            </a:br>
            <a:r>
              <a:rPr lang="mn-MN" b="1" dirty="0" smtClean="0"/>
              <a:t>Факс:</a:t>
            </a:r>
            <a:r>
              <a:rPr lang="mn-MN" dirty="0" smtClean="0"/>
              <a:t>       976-70110745</a:t>
            </a:r>
          </a:p>
          <a:p>
            <a:r>
              <a:rPr lang="mn-MN" b="1" dirty="0" smtClean="0"/>
              <a:t>И-мэйл:</a:t>
            </a:r>
            <a:r>
              <a:rPr lang="mn-MN" dirty="0" smtClean="0"/>
              <a:t>  info@nationallifedaatgal.com</a:t>
            </a:r>
            <a:br>
              <a:rPr lang="mn-MN" dirty="0" smtClean="0"/>
            </a:br>
            <a:r>
              <a:rPr lang="mn-MN" b="1" dirty="0" smtClean="0"/>
              <a:t>Вэб:</a:t>
            </a:r>
            <a:r>
              <a:rPr lang="mn-MN" dirty="0" smtClean="0"/>
              <a:t>         www.nationallifedaatgal.com</a:t>
            </a:r>
            <a:endParaRPr lang="mn-MN"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9" name="Rectangle 3"/>
          <p:cNvSpPr>
            <a:spLocks noGrp="1" noRot="1" noChangeArrowheads="1"/>
          </p:cNvSpPr>
          <p:nvPr>
            <p:ph sz="quarter" idx="1"/>
          </p:nvPr>
        </p:nvSpPr>
        <p:spPr>
          <a:xfrm>
            <a:off x="1676400" y="2514600"/>
            <a:ext cx="5715000" cy="2514600"/>
          </a:xfrm>
        </p:spPr>
        <p:txBody>
          <a:bodyPr/>
          <a:lstStyle/>
          <a:p>
            <a:pPr algn="ctr" eaLnBrk="1" hangingPunct="1">
              <a:buFont typeface="Wingdings" pitchFamily="2" charset="2"/>
              <a:buNone/>
              <a:defRPr/>
            </a:pPr>
            <a:r>
              <a:rPr lang="mn-MN" sz="4800" b="1" noProof="1" smtClean="0">
                <a:solidFill>
                  <a:srgbClr val="003399"/>
                </a:solidFill>
                <a:latin typeface="Arial Mon" pitchFamily="34" charset="0"/>
              </a:rPr>
              <a:t>АНХААРАЛ ТАВЬСАНД БАЯРЛАЛАА</a:t>
            </a:r>
            <a:r>
              <a:rPr lang="en-US" sz="4800" b="1" noProof="1" smtClean="0">
                <a:solidFill>
                  <a:srgbClr val="003399"/>
                </a:solidFill>
                <a:latin typeface="Arial Mon" pitchFamily="34" charset="0"/>
              </a:rPr>
              <a: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bwMode="auto">
          <a:xfrm>
            <a:off x="4724400" y="228601"/>
            <a:ext cx="4194175"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dirty="0">
              <a:ln>
                <a:noFill/>
              </a:ln>
              <a:solidFill>
                <a:schemeClr val="tx2"/>
              </a:solidFill>
              <a:effectLst>
                <a:outerShdw blurRad="38100" dist="38100" dir="2700000" algn="tl">
                  <a:srgbClr val="000000"/>
                </a:outerShdw>
              </a:effectLst>
              <a:uLnTx/>
              <a:uFillTx/>
              <a:latin typeface="+mj-lt"/>
              <a:ea typeface="+mj-ea"/>
              <a:cs typeface="+mj-cs"/>
            </a:endParaRPr>
          </a:p>
        </p:txBody>
      </p:sp>
      <p:sp>
        <p:nvSpPr>
          <p:cNvPr id="6" name="Text Placeholder 2"/>
          <p:cNvSpPr txBox="1">
            <a:spLocks/>
          </p:cNvSpPr>
          <p:nvPr/>
        </p:nvSpPr>
        <p:spPr bwMode="auto">
          <a:xfrm>
            <a:off x="228600" y="1752600"/>
            <a:ext cx="1143000" cy="4422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
                <a:schemeClr val="hlink"/>
              </a:buClr>
              <a:buSzTx/>
              <a:buFont typeface="Wingdings" pitchFamily="2" charset="2"/>
              <a:buChar char="§"/>
              <a:tabLst/>
              <a:defRPr/>
            </a:pPr>
            <a:endParaRPr kumimoji="0" lang="en-US" sz="1800" b="0" i="0" u="none" strike="noStrike" kern="0" cap="none" spc="0" normalizeH="0" baseline="0" noProof="0" dirty="0">
              <a:ln>
                <a:noFill/>
              </a:ln>
              <a:solidFill>
                <a:schemeClr val="tx1"/>
              </a:solidFill>
              <a:effectLst>
                <a:outerShdw blurRad="38100" dist="38100" dir="2700000" algn="tl">
                  <a:srgbClr val="000000"/>
                </a:outerShdw>
              </a:effectLst>
              <a:uLnTx/>
              <a:uFillTx/>
              <a:latin typeface="+mn-lt"/>
              <a:ea typeface="+mn-ea"/>
              <a:cs typeface="+mn-cs"/>
            </a:endParaRPr>
          </a:p>
        </p:txBody>
      </p:sp>
      <p:sp>
        <p:nvSpPr>
          <p:cNvPr id="8" name="Content Placeholder 7"/>
          <p:cNvSpPr>
            <a:spLocks noGrp="1"/>
          </p:cNvSpPr>
          <p:nvPr>
            <p:ph sz="half" idx="2"/>
          </p:nvPr>
        </p:nvSpPr>
        <p:spPr>
          <a:xfrm>
            <a:off x="304800" y="1524000"/>
            <a:ext cx="8537575" cy="4800600"/>
          </a:xfrm>
        </p:spPr>
        <p:txBody>
          <a:bodyPr>
            <a:normAutofit fontScale="85000" lnSpcReduction="10000"/>
          </a:bodyPr>
          <a:lstStyle/>
          <a:p>
            <a:r>
              <a:rPr lang="mn-MN" dirty="0" smtClean="0"/>
              <a:t>Хүний амь насыг өвчин болон гэнэтийн ослоос даатгадаг.</a:t>
            </a:r>
            <a:endParaRPr lang="en-US" dirty="0" smtClean="0"/>
          </a:p>
          <a:p>
            <a:r>
              <a:rPr lang="mn-MN" dirty="0" smtClean="0"/>
              <a:t>Гэрээг урт хугацаагаар  байгуулдаг.</a:t>
            </a:r>
            <a:endParaRPr lang="en-US" dirty="0" smtClean="0"/>
          </a:p>
          <a:p>
            <a:r>
              <a:rPr lang="mn-MN" dirty="0" smtClean="0"/>
              <a:t>Жам ёсны үхэл, бүх төрлийн өвчин, гэнэтийн ослын улмаас нас барвал нөхөн төлбөрөө 100% авна.</a:t>
            </a:r>
            <a:endParaRPr lang="en-US" dirty="0" smtClean="0"/>
          </a:p>
          <a:p>
            <a:r>
              <a:rPr lang="mn-MN" dirty="0" smtClean="0"/>
              <a:t>Гэнэтийн ослын улмаас хөдөлмөрийн чадвараа </a:t>
            </a:r>
            <a:r>
              <a:rPr lang="en-US" dirty="0" smtClean="0"/>
              <a:t>80-</a:t>
            </a:r>
            <a:r>
              <a:rPr lang="mn-MN" dirty="0" smtClean="0"/>
              <a:t>100% алдвал 100%-ийн нөхөн олговор олгоно. 80%-аас бага бол алдсан хувиар олгоно.</a:t>
            </a:r>
          </a:p>
          <a:p>
            <a:r>
              <a:rPr lang="mn-MN" dirty="0" smtClean="0"/>
              <a:t>Ердийн өвчний улмаас хөдөлмөрийн чадвараа алдвал нөхөн олговрыг хөдөлмөрийн чадвар алдалтын хувь хэмжээгээр олгоно.</a:t>
            </a:r>
            <a:endParaRPr lang="en-US" dirty="0" smtClean="0"/>
          </a:p>
          <a:p>
            <a:r>
              <a:rPr lang="mn-MN" dirty="0" smtClean="0"/>
              <a:t>Хамгаалалт дэлхий дахинд үйлчилдэг.</a:t>
            </a:r>
            <a:endParaRPr lang="en-US" dirty="0" smtClean="0"/>
          </a:p>
          <a:p>
            <a:r>
              <a:rPr lang="mn-MN" dirty="0" smtClean="0"/>
              <a:t>24 цагийн турш гэр, ажил, гадаа хаана ч байнгын хамгаалалттай.</a:t>
            </a:r>
            <a:endParaRPr lang="en-US" dirty="0" smtClean="0"/>
          </a:p>
          <a:p>
            <a:endParaRPr lang="en-US" dirty="0"/>
          </a:p>
        </p:txBody>
      </p:sp>
      <p:sp>
        <p:nvSpPr>
          <p:cNvPr id="9" name="TextBox 8"/>
          <p:cNvSpPr txBox="1"/>
          <p:nvPr/>
        </p:nvSpPr>
        <p:spPr>
          <a:xfrm>
            <a:off x="304800" y="304800"/>
            <a:ext cx="8534400" cy="600164"/>
          </a:xfrm>
          <a:prstGeom prst="rect">
            <a:avLst/>
          </a:prstGeom>
          <a:noFill/>
        </p:spPr>
        <p:txBody>
          <a:bodyPr wrap="square" rtlCol="0">
            <a:spAutoFit/>
          </a:bodyPr>
          <a:lstStyle/>
          <a:p>
            <a:pPr algn="ctr"/>
            <a:r>
              <a:rPr lang="mn-MN" sz="3300" b="1" dirty="0" smtClean="0">
                <a:solidFill>
                  <a:srgbClr val="003399"/>
                </a:solidFill>
              </a:rPr>
              <a:t>АМЬДРАЛЫН ДААТГАЛЫН ДАВУУ ТАЛ</a:t>
            </a:r>
            <a:endParaRPr lang="en-US" sz="3300" b="1" dirty="0">
              <a:solidFill>
                <a:srgbClr val="003399"/>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474" name="Rectangle 2"/>
          <p:cNvSpPr>
            <a:spLocks noGrp="1" noRot="1" noChangeArrowheads="1"/>
          </p:cNvSpPr>
          <p:nvPr>
            <p:ph sz="quarter" idx="1"/>
          </p:nvPr>
        </p:nvSpPr>
        <p:spPr>
          <a:xfrm>
            <a:off x="304800" y="228600"/>
            <a:ext cx="8458200" cy="5638800"/>
          </a:xfrm>
        </p:spPr>
        <p:txBody>
          <a:bodyPr>
            <a:normAutofit/>
          </a:bodyPr>
          <a:lstStyle/>
          <a:p>
            <a:pPr marL="0" indent="0" algn="ctr">
              <a:buNone/>
              <a:defRPr/>
            </a:pPr>
            <a:r>
              <a:rPr lang="mn-MN" sz="2800" b="1" dirty="0" smtClean="0">
                <a:solidFill>
                  <a:srgbClr val="003399"/>
                </a:solidFill>
              </a:rPr>
              <a:t>АЖИЛЛАГСДЫГ АМЬ НАС, ХӨДӨЛМӨРИЙН ЧАДВАР АЛДАЛТЫН ДААТГАЛД ХАМРУУЛАХ  </a:t>
            </a:r>
          </a:p>
          <a:p>
            <a:pPr marL="0" indent="0">
              <a:buNone/>
              <a:defRPr/>
            </a:pPr>
            <a:r>
              <a:rPr lang="mn-MN" sz="2800" dirty="0" smtClean="0"/>
              <a:t>		</a:t>
            </a:r>
            <a:endParaRPr lang="en-US" sz="2800" dirty="0" smtClean="0"/>
          </a:p>
          <a:p>
            <a:pPr eaLnBrk="1" hangingPunct="1">
              <a:buFont typeface="Wingdings" pitchFamily="2" charset="2"/>
              <a:buNone/>
              <a:defRPr/>
            </a:pPr>
            <a:r>
              <a:rPr lang="mn-MN" sz="2800" b="1" i="1" dirty="0" smtClean="0">
                <a:solidFill>
                  <a:srgbClr val="003399"/>
                </a:solidFill>
              </a:rPr>
              <a:t>Үндсэн хамгаалалт</a:t>
            </a:r>
            <a:endParaRPr lang="en-US" sz="2800" b="1" i="1" dirty="0" smtClean="0">
              <a:solidFill>
                <a:srgbClr val="003399"/>
              </a:solidFill>
            </a:endParaRPr>
          </a:p>
          <a:p>
            <a:pPr>
              <a:buNone/>
              <a:defRPr/>
            </a:pPr>
            <a:r>
              <a:rPr lang="mn-MN" sz="2800" dirty="0" smtClean="0">
                <a:solidFill>
                  <a:srgbClr val="C00000"/>
                </a:solidFill>
              </a:rPr>
              <a:t>	Даатгагдагч </a:t>
            </a:r>
            <a:r>
              <a:rPr lang="mn-MN" sz="2800" dirty="0" smtClean="0">
                <a:solidFill>
                  <a:srgbClr val="C00000"/>
                </a:solidFill>
              </a:rPr>
              <a:t>гэрээний хугацаанд нас барах</a:t>
            </a:r>
          </a:p>
          <a:p>
            <a:pPr eaLnBrk="1" hangingPunct="1">
              <a:buFont typeface="Wingdings" pitchFamily="2" charset="2"/>
              <a:buNone/>
              <a:defRPr/>
            </a:pPr>
            <a:endParaRPr lang="mn-MN" sz="2800" dirty="0" smtClean="0"/>
          </a:p>
          <a:p>
            <a:pPr>
              <a:buNone/>
              <a:defRPr/>
            </a:pPr>
            <a:r>
              <a:rPr lang="mn-MN" sz="2800" b="1" i="1" dirty="0" smtClean="0">
                <a:solidFill>
                  <a:srgbClr val="003399"/>
                </a:solidFill>
              </a:rPr>
              <a:t>Нэмэлт хамгаалалт</a:t>
            </a:r>
          </a:p>
          <a:p>
            <a:pPr>
              <a:buNone/>
              <a:defRPr/>
            </a:pPr>
            <a:r>
              <a:rPr lang="mn-MN" sz="2800" dirty="0" smtClean="0">
                <a:solidFill>
                  <a:srgbClr val="C00000"/>
                </a:solidFill>
              </a:rPr>
              <a:t>	Хөдөлмөрийн </a:t>
            </a:r>
            <a:r>
              <a:rPr lang="mn-MN" sz="2800" dirty="0" smtClean="0">
                <a:solidFill>
                  <a:srgbClr val="C00000"/>
                </a:solidFill>
              </a:rPr>
              <a:t>чадвараа хэсэгчлэн алдах</a:t>
            </a:r>
          </a:p>
          <a:p>
            <a:pPr>
              <a:buNone/>
              <a:defRPr/>
            </a:pPr>
            <a:r>
              <a:rPr lang="mn-MN" sz="2800" dirty="0" smtClean="0">
                <a:solidFill>
                  <a:srgbClr val="C00000"/>
                </a:solidFill>
              </a:rPr>
              <a:t>	Хөдөлмөрийн </a:t>
            </a:r>
            <a:r>
              <a:rPr lang="mn-MN" sz="2800" dirty="0" smtClean="0">
                <a:solidFill>
                  <a:srgbClr val="C00000"/>
                </a:solidFill>
              </a:rPr>
              <a:t>чадвар бүрэн алдах</a:t>
            </a:r>
          </a:p>
          <a:p>
            <a:pPr>
              <a:buNone/>
              <a:defRPr/>
            </a:pPr>
            <a:endParaRPr lang="mn-MN" sz="2800" dirty="0" smtClean="0">
              <a:solidFill>
                <a:srgbClr val="C00000"/>
              </a:solidFill>
            </a:endParaRPr>
          </a:p>
          <a:p>
            <a:pPr>
              <a:buNone/>
              <a:defRPr/>
            </a:pPr>
            <a:endParaRPr lang="mn-MN" sz="28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457200"/>
            <a:ext cx="7848600" cy="1077218"/>
          </a:xfrm>
          <a:prstGeom prst="rect">
            <a:avLst/>
          </a:prstGeom>
          <a:noFill/>
        </p:spPr>
        <p:txBody>
          <a:bodyPr wrap="square" rtlCol="0">
            <a:spAutoFit/>
          </a:bodyPr>
          <a:lstStyle/>
          <a:p>
            <a:pPr algn="ctr"/>
            <a:r>
              <a:rPr lang="mn-MN" sz="3200" b="1" dirty="0" smtClean="0">
                <a:solidFill>
                  <a:srgbClr val="003399"/>
                </a:solidFill>
                <a:latin typeface="Arial" pitchFamily="34" charset="0"/>
                <a:cs typeface="Arial" pitchFamily="34" charset="0"/>
              </a:rPr>
              <a:t>ДААТГАЛД ХАМРАГДАХ ШАЛГУУР</a:t>
            </a:r>
            <a:endParaRPr lang="en-US" sz="1800" b="1" dirty="0" smtClean="0">
              <a:solidFill>
                <a:srgbClr val="003399"/>
              </a:solidFill>
              <a:latin typeface="Arial" pitchFamily="34" charset="0"/>
              <a:cs typeface="Arial" pitchFamily="34" charset="0"/>
            </a:endParaRPr>
          </a:p>
          <a:p>
            <a:endParaRPr lang="en-US" sz="3200" b="1" dirty="0">
              <a:solidFill>
                <a:srgbClr val="003399"/>
              </a:solidFill>
              <a:latin typeface="Arial" pitchFamily="34" charset="0"/>
              <a:cs typeface="Arial" pitchFamily="34" charset="0"/>
            </a:endParaRPr>
          </a:p>
        </p:txBody>
      </p:sp>
      <p:sp>
        <p:nvSpPr>
          <p:cNvPr id="9" name="TextBox 8"/>
          <p:cNvSpPr txBox="1"/>
          <p:nvPr/>
        </p:nvSpPr>
        <p:spPr>
          <a:xfrm>
            <a:off x="381000" y="1371600"/>
            <a:ext cx="8458200" cy="4708981"/>
          </a:xfrm>
          <a:prstGeom prst="rect">
            <a:avLst/>
          </a:prstGeom>
          <a:noFill/>
        </p:spPr>
        <p:txBody>
          <a:bodyPr wrap="square" rtlCol="0">
            <a:spAutoFit/>
          </a:bodyPr>
          <a:lstStyle/>
          <a:p>
            <a:pPr>
              <a:lnSpc>
                <a:spcPct val="150000"/>
              </a:lnSpc>
              <a:buFont typeface="Arial" pitchFamily="34" charset="0"/>
              <a:buChar char="•"/>
            </a:pPr>
            <a:endParaRPr lang="mn-MN" b="1" dirty="0" smtClean="0">
              <a:solidFill>
                <a:srgbClr val="C00000"/>
              </a:solidFill>
              <a:latin typeface="Arial" pitchFamily="34" charset="0"/>
              <a:cs typeface="Arial" pitchFamily="34" charset="0"/>
            </a:endParaRPr>
          </a:p>
          <a:p>
            <a:pPr>
              <a:lnSpc>
                <a:spcPct val="150000"/>
              </a:lnSpc>
              <a:buFont typeface="Arial" pitchFamily="34" charset="0"/>
              <a:buChar char="•"/>
            </a:pPr>
            <a:r>
              <a:rPr lang="mn-MN" b="1" dirty="0" smtClean="0">
                <a:solidFill>
                  <a:srgbClr val="C00000"/>
                </a:solidFill>
                <a:latin typeface="Arial" pitchFamily="34" charset="0"/>
                <a:cs typeface="Arial" pitchFamily="34" charset="0"/>
              </a:rPr>
              <a:t> Нас</a:t>
            </a:r>
            <a:r>
              <a:rPr lang="mn-MN" b="1" dirty="0" smtClean="0">
                <a:solidFill>
                  <a:srgbClr val="C00000"/>
                </a:solidFill>
                <a:latin typeface="Arial" pitchFamily="34" charset="0"/>
                <a:cs typeface="Arial" pitchFamily="34" charset="0"/>
              </a:rPr>
              <a:t>: </a:t>
            </a:r>
            <a:r>
              <a:rPr lang="mn-MN" dirty="0" smtClean="0"/>
              <a:t>20</a:t>
            </a:r>
            <a:r>
              <a:rPr lang="en-US" dirty="0" smtClean="0"/>
              <a:t>-59 </a:t>
            </a:r>
            <a:r>
              <a:rPr lang="mn-MN" dirty="0" smtClean="0"/>
              <a:t>нас</a:t>
            </a:r>
          </a:p>
          <a:p>
            <a:pPr>
              <a:lnSpc>
                <a:spcPct val="150000"/>
              </a:lnSpc>
              <a:buFont typeface="Arial" pitchFamily="34" charset="0"/>
              <a:buChar char="•"/>
            </a:pPr>
            <a:r>
              <a:rPr lang="mn-MN" b="1" dirty="0" smtClean="0">
                <a:solidFill>
                  <a:srgbClr val="C00000"/>
                </a:solidFill>
                <a:latin typeface="Arial" pitchFamily="34" charset="0"/>
                <a:cs typeface="Arial" pitchFamily="34" charset="0"/>
              </a:rPr>
              <a:t> Группт </a:t>
            </a:r>
            <a:r>
              <a:rPr lang="mn-MN" b="1" dirty="0" smtClean="0">
                <a:solidFill>
                  <a:srgbClr val="C00000"/>
                </a:solidFill>
                <a:latin typeface="Arial" pitchFamily="34" charset="0"/>
                <a:cs typeface="Arial" pitchFamily="34" charset="0"/>
              </a:rPr>
              <a:t>ажилласан жил: </a:t>
            </a:r>
            <a:r>
              <a:rPr lang="mn-MN" dirty="0" smtClean="0"/>
              <a:t>5 болон түүнээс дээш жил</a:t>
            </a:r>
            <a:endParaRPr lang="en-US" dirty="0" smtClean="0"/>
          </a:p>
          <a:p>
            <a:pPr>
              <a:lnSpc>
                <a:spcPct val="150000"/>
              </a:lnSpc>
              <a:buFont typeface="Arial" pitchFamily="34" charset="0"/>
              <a:buChar char="•"/>
            </a:pPr>
            <a:r>
              <a:rPr lang="mn-MN" b="1" dirty="0" smtClean="0">
                <a:solidFill>
                  <a:srgbClr val="C00000"/>
                </a:solidFill>
              </a:rPr>
              <a:t> Нэмэлт </a:t>
            </a:r>
            <a:r>
              <a:rPr lang="mn-MN" b="1" dirty="0" smtClean="0">
                <a:solidFill>
                  <a:srgbClr val="C00000"/>
                </a:solidFill>
              </a:rPr>
              <a:t>нөхцөл</a:t>
            </a:r>
            <a:r>
              <a:rPr lang="mn-MN" b="1" dirty="0" smtClean="0">
                <a:solidFill>
                  <a:srgbClr val="C00000"/>
                </a:solidFill>
              </a:rPr>
              <a:t>: </a:t>
            </a:r>
            <a:r>
              <a:rPr lang="mn-MN" dirty="0" smtClean="0"/>
              <a:t>Ажилтан өмнө нь даатгалд хамрагдсан бөгөөд даатгал үргэлжилж байх хугацаанд 60-65 настай болсон бол даатгал 66 нас хүртэл нь үргэлжлэх боломжтой</a:t>
            </a:r>
            <a:endParaRPr lang="mn-MN" dirty="0" smtClean="0"/>
          </a:p>
          <a:p>
            <a:r>
              <a:rPr lang="mn-MN" dirty="0" smtClean="0"/>
              <a:t> </a:t>
            </a:r>
            <a:r>
              <a:rPr lang="en-US" dirty="0" smtClean="0"/>
              <a:t> </a:t>
            </a:r>
            <a:endParaRPr lang="mn-MN" dirty="0" smtClean="0"/>
          </a:p>
          <a:p>
            <a:endParaRPr lang="mn-MN"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mn-MN" b="1" dirty="0" smtClean="0">
                <a:solidFill>
                  <a:srgbClr val="003399"/>
                </a:solidFill>
              </a:rPr>
              <a:t>АЖИЛТАНД ЗОРИУЛСАН ДААТГАЛ</a:t>
            </a:r>
            <a:endParaRPr lang="en-US" b="1" dirty="0">
              <a:solidFill>
                <a:srgbClr val="003399"/>
              </a:solidFill>
            </a:endParaRPr>
          </a:p>
        </p:txBody>
      </p:sp>
      <p:sp>
        <p:nvSpPr>
          <p:cNvPr id="4" name="Rectangle 3"/>
          <p:cNvSpPr/>
          <p:nvPr/>
        </p:nvSpPr>
        <p:spPr>
          <a:xfrm>
            <a:off x="5638800" y="4724400"/>
            <a:ext cx="3124200" cy="1143000"/>
          </a:xfrm>
          <a:prstGeom prst="rect">
            <a:avLst/>
          </a:prstGeom>
          <a:solidFill>
            <a:srgbClr val="00B0F0"/>
          </a:solidFill>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n-MN" dirty="0" smtClean="0">
                <a:latin typeface="Arial" pitchFamily="34" charset="0"/>
                <a:cs typeface="Arial" pitchFamily="34" charset="0"/>
              </a:rPr>
              <a:t>Даатгагч </a:t>
            </a:r>
            <a:r>
              <a:rPr lang="en-US" dirty="0" smtClean="0">
                <a:latin typeface="Arial" pitchFamily="34" charset="0"/>
                <a:cs typeface="Arial" pitchFamily="34" charset="0"/>
              </a:rPr>
              <a:t>(</a:t>
            </a:r>
            <a:r>
              <a:rPr lang="mn-MN" dirty="0" smtClean="0">
                <a:latin typeface="Arial" pitchFamily="34" charset="0"/>
                <a:cs typeface="Arial" pitchFamily="34" charset="0"/>
              </a:rPr>
              <a:t>Даатгалын компани</a:t>
            </a:r>
            <a:r>
              <a:rPr lang="en-US" dirty="0" smtClean="0">
                <a:latin typeface="Arial" pitchFamily="34" charset="0"/>
                <a:cs typeface="Arial" pitchFamily="34" charset="0"/>
              </a:rPr>
              <a:t>)</a:t>
            </a:r>
            <a:endParaRPr lang="en-US" dirty="0">
              <a:latin typeface="Arial" pitchFamily="34" charset="0"/>
              <a:cs typeface="Arial" pitchFamily="34" charset="0"/>
            </a:endParaRPr>
          </a:p>
        </p:txBody>
      </p:sp>
      <p:sp>
        <p:nvSpPr>
          <p:cNvPr id="5" name="Rectangle 4"/>
          <p:cNvSpPr/>
          <p:nvPr/>
        </p:nvSpPr>
        <p:spPr>
          <a:xfrm>
            <a:off x="914400" y="4800600"/>
            <a:ext cx="2743200" cy="1066800"/>
          </a:xfrm>
          <a:prstGeom prst="rect">
            <a:avLst/>
          </a:prstGeom>
          <a:solidFill>
            <a:srgbClr val="00B0F0"/>
          </a:solidFill>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n-MN" dirty="0" smtClean="0">
                <a:latin typeface="Arial" pitchFamily="34" charset="0"/>
                <a:cs typeface="Arial" pitchFamily="34" charset="0"/>
              </a:rPr>
              <a:t>Даатгуулагч </a:t>
            </a:r>
            <a:r>
              <a:rPr lang="en-US" dirty="0" smtClean="0">
                <a:latin typeface="Arial" pitchFamily="34" charset="0"/>
                <a:cs typeface="Arial" pitchFamily="34" charset="0"/>
              </a:rPr>
              <a:t>(</a:t>
            </a:r>
            <a:r>
              <a:rPr lang="mn-MN" dirty="0" smtClean="0">
                <a:latin typeface="Arial" pitchFamily="34" charset="0"/>
                <a:cs typeface="Arial" pitchFamily="34" charset="0"/>
              </a:rPr>
              <a:t>Компани</a:t>
            </a:r>
            <a:r>
              <a:rPr lang="en-US" dirty="0" smtClean="0">
                <a:latin typeface="Arial" pitchFamily="34" charset="0"/>
                <a:cs typeface="Arial" pitchFamily="34" charset="0"/>
              </a:rPr>
              <a:t>)</a:t>
            </a:r>
            <a:endParaRPr lang="en-US" dirty="0">
              <a:latin typeface="Arial" pitchFamily="34" charset="0"/>
              <a:cs typeface="Arial" pitchFamily="34" charset="0"/>
            </a:endParaRPr>
          </a:p>
        </p:txBody>
      </p:sp>
      <p:sp>
        <p:nvSpPr>
          <p:cNvPr id="6" name="Rectangle 5"/>
          <p:cNvSpPr/>
          <p:nvPr/>
        </p:nvSpPr>
        <p:spPr>
          <a:xfrm>
            <a:off x="838200" y="3048000"/>
            <a:ext cx="2819400" cy="762000"/>
          </a:xfrm>
          <a:prstGeom prst="rect">
            <a:avLst/>
          </a:prstGeom>
          <a:solidFill>
            <a:srgbClr val="00B0F0"/>
          </a:solidFill>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n-MN" dirty="0" smtClean="0">
                <a:latin typeface="Arial" pitchFamily="34" charset="0"/>
                <a:cs typeface="Arial" pitchFamily="34" charset="0"/>
              </a:rPr>
              <a:t>Даатгагдагч </a:t>
            </a:r>
            <a:r>
              <a:rPr lang="en-US" dirty="0" smtClean="0">
                <a:latin typeface="Arial" pitchFamily="34" charset="0"/>
                <a:cs typeface="Arial" pitchFamily="34" charset="0"/>
              </a:rPr>
              <a:t>(</a:t>
            </a:r>
            <a:r>
              <a:rPr lang="mn-MN" dirty="0" smtClean="0">
                <a:latin typeface="Arial" pitchFamily="34" charset="0"/>
                <a:cs typeface="Arial" pitchFamily="34" charset="0"/>
              </a:rPr>
              <a:t>Ажилтан</a:t>
            </a:r>
            <a:r>
              <a:rPr lang="en-US" dirty="0" smtClean="0">
                <a:latin typeface="Arial" pitchFamily="34" charset="0"/>
                <a:cs typeface="Arial" pitchFamily="34" charset="0"/>
              </a:rPr>
              <a:t>)</a:t>
            </a:r>
            <a:endParaRPr lang="en-US" dirty="0">
              <a:latin typeface="Arial" pitchFamily="34" charset="0"/>
              <a:cs typeface="Arial" pitchFamily="34" charset="0"/>
            </a:endParaRPr>
          </a:p>
        </p:txBody>
      </p:sp>
      <p:cxnSp>
        <p:nvCxnSpPr>
          <p:cNvPr id="15" name="Straight Arrow Connector 14"/>
          <p:cNvCxnSpPr/>
          <p:nvPr/>
        </p:nvCxnSpPr>
        <p:spPr>
          <a:xfrm>
            <a:off x="3657600" y="5410200"/>
            <a:ext cx="1981200" cy="158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886200" y="4953000"/>
            <a:ext cx="1676400" cy="461665"/>
          </a:xfrm>
          <a:prstGeom prst="rect">
            <a:avLst/>
          </a:prstGeom>
          <a:noFill/>
        </p:spPr>
        <p:txBody>
          <a:bodyPr wrap="square" rtlCol="0">
            <a:spAutoFit/>
          </a:bodyPr>
          <a:lstStyle/>
          <a:p>
            <a:r>
              <a:rPr lang="mn-MN" dirty="0" smtClean="0">
                <a:solidFill>
                  <a:schemeClr val="bg1"/>
                </a:solidFill>
                <a:latin typeface="Arial" pitchFamily="34" charset="0"/>
                <a:cs typeface="Arial" pitchFamily="34" charset="0"/>
              </a:rPr>
              <a:t>Хураамж</a:t>
            </a:r>
            <a:endParaRPr lang="en-US" dirty="0">
              <a:solidFill>
                <a:schemeClr val="bg1"/>
              </a:solidFill>
              <a:latin typeface="Arial" pitchFamily="34" charset="0"/>
              <a:cs typeface="Arial" pitchFamily="34" charset="0"/>
            </a:endParaRPr>
          </a:p>
        </p:txBody>
      </p:sp>
      <p:cxnSp>
        <p:nvCxnSpPr>
          <p:cNvPr id="21" name="Straight Arrow Connector 20"/>
          <p:cNvCxnSpPr/>
          <p:nvPr/>
        </p:nvCxnSpPr>
        <p:spPr>
          <a:xfrm rot="10800000">
            <a:off x="3657600" y="3352800"/>
            <a:ext cx="34290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4114800" y="3429000"/>
            <a:ext cx="2209800" cy="461665"/>
          </a:xfrm>
          <a:prstGeom prst="rect">
            <a:avLst/>
          </a:prstGeom>
          <a:noFill/>
        </p:spPr>
        <p:txBody>
          <a:bodyPr wrap="square" rtlCol="0">
            <a:spAutoFit/>
          </a:bodyPr>
          <a:lstStyle/>
          <a:p>
            <a:r>
              <a:rPr lang="mn-MN" dirty="0" smtClean="0">
                <a:solidFill>
                  <a:schemeClr val="bg1"/>
                </a:solidFill>
                <a:latin typeface="Arial" pitchFamily="34" charset="0"/>
                <a:cs typeface="Arial" pitchFamily="34" charset="0"/>
              </a:rPr>
              <a:t>Нөхөн төлбөр</a:t>
            </a:r>
            <a:endParaRPr lang="en-US" dirty="0">
              <a:solidFill>
                <a:schemeClr val="bg1"/>
              </a:solidFill>
              <a:latin typeface="Arial" pitchFamily="34" charset="0"/>
              <a:cs typeface="Arial" pitchFamily="34" charset="0"/>
            </a:endParaRPr>
          </a:p>
        </p:txBody>
      </p:sp>
      <p:cxnSp>
        <p:nvCxnSpPr>
          <p:cNvPr id="28" name="Straight Connector 27"/>
          <p:cNvCxnSpPr/>
          <p:nvPr/>
        </p:nvCxnSpPr>
        <p:spPr>
          <a:xfrm rot="5400000">
            <a:off x="6400800" y="4038600"/>
            <a:ext cx="1372394" cy="7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838200" y="1828800"/>
            <a:ext cx="2819400" cy="762000"/>
          </a:xfrm>
          <a:prstGeom prst="rect">
            <a:avLst/>
          </a:prstGeom>
          <a:solidFill>
            <a:srgbClr val="00B0F0"/>
          </a:solidFill>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mn-MN" dirty="0" smtClean="0">
                <a:latin typeface="Arial" pitchFamily="34" charset="0"/>
                <a:cs typeface="Arial" pitchFamily="34" charset="0"/>
              </a:rPr>
              <a:t>Бенефишер</a:t>
            </a:r>
            <a:r>
              <a:rPr lang="en-US" dirty="0" smtClean="0">
                <a:latin typeface="Arial" pitchFamily="34" charset="0"/>
                <a:cs typeface="Arial" pitchFamily="34" charset="0"/>
              </a:rPr>
              <a:t>/</a:t>
            </a:r>
            <a:r>
              <a:rPr lang="mn-MN" dirty="0" smtClean="0">
                <a:latin typeface="Arial" pitchFamily="34" charset="0"/>
                <a:cs typeface="Arial" pitchFamily="34" charset="0"/>
              </a:rPr>
              <a:t> Өв залгамжлагч</a:t>
            </a:r>
            <a:endParaRPr lang="en-US" dirty="0">
              <a:latin typeface="Arial" pitchFamily="34" charset="0"/>
              <a:cs typeface="Arial" pitchFamily="34" charset="0"/>
            </a:endParaRPr>
          </a:p>
        </p:txBody>
      </p:sp>
      <p:cxnSp>
        <p:nvCxnSpPr>
          <p:cNvPr id="18" name="Straight Arrow Connector 17"/>
          <p:cNvCxnSpPr/>
          <p:nvPr/>
        </p:nvCxnSpPr>
        <p:spPr>
          <a:xfrm rot="10800000">
            <a:off x="3657600" y="2286000"/>
            <a:ext cx="3429000" cy="1588"/>
          </a:xfrm>
          <a:prstGeom prst="straightConnector1">
            <a:avLst/>
          </a:prstGeom>
          <a:ln>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6" idx="0"/>
            <a:endCxn id="16" idx="2"/>
          </p:cNvCxnSpPr>
          <p:nvPr/>
        </p:nvCxnSpPr>
        <p:spPr>
          <a:xfrm rot="5400000" flipH="1" flipV="1">
            <a:off x="2019300" y="2819400"/>
            <a:ext cx="4572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rot="5400000" flipH="1" flipV="1">
            <a:off x="6553994" y="2819400"/>
            <a:ext cx="1066800" cy="1588"/>
          </a:xfrm>
          <a:prstGeom prst="straightConnector1">
            <a:avLst/>
          </a:prstGeom>
          <a:ln>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mn-MN" b="1" dirty="0" smtClean="0">
                <a:solidFill>
                  <a:srgbClr val="003399"/>
                </a:solidFill>
              </a:rPr>
              <a:t>БЕНЕФИШЕР</a:t>
            </a:r>
            <a:endParaRPr lang="en-US" b="1" dirty="0">
              <a:solidFill>
                <a:srgbClr val="003399"/>
              </a:solidFill>
            </a:endParaRPr>
          </a:p>
        </p:txBody>
      </p:sp>
      <p:sp>
        <p:nvSpPr>
          <p:cNvPr id="3" name="Content Placeholder 2"/>
          <p:cNvSpPr>
            <a:spLocks noGrp="1"/>
          </p:cNvSpPr>
          <p:nvPr>
            <p:ph sz="quarter" idx="1"/>
          </p:nvPr>
        </p:nvSpPr>
        <p:spPr/>
        <p:txBody>
          <a:bodyPr>
            <a:normAutofit/>
          </a:bodyPr>
          <a:lstStyle/>
          <a:p>
            <a:pPr algn="just"/>
            <a:r>
              <a:rPr lang="mn-MN" sz="2400" dirty="0" smtClean="0"/>
              <a:t>Даатгалын нөхөн төлбөрийг олгохоор гэрээнд нэрлэж заасан даатгагдагчийн зөвшөөрсөн иргэн, хуулийн этгээдийг бенефишер гэнэ.</a:t>
            </a:r>
          </a:p>
          <a:p>
            <a:pPr algn="just"/>
            <a:r>
              <a:rPr lang="mn-MN" sz="2400" dirty="0" smtClean="0"/>
              <a:t>Даатгагдагч нь даатгалын тохиолдол бий болсон үед өөрөө нөхөн төлбөрөө авах боломжгүй тохиолдолд нөхөн төлбөрийг бенефишерт олгоно.</a:t>
            </a:r>
          </a:p>
          <a:p>
            <a:pPr algn="just"/>
            <a:r>
              <a:rPr lang="mn-MN" sz="2400" dirty="0" smtClean="0"/>
              <a:t>Даатгалын тохиолдол бий болохоос өмнө даатгагдагч нь бенефишерээ өөрчилж болно.</a:t>
            </a:r>
          </a:p>
          <a:p>
            <a:pPr algn="just"/>
            <a:endParaRPr lang="mn-MN" sz="24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152400"/>
            <a:ext cx="8534400" cy="914400"/>
          </a:xfrm>
        </p:spPr>
        <p:txBody>
          <a:bodyPr>
            <a:noAutofit/>
          </a:bodyPr>
          <a:lstStyle/>
          <a:p>
            <a:r>
              <a:rPr lang="mn-MN" sz="2800" b="1" dirty="0" smtClean="0">
                <a:solidFill>
                  <a:srgbClr val="003399"/>
                </a:solidFill>
              </a:rPr>
              <a:t>ДААТГАЛЫН ТОХИОЛДОЛД</a:t>
            </a:r>
            <a:br>
              <a:rPr lang="mn-MN" sz="2800" b="1" dirty="0" smtClean="0">
                <a:solidFill>
                  <a:srgbClr val="003399"/>
                </a:solidFill>
              </a:rPr>
            </a:br>
            <a:r>
              <a:rPr lang="mn-MN" sz="2800" b="1" dirty="0" smtClean="0">
                <a:solidFill>
                  <a:srgbClr val="003399"/>
                </a:solidFill>
              </a:rPr>
              <a:t>ХАМААРАХГҮЙ ЭРСДЛҮҮД</a:t>
            </a:r>
            <a:endParaRPr lang="en-US" sz="2800" b="1" dirty="0">
              <a:solidFill>
                <a:srgbClr val="003399"/>
              </a:solidFill>
            </a:endParaRPr>
          </a:p>
        </p:txBody>
      </p:sp>
      <p:sp>
        <p:nvSpPr>
          <p:cNvPr id="3" name="Content Placeholder 2"/>
          <p:cNvSpPr>
            <a:spLocks noGrp="1"/>
          </p:cNvSpPr>
          <p:nvPr>
            <p:ph sz="quarter" idx="1"/>
          </p:nvPr>
        </p:nvSpPr>
        <p:spPr>
          <a:xfrm>
            <a:off x="301752" y="1527048"/>
            <a:ext cx="8503920" cy="4873752"/>
          </a:xfrm>
        </p:spPr>
        <p:txBody>
          <a:bodyPr>
            <a:normAutofit/>
          </a:bodyPr>
          <a:lstStyle/>
          <a:p>
            <a:pPr algn="just">
              <a:buNone/>
            </a:pPr>
            <a:r>
              <a:rPr lang="mn-MN" sz="2200" dirty="0" smtClean="0"/>
              <a:t>	</a:t>
            </a:r>
            <a:r>
              <a:rPr lang="mn-MN" sz="2200" dirty="0" smtClean="0"/>
              <a:t>	</a:t>
            </a:r>
            <a:r>
              <a:rPr lang="mn-MN" sz="2200" dirty="0" smtClean="0">
                <a:solidFill>
                  <a:srgbClr val="002060"/>
                </a:solidFill>
              </a:rPr>
              <a:t>Даатгагдагч </a:t>
            </a:r>
            <a:r>
              <a:rPr lang="mn-MN" sz="2200" dirty="0" smtClean="0">
                <a:solidFill>
                  <a:srgbClr val="002060"/>
                </a:solidFill>
              </a:rPr>
              <a:t>нь гэрээ байгуулахаас өмнө тахир дутуугийн      1, 2-р зэргийн групптэй байсан, эсхүл дараах нөхцөл байдал үүссэн байсан бөгөөд тэдгээр нь даатгалын тохиолдол болох шалтгаан болсон тохиолдолд нөхөн төлбөр олгохгүй.</a:t>
            </a:r>
          </a:p>
          <a:p>
            <a:pPr algn="just"/>
            <a:r>
              <a:rPr lang="mn-MN" sz="2200" dirty="0" smtClean="0"/>
              <a:t>Хорт хавдраар өвчилсөн, элэгний В, С вирус тээгчийн улмаас эмнэлэг диспансерын байнгын хяналтанд байдаг</a:t>
            </a:r>
          </a:p>
          <a:p>
            <a:pPr algn="just"/>
            <a:r>
              <a:rPr lang="mn-MN" sz="2200" dirty="0" smtClean="0"/>
              <a:t>ДОХ-оор өвчилсөн, ХДХВ-ийн халдвар авсан нь тогтоогдсон</a:t>
            </a:r>
          </a:p>
          <a:p>
            <a:pPr algn="just"/>
            <a:r>
              <a:rPr lang="mn-MN" sz="2200" dirty="0" smtClean="0"/>
              <a:t>Эмчилгээний болон бусад зориулалтаар мансууруулах болон хортой бодис хэрэглэдэг, архинд донтох өвчтөн</a:t>
            </a:r>
          </a:p>
          <a:p>
            <a:pPr algn="just"/>
            <a:r>
              <a:rPr lang="mn-MN" sz="2200" dirty="0" smtClean="0"/>
              <a:t>Мэдрэлийн болон сэтгэл санааны гүн хямралд ордгийн улмаас эмнэлэг диспансерийн хяналтанд байгаа өвчтөн /унах, татах өвчтэй хүмүүс г.м/</a:t>
            </a:r>
          </a:p>
          <a:p>
            <a:pPr algn="just"/>
            <a:endParaRPr lang="en-US" sz="1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1752" y="1527048"/>
            <a:ext cx="8503920" cy="4873752"/>
          </a:xfrm>
        </p:spPr>
        <p:txBody>
          <a:bodyPr>
            <a:normAutofit lnSpcReduction="10000"/>
          </a:bodyPr>
          <a:lstStyle/>
          <a:p>
            <a:pPr algn="just">
              <a:buNone/>
            </a:pPr>
            <a:r>
              <a:rPr lang="mn-MN" sz="2000" dirty="0" smtClean="0">
                <a:solidFill>
                  <a:srgbClr val="002060"/>
                </a:solidFill>
              </a:rPr>
              <a:t>	</a:t>
            </a:r>
            <a:r>
              <a:rPr lang="mn-MN" sz="2000" dirty="0" smtClean="0">
                <a:solidFill>
                  <a:srgbClr val="002060"/>
                </a:solidFill>
              </a:rPr>
              <a:t>	Дараах </a:t>
            </a:r>
            <a:r>
              <a:rPr lang="mn-MN" sz="2000" dirty="0" smtClean="0">
                <a:solidFill>
                  <a:srgbClr val="002060"/>
                </a:solidFill>
              </a:rPr>
              <a:t>үйлдлийн улмаас бий болсон тохиолдлыг даатгалын тохиолдолд тооцохгүй бөгөөд нөхөн төлбөр олгохгүй. Үүнд:</a:t>
            </a:r>
          </a:p>
          <a:p>
            <a:pPr algn="just"/>
            <a:r>
              <a:rPr lang="mn-MN" sz="2000" dirty="0" smtClean="0"/>
              <a:t>Даатгагдагч амиа хорлосон</a:t>
            </a:r>
          </a:p>
          <a:p>
            <a:pPr algn="just"/>
            <a:r>
              <a:rPr lang="mn-MN" sz="2000" dirty="0" smtClean="0"/>
              <a:t>Даатгуулагч даатгагдагчийн амь насыг санаатай хохироосон</a:t>
            </a:r>
          </a:p>
          <a:p>
            <a:pPr algn="just"/>
            <a:r>
              <a:rPr lang="mn-MN" sz="2000" dirty="0" smtClean="0"/>
              <a:t>Даатгагдагч санаатайгаар эд эрхтэнээ гэмтээснээс</a:t>
            </a:r>
          </a:p>
          <a:p>
            <a:r>
              <a:rPr lang="mn-MN" sz="2000" dirty="0" smtClean="0"/>
              <a:t>Даатгагдагч мансууруулах бодис, сэтгэцэд нөлөөлөх, гүн хордлогод оруулах эм бэлдмэл хэрэглэсний улмаас</a:t>
            </a:r>
          </a:p>
          <a:p>
            <a:r>
              <a:rPr lang="mn-MN" sz="2000" dirty="0" smtClean="0"/>
              <a:t>Даатгагдагч согтууруулах ундаа хэрэглэснээс гүн хордлогод орсны улмаас</a:t>
            </a:r>
          </a:p>
          <a:p>
            <a:r>
              <a:rPr lang="mn-MN" sz="2000" dirty="0" smtClean="0"/>
              <a:t>Даатгагдагч тээврийн хэрэгслийг согтуугаар жолоодсон, жолоодох эрхгүйгээр жолоодсон, жолоодох эрхгүй этгээдэд жолоо шилжүүлснээс</a:t>
            </a:r>
          </a:p>
          <a:p>
            <a:r>
              <a:rPr lang="mn-MN" sz="2000" dirty="0" smtClean="0"/>
              <a:t>Даатгагдагч гэмт хэрэг үйлдсэн, үйлдэхийг завдсан, гэмт хэргийн зохион байгуулагчаар оролцсоноос</a:t>
            </a:r>
          </a:p>
          <a:p>
            <a:r>
              <a:rPr lang="mn-MN" sz="2000" dirty="0" smtClean="0"/>
              <a:t>Даатгагдагч ДОХ-р өвчилсний улмаас</a:t>
            </a:r>
          </a:p>
        </p:txBody>
      </p:sp>
      <p:sp>
        <p:nvSpPr>
          <p:cNvPr id="4" name="Title 1"/>
          <p:cNvSpPr>
            <a:spLocks noGrp="1"/>
          </p:cNvSpPr>
          <p:nvPr>
            <p:ph type="title"/>
          </p:nvPr>
        </p:nvSpPr>
        <p:spPr>
          <a:xfrm>
            <a:off x="301752" y="228600"/>
            <a:ext cx="8534400" cy="838200"/>
          </a:xfrm>
        </p:spPr>
        <p:txBody>
          <a:bodyPr>
            <a:noAutofit/>
          </a:bodyPr>
          <a:lstStyle/>
          <a:p>
            <a:r>
              <a:rPr lang="mn-MN" sz="2800" b="1" dirty="0" smtClean="0">
                <a:solidFill>
                  <a:srgbClr val="003399"/>
                </a:solidFill>
              </a:rPr>
              <a:t>ДААТГАЛЫН ТОХИОЛДОЛД</a:t>
            </a:r>
            <a:br>
              <a:rPr lang="mn-MN" sz="2800" b="1" dirty="0" smtClean="0">
                <a:solidFill>
                  <a:srgbClr val="003399"/>
                </a:solidFill>
              </a:rPr>
            </a:br>
            <a:r>
              <a:rPr lang="mn-MN" sz="2800" b="1" dirty="0" smtClean="0">
                <a:solidFill>
                  <a:srgbClr val="003399"/>
                </a:solidFill>
              </a:rPr>
              <a:t>ХАМААРАХГҮЙ ЭРСДЛҮҮД</a:t>
            </a:r>
            <a:endParaRPr lang="en-US" sz="2800" b="1" dirty="0">
              <a:solidFill>
                <a:srgbClr val="003399"/>
              </a:solidFill>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5545</TotalTime>
  <Words>828</Words>
  <Application>Microsoft PowerPoint 7.0</Application>
  <PresentationFormat>On-screen Show (4:3)</PresentationFormat>
  <Paragraphs>131</Paragraphs>
  <Slides>22</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24" baseType="lpstr">
      <vt:lpstr>Civic</vt:lpstr>
      <vt:lpstr>Clip</vt:lpstr>
      <vt:lpstr>Slide 1</vt:lpstr>
      <vt:lpstr>ХЭРЭГЦЭЭ, ШААРДЛАГА</vt:lpstr>
      <vt:lpstr>Slide 3</vt:lpstr>
      <vt:lpstr>Slide 4</vt:lpstr>
      <vt:lpstr>Slide 5</vt:lpstr>
      <vt:lpstr>АЖИЛТАНД ЗОРИУЛСАН ДААТГАЛ</vt:lpstr>
      <vt:lpstr>БЕНЕФИШЕР</vt:lpstr>
      <vt:lpstr>ДААТГАЛЫН ТОХИОЛДОЛД ХАМААРАХГҮЙ ЭРСДЛҮҮД</vt:lpstr>
      <vt:lpstr>ДААТГАЛЫН ТОХИОЛДОЛД ХАМААРАХГҮЙ ЭРСДЛҮҮД</vt:lpstr>
      <vt:lpstr>ДААТГАЛЫН ТОХИОЛДОЛД ХАМААРАХГҮЙ ЭРСДЛҮҮД</vt:lpstr>
      <vt:lpstr>Slide 11</vt:lpstr>
      <vt:lpstr>ДААТГАЛЫН ТОХИОЛДОЛ БИЙ БОЛСОН ҮЕД ЯАХ ВЭ?</vt:lpstr>
      <vt:lpstr>НӨХӨН ТӨЛБӨРИЙГ ОЛГОХОД ШААРДАХ БИЧИГ БАРИМТУУД</vt:lpstr>
      <vt:lpstr>НӨХӨН ТӨЛБӨРИЙГ ОЛГОХОД ШААРДАХ БИЧИГ БАРИМТУУД</vt:lpstr>
      <vt:lpstr>Даатгуулагчийн өв залгамжлах эрх бүхий этгээдэд нөхөн төлбөр олгох тохиолдлууд</vt:lpstr>
      <vt:lpstr>НЭМЭЛТ ӨӨРЧЛӨЛТ</vt:lpstr>
      <vt:lpstr>АНХААРАХ ЗҮЙЛ</vt:lpstr>
      <vt:lpstr>Slide 18</vt:lpstr>
      <vt:lpstr>Slide 19</vt:lpstr>
      <vt:lpstr>Slide 20</vt:lpstr>
      <vt:lpstr>ХОЛБОО БАРИХ</vt:lpstr>
      <vt:lpstr>Slide 22</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dc:title>
  <dc:creator>Bayar</dc:creator>
  <cp:lastModifiedBy>Uchral</cp:lastModifiedBy>
  <cp:revision>320</cp:revision>
  <dcterms:created xsi:type="dcterms:W3CDTF">2003-03-13T16:20:12Z</dcterms:created>
  <dcterms:modified xsi:type="dcterms:W3CDTF">2012-11-09T02:13:12Z</dcterms:modified>
</cp:coreProperties>
</file>