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embeddings/oleObject2.bin" ContentType="application/vnd.openxmlformats-officedocument.oleObjec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3.bin" ContentType="application/vnd.openxmlformats-officedocument.oleObject"/>
  <Override PartName="/ppt/embeddings/oleObject1.bin" ContentType="application/vnd.openxmlformats-officedocument.oleObject"/>
  <Override PartName="/ppt/legacyDocTextInfo.bin" ContentType="application/vnd.ms-office.legacyDocTextInfo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82" r:id="rId4"/>
    <p:sldId id="375" r:id="rId5"/>
    <p:sldId id="376" r:id="rId6"/>
    <p:sldId id="270" r:id="rId7"/>
    <p:sldId id="274" r:id="rId8"/>
    <p:sldId id="271" r:id="rId9"/>
    <p:sldId id="272" r:id="rId10"/>
    <p:sldId id="273" r:id="rId11"/>
    <p:sldId id="373" r:id="rId12"/>
    <p:sldId id="390" r:id="rId13"/>
    <p:sldId id="391" r:id="rId14"/>
    <p:sldId id="392" r:id="rId15"/>
    <p:sldId id="393" r:id="rId16"/>
    <p:sldId id="374" r:id="rId17"/>
    <p:sldId id="266" r:id="rId18"/>
    <p:sldId id="409" r:id="rId19"/>
    <p:sldId id="410" r:id="rId20"/>
    <p:sldId id="411" r:id="rId21"/>
    <p:sldId id="277" r:id="rId22"/>
    <p:sldId id="278" r:id="rId23"/>
    <p:sldId id="279" r:id="rId24"/>
    <p:sldId id="280" r:id="rId25"/>
    <p:sldId id="281" r:id="rId26"/>
    <p:sldId id="413" r:id="rId27"/>
    <p:sldId id="414" r:id="rId28"/>
    <p:sldId id="415" r:id="rId29"/>
    <p:sldId id="416" r:id="rId30"/>
    <p:sldId id="417" r:id="rId31"/>
    <p:sldId id="418" r:id="rId32"/>
    <p:sldId id="412" r:id="rId33"/>
    <p:sldId id="283" r:id="rId34"/>
    <p:sldId id="285" r:id="rId35"/>
    <p:sldId id="286" r:id="rId36"/>
    <p:sldId id="284" r:id="rId37"/>
    <p:sldId id="384" r:id="rId38"/>
    <p:sldId id="264" r:id="rId39"/>
    <p:sldId id="383" r:id="rId40"/>
    <p:sldId id="377" r:id="rId41"/>
    <p:sldId id="378" r:id="rId42"/>
    <p:sldId id="379" r:id="rId43"/>
    <p:sldId id="380" r:id="rId44"/>
    <p:sldId id="381" r:id="rId45"/>
    <p:sldId id="382" r:id="rId46"/>
    <p:sldId id="394" r:id="rId47"/>
    <p:sldId id="395" r:id="rId48"/>
    <p:sldId id="419" r:id="rId49"/>
    <p:sldId id="420" r:id="rId50"/>
    <p:sldId id="287" r:id="rId51"/>
    <p:sldId id="402" r:id="rId52"/>
    <p:sldId id="289" r:id="rId53"/>
    <p:sldId id="288" r:id="rId54"/>
    <p:sldId id="401" r:id="rId55"/>
    <p:sldId id="400" r:id="rId56"/>
    <p:sldId id="294" r:id="rId57"/>
    <p:sldId id="296" r:id="rId58"/>
    <p:sldId id="297" r:id="rId59"/>
    <p:sldId id="306" r:id="rId60"/>
    <p:sldId id="307" r:id="rId61"/>
    <p:sldId id="298" r:id="rId62"/>
    <p:sldId id="360" r:id="rId63"/>
    <p:sldId id="397" r:id="rId64"/>
    <p:sldId id="398" r:id="rId65"/>
    <p:sldId id="399" r:id="rId66"/>
    <p:sldId id="361" r:id="rId67"/>
    <p:sldId id="371" r:id="rId68"/>
    <p:sldId id="290" r:id="rId69"/>
    <p:sldId id="291" r:id="rId70"/>
    <p:sldId id="421" r:id="rId71"/>
    <p:sldId id="422" r:id="rId72"/>
    <p:sldId id="423" r:id="rId73"/>
    <p:sldId id="292" r:id="rId74"/>
    <p:sldId id="355" r:id="rId75"/>
    <p:sldId id="356" r:id="rId76"/>
    <p:sldId id="357" r:id="rId77"/>
    <p:sldId id="331" r:id="rId78"/>
    <p:sldId id="330" r:id="rId79"/>
    <p:sldId id="372" r:id="rId80"/>
    <p:sldId id="301" r:id="rId81"/>
    <p:sldId id="302" r:id="rId82"/>
    <p:sldId id="303" r:id="rId83"/>
    <p:sldId id="304" r:id="rId84"/>
    <p:sldId id="305" r:id="rId8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100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microsoft.com/office/2006/relationships/legacyDocTextInfo" Target="legacyDocTextInfo.bin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8.bin"/><Relationship Id="rId3" Type="http://schemas.microsoft.com/office/2006/relationships/legacyDiagramText" Target="legacyDiagramText13.bin"/><Relationship Id="rId7" Type="http://schemas.microsoft.com/office/2006/relationships/legacyDiagramText" Target="legacyDiagramText17.bin"/><Relationship Id="rId2" Type="http://schemas.microsoft.com/office/2006/relationships/legacyDiagramText" Target="legacyDiagramText12.bin"/><Relationship Id="rId1" Type="http://schemas.microsoft.com/office/2006/relationships/legacyDiagramText" Target="legacyDiagramText11.bin"/><Relationship Id="rId6" Type="http://schemas.microsoft.com/office/2006/relationships/legacyDiagramText" Target="legacyDiagramText16.bin"/><Relationship Id="rId5" Type="http://schemas.microsoft.com/office/2006/relationships/legacyDiagramText" Target="legacyDiagramText15.bin"/><Relationship Id="rId10" Type="http://schemas.microsoft.com/office/2006/relationships/legacyDiagramText" Target="legacyDiagramText20.bin"/><Relationship Id="rId4" Type="http://schemas.microsoft.com/office/2006/relationships/legacyDiagramText" Target="legacyDiagramText14.bin"/><Relationship Id="rId9" Type="http://schemas.microsoft.com/office/2006/relationships/legacyDiagramText" Target="legacyDiagramText19.bin"/></Relationships>
</file>

<file path=ppt/drawings/_rels/vmlDrawing3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28.bin"/><Relationship Id="rId3" Type="http://schemas.microsoft.com/office/2006/relationships/legacyDiagramText" Target="legacyDiagramText23.bin"/><Relationship Id="rId7" Type="http://schemas.microsoft.com/office/2006/relationships/legacyDiagramText" Target="legacyDiagramText27.bin"/><Relationship Id="rId2" Type="http://schemas.microsoft.com/office/2006/relationships/legacyDiagramText" Target="legacyDiagramText22.bin"/><Relationship Id="rId1" Type="http://schemas.microsoft.com/office/2006/relationships/legacyDiagramText" Target="legacyDiagramText21.bin"/><Relationship Id="rId6" Type="http://schemas.microsoft.com/office/2006/relationships/legacyDiagramText" Target="legacyDiagramText26.bin"/><Relationship Id="rId5" Type="http://schemas.microsoft.com/office/2006/relationships/legacyDiagramText" Target="legacyDiagramText25.bin"/><Relationship Id="rId10" Type="http://schemas.microsoft.com/office/2006/relationships/legacyDiagramText" Target="legacyDiagramText30.bin"/><Relationship Id="rId4" Type="http://schemas.microsoft.com/office/2006/relationships/legacyDiagramText" Target="legacyDiagramText24.bin"/><Relationship Id="rId9" Type="http://schemas.microsoft.com/office/2006/relationships/legacyDiagramText" Target="legacyDiagramText29.bin"/></Relationships>
</file>

<file path=ppt/drawings/_rels/vmlDrawing4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38.bin"/><Relationship Id="rId3" Type="http://schemas.microsoft.com/office/2006/relationships/legacyDiagramText" Target="legacyDiagramText33.bin"/><Relationship Id="rId7" Type="http://schemas.microsoft.com/office/2006/relationships/legacyDiagramText" Target="legacyDiagramText37.bin"/><Relationship Id="rId2" Type="http://schemas.microsoft.com/office/2006/relationships/legacyDiagramText" Target="legacyDiagramText32.bin"/><Relationship Id="rId1" Type="http://schemas.microsoft.com/office/2006/relationships/legacyDiagramText" Target="legacyDiagramText31.bin"/><Relationship Id="rId6" Type="http://schemas.microsoft.com/office/2006/relationships/legacyDiagramText" Target="legacyDiagramText36.bin"/><Relationship Id="rId5" Type="http://schemas.microsoft.com/office/2006/relationships/legacyDiagramText" Target="legacyDiagramText35.bin"/><Relationship Id="rId10" Type="http://schemas.microsoft.com/office/2006/relationships/legacyDiagramText" Target="legacyDiagramText40.bin"/><Relationship Id="rId4" Type="http://schemas.microsoft.com/office/2006/relationships/legacyDiagramText" Target="legacyDiagramText34.bin"/><Relationship Id="rId9" Type="http://schemas.microsoft.com/office/2006/relationships/legacyDiagramText" Target="legacyDiagramText39.bin"/></Relationships>
</file>

<file path=ppt/drawings/_rels/vmlDrawing5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48.bin"/><Relationship Id="rId3" Type="http://schemas.microsoft.com/office/2006/relationships/legacyDiagramText" Target="legacyDiagramText43.bin"/><Relationship Id="rId7" Type="http://schemas.microsoft.com/office/2006/relationships/legacyDiagramText" Target="legacyDiagramText47.bin"/><Relationship Id="rId2" Type="http://schemas.microsoft.com/office/2006/relationships/legacyDiagramText" Target="legacyDiagramText42.bin"/><Relationship Id="rId1" Type="http://schemas.microsoft.com/office/2006/relationships/legacyDiagramText" Target="legacyDiagramText41.bin"/><Relationship Id="rId6" Type="http://schemas.microsoft.com/office/2006/relationships/legacyDiagramText" Target="legacyDiagramText46.bin"/><Relationship Id="rId5" Type="http://schemas.microsoft.com/office/2006/relationships/legacyDiagramText" Target="legacyDiagramText45.bin"/><Relationship Id="rId10" Type="http://schemas.microsoft.com/office/2006/relationships/legacyDiagramText" Target="legacyDiagramText50.bin"/><Relationship Id="rId4" Type="http://schemas.microsoft.com/office/2006/relationships/legacyDiagramText" Target="legacyDiagramText44.bin"/><Relationship Id="rId9" Type="http://schemas.microsoft.com/office/2006/relationships/legacyDiagramText" Target="legacyDiagramText49.bin"/></Relationships>
</file>

<file path=ppt/drawings/_rels/vmlDrawing6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58.bin"/><Relationship Id="rId3" Type="http://schemas.microsoft.com/office/2006/relationships/legacyDiagramText" Target="legacyDiagramText53.bin"/><Relationship Id="rId7" Type="http://schemas.microsoft.com/office/2006/relationships/legacyDiagramText" Target="legacyDiagramText57.bin"/><Relationship Id="rId2" Type="http://schemas.microsoft.com/office/2006/relationships/legacyDiagramText" Target="legacyDiagramText52.bin"/><Relationship Id="rId1" Type="http://schemas.microsoft.com/office/2006/relationships/legacyDiagramText" Target="legacyDiagramText51.bin"/><Relationship Id="rId6" Type="http://schemas.microsoft.com/office/2006/relationships/legacyDiagramText" Target="legacyDiagramText56.bin"/><Relationship Id="rId5" Type="http://schemas.microsoft.com/office/2006/relationships/legacyDiagramText" Target="legacyDiagramText55.bin"/><Relationship Id="rId10" Type="http://schemas.microsoft.com/office/2006/relationships/legacyDiagramText" Target="legacyDiagramText60.bin"/><Relationship Id="rId4" Type="http://schemas.microsoft.com/office/2006/relationships/legacyDiagramText" Target="legacyDiagramText54.bin"/><Relationship Id="rId9" Type="http://schemas.microsoft.com/office/2006/relationships/legacyDiagramText" Target="legacyDiagramText59.bin"/></Relationships>
</file>

<file path=ppt/drawings/_rels/vmlDrawing7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68.bin"/><Relationship Id="rId3" Type="http://schemas.microsoft.com/office/2006/relationships/legacyDiagramText" Target="legacyDiagramText63.bin"/><Relationship Id="rId7" Type="http://schemas.microsoft.com/office/2006/relationships/legacyDiagramText" Target="legacyDiagramText67.bin"/><Relationship Id="rId2" Type="http://schemas.microsoft.com/office/2006/relationships/legacyDiagramText" Target="legacyDiagramText62.bin"/><Relationship Id="rId1" Type="http://schemas.microsoft.com/office/2006/relationships/legacyDiagramText" Target="legacyDiagramText61.bin"/><Relationship Id="rId6" Type="http://schemas.microsoft.com/office/2006/relationships/legacyDiagramText" Target="legacyDiagramText66.bin"/><Relationship Id="rId5" Type="http://schemas.microsoft.com/office/2006/relationships/legacyDiagramText" Target="legacyDiagramText65.bin"/><Relationship Id="rId10" Type="http://schemas.microsoft.com/office/2006/relationships/legacyDiagramText" Target="legacyDiagramText70.bin"/><Relationship Id="rId4" Type="http://schemas.microsoft.com/office/2006/relationships/legacyDiagramText" Target="legacyDiagramText64.bin"/><Relationship Id="rId9" Type="http://schemas.microsoft.com/office/2006/relationships/legacyDiagramText" Target="legacyDiagramText69.bin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9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78.bin"/><Relationship Id="rId3" Type="http://schemas.microsoft.com/office/2006/relationships/legacyDiagramText" Target="legacyDiagramText73.bin"/><Relationship Id="rId7" Type="http://schemas.microsoft.com/office/2006/relationships/legacyDiagramText" Target="legacyDiagramText77.bin"/><Relationship Id="rId2" Type="http://schemas.microsoft.com/office/2006/relationships/legacyDiagramText" Target="legacyDiagramText72.bin"/><Relationship Id="rId1" Type="http://schemas.microsoft.com/office/2006/relationships/legacyDiagramText" Target="legacyDiagramText71.bin"/><Relationship Id="rId6" Type="http://schemas.microsoft.com/office/2006/relationships/legacyDiagramText" Target="legacyDiagramText76.bin"/><Relationship Id="rId5" Type="http://schemas.microsoft.com/office/2006/relationships/legacyDiagramText" Target="legacyDiagramText75.bin"/><Relationship Id="rId10" Type="http://schemas.microsoft.com/office/2006/relationships/legacyDiagramText" Target="legacyDiagramText80.bin"/><Relationship Id="rId4" Type="http://schemas.microsoft.com/office/2006/relationships/legacyDiagramText" Target="legacyDiagramText74.bin"/><Relationship Id="rId9" Type="http://schemas.microsoft.com/office/2006/relationships/legacyDiagramText" Target="legacyDiagramText7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78262-1A43-4E26-A824-F18C6B96531E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C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C9F33-AF36-426F-98BD-776E6A5A408C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C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AC16D-354E-46F2-9E07-DEB6F9B1E610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32FFE6E-3E35-4129-9F55-4CB10E67B347}" type="slidenum">
              <a:rPr lang="fr-CA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re et graphique ou organigramme hiérarc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graphique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C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2864B-F8E1-4482-93D4-177AF8688E63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8970A-574C-4727-9B30-9CBA1E32D9EE}" type="datetimeFigureOut">
              <a:rPr lang="fr-FR" smtClean="0"/>
              <a:pPr/>
              <a:t>31/03/2011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17416-CC1F-4F92-B4FD-AA033BEBD7B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5" r:id="rId15"/>
    <p:sldLayoutId id="214748366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3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6.v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7.v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8.v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9.v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0.v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fr-CA" b="1" dirty="0" smtClean="0"/>
              <a:t>Implantation d’une stratégie d’orientation client</a:t>
            </a:r>
            <a:endParaRPr lang="fr-CA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76730"/>
            <a:ext cx="6400800" cy="1752600"/>
          </a:xfrm>
        </p:spPr>
        <p:txBody>
          <a:bodyPr>
            <a:normAutofit/>
          </a:bodyPr>
          <a:lstStyle/>
          <a:p>
            <a:r>
              <a:rPr lang="fr-CA" dirty="0" smtClean="0"/>
              <a:t>Cas de la caisse de Saint-Roch-de L’Achigan</a:t>
            </a:r>
          </a:p>
          <a:p>
            <a:r>
              <a:rPr lang="fr-CA" dirty="0" smtClean="0"/>
              <a:t>Hiver </a:t>
            </a:r>
            <a:r>
              <a:rPr lang="fr-CA" dirty="0" smtClean="0"/>
              <a:t>2011</a:t>
            </a:r>
            <a:endParaRPr lang="fr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0000FF"/>
          </a:solidFill>
          <a:effectLst>
            <a:prstShdw prst="shdw13" dist="53882" dir="13500000">
              <a:schemeClr val="bg2"/>
            </a:prstShdw>
          </a:effec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H" sz="3600" b="1" smtClean="0">
                <a:solidFill>
                  <a:srgbClr val="FFFF00"/>
                </a:solidFill>
              </a:rPr>
              <a:t>Difficultés liées à la gestion de la loyauté</a:t>
            </a:r>
            <a:endParaRPr lang="fr-CH" sz="36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mtClean="0"/>
              <a:t>Les entreprises qui doivent </a:t>
            </a:r>
            <a:r>
              <a:rPr lang="fr-CH" b="1" u="sng" smtClean="0">
                <a:solidFill>
                  <a:srgbClr val="0000FF"/>
                </a:solidFill>
              </a:rPr>
              <a:t>se transformer</a:t>
            </a:r>
            <a:endParaRPr lang="fr-CH" smtClean="0"/>
          </a:p>
          <a:p>
            <a:pPr lvl="1" eaLnBrk="1" hangingPunct="1"/>
            <a:r>
              <a:rPr lang="fr-CH" b="1" u="sng" smtClean="0">
                <a:solidFill>
                  <a:srgbClr val="FF0000"/>
                </a:solidFill>
              </a:rPr>
              <a:t>meilleur équilibre</a:t>
            </a:r>
            <a:r>
              <a:rPr lang="fr-CH" smtClean="0"/>
              <a:t> entre</a:t>
            </a:r>
          </a:p>
          <a:p>
            <a:pPr lvl="2" eaLnBrk="1" hangingPunct="1"/>
            <a:r>
              <a:rPr lang="fr-CH" b="1" smtClean="0"/>
              <a:t>les loyautés personnelles</a:t>
            </a:r>
          </a:p>
          <a:p>
            <a:pPr lvl="2" eaLnBrk="1" hangingPunct="1"/>
            <a:r>
              <a:rPr lang="fr-CH" b="1" smtClean="0"/>
              <a:t>les loyautés collectives</a:t>
            </a:r>
            <a:endParaRPr lang="fr-CH" smtClean="0"/>
          </a:p>
          <a:p>
            <a:pPr lvl="1" eaLnBrk="1" hangingPunct="1"/>
            <a:r>
              <a:rPr lang="fr-CH" smtClean="0"/>
              <a:t>un management </a:t>
            </a:r>
            <a:r>
              <a:rPr lang="fr-CH" b="1" u="sng" smtClean="0">
                <a:solidFill>
                  <a:srgbClr val="FF0000"/>
                </a:solidFill>
              </a:rPr>
              <a:t>centré sur la personne</a:t>
            </a:r>
            <a:endParaRPr lang="fr-CH" smtClean="0"/>
          </a:p>
          <a:p>
            <a:pPr lvl="1" eaLnBrk="1" hangingPunct="1"/>
            <a:r>
              <a:rPr lang="fr-CH" smtClean="0"/>
              <a:t>un travail en accord avec </a:t>
            </a:r>
            <a:r>
              <a:rPr lang="fr-CH" b="1" u="sng" smtClean="0">
                <a:solidFill>
                  <a:srgbClr val="0000FF"/>
                </a:solidFill>
              </a:rPr>
              <a:t>les principes personnels</a:t>
            </a:r>
            <a:endParaRPr lang="fr-CH" smtClean="0"/>
          </a:p>
          <a:p>
            <a:pPr lvl="1" eaLnBrk="1" hangingPunct="1"/>
            <a:r>
              <a:rPr lang="fr-CH" smtClean="0"/>
              <a:t>à peine </a:t>
            </a:r>
            <a:r>
              <a:rPr lang="fr-CH" b="1" u="sng" smtClean="0">
                <a:solidFill>
                  <a:srgbClr val="FF0000"/>
                </a:solidFill>
              </a:rPr>
              <a:t>5 % des entreprises</a:t>
            </a:r>
            <a:r>
              <a:rPr lang="fr-CH" smtClean="0"/>
              <a:t> qui y arrivent...</a:t>
            </a:r>
            <a:endParaRPr lang="fr-CH" b="1" u="sng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b="1" dirty="0" smtClean="0"/>
              <a:t>L’implantation d’une orientation client…pour mériter la loyauté des clients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750" y="1989138"/>
            <a:ext cx="8229600" cy="1727200"/>
          </a:xfrm>
          <a:prstGeom prst="can">
            <a:avLst>
              <a:gd name="adj" fmla="val 25000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sz="4000" b="1" dirty="0" smtClean="0"/>
              <a:t>Les capacités </a:t>
            </a:r>
            <a:endParaRPr lang="fr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 marL="800100" lvl="1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1600" dirty="0" smtClean="0"/>
              <a:t>Un </a:t>
            </a:r>
            <a:r>
              <a:rPr lang="fr-CA" sz="1800" b="1" u="sng" dirty="0" smtClean="0">
                <a:solidFill>
                  <a:schemeClr val="tx2"/>
                </a:solidFill>
              </a:rPr>
              <a:t>style de leadership </a:t>
            </a:r>
            <a:r>
              <a:rPr lang="fr-CA" sz="1600" dirty="0" smtClean="0"/>
              <a:t>qui reconnaît le </a:t>
            </a:r>
            <a:r>
              <a:rPr lang="fr-CA" sz="1600" b="1" dirty="0" smtClean="0"/>
              <a:t>paradoxe de la direction «top down» et l’influence qui doit venir d’en bas</a:t>
            </a:r>
          </a:p>
          <a:p>
            <a:pPr lvl="2" eaLnBrk="1" hangingPunct="1">
              <a:lnSpc>
                <a:spcPct val="90000"/>
              </a:lnSpc>
            </a:pPr>
            <a:r>
              <a:rPr lang="fr-CA" sz="1400" dirty="0" smtClean="0"/>
              <a:t>Le cadre senior qui communique la direction mais apprend du </a:t>
            </a:r>
            <a:r>
              <a:rPr lang="fr-CA" sz="1400" b="1" u="sng" dirty="0" smtClean="0"/>
              <a:t>feedback des employés de bas en haut</a:t>
            </a:r>
          </a:p>
          <a:p>
            <a:pPr marL="800100" lvl="1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1600" dirty="0" smtClean="0"/>
              <a:t>Une stratégie claire, des </a:t>
            </a:r>
            <a:r>
              <a:rPr lang="fr-CA" sz="1800" b="1" dirty="0" smtClean="0">
                <a:solidFill>
                  <a:schemeClr val="tx2"/>
                </a:solidFill>
              </a:rPr>
              <a:t>priorités claires</a:t>
            </a:r>
            <a:endParaRPr lang="fr-CA" sz="1600" b="1" dirty="0" smtClean="0">
              <a:solidFill>
                <a:schemeClr val="tx2"/>
              </a:solidFill>
            </a:endParaRPr>
          </a:p>
          <a:p>
            <a:pPr lvl="2" eaLnBrk="1" hangingPunct="1">
              <a:lnSpc>
                <a:spcPct val="90000"/>
              </a:lnSpc>
            </a:pPr>
            <a:r>
              <a:rPr lang="fr-CA" sz="1400" dirty="0" smtClean="0"/>
              <a:t>L’équipe senior formule la stratégie mais </a:t>
            </a:r>
            <a:r>
              <a:rPr lang="fr-CA" sz="1400" b="1" u="sng" dirty="0" smtClean="0"/>
              <a:t>consacre beaucoup de temps à discuter avec les différents niveaux hiérarchiques</a:t>
            </a:r>
          </a:p>
          <a:p>
            <a:pPr marL="800100" lvl="1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1600" dirty="0" smtClean="0"/>
              <a:t>Une </a:t>
            </a:r>
            <a:r>
              <a:rPr lang="fr-CA" sz="1800" b="1" dirty="0" smtClean="0">
                <a:solidFill>
                  <a:schemeClr val="tx2"/>
                </a:solidFill>
              </a:rPr>
              <a:t>équipe cadre efficace</a:t>
            </a:r>
            <a:endParaRPr lang="fr-CA" sz="1600" b="1" dirty="0" smtClean="0">
              <a:solidFill>
                <a:schemeClr val="tx2"/>
              </a:solidFill>
            </a:endParaRPr>
          </a:p>
          <a:p>
            <a:pPr lvl="2" eaLnBrk="1" hangingPunct="1">
              <a:lnSpc>
                <a:spcPct val="90000"/>
              </a:lnSpc>
            </a:pPr>
            <a:r>
              <a:rPr lang="fr-CA" sz="1400" b="1" dirty="0" smtClean="0"/>
              <a:t>Approche constructive des conflits </a:t>
            </a:r>
            <a:r>
              <a:rPr lang="fr-CA" sz="1400" dirty="0" smtClean="0"/>
              <a:t>et </a:t>
            </a:r>
            <a:r>
              <a:rPr lang="fr-CA" sz="1400" b="1" dirty="0" smtClean="0"/>
              <a:t>développement d’une voie commune</a:t>
            </a:r>
            <a:r>
              <a:rPr lang="fr-CA" sz="1400" dirty="0" smtClean="0"/>
              <a:t>, de sorte à maintenir un contexte approprié pour faciliter l’implantation de la stratégie</a:t>
            </a:r>
          </a:p>
          <a:p>
            <a:pPr marL="800100" lvl="1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1600" dirty="0" smtClean="0"/>
              <a:t>Une </a:t>
            </a:r>
            <a:r>
              <a:rPr lang="fr-CA" sz="1800" b="1" dirty="0" smtClean="0">
                <a:solidFill>
                  <a:schemeClr val="tx2"/>
                </a:solidFill>
              </a:rPr>
              <a:t>communication verticale ouverte</a:t>
            </a:r>
            <a:endParaRPr lang="fr-CA" sz="1600" b="1" dirty="0" smtClean="0">
              <a:solidFill>
                <a:schemeClr val="tx2"/>
              </a:solidFill>
            </a:endParaRPr>
          </a:p>
          <a:p>
            <a:pPr lvl="2" eaLnBrk="1" hangingPunct="1">
              <a:lnSpc>
                <a:spcPct val="90000"/>
              </a:lnSpc>
            </a:pPr>
            <a:r>
              <a:rPr lang="fr-CA" sz="1400" dirty="0" smtClean="0"/>
              <a:t>L’équipe senior et les différents niveaux qui sont engagés dans un dialogue ouvert au sujet de l’efficacité de l’organisation</a:t>
            </a:r>
          </a:p>
          <a:p>
            <a:pPr marL="800100" lvl="1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1600" dirty="0" smtClean="0"/>
              <a:t>Une </a:t>
            </a:r>
            <a:r>
              <a:rPr lang="fr-CA" sz="1800" b="1" dirty="0" smtClean="0">
                <a:solidFill>
                  <a:schemeClr val="tx2"/>
                </a:solidFill>
              </a:rPr>
              <a:t>coordination efficace entre les fonctions</a:t>
            </a:r>
            <a:endParaRPr lang="fr-CA" sz="1600" b="1" dirty="0" smtClean="0">
              <a:solidFill>
                <a:schemeClr val="tx2"/>
              </a:solidFill>
            </a:endParaRPr>
          </a:p>
          <a:p>
            <a:pPr marL="800100" lvl="1" indent="-3429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1600" b="1" dirty="0" smtClean="0">
                <a:solidFill>
                  <a:schemeClr val="tx2"/>
                </a:solidFill>
              </a:rPr>
              <a:t>Leadership de 1e ligne</a:t>
            </a:r>
          </a:p>
          <a:p>
            <a:pPr lvl="2" eaLnBrk="1" hangingPunct="1">
              <a:lnSpc>
                <a:spcPct val="90000"/>
              </a:lnSpc>
            </a:pPr>
            <a:r>
              <a:rPr lang="fr-CA" sz="1400" dirty="0" smtClean="0"/>
              <a:t>Les cadres intermédiaires qui ont les pouvoirs et sont responsables</a:t>
            </a:r>
          </a:p>
          <a:p>
            <a:pPr eaLnBrk="1" hangingPunct="1">
              <a:lnSpc>
                <a:spcPct val="90000"/>
              </a:lnSpc>
            </a:pPr>
            <a:r>
              <a:rPr lang="fr-CA" sz="1800" dirty="0" smtClean="0"/>
              <a:t>Pour développer ces habiletés, une organisation hiérarchique doit être </a:t>
            </a:r>
            <a:r>
              <a:rPr lang="fr-CA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gérée de manière non autoritaire</a:t>
            </a:r>
            <a:r>
              <a:rPr lang="fr-CA" sz="1800" dirty="0" smtClean="0"/>
              <a:t>…et les cadres doivent utiliser leur autorité pour</a:t>
            </a:r>
          </a:p>
          <a:p>
            <a:pPr lvl="1" eaLnBrk="1" hangingPunct="1">
              <a:lnSpc>
                <a:spcPct val="90000"/>
              </a:lnSpc>
            </a:pPr>
            <a:r>
              <a:rPr lang="fr-CA" sz="1600" dirty="0" smtClean="0"/>
              <a:t>Donner la direction</a:t>
            </a:r>
          </a:p>
          <a:p>
            <a:pPr lvl="1" eaLnBrk="1" hangingPunct="1">
              <a:lnSpc>
                <a:spcPct val="90000"/>
              </a:lnSpc>
            </a:pPr>
            <a:r>
              <a:rPr lang="fr-CA" sz="1600" dirty="0" smtClean="0"/>
              <a:t>Déléguer l’autorité à des équipes responsables et mobilisées</a:t>
            </a:r>
          </a:p>
        </p:txBody>
      </p:sp>
      <p:sp>
        <p:nvSpPr>
          <p:cNvPr id="24579" name="AutoShape 3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633412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Autofit/>
          </a:bodyPr>
          <a:lstStyle/>
          <a:p>
            <a:r>
              <a:rPr lang="fr-CA" sz="2400" b="1" dirty="0" smtClean="0"/>
              <a:t/>
            </a:r>
            <a:br>
              <a:rPr lang="fr-CA" sz="2400" b="1" dirty="0" smtClean="0"/>
            </a:br>
            <a:r>
              <a:rPr lang="fr-CA" sz="2400" b="1" dirty="0" smtClean="0"/>
              <a:t>Six </a:t>
            </a:r>
            <a:r>
              <a:rPr lang="fr-CA" sz="2400" b="1" dirty="0" smtClean="0"/>
              <a:t>capacités clés pour une implantation réussie</a:t>
            </a:r>
            <a:br>
              <a:rPr lang="fr-CA" sz="2400" b="1" dirty="0" smtClean="0"/>
            </a:br>
            <a:endParaRPr lang="fr-CA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rganigramme : Multidocument 1"/>
          <p:cNvSpPr/>
          <p:nvPr/>
        </p:nvSpPr>
        <p:spPr>
          <a:xfrm>
            <a:off x="1285875" y="1357313"/>
            <a:ext cx="6286500" cy="3786187"/>
          </a:xfrm>
          <a:prstGeom prst="flowChartMultidocumen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4400" b="1" dirty="0">
                <a:solidFill>
                  <a:schemeClr val="tx1"/>
                </a:solidFill>
              </a:rPr>
              <a:t>La gestion du changement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effectLst>
            <a:prstShdw prst="shdw13" dist="53882" dir="13500000">
              <a:schemeClr val="bg2"/>
            </a:prstShdw>
          </a:effectLst>
        </p:spPr>
        <p:txBody>
          <a:bodyPr rtlCol="0">
            <a:normAutofit fontScale="9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fr-CA" sz="4000" b="1"/>
              <a:t>Les 8 étapes du processus de gestion du changement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1143000" y="1981200"/>
            <a:ext cx="2938463" cy="365125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Établir un sentiment d’urgence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1447800" y="2438400"/>
            <a:ext cx="2620963" cy="3651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Créer une coalition «guide»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600075" y="2895600"/>
            <a:ext cx="3514725" cy="365125"/>
          </a:xfrm>
          <a:prstGeom prst="roundRect">
            <a:avLst>
              <a:gd name="adj" fmla="val 16667"/>
            </a:avLst>
          </a:prstGeom>
          <a:solidFill>
            <a:srgbClr val="FF9933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Développer une vision et une stratégie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457200" y="3352800"/>
            <a:ext cx="3643313" cy="365125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solidFill>
                  <a:schemeClr val="bg1"/>
                </a:solidFill>
                <a:latin typeface="Times New Roman" pitchFamily="18" charset="0"/>
              </a:rPr>
              <a:t>Communiquer la vision du changement</a:t>
            </a: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914400" y="3810000"/>
            <a:ext cx="3194050" cy="36512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Faciliter une action large à la base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1108075" y="4267200"/>
            <a:ext cx="3006725" cy="365125"/>
          </a:xfrm>
          <a:prstGeom prst="roundRect">
            <a:avLst>
              <a:gd name="adj" fmla="val 16667"/>
            </a:avLst>
          </a:prstGeom>
          <a:solidFill>
            <a:srgbClr val="0099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Générer des gains à court terme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1143000" y="4724400"/>
            <a:ext cx="3003550" cy="635000"/>
          </a:xfrm>
          <a:prstGeom prst="roundRect">
            <a:avLst>
              <a:gd name="adj" fmla="val 16667"/>
            </a:avLst>
          </a:prstGeom>
          <a:solidFill>
            <a:srgbClr val="0099CC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algn="r"/>
            <a:r>
              <a:rPr lang="fr-CA" sz="1600" b="1">
                <a:latin typeface="Times New Roman" pitchFamily="18" charset="0"/>
              </a:rPr>
              <a:t>Consolider les gains et produire</a:t>
            </a:r>
          </a:p>
          <a:p>
            <a:pPr algn="r"/>
            <a:r>
              <a:rPr lang="fr-CA" sz="1600" b="1">
                <a:latin typeface="Times New Roman" pitchFamily="18" charset="0"/>
              </a:rPr>
              <a:t> + de changement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1143000" y="5397500"/>
            <a:ext cx="2990850" cy="63500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algn="r"/>
            <a:r>
              <a:rPr lang="fr-CA" sz="1600" b="1">
                <a:latin typeface="Times New Roman" pitchFamily="18" charset="0"/>
              </a:rPr>
              <a:t>Ancrer les nouvelles approches </a:t>
            </a:r>
          </a:p>
          <a:p>
            <a:pPr algn="r"/>
            <a:r>
              <a:rPr lang="fr-CA" sz="1600" b="1">
                <a:latin typeface="Times New Roman" pitchFamily="18" charset="0"/>
              </a:rPr>
              <a:t>dans la culture</a:t>
            </a:r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4800600" y="1981200"/>
            <a:ext cx="3956050" cy="365125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Erreur fatale lorsque trop de complaisance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4800600" y="2438400"/>
            <a:ext cx="3821113" cy="3651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Dans les cas de succès, coalition puissante</a:t>
            </a:r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4800600" y="2895600"/>
            <a:ext cx="4065588" cy="365125"/>
          </a:xfrm>
          <a:prstGeom prst="roundRect">
            <a:avLst>
              <a:gd name="adj" fmla="val 16667"/>
            </a:avLst>
          </a:prstGeom>
          <a:solidFill>
            <a:srgbClr val="FF9933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Rôle de la vision: diriger, aligner, inspirer…</a:t>
            </a:r>
          </a:p>
        </p:txBody>
      </p:sp>
      <p:sp>
        <p:nvSpPr>
          <p:cNvPr id="15374" name="AutoShape 14"/>
          <p:cNvSpPr>
            <a:spLocks noChangeArrowheads="1"/>
          </p:cNvSpPr>
          <p:nvPr/>
        </p:nvSpPr>
        <p:spPr bwMode="auto">
          <a:xfrm>
            <a:off x="4800600" y="3352800"/>
            <a:ext cx="4203700" cy="365125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solidFill>
                  <a:schemeClr val="bg1"/>
                </a:solidFill>
                <a:latin typeface="Times New Roman" pitchFamily="18" charset="0"/>
              </a:rPr>
              <a:t>Accepter les sacrifices si…bénéfices potentiels</a:t>
            </a:r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4800600" y="3810000"/>
            <a:ext cx="3822700" cy="365125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Échec si des obstacles importants existent</a:t>
            </a:r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4800600" y="4283075"/>
            <a:ext cx="4278313" cy="365125"/>
          </a:xfrm>
          <a:prstGeom prst="roundRect">
            <a:avLst>
              <a:gd name="adj" fmla="val 16667"/>
            </a:avLst>
          </a:prstGeom>
          <a:solidFill>
            <a:srgbClr val="0099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Perte de momentum à moins de célébrer gains </a:t>
            </a:r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>
            <a:off x="4813300" y="4876800"/>
            <a:ext cx="4183063" cy="365125"/>
          </a:xfrm>
          <a:prstGeom prst="roundRect">
            <a:avLst>
              <a:gd name="adj" fmla="val 16667"/>
            </a:avLst>
          </a:prstGeom>
          <a:solidFill>
            <a:srgbClr val="0099CC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Éviter de déclarer «victoire» trop rapidement</a:t>
            </a:r>
          </a:p>
        </p:txBody>
      </p:sp>
      <p:sp>
        <p:nvSpPr>
          <p:cNvPr id="15378" name="AutoShape 18"/>
          <p:cNvSpPr>
            <a:spLocks noChangeArrowheads="1"/>
          </p:cNvSpPr>
          <p:nvPr/>
        </p:nvSpPr>
        <p:spPr bwMode="auto">
          <a:xfrm>
            <a:off x="4806950" y="5410200"/>
            <a:ext cx="4337050" cy="635000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r>
              <a:rPr lang="fr-CA" sz="1600" b="1">
                <a:latin typeface="Times New Roman" pitchFamily="18" charset="0"/>
              </a:rPr>
              <a:t>Le changement va «coller» lorsque cela devient</a:t>
            </a:r>
          </a:p>
          <a:p>
            <a:r>
              <a:rPr lang="fr-CA" sz="1600" b="1">
                <a:latin typeface="Times New Roman" pitchFamily="18" charset="0"/>
              </a:rPr>
              <a:t>«la façon dont nous faisons les choses ici»</a:t>
            </a:r>
          </a:p>
        </p:txBody>
      </p:sp>
      <p:cxnSp>
        <p:nvCxnSpPr>
          <p:cNvPr id="15379" name="AutoShape 19"/>
          <p:cNvCxnSpPr>
            <a:cxnSpLocks noChangeShapeType="1"/>
          </p:cNvCxnSpPr>
          <p:nvPr/>
        </p:nvCxnSpPr>
        <p:spPr bwMode="auto">
          <a:xfrm>
            <a:off x="4191000" y="5715000"/>
            <a:ext cx="5667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/>
            </a:prstShdw>
          </a:effectLst>
        </p:spPr>
      </p:cxnSp>
      <p:cxnSp>
        <p:nvCxnSpPr>
          <p:cNvPr id="15380" name="AutoShape 20"/>
          <p:cNvCxnSpPr>
            <a:cxnSpLocks noChangeShapeType="1"/>
          </p:cNvCxnSpPr>
          <p:nvPr/>
        </p:nvCxnSpPr>
        <p:spPr bwMode="auto">
          <a:xfrm>
            <a:off x="4191000" y="5029200"/>
            <a:ext cx="5667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/>
            </a:prstShdw>
          </a:effectLst>
        </p:spPr>
      </p:cxnSp>
      <p:cxnSp>
        <p:nvCxnSpPr>
          <p:cNvPr id="15381" name="AutoShape 21"/>
          <p:cNvCxnSpPr>
            <a:cxnSpLocks noChangeShapeType="1"/>
          </p:cNvCxnSpPr>
          <p:nvPr/>
        </p:nvCxnSpPr>
        <p:spPr bwMode="auto">
          <a:xfrm>
            <a:off x="4191000" y="4419600"/>
            <a:ext cx="5667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/>
            </a:prstShdw>
          </a:effectLst>
        </p:spPr>
      </p:cxnSp>
      <p:cxnSp>
        <p:nvCxnSpPr>
          <p:cNvPr id="15382" name="AutoShape 22"/>
          <p:cNvCxnSpPr>
            <a:cxnSpLocks noChangeShapeType="1"/>
          </p:cNvCxnSpPr>
          <p:nvPr/>
        </p:nvCxnSpPr>
        <p:spPr bwMode="auto">
          <a:xfrm>
            <a:off x="4191000" y="3962400"/>
            <a:ext cx="5667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/>
            </a:prstShdw>
          </a:effectLst>
        </p:spPr>
      </p:cxnSp>
      <p:cxnSp>
        <p:nvCxnSpPr>
          <p:cNvPr id="15383" name="AutoShape 23"/>
          <p:cNvCxnSpPr>
            <a:cxnSpLocks noChangeShapeType="1"/>
          </p:cNvCxnSpPr>
          <p:nvPr/>
        </p:nvCxnSpPr>
        <p:spPr bwMode="auto">
          <a:xfrm>
            <a:off x="4191000" y="3505200"/>
            <a:ext cx="5667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/>
            </a:prstShdw>
          </a:effectLst>
        </p:spPr>
      </p:cxnSp>
      <p:cxnSp>
        <p:nvCxnSpPr>
          <p:cNvPr id="15384" name="AutoShape 24"/>
          <p:cNvCxnSpPr>
            <a:cxnSpLocks noChangeShapeType="1"/>
          </p:cNvCxnSpPr>
          <p:nvPr/>
        </p:nvCxnSpPr>
        <p:spPr bwMode="auto">
          <a:xfrm>
            <a:off x="4191000" y="3124200"/>
            <a:ext cx="5667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/>
            </a:prstShdw>
          </a:effectLst>
        </p:spPr>
      </p:cxnSp>
      <p:cxnSp>
        <p:nvCxnSpPr>
          <p:cNvPr id="15385" name="AutoShape 25"/>
          <p:cNvCxnSpPr>
            <a:cxnSpLocks noChangeShapeType="1"/>
          </p:cNvCxnSpPr>
          <p:nvPr/>
        </p:nvCxnSpPr>
        <p:spPr bwMode="auto">
          <a:xfrm>
            <a:off x="4114800" y="2590800"/>
            <a:ext cx="5667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/>
            </a:prstShdw>
          </a:effectLst>
        </p:spPr>
      </p:cxnSp>
      <p:cxnSp>
        <p:nvCxnSpPr>
          <p:cNvPr id="15386" name="AutoShape 26"/>
          <p:cNvCxnSpPr>
            <a:cxnSpLocks noChangeShapeType="1"/>
          </p:cNvCxnSpPr>
          <p:nvPr/>
        </p:nvCxnSpPr>
        <p:spPr bwMode="auto">
          <a:xfrm>
            <a:off x="4114800" y="2209800"/>
            <a:ext cx="566738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/>
            </a:prstShdw>
          </a:effec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3"/>
          <p:cNvGraphicFramePr>
            <a:graphicFrameLocks/>
          </p:cNvGraphicFramePr>
          <p:nvPr>
            <p:ph idx="1"/>
          </p:nvPr>
        </p:nvGraphicFramePr>
        <p:xfrm>
          <a:off x="323850" y="549275"/>
          <a:ext cx="8820150" cy="4540250"/>
        </p:xfrm>
        <a:graphic>
          <a:graphicData uri="http://schemas.openxmlformats.org/drawingml/2006/compatibility">
            <com:legacyDrawing xmlns:com="http://schemas.openxmlformats.org/drawingml/2006/compatibility" spid="_x0000_s109570"/>
          </a:graphicData>
        </a:graphic>
      </p:graphicFrame>
      <p:sp>
        <p:nvSpPr>
          <p:cNvPr id="1054" name="Text Box 26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055" name="Line 28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6" name="Line 29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7" name="Line 30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8" name="Line 31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9" name="Text Box 32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060" name="Text Box 33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061" name="Text Box 34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062" name="Line 35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3" name="Line 36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4" name="Text Box 42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065" name="Line 45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6" name="Line 46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7" name="Line 47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8" name="Line 48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9" name="AutoShape 39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rganigramme : Multidocument 1"/>
          <p:cNvSpPr/>
          <p:nvPr/>
        </p:nvSpPr>
        <p:spPr>
          <a:xfrm>
            <a:off x="1357334" y="1285860"/>
            <a:ext cx="6286500" cy="3786188"/>
          </a:xfrm>
          <a:prstGeom prst="flowChartMultidocumen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A" sz="4400" b="1" dirty="0" smtClean="0">
                <a:solidFill>
                  <a:schemeClr val="tx1"/>
                </a:solidFill>
              </a:rPr>
              <a:t>Ce qui s’est fait à la caisse depuis 2003…</a:t>
            </a:r>
            <a:endParaRPr lang="fr-CA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3"/>
          <p:cNvGraphicFramePr>
            <a:graphicFrameLocks/>
          </p:cNvGraphicFramePr>
          <p:nvPr>
            <p:ph idx="1"/>
          </p:nvPr>
        </p:nvGraphicFramePr>
        <p:xfrm>
          <a:off x="323850" y="549275"/>
          <a:ext cx="8820150" cy="4540250"/>
        </p:xfrm>
        <a:graphic>
          <a:graphicData uri="http://schemas.openxmlformats.org/drawingml/2006/compatibility">
            <com:legacyDrawing xmlns:com="http://schemas.openxmlformats.org/drawingml/2006/compatibility" spid="_x0000_s209922"/>
          </a:graphicData>
        </a:graphic>
      </p:graphicFrame>
      <p:sp>
        <p:nvSpPr>
          <p:cNvPr id="1054" name="Text Box 26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055" name="Line 28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6" name="Line 29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7" name="Line 30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8" name="Line 31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9" name="Text Box 32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060" name="Text Box 33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061" name="Text Box 34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062" name="Line 35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3" name="Line 36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4" name="Text Box 42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065" name="Line 45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6" name="Line 46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7" name="Line 47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8" name="Line 48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9" name="AutoShape 39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  <p:sp>
        <p:nvSpPr>
          <p:cNvPr id="19" name="Ellipse 18"/>
          <p:cNvSpPr/>
          <p:nvPr/>
        </p:nvSpPr>
        <p:spPr>
          <a:xfrm>
            <a:off x="3275856" y="692696"/>
            <a:ext cx="2448272" cy="7926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4000" b="1" smtClean="0">
                <a:solidFill>
                  <a:srgbClr val="000000"/>
                </a:solidFill>
              </a:rPr>
              <a:t>Gestion de la loyauté à St-Roch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1258888" y="2276475"/>
            <a:ext cx="4826000" cy="21605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042988" y="1773238"/>
            <a:ext cx="5278437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sur les pratiques de gestion de la loyauté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3419475" y="50847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50%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4716463" y="5140325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75%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5724525" y="5140325"/>
            <a:ext cx="638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100%</a:t>
            </a:r>
          </a:p>
        </p:txBody>
      </p:sp>
      <p:sp>
        <p:nvSpPr>
          <p:cNvPr id="63496" name="AutoShape 8"/>
          <p:cNvSpPr>
            <a:spLocks noChangeArrowheads="1"/>
          </p:cNvSpPr>
          <p:nvPr/>
        </p:nvSpPr>
        <p:spPr bwMode="auto">
          <a:xfrm>
            <a:off x="3814763" y="4956175"/>
            <a:ext cx="3494087" cy="2289175"/>
          </a:xfrm>
          <a:prstGeom prst="rightArrow">
            <a:avLst>
              <a:gd name="adj1" fmla="val 50000"/>
              <a:gd name="adj2" fmla="val 38159"/>
            </a:avLst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>
                <a:solidFill>
                  <a:srgbClr val="000000"/>
                </a:solidFill>
              </a:rPr>
              <a:t>Satisfaction des membres </a:t>
            </a:r>
          </a:p>
          <a:p>
            <a:pPr algn="ctr"/>
            <a:r>
              <a:rPr lang="fr-CA" b="1">
                <a:solidFill>
                  <a:srgbClr val="000000"/>
                </a:solidFill>
              </a:rPr>
              <a:t>Loyauté  des membres</a:t>
            </a:r>
          </a:p>
          <a:p>
            <a:pPr algn="ctr"/>
            <a:r>
              <a:rPr lang="fr-CA" b="1">
                <a:solidFill>
                  <a:srgbClr val="000000"/>
                </a:solidFill>
              </a:rPr>
              <a:t>Performance de la caisse</a:t>
            </a:r>
          </a:p>
          <a:p>
            <a:pPr algn="ctr"/>
            <a:endParaRPr lang="fr-CA" b="1">
              <a:solidFill>
                <a:srgbClr val="000000"/>
              </a:solidFill>
            </a:endParaRP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1258888" y="4437063"/>
            <a:ext cx="4826000" cy="6477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4932363" y="2276475"/>
            <a:ext cx="0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>
            <a:off x="3708400" y="2276475"/>
            <a:ext cx="0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3500" name="AutoShape 12"/>
          <p:cNvSpPr>
            <a:spLocks noChangeArrowheads="1"/>
          </p:cNvSpPr>
          <p:nvPr/>
        </p:nvSpPr>
        <p:spPr bwMode="auto">
          <a:xfrm>
            <a:off x="1403350" y="2420938"/>
            <a:ext cx="2592388" cy="504825"/>
          </a:xfrm>
          <a:prstGeom prst="rightArrow">
            <a:avLst>
              <a:gd name="adj1" fmla="val 50000"/>
              <a:gd name="adj2" fmla="val 128381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Hiver 2000 – 56%</a:t>
            </a:r>
          </a:p>
        </p:txBody>
      </p:sp>
      <p:sp>
        <p:nvSpPr>
          <p:cNvPr id="63501" name="AutoShape 13"/>
          <p:cNvSpPr>
            <a:spLocks noChangeArrowheads="1"/>
          </p:cNvSpPr>
          <p:nvPr/>
        </p:nvSpPr>
        <p:spPr bwMode="auto">
          <a:xfrm>
            <a:off x="1403350" y="3068638"/>
            <a:ext cx="3600450" cy="504825"/>
          </a:xfrm>
          <a:prstGeom prst="rightArrow">
            <a:avLst>
              <a:gd name="adj1" fmla="val 50000"/>
              <a:gd name="adj2" fmla="val 178302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Hiver 2002 – 76%</a:t>
            </a:r>
          </a:p>
        </p:txBody>
      </p:sp>
      <p:sp>
        <p:nvSpPr>
          <p:cNvPr id="63502" name="AutoShape 14"/>
          <p:cNvSpPr>
            <a:spLocks noChangeArrowheads="1"/>
          </p:cNvSpPr>
          <p:nvPr/>
        </p:nvSpPr>
        <p:spPr bwMode="auto">
          <a:xfrm>
            <a:off x="1403350" y="3787775"/>
            <a:ext cx="4176713" cy="504825"/>
          </a:xfrm>
          <a:prstGeom prst="rightArrow">
            <a:avLst>
              <a:gd name="adj1" fmla="val 50000"/>
              <a:gd name="adj2" fmla="val 206840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Automne 2003 – 87%</a:t>
            </a:r>
          </a:p>
        </p:txBody>
      </p:sp>
      <p:sp>
        <p:nvSpPr>
          <p:cNvPr id="63503" name="AutoShape 15"/>
          <p:cNvSpPr>
            <a:spLocks noChangeArrowheads="1"/>
          </p:cNvSpPr>
          <p:nvPr/>
        </p:nvSpPr>
        <p:spPr bwMode="auto">
          <a:xfrm>
            <a:off x="1403350" y="4508500"/>
            <a:ext cx="4608513" cy="504825"/>
          </a:xfrm>
          <a:prstGeom prst="rightArrow">
            <a:avLst>
              <a:gd name="adj1" fmla="val 50000"/>
              <a:gd name="adj2" fmla="val 228223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Printemps 2005 + de 90%</a:t>
            </a:r>
          </a:p>
        </p:txBody>
      </p:sp>
      <p:sp>
        <p:nvSpPr>
          <p:cNvPr id="63504" name="AutoShape 16"/>
          <p:cNvSpPr>
            <a:spLocks noChangeArrowheads="1"/>
          </p:cNvSpPr>
          <p:nvPr/>
        </p:nvSpPr>
        <p:spPr bwMode="auto">
          <a:xfrm>
            <a:off x="6297613" y="2376488"/>
            <a:ext cx="2595562" cy="2514600"/>
          </a:xfrm>
          <a:prstGeom prst="flowChartMagneticTape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Chaque %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correspond à une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phase de 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transformation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du modèle 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d’affaires à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St-Roch…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b="1" smtClean="0"/>
              <a:t>Le concept de loyauté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3"/>
          <p:cNvGraphicFramePr>
            <a:graphicFrameLocks/>
          </p:cNvGraphicFramePr>
          <p:nvPr>
            <p:ph idx="1"/>
          </p:nvPr>
        </p:nvGraphicFramePr>
        <p:xfrm>
          <a:off x="323850" y="549275"/>
          <a:ext cx="8820150" cy="4540250"/>
        </p:xfrm>
        <a:graphic>
          <a:graphicData uri="http://schemas.openxmlformats.org/drawingml/2006/compatibility">
            <com:legacyDrawing xmlns:com="http://schemas.openxmlformats.org/drawingml/2006/compatibility" spid="_x0000_s210946"/>
          </a:graphicData>
        </a:graphic>
      </p:graphicFrame>
      <p:sp>
        <p:nvSpPr>
          <p:cNvPr id="1054" name="Text Box 26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055" name="Line 28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6" name="Line 29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7" name="Line 30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8" name="Line 31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9" name="Text Box 32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060" name="Text Box 33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061" name="Text Box 34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062" name="Line 35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3" name="Line 36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4" name="Text Box 42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065" name="Line 45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6" name="Line 46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7" name="Line 47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8" name="Line 48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9" name="AutoShape 39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  <p:sp>
        <p:nvSpPr>
          <p:cNvPr id="19" name="Ellipse 18"/>
          <p:cNvSpPr/>
          <p:nvPr/>
        </p:nvSpPr>
        <p:spPr>
          <a:xfrm>
            <a:off x="3491880" y="1628800"/>
            <a:ext cx="2448272" cy="7926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341438"/>
            <a:ext cx="8229600" cy="3095625"/>
          </a:xfrm>
          <a:prstGeom prst="flowChartMagneticTape">
            <a:avLst/>
          </a:prstGeom>
          <a:solidFill>
            <a:srgbClr val="CCCC00"/>
          </a:solidFill>
          <a:ln/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r>
              <a:rPr lang="fr-CA" sz="4000" b="1"/>
              <a:t>Vision stratégique et promesse client à la caisse de St-Roch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722313" y="260350"/>
            <a:ext cx="7737475" cy="1079500"/>
          </a:xfrm>
          <a:prstGeom prst="can">
            <a:avLst>
              <a:gd name="adj" fmla="val 25000"/>
            </a:avLst>
          </a:prstGeom>
          <a:solidFill>
            <a:srgbClr val="CCCC00"/>
          </a:solidFill>
          <a:ln/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r>
              <a:rPr lang="fr-CA" sz="4000" b="1"/>
              <a:t>Vision et valeurs de la caisse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-61913" y="1243013"/>
            <a:ext cx="9264651" cy="5275262"/>
          </a:xfrm>
          <a:prstGeom prst="roundRect">
            <a:avLst>
              <a:gd name="adj" fmla="val 16667"/>
            </a:avLst>
          </a:prstGeom>
          <a:noFill/>
          <a:ln w="44450">
            <a:noFill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spcAft>
                <a:spcPct val="50000"/>
              </a:spcAft>
              <a:buFontTx/>
              <a:buAutoNum type="alphaUcPeriod"/>
            </a:pPr>
            <a:r>
              <a:rPr lang="fr-CA" sz="1600" b="1" dirty="0">
                <a:latin typeface="Times New Roman" pitchFamily="18" charset="0"/>
              </a:rPr>
              <a:t>Les </a:t>
            </a:r>
            <a:r>
              <a:rPr lang="fr-CA" sz="1600" b="1" u="sng" dirty="0">
                <a:solidFill>
                  <a:schemeClr val="tx2"/>
                </a:solidFill>
                <a:latin typeface="Times New Roman" pitchFamily="18" charset="0"/>
              </a:rPr>
              <a:t>valeurs</a:t>
            </a:r>
            <a:r>
              <a:rPr lang="fr-CA" sz="1600" b="1" dirty="0">
                <a:latin typeface="Times New Roman" pitchFamily="18" charset="0"/>
              </a:rPr>
              <a:t> que nous privilégions sont : Le respect, l’entraide et le partenariat, la réciprocité, la confiance, la reconnaissance et la transparence.  Ces valeurs sont centrales dans toutes nos pratiques d’affaires et sont au cœur de notre « promesse client ».  Elles </a:t>
            </a:r>
            <a:r>
              <a:rPr lang="fr-CA" sz="1600" b="1" u="sng" dirty="0">
                <a:solidFill>
                  <a:schemeClr val="tx2"/>
                </a:solidFill>
                <a:latin typeface="Times New Roman" pitchFamily="18" charset="0"/>
              </a:rPr>
              <a:t>dictent notre attitude et nos comportements</a:t>
            </a:r>
            <a:r>
              <a:rPr lang="fr-CA" sz="1600" b="1" dirty="0">
                <a:latin typeface="Times New Roman" pitchFamily="18" charset="0"/>
              </a:rPr>
              <a:t> avec l’ensemble de nos partenaires, de nos membres, de nos employés et avec le réseau Desjardins ainsi que la communauté.</a:t>
            </a:r>
          </a:p>
          <a:p>
            <a:pPr marL="342900" indent="-342900" algn="just">
              <a:spcBef>
                <a:spcPct val="50000"/>
              </a:spcBef>
              <a:spcAft>
                <a:spcPct val="50000"/>
              </a:spcAft>
              <a:buFontTx/>
              <a:buAutoNum type="alphaUcPeriod"/>
            </a:pPr>
            <a:r>
              <a:rPr lang="fr-CA" sz="1600" b="1" dirty="0">
                <a:latin typeface="Times New Roman" pitchFamily="18" charset="0"/>
              </a:rPr>
              <a:t>Principale institution financière à Saint-Roch, nous sommes les </a:t>
            </a:r>
            <a:r>
              <a:rPr lang="fr-CA" sz="1600" b="1" u="sng" dirty="0">
                <a:solidFill>
                  <a:schemeClr val="tx2"/>
                </a:solidFill>
                <a:latin typeface="Times New Roman" pitchFamily="18" charset="0"/>
              </a:rPr>
              <a:t>leaders au plan de la loyauté</a:t>
            </a:r>
            <a:r>
              <a:rPr lang="fr-CA" sz="1600" b="1" dirty="0">
                <a:latin typeface="Times New Roman" pitchFamily="18" charset="0"/>
              </a:rPr>
              <a:t>.  Notre </a:t>
            </a:r>
            <a:r>
              <a:rPr lang="fr-CA" sz="1600" b="1" u="sng" dirty="0">
                <a:solidFill>
                  <a:schemeClr val="tx2"/>
                </a:solidFill>
                <a:latin typeface="Times New Roman" pitchFamily="18" charset="0"/>
              </a:rPr>
              <a:t>quête d’excellence</a:t>
            </a:r>
            <a:r>
              <a:rPr lang="fr-CA" sz="1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fr-CA" sz="1600" b="1" u="sng" dirty="0">
                <a:solidFill>
                  <a:schemeClr val="tx2"/>
                </a:solidFill>
                <a:latin typeface="Times New Roman" pitchFamily="18" charset="0"/>
              </a:rPr>
              <a:t>fait de nous la référence</a:t>
            </a:r>
            <a:r>
              <a:rPr lang="fr-CA" sz="1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fr-CA" sz="1600" b="1" dirty="0">
                <a:latin typeface="Times New Roman" pitchFamily="18" charset="0"/>
              </a:rPr>
              <a:t>auprès de nos partenaires, nos membres ayant ainsi de moins en moins le souci de la concurrence.</a:t>
            </a:r>
          </a:p>
          <a:p>
            <a:pPr marL="342900" indent="-342900" algn="just">
              <a:spcBef>
                <a:spcPct val="50000"/>
              </a:spcBef>
              <a:spcAft>
                <a:spcPct val="50000"/>
              </a:spcAft>
              <a:buFontTx/>
              <a:buAutoNum type="alphaUcPeriod"/>
            </a:pPr>
            <a:r>
              <a:rPr lang="fr-CA" sz="1600" b="1" dirty="0">
                <a:latin typeface="Times New Roman" pitchFamily="18" charset="0"/>
              </a:rPr>
              <a:t>Tout en demeurant un excellent milieu de travail, nous assurons la pérennité de la caisse par une gestion saine de notre développement des affaires et de nos ressources.  Notre </a:t>
            </a:r>
            <a:r>
              <a:rPr lang="fr-CA" sz="1600" b="1" u="sng" dirty="0">
                <a:solidFill>
                  <a:schemeClr val="tx2"/>
                </a:solidFill>
                <a:latin typeface="Times New Roman" pitchFamily="18" charset="0"/>
              </a:rPr>
              <a:t>investissement constant dans le développement des personnes</a:t>
            </a:r>
            <a:r>
              <a:rPr lang="fr-CA" sz="1600" b="1" dirty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fr-CA" sz="1600" b="1" dirty="0">
                <a:latin typeface="Times New Roman" pitchFamily="18" charset="0"/>
              </a:rPr>
              <a:t>s’avère un levier essentiel pour rehausser la qualité de nos services, et ainsi demeurer proactif face à l’évolution rapide de  notre industrie.</a:t>
            </a:r>
          </a:p>
          <a:p>
            <a:pPr marL="342900" indent="-342900" algn="just">
              <a:spcBef>
                <a:spcPct val="50000"/>
              </a:spcBef>
              <a:spcAft>
                <a:spcPct val="50000"/>
              </a:spcAft>
              <a:buFontTx/>
              <a:buAutoNum type="alphaUcPeriod"/>
            </a:pPr>
            <a:r>
              <a:rPr lang="fr-CA" sz="1600" b="1" dirty="0">
                <a:latin typeface="Times New Roman" pitchFamily="18" charset="0"/>
              </a:rPr>
              <a:t>Nous sommes un pilier, un </a:t>
            </a:r>
            <a:r>
              <a:rPr lang="fr-CA" sz="1600" b="1" u="sng" dirty="0">
                <a:solidFill>
                  <a:schemeClr val="tx2"/>
                </a:solidFill>
                <a:latin typeface="Times New Roman" pitchFamily="18" charset="0"/>
              </a:rPr>
              <a:t>pivot de notre communauté</a:t>
            </a:r>
            <a:r>
              <a:rPr lang="fr-CA" sz="1600" b="1" dirty="0">
                <a:latin typeface="Times New Roman" pitchFamily="18" charset="0"/>
              </a:rPr>
              <a:t>, et nous considérons très sérieusement nos responsabilités à cet égard.  Nous voulons grandir dans un environnement socioéconomique sain et prospère que nous contribuons à enrichir.</a:t>
            </a:r>
            <a:r>
              <a:rPr lang="fr-CA" dirty="0">
                <a:latin typeface="Times New Roman" pitchFamily="18" charset="0"/>
              </a:rPr>
              <a:t>	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chemeClr val="accent1"/>
          </a:solidFill>
          <a:ln/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r>
              <a:rPr lang="fr-CA" sz="3200" b="1"/>
              <a:t>Promesse client à la caisse de Saint-Roch-de-L’Achigan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1656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fr-CA" sz="1600" dirty="0"/>
              <a:t>Notre promesse client s’appuie sur notre </a:t>
            </a:r>
            <a:r>
              <a:rPr lang="fr-CA" sz="1600" b="1" u="sng" dirty="0"/>
              <a:t>équipe d’experts</a:t>
            </a:r>
            <a:r>
              <a:rPr lang="fr-CA" sz="1600" dirty="0"/>
              <a:t>.  Au-delà de notre </a:t>
            </a:r>
            <a:r>
              <a:rPr lang="fr-CA" sz="1600" b="1" dirty="0"/>
              <a:t>disponibilité et accessibilité</a:t>
            </a:r>
            <a:r>
              <a:rPr lang="fr-CA" sz="1600" dirty="0"/>
              <a:t>, </a:t>
            </a:r>
            <a:r>
              <a:rPr lang="fr-CA" sz="1600" b="1" dirty="0"/>
              <a:t>notre engagement de long terme à la caisse</a:t>
            </a:r>
            <a:r>
              <a:rPr lang="fr-CA" sz="1600" dirty="0"/>
              <a:t> favorise une </a:t>
            </a:r>
            <a:r>
              <a:rPr lang="fr-CA" sz="1600" b="1" u="sng" dirty="0"/>
              <a:t>relation durable avec nos membres</a:t>
            </a:r>
            <a:r>
              <a:rPr lang="fr-CA" sz="1600" dirty="0"/>
              <a:t>, ceci dans un </a:t>
            </a:r>
            <a:r>
              <a:rPr lang="fr-CA" sz="1600" b="1" dirty="0"/>
              <a:t>esprit de travail d’équipe et de complicité.</a:t>
            </a:r>
            <a:r>
              <a:rPr lang="fr-CA" sz="1600" dirty="0"/>
              <a:t>  </a:t>
            </a:r>
          </a:p>
          <a:p>
            <a:pPr>
              <a:lnSpc>
                <a:spcPct val="140000"/>
              </a:lnSpc>
              <a:buFontTx/>
              <a:buNone/>
            </a:pPr>
            <a:endParaRPr lang="fr-CA" sz="1600" dirty="0"/>
          </a:p>
          <a:p>
            <a:pPr>
              <a:lnSpc>
                <a:spcPct val="140000"/>
              </a:lnSpc>
            </a:pPr>
            <a:r>
              <a:rPr lang="fr-CA" sz="1600" dirty="0"/>
              <a:t>Notre promesse est un grand avantage et permet de </a:t>
            </a:r>
            <a:r>
              <a:rPr lang="fr-CA" sz="1600" b="1" u="sng" dirty="0"/>
              <a:t>privilégier la relation</a:t>
            </a:r>
            <a:r>
              <a:rPr lang="fr-CA" sz="1600" dirty="0"/>
              <a:t>, au-delà de la transaction, avec chacun d’entre vous.  Nous aspirons à </a:t>
            </a:r>
            <a:r>
              <a:rPr lang="fr-CA" sz="1600" b="1" dirty="0"/>
              <a:t>prendre en charge vos besoins, d’une génération à l’autre, et ainsi vous accompagner de manière efficace tout au long des étapes de votre vie</a:t>
            </a:r>
            <a:r>
              <a:rPr lang="fr-CA" sz="1600" dirty="0"/>
              <a:t>.  Nous voulons être présents au gré des événements qui ne manqueront pas de se produire.  </a:t>
            </a:r>
            <a:r>
              <a:rPr lang="fr-CA" sz="1600" b="1" dirty="0"/>
              <a:t>Nous accordons davantage d’importance à vos besoins qu’aux ventes de produits et services financiers</a:t>
            </a:r>
            <a:r>
              <a:rPr lang="fr-CA" sz="16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52596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fr-CA" sz="1600" dirty="0"/>
              <a:t>Notre promesse est de vous offrir la </a:t>
            </a:r>
            <a:r>
              <a:rPr lang="fr-CA" sz="1600" b="1" dirty="0"/>
              <a:t>meilleure offre de services, adaptée à vos besoins.</a:t>
            </a:r>
            <a:r>
              <a:rPr lang="fr-CA" sz="1600" dirty="0"/>
              <a:t>  Nous visons à donner un </a:t>
            </a:r>
            <a:r>
              <a:rPr lang="fr-CA" sz="1600" b="1" dirty="0"/>
              <a:t>service impeccable et des conseils qui feront une différence pour votre «mieux être»</a:t>
            </a:r>
            <a:r>
              <a:rPr lang="fr-CA" sz="1600" dirty="0"/>
              <a:t>.  Notre offre de services repose sur notre </a:t>
            </a:r>
            <a:r>
              <a:rPr lang="fr-CA" sz="1600" b="1" u="sng" dirty="0"/>
              <a:t>capacité à offrir des choix</a:t>
            </a:r>
            <a:r>
              <a:rPr lang="fr-CA" sz="1600" dirty="0"/>
              <a:t> pour s’assurer que </a:t>
            </a:r>
            <a:r>
              <a:rPr lang="fr-CA" sz="1600" b="1" dirty="0"/>
              <a:t>vous êtes en contrôle, que vous êtes compris et que vous comprenez ce que nous vous proposons</a:t>
            </a:r>
            <a:r>
              <a:rPr lang="fr-CA" sz="1600" dirty="0"/>
              <a:t>.  </a:t>
            </a:r>
          </a:p>
          <a:p>
            <a:pPr>
              <a:lnSpc>
                <a:spcPct val="120000"/>
              </a:lnSpc>
              <a:buFontTx/>
              <a:buNone/>
            </a:pPr>
            <a:endParaRPr lang="fr-CA" sz="1600" b="1" u="sng" dirty="0"/>
          </a:p>
          <a:p>
            <a:pPr>
              <a:lnSpc>
                <a:spcPct val="120000"/>
              </a:lnSpc>
            </a:pPr>
            <a:r>
              <a:rPr lang="fr-CA" sz="1600" dirty="0"/>
              <a:t>Notre promesse s’appuie sur une </a:t>
            </a:r>
            <a:r>
              <a:rPr lang="fr-CA" sz="1600" b="1" u="sng" dirty="0"/>
              <a:t>offre de service et se veut respectueuse et équitable pour chacun</a:t>
            </a:r>
            <a:r>
              <a:rPr lang="fr-CA" sz="1600" dirty="0"/>
              <a:t>.  Nous visons à </a:t>
            </a:r>
            <a:r>
              <a:rPr lang="fr-CA" sz="1600" b="1" u="sng" dirty="0"/>
              <a:t>offrir un prix juste et une offre concurrentielle</a:t>
            </a:r>
            <a:r>
              <a:rPr lang="fr-CA" sz="1600" dirty="0"/>
              <a:t>.  Pour s’assurer de rencontrer notre promesse client, il est essentiel que nous soyons  en processus </a:t>
            </a:r>
            <a:r>
              <a:rPr lang="fr-CA" sz="1600" b="1" dirty="0"/>
              <a:t>d’</a:t>
            </a:r>
            <a:r>
              <a:rPr lang="fr-CA" sz="1600" b="1" u="sng" dirty="0"/>
              <a:t>apprendre continue</a:t>
            </a:r>
            <a:r>
              <a:rPr lang="fr-CA" sz="1600" dirty="0"/>
              <a:t>.  La mesure </a:t>
            </a:r>
            <a:r>
              <a:rPr lang="fr-CA" sz="1600" b="1" u="sng" dirty="0"/>
              <a:t>de votre satisfaction</a:t>
            </a:r>
            <a:r>
              <a:rPr lang="fr-CA" sz="1600" dirty="0"/>
              <a:t> s’avère donc une dimension importante.</a:t>
            </a:r>
          </a:p>
          <a:p>
            <a:pPr>
              <a:lnSpc>
                <a:spcPct val="120000"/>
              </a:lnSpc>
              <a:buFontTx/>
              <a:buNone/>
            </a:pPr>
            <a:endParaRPr lang="fr-CA" sz="1600" dirty="0"/>
          </a:p>
        </p:txBody>
      </p:sp>
      <p:sp>
        <p:nvSpPr>
          <p:cNvPr id="12291" name="AutoShape 3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chemeClr val="accent1"/>
          </a:solidFill>
          <a:ln/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r>
              <a:rPr lang="fr-CA" sz="3200" b="1"/>
              <a:t>Promesse client à la caisse de Saint-Roch-de-L’Achigan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2663825"/>
          </a:xfrm>
        </p:spPr>
        <p:txBody>
          <a:bodyPr/>
          <a:lstStyle/>
          <a:p>
            <a:pPr>
              <a:lnSpc>
                <a:spcPct val="160000"/>
              </a:lnSpc>
            </a:pPr>
            <a:r>
              <a:rPr lang="fr-CA" sz="2000" dirty="0"/>
              <a:t>Notre promesse client inclut également notre </a:t>
            </a:r>
            <a:r>
              <a:rPr lang="fr-CA" sz="2000" b="1" u="sng" dirty="0"/>
              <a:t>engagement communautaire</a:t>
            </a:r>
            <a:r>
              <a:rPr lang="fr-CA" sz="2000" dirty="0"/>
              <a:t>.  La prospérité de notre milieu et notre </a:t>
            </a:r>
            <a:r>
              <a:rPr lang="fr-CA" sz="2000" b="1" u="sng" dirty="0"/>
              <a:t>capacité collective à relever nos défis communautaires</a:t>
            </a:r>
            <a:r>
              <a:rPr lang="fr-CA" sz="2000" dirty="0"/>
              <a:t> fait donc parti d’un équilibre au cœur de notre action. </a:t>
            </a:r>
          </a:p>
        </p:txBody>
      </p:sp>
      <p:sp>
        <p:nvSpPr>
          <p:cNvPr id="13315" name="AutoShape 3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chemeClr val="accent1"/>
          </a:solidFill>
          <a:ln/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r>
              <a:rPr lang="fr-CA" sz="3200" b="1"/>
              <a:t>Promesse client à la caisse de Saint-Roch-de-L’Achigan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Diagram 2"/>
          <p:cNvGraphicFramePr>
            <a:graphicFrameLocks/>
          </p:cNvGraphicFramePr>
          <p:nvPr>
            <p:ph idx="1"/>
          </p:nvPr>
        </p:nvGraphicFramePr>
        <p:xfrm>
          <a:off x="323850" y="549275"/>
          <a:ext cx="8820150" cy="4540250"/>
        </p:xfrm>
        <a:graphic>
          <a:graphicData uri="http://schemas.openxmlformats.org/drawingml/2006/compatibility">
            <com:legacyDrawing xmlns:com="http://schemas.openxmlformats.org/drawingml/2006/compatibility" spid="_x0000_s212994"/>
          </a:graphicData>
        </a:graphic>
      </p:graphicFrame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2319" name="Line 31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20" name="Line 32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21" name="Line 33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22" name="Line 34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2326" name="Line 38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2327" name="Line 39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2329" name="Line 41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30" name="Line 42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31" name="Line 43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32" name="Line 44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33" name="AutoShape 45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  <p:sp>
        <p:nvSpPr>
          <p:cNvPr id="19" name="Ellipse 18"/>
          <p:cNvSpPr/>
          <p:nvPr/>
        </p:nvSpPr>
        <p:spPr>
          <a:xfrm>
            <a:off x="3491880" y="2492375"/>
            <a:ext cx="2448272" cy="7926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fr-CA" sz="3600" b="1" dirty="0" smtClean="0"/>
              <a:t>Leviers du marketing relationnel </a:t>
            </a:r>
            <a:endParaRPr lang="fr-CA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429156"/>
          </a:xfrm>
        </p:spPr>
        <p:txBody>
          <a:bodyPr>
            <a:noAutofit/>
          </a:bodyPr>
          <a:lstStyle/>
          <a:p>
            <a:pPr lvl="0"/>
            <a:r>
              <a:rPr lang="fr-CA" sz="3600" dirty="0" smtClean="0"/>
              <a:t>Les </a:t>
            </a:r>
            <a:r>
              <a:rPr lang="fr-CA" sz="4800" b="1" i="1" dirty="0" smtClean="0">
                <a:solidFill>
                  <a:schemeClr val="tx2">
                    <a:lumMod val="75000"/>
                  </a:schemeClr>
                </a:solidFill>
              </a:rPr>
              <a:t>bénéfices relationnels</a:t>
            </a:r>
            <a:r>
              <a:rPr lang="fr-CA" sz="3600" dirty="0" smtClean="0"/>
              <a:t>, </a:t>
            </a:r>
          </a:p>
          <a:p>
            <a:pPr lvl="0">
              <a:buNone/>
            </a:pPr>
            <a:endParaRPr lang="fr-CA" sz="3600" dirty="0" smtClean="0"/>
          </a:p>
          <a:p>
            <a:pPr lvl="0">
              <a:buNone/>
            </a:pPr>
            <a:r>
              <a:rPr lang="fr-CA" dirty="0" smtClean="0"/>
              <a:t>i.e. les bénéfices reçus (par les membres), autant au plan fonctionnel (taux, rendement, qualité des produits, etc.) que sociaux et émotionnels (qualité de l’accueil, le sentiment de sécurité, l’empathie, etc.),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fr-CA" sz="3600" b="1" dirty="0" smtClean="0"/>
              <a:t>Leviers du marketing relationnel </a:t>
            </a:r>
            <a:endParaRPr lang="fr-CA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429156"/>
          </a:xfrm>
        </p:spPr>
        <p:txBody>
          <a:bodyPr>
            <a:noAutofit/>
          </a:bodyPr>
          <a:lstStyle/>
          <a:p>
            <a:pPr lvl="0"/>
            <a:endParaRPr lang="fr-CA" sz="4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fr-CA" sz="4400" b="1" i="1" dirty="0" smtClean="0">
                <a:solidFill>
                  <a:schemeClr val="tx2">
                    <a:lumMod val="75000"/>
                  </a:schemeClr>
                </a:solidFill>
              </a:rPr>
              <a:t>L’investissement dans la relation</a:t>
            </a:r>
            <a:r>
              <a:rPr lang="fr-CA" sz="3600" dirty="0" smtClean="0"/>
              <a:t>,</a:t>
            </a:r>
          </a:p>
          <a:p>
            <a:pPr lvl="0">
              <a:buNone/>
            </a:pPr>
            <a:endParaRPr lang="fr-CA" sz="3600" dirty="0" smtClean="0"/>
          </a:p>
          <a:p>
            <a:pPr lvl="0">
              <a:buNone/>
            </a:pPr>
            <a:r>
              <a:rPr lang="fr-CA" dirty="0" smtClean="0"/>
              <a:t> i.e. l’investissement de la caisse et des employés dans la relation client, en temps, ressources, efforts, argent…pour construire une relation forte.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fr-CA" sz="3600" b="1" dirty="0" smtClean="0"/>
              <a:t>Leviers du marketing relationnel </a:t>
            </a:r>
            <a:endParaRPr lang="fr-CA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429156"/>
          </a:xfrm>
        </p:spPr>
        <p:txBody>
          <a:bodyPr>
            <a:noAutofit/>
          </a:bodyPr>
          <a:lstStyle/>
          <a:p>
            <a:pPr lvl="0"/>
            <a:r>
              <a:rPr lang="fr-CA" sz="3600" dirty="0" smtClean="0"/>
              <a:t>Le développement de </a:t>
            </a:r>
            <a:r>
              <a:rPr lang="fr-CA" sz="4400" b="1" i="1" dirty="0" smtClean="0">
                <a:solidFill>
                  <a:schemeClr val="tx2">
                    <a:lumMod val="75000"/>
                  </a:schemeClr>
                </a:solidFill>
              </a:rPr>
              <a:t>l’expertise des employés</a:t>
            </a:r>
            <a:r>
              <a:rPr lang="fr-CA" sz="3600" dirty="0" smtClean="0"/>
              <a:t>, </a:t>
            </a:r>
          </a:p>
          <a:p>
            <a:pPr lvl="0">
              <a:buNone/>
            </a:pPr>
            <a:endParaRPr lang="fr-CA" sz="3600" dirty="0" smtClean="0"/>
          </a:p>
          <a:p>
            <a:pPr lvl="0">
              <a:buNone/>
            </a:pPr>
            <a:r>
              <a:rPr lang="fr-CA" dirty="0" smtClean="0"/>
              <a:t>i.e. leur niveau de connaissance, leurs compétences (professionnelles et émotionnelles) et habiletés.  </a:t>
            </a:r>
          </a:p>
          <a:p>
            <a:pPr lvl="0">
              <a:buNone/>
            </a:pPr>
            <a:endParaRPr lang="fr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CCECFF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3200" b="1" smtClean="0"/>
              <a:t>L’importance stratégique de la relation client…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851275" y="1751013"/>
            <a:ext cx="1227138" cy="517525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>
                <a:solidFill>
                  <a:schemeClr val="bg1"/>
                </a:solidFill>
              </a:rPr>
              <a:t>Valeur </a:t>
            </a:r>
          </a:p>
          <a:p>
            <a:pPr algn="ctr"/>
            <a:r>
              <a:rPr lang="fr-CA" sz="1400" b="1">
                <a:solidFill>
                  <a:schemeClr val="bg1"/>
                </a:solidFill>
              </a:rPr>
              <a:t>économique</a:t>
            </a:r>
          </a:p>
        </p:txBody>
      </p:sp>
      <p:sp>
        <p:nvSpPr>
          <p:cNvPr id="9221" name="AutoShape 5"/>
          <p:cNvSpPr>
            <a:spLocks/>
          </p:cNvSpPr>
          <p:nvPr/>
        </p:nvSpPr>
        <p:spPr bwMode="auto">
          <a:xfrm>
            <a:off x="3635375" y="1628775"/>
            <a:ext cx="73025" cy="865188"/>
          </a:xfrm>
          <a:prstGeom prst="rightBrace">
            <a:avLst>
              <a:gd name="adj1" fmla="val 9873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203575" y="16287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746375" y="1690688"/>
            <a:ext cx="7461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fr-CA" sz="1400"/>
              <a:t>Qualité</a:t>
            </a:r>
          </a:p>
          <a:p>
            <a:pPr algn="r"/>
            <a:r>
              <a:rPr lang="fr-CA" sz="1400"/>
              <a:t>Prix</a:t>
            </a:r>
          </a:p>
          <a:p>
            <a:pPr algn="r"/>
            <a:r>
              <a:rPr lang="fr-CA" sz="1400"/>
              <a:t>facilité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765175" y="5373688"/>
            <a:ext cx="1355725" cy="304800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>
                <a:solidFill>
                  <a:schemeClr val="bg1"/>
                </a:solidFill>
              </a:rPr>
              <a:t>Image (brand)</a:t>
            </a:r>
          </a:p>
        </p:txBody>
      </p:sp>
      <p:sp>
        <p:nvSpPr>
          <p:cNvPr id="9226" name="AutoShape 10"/>
          <p:cNvSpPr>
            <a:spLocks/>
          </p:cNvSpPr>
          <p:nvPr/>
        </p:nvSpPr>
        <p:spPr bwMode="auto">
          <a:xfrm rot="-5400000">
            <a:off x="1350169" y="5103019"/>
            <a:ext cx="107950" cy="1439862"/>
          </a:xfrm>
          <a:prstGeom prst="leftBrace">
            <a:avLst>
              <a:gd name="adj1" fmla="val 11115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50825" y="5949950"/>
            <a:ext cx="22034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/>
              <a:t>Reconnaissance </a:t>
            </a:r>
          </a:p>
          <a:p>
            <a:pPr algn="ctr"/>
            <a:r>
              <a:rPr lang="fr-CA" sz="1400"/>
              <a:t>Attitude envers la marque</a:t>
            </a:r>
          </a:p>
          <a:p>
            <a:pPr algn="ctr"/>
            <a:r>
              <a:rPr lang="fr-CA" sz="1400"/>
              <a:t>Éthique corporative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778625" y="5373688"/>
            <a:ext cx="1393825" cy="304800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>
                <a:solidFill>
                  <a:schemeClr val="bg1"/>
                </a:solidFill>
              </a:rPr>
              <a:t>Relation client</a:t>
            </a:r>
          </a:p>
        </p:txBody>
      </p:sp>
      <p:sp>
        <p:nvSpPr>
          <p:cNvPr id="9230" name="AutoShape 14"/>
          <p:cNvSpPr>
            <a:spLocks/>
          </p:cNvSpPr>
          <p:nvPr/>
        </p:nvSpPr>
        <p:spPr bwMode="auto">
          <a:xfrm rot="-5400000">
            <a:off x="7416006" y="5049044"/>
            <a:ext cx="142875" cy="1512888"/>
          </a:xfrm>
          <a:prstGeom prst="leftBrace">
            <a:avLst>
              <a:gd name="adj1" fmla="val 8824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2339975" y="2349500"/>
            <a:ext cx="4248150" cy="331311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2000" b="1" i="1" dirty="0"/>
              <a:t>Trois bases de</a:t>
            </a:r>
          </a:p>
          <a:p>
            <a:pPr algn="ctr"/>
            <a:r>
              <a:rPr lang="fr-CA" sz="2000" b="1" i="1" dirty="0"/>
              <a:t>différenciation </a:t>
            </a:r>
          </a:p>
          <a:p>
            <a:pPr algn="ctr"/>
            <a:endParaRPr lang="fr-CA" sz="2000" b="1" i="1" dirty="0"/>
          </a:p>
          <a:p>
            <a:pPr algn="ctr"/>
            <a:r>
              <a:rPr lang="fr-CA" sz="2000" b="1" i="1" dirty="0"/>
              <a:t>Sources de </a:t>
            </a:r>
          </a:p>
          <a:p>
            <a:pPr algn="ctr"/>
            <a:r>
              <a:rPr lang="fr-CA" sz="2000" b="1" i="1" dirty="0"/>
              <a:t>création de valeur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103938" y="5949950"/>
            <a:ext cx="26884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 dirty="0"/>
              <a:t>Confiance totale</a:t>
            </a:r>
          </a:p>
          <a:p>
            <a:pPr algn="ctr"/>
            <a:r>
              <a:rPr lang="fr-CA" sz="1400" b="1" dirty="0"/>
              <a:t>Qualité de </a:t>
            </a:r>
            <a:r>
              <a:rPr lang="fr-CA" sz="1600" b="1" dirty="0">
                <a:solidFill>
                  <a:schemeClr val="tx2"/>
                </a:solidFill>
              </a:rPr>
              <a:t>l’expérience vécue </a:t>
            </a:r>
            <a:r>
              <a:rPr lang="fr-CA" sz="1400" b="1" dirty="0"/>
              <a:t>/</a:t>
            </a:r>
          </a:p>
          <a:p>
            <a:pPr algn="ctr"/>
            <a:r>
              <a:rPr lang="fr-CA" sz="1400" b="1" dirty="0"/>
              <a:t>chaque transaction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fr-CA" sz="3600" b="1" dirty="0" smtClean="0"/>
              <a:t>Leviers du marketing relationnel </a:t>
            </a:r>
            <a:endParaRPr lang="fr-CA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72032"/>
          </a:xfrm>
        </p:spPr>
        <p:txBody>
          <a:bodyPr>
            <a:noAutofit/>
          </a:bodyPr>
          <a:lstStyle/>
          <a:p>
            <a:pPr lvl="0"/>
            <a:r>
              <a:rPr lang="fr-CA" sz="3600" dirty="0" smtClean="0"/>
              <a:t>La </a:t>
            </a:r>
            <a:r>
              <a:rPr lang="fr-CA" sz="4400" b="1" i="1" dirty="0" smtClean="0">
                <a:solidFill>
                  <a:schemeClr val="tx2">
                    <a:lumMod val="75000"/>
                  </a:schemeClr>
                </a:solidFill>
              </a:rPr>
              <a:t>communication</a:t>
            </a:r>
            <a:r>
              <a:rPr lang="fr-CA" sz="3600" dirty="0" smtClean="0"/>
              <a:t>, </a:t>
            </a:r>
          </a:p>
          <a:p>
            <a:pPr lvl="0">
              <a:buNone/>
            </a:pPr>
            <a:endParaRPr lang="fr-CA" sz="3600" dirty="0" smtClean="0"/>
          </a:p>
          <a:p>
            <a:pPr lvl="0">
              <a:buNone/>
            </a:pPr>
            <a:r>
              <a:rPr lang="fr-CA" dirty="0" smtClean="0"/>
              <a:t>i.e. la quantité, la fréquence, la qualité de l’information communiquée et partagée entre les partenaires, la communication bilatérale et collaborative,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  <a:solidFill>
            <a:schemeClr val="tx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fr-CA" sz="3600" b="1" dirty="0" smtClean="0"/>
              <a:t>Leviers du marketing relationnel </a:t>
            </a:r>
            <a:endParaRPr lang="fr-CA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72032"/>
          </a:xfrm>
        </p:spPr>
        <p:txBody>
          <a:bodyPr>
            <a:noAutofit/>
          </a:bodyPr>
          <a:lstStyle/>
          <a:p>
            <a:pPr lvl="0"/>
            <a:r>
              <a:rPr lang="fr-CA" sz="3600" dirty="0" smtClean="0"/>
              <a:t>La </a:t>
            </a:r>
            <a:r>
              <a:rPr lang="fr-CA" sz="4400" b="1" i="1" dirty="0" smtClean="0">
                <a:solidFill>
                  <a:schemeClr val="tx2">
                    <a:lumMod val="75000"/>
                  </a:schemeClr>
                </a:solidFill>
              </a:rPr>
              <a:t>similarité entre les partenaires</a:t>
            </a:r>
            <a:r>
              <a:rPr lang="fr-CA" sz="44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A" sz="3600" dirty="0" smtClean="0"/>
              <a:t>de l’échange, </a:t>
            </a:r>
          </a:p>
          <a:p>
            <a:pPr lvl="0">
              <a:buNone/>
            </a:pPr>
            <a:r>
              <a:rPr lang="fr-CA" dirty="0" smtClean="0"/>
              <a:t>i.e. l’apparence, le style de vie, le statut social, la culture et les valeurs, les objectifs partagés entre la caisse, les employés et les membres.  </a:t>
            </a:r>
          </a:p>
          <a:p>
            <a:pPr lvl="0">
              <a:buNone/>
            </a:pPr>
            <a:endParaRPr lang="fr-CA" dirty="0" smtClean="0"/>
          </a:p>
          <a:p>
            <a:pPr lvl="0"/>
            <a:r>
              <a:rPr lang="fr-CA" sz="4400" b="1" i="1" dirty="0" smtClean="0">
                <a:solidFill>
                  <a:schemeClr val="tx2">
                    <a:lumMod val="75000"/>
                  </a:schemeClr>
                </a:solidFill>
              </a:rPr>
              <a:t>L’élimination des conflits</a:t>
            </a:r>
            <a:r>
              <a:rPr lang="fr-CA" sz="44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A" sz="3600" dirty="0" smtClean="0"/>
              <a:t>entre les partenaires</a:t>
            </a:r>
          </a:p>
          <a:p>
            <a:endParaRPr lang="fr-C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3"/>
          <p:cNvGraphicFramePr>
            <a:graphicFrameLocks/>
          </p:cNvGraphicFramePr>
          <p:nvPr>
            <p:ph idx="1"/>
          </p:nvPr>
        </p:nvGraphicFramePr>
        <p:xfrm>
          <a:off x="323850" y="549275"/>
          <a:ext cx="8820150" cy="4540250"/>
        </p:xfrm>
        <a:graphic>
          <a:graphicData uri="http://schemas.openxmlformats.org/drawingml/2006/compatibility">
            <com:legacyDrawing xmlns:com="http://schemas.openxmlformats.org/drawingml/2006/compatibility" spid="_x0000_s211970"/>
          </a:graphicData>
        </a:graphic>
      </p:graphicFrame>
      <p:sp>
        <p:nvSpPr>
          <p:cNvPr id="1054" name="Text Box 26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055" name="Line 28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6" name="Line 29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7" name="Line 30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8" name="Line 31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9" name="Text Box 32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060" name="Text Box 33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061" name="Text Box 34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062" name="Line 35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3" name="Line 36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4" name="Text Box 42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065" name="Line 45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6" name="Line 46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7" name="Line 47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8" name="Line 48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9" name="AutoShape 39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  <p:sp>
        <p:nvSpPr>
          <p:cNvPr id="19" name="Ellipse 18"/>
          <p:cNvSpPr/>
          <p:nvPr/>
        </p:nvSpPr>
        <p:spPr>
          <a:xfrm>
            <a:off x="3491880" y="3572495"/>
            <a:ext cx="2448272" cy="7926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341438"/>
            <a:ext cx="8229600" cy="3095625"/>
          </a:xfrm>
          <a:prstGeom prst="flowChartMagneticTape">
            <a:avLst/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b="1" smtClean="0"/>
              <a:t>Le besoin de construire une consistence interne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4000" b="1" smtClean="0">
                <a:solidFill>
                  <a:srgbClr val="000000"/>
                </a:solidFill>
              </a:rPr>
              <a:t>Gestion de la loyauté à St-Roch</a:t>
            </a: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1258888" y="2276475"/>
            <a:ext cx="4826000" cy="21605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042988" y="1773238"/>
            <a:ext cx="5278437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sur les pratiques de gestion de la loyauté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3419475" y="50847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50%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4716463" y="5140325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75%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5724525" y="5140325"/>
            <a:ext cx="638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100%</a:t>
            </a:r>
          </a:p>
        </p:txBody>
      </p:sp>
      <p:sp>
        <p:nvSpPr>
          <p:cNvPr id="63496" name="AutoShape 8"/>
          <p:cNvSpPr>
            <a:spLocks noChangeArrowheads="1"/>
          </p:cNvSpPr>
          <p:nvPr/>
        </p:nvSpPr>
        <p:spPr bwMode="auto">
          <a:xfrm>
            <a:off x="3814763" y="4956175"/>
            <a:ext cx="3494087" cy="2289175"/>
          </a:xfrm>
          <a:prstGeom prst="rightArrow">
            <a:avLst>
              <a:gd name="adj1" fmla="val 50000"/>
              <a:gd name="adj2" fmla="val 38159"/>
            </a:avLst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>
                <a:solidFill>
                  <a:srgbClr val="000000"/>
                </a:solidFill>
              </a:rPr>
              <a:t>Satisfaction des membres </a:t>
            </a:r>
          </a:p>
          <a:p>
            <a:pPr algn="ctr"/>
            <a:r>
              <a:rPr lang="fr-CA" b="1">
                <a:solidFill>
                  <a:srgbClr val="000000"/>
                </a:solidFill>
              </a:rPr>
              <a:t>Loyauté  des membres</a:t>
            </a:r>
          </a:p>
          <a:p>
            <a:pPr algn="ctr"/>
            <a:r>
              <a:rPr lang="fr-CA" b="1">
                <a:solidFill>
                  <a:srgbClr val="000000"/>
                </a:solidFill>
              </a:rPr>
              <a:t>Performance de la caisse</a:t>
            </a:r>
          </a:p>
          <a:p>
            <a:pPr algn="ctr"/>
            <a:endParaRPr lang="fr-CA" b="1">
              <a:solidFill>
                <a:srgbClr val="000000"/>
              </a:solidFill>
            </a:endParaRP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1258888" y="4437063"/>
            <a:ext cx="4826000" cy="6477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4932363" y="2276475"/>
            <a:ext cx="0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>
            <a:off x="3708400" y="2276475"/>
            <a:ext cx="0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3500" name="AutoShape 12"/>
          <p:cNvSpPr>
            <a:spLocks noChangeArrowheads="1"/>
          </p:cNvSpPr>
          <p:nvPr/>
        </p:nvSpPr>
        <p:spPr bwMode="auto">
          <a:xfrm>
            <a:off x="1403350" y="2420938"/>
            <a:ext cx="2592388" cy="504825"/>
          </a:xfrm>
          <a:prstGeom prst="rightArrow">
            <a:avLst>
              <a:gd name="adj1" fmla="val 50000"/>
              <a:gd name="adj2" fmla="val 128381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Hiver 2000 – 56%</a:t>
            </a:r>
          </a:p>
        </p:txBody>
      </p:sp>
      <p:sp>
        <p:nvSpPr>
          <p:cNvPr id="63501" name="AutoShape 13"/>
          <p:cNvSpPr>
            <a:spLocks noChangeArrowheads="1"/>
          </p:cNvSpPr>
          <p:nvPr/>
        </p:nvSpPr>
        <p:spPr bwMode="auto">
          <a:xfrm>
            <a:off x="1403350" y="3068638"/>
            <a:ext cx="3600450" cy="504825"/>
          </a:xfrm>
          <a:prstGeom prst="rightArrow">
            <a:avLst>
              <a:gd name="adj1" fmla="val 50000"/>
              <a:gd name="adj2" fmla="val 178302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Hiver 2002 – 76%</a:t>
            </a:r>
          </a:p>
        </p:txBody>
      </p:sp>
      <p:sp>
        <p:nvSpPr>
          <p:cNvPr id="63502" name="AutoShape 14"/>
          <p:cNvSpPr>
            <a:spLocks noChangeArrowheads="1"/>
          </p:cNvSpPr>
          <p:nvPr/>
        </p:nvSpPr>
        <p:spPr bwMode="auto">
          <a:xfrm>
            <a:off x="1403350" y="3787775"/>
            <a:ext cx="4176713" cy="504825"/>
          </a:xfrm>
          <a:prstGeom prst="rightArrow">
            <a:avLst>
              <a:gd name="adj1" fmla="val 50000"/>
              <a:gd name="adj2" fmla="val 206840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Automne 2003 – 87%</a:t>
            </a:r>
          </a:p>
        </p:txBody>
      </p:sp>
      <p:sp>
        <p:nvSpPr>
          <p:cNvPr id="63503" name="AutoShape 15"/>
          <p:cNvSpPr>
            <a:spLocks noChangeArrowheads="1"/>
          </p:cNvSpPr>
          <p:nvPr/>
        </p:nvSpPr>
        <p:spPr bwMode="auto">
          <a:xfrm>
            <a:off x="1403350" y="4508500"/>
            <a:ext cx="4608513" cy="504825"/>
          </a:xfrm>
          <a:prstGeom prst="rightArrow">
            <a:avLst>
              <a:gd name="adj1" fmla="val 50000"/>
              <a:gd name="adj2" fmla="val 228223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Printemps 2005 + de 90%</a:t>
            </a:r>
          </a:p>
        </p:txBody>
      </p:sp>
      <p:sp>
        <p:nvSpPr>
          <p:cNvPr id="63504" name="AutoShape 16"/>
          <p:cNvSpPr>
            <a:spLocks noChangeArrowheads="1"/>
          </p:cNvSpPr>
          <p:nvPr/>
        </p:nvSpPr>
        <p:spPr bwMode="auto">
          <a:xfrm>
            <a:off x="6297613" y="2376488"/>
            <a:ext cx="2595562" cy="2514600"/>
          </a:xfrm>
          <a:prstGeom prst="flowChartMagneticTape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Chaque %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correspond à une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phase de 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transformation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du modèle 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d’affaires à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St-Roch…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4000" b="1" smtClean="0">
                <a:solidFill>
                  <a:srgbClr val="000000"/>
                </a:solidFill>
              </a:rPr>
              <a:t>Gestion de la loyauté à St-Roch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1258888" y="2276475"/>
            <a:ext cx="4826000" cy="21605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1042988" y="1773238"/>
            <a:ext cx="5278437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sur les pratiques de gestion de la loyauté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3419475" y="5084763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50%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4716463" y="5140325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75%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5724525" y="5140325"/>
            <a:ext cx="638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100%</a:t>
            </a:r>
          </a:p>
        </p:txBody>
      </p:sp>
      <p:sp>
        <p:nvSpPr>
          <p:cNvPr id="64520" name="AutoShape 8"/>
          <p:cNvSpPr>
            <a:spLocks noChangeArrowheads="1"/>
          </p:cNvSpPr>
          <p:nvPr/>
        </p:nvSpPr>
        <p:spPr bwMode="auto">
          <a:xfrm>
            <a:off x="3814763" y="4956175"/>
            <a:ext cx="3494087" cy="2289175"/>
          </a:xfrm>
          <a:prstGeom prst="rightArrow">
            <a:avLst>
              <a:gd name="adj1" fmla="val 50000"/>
              <a:gd name="adj2" fmla="val 38159"/>
            </a:avLst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>
                <a:solidFill>
                  <a:srgbClr val="000000"/>
                </a:solidFill>
              </a:rPr>
              <a:t>Satisfaction des membres </a:t>
            </a:r>
          </a:p>
          <a:p>
            <a:pPr algn="ctr"/>
            <a:r>
              <a:rPr lang="fr-CA" b="1">
                <a:solidFill>
                  <a:srgbClr val="000000"/>
                </a:solidFill>
              </a:rPr>
              <a:t>Loyauté  des membres</a:t>
            </a:r>
          </a:p>
          <a:p>
            <a:pPr algn="ctr"/>
            <a:r>
              <a:rPr lang="fr-CA" b="1">
                <a:solidFill>
                  <a:srgbClr val="000000"/>
                </a:solidFill>
              </a:rPr>
              <a:t>Performance de la caisse</a:t>
            </a:r>
          </a:p>
          <a:p>
            <a:pPr algn="ctr"/>
            <a:endParaRPr lang="fr-CA" b="1">
              <a:solidFill>
                <a:srgbClr val="000000"/>
              </a:solidFill>
            </a:endParaRP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1258888" y="4437063"/>
            <a:ext cx="4826000" cy="6477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4522" name="Line 10"/>
          <p:cNvSpPr>
            <a:spLocks noChangeShapeType="1"/>
          </p:cNvSpPr>
          <p:nvPr/>
        </p:nvSpPr>
        <p:spPr bwMode="auto">
          <a:xfrm>
            <a:off x="4932363" y="2276475"/>
            <a:ext cx="0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4523" name="Line 11"/>
          <p:cNvSpPr>
            <a:spLocks noChangeShapeType="1"/>
          </p:cNvSpPr>
          <p:nvPr/>
        </p:nvSpPr>
        <p:spPr bwMode="auto">
          <a:xfrm>
            <a:off x="3708400" y="2276475"/>
            <a:ext cx="0" cy="2808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4524" name="AutoShape 12"/>
          <p:cNvSpPr>
            <a:spLocks noChangeArrowheads="1"/>
          </p:cNvSpPr>
          <p:nvPr/>
        </p:nvSpPr>
        <p:spPr bwMode="auto">
          <a:xfrm>
            <a:off x="1403350" y="2420938"/>
            <a:ext cx="2592388" cy="504825"/>
          </a:xfrm>
          <a:prstGeom prst="rightArrow">
            <a:avLst>
              <a:gd name="adj1" fmla="val 50000"/>
              <a:gd name="adj2" fmla="val 128381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Hiver 2000 – 56%</a:t>
            </a:r>
          </a:p>
        </p:txBody>
      </p:sp>
      <p:sp>
        <p:nvSpPr>
          <p:cNvPr id="64525" name="AutoShape 13"/>
          <p:cNvSpPr>
            <a:spLocks noChangeArrowheads="1"/>
          </p:cNvSpPr>
          <p:nvPr/>
        </p:nvSpPr>
        <p:spPr bwMode="auto">
          <a:xfrm>
            <a:off x="1403350" y="3068638"/>
            <a:ext cx="3600450" cy="504825"/>
          </a:xfrm>
          <a:prstGeom prst="rightArrow">
            <a:avLst>
              <a:gd name="adj1" fmla="val 50000"/>
              <a:gd name="adj2" fmla="val 178302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Hiver 2002 – 76%</a:t>
            </a:r>
          </a:p>
        </p:txBody>
      </p:sp>
      <p:sp>
        <p:nvSpPr>
          <p:cNvPr id="64526" name="AutoShape 14"/>
          <p:cNvSpPr>
            <a:spLocks noChangeArrowheads="1"/>
          </p:cNvSpPr>
          <p:nvPr/>
        </p:nvSpPr>
        <p:spPr bwMode="auto">
          <a:xfrm>
            <a:off x="1403350" y="3787775"/>
            <a:ext cx="4176713" cy="504825"/>
          </a:xfrm>
          <a:prstGeom prst="rightArrow">
            <a:avLst>
              <a:gd name="adj1" fmla="val 50000"/>
              <a:gd name="adj2" fmla="val 206840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Automne 2003 – 87%</a:t>
            </a:r>
          </a:p>
        </p:txBody>
      </p:sp>
      <p:sp>
        <p:nvSpPr>
          <p:cNvPr id="64527" name="AutoShape 15"/>
          <p:cNvSpPr>
            <a:spLocks noChangeArrowheads="1"/>
          </p:cNvSpPr>
          <p:nvPr/>
        </p:nvSpPr>
        <p:spPr bwMode="auto">
          <a:xfrm>
            <a:off x="1403350" y="4508500"/>
            <a:ext cx="4608513" cy="504825"/>
          </a:xfrm>
          <a:prstGeom prst="rightArrow">
            <a:avLst>
              <a:gd name="adj1" fmla="val 50000"/>
              <a:gd name="adj2" fmla="val 228223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Printemps 2005 + de 90%</a:t>
            </a:r>
          </a:p>
        </p:txBody>
      </p:sp>
      <p:sp>
        <p:nvSpPr>
          <p:cNvPr id="64528" name="AutoShape 16"/>
          <p:cNvSpPr>
            <a:spLocks noChangeArrowheads="1"/>
          </p:cNvSpPr>
          <p:nvPr/>
        </p:nvSpPr>
        <p:spPr bwMode="auto">
          <a:xfrm>
            <a:off x="6297613" y="2376488"/>
            <a:ext cx="2595562" cy="2514600"/>
          </a:xfrm>
          <a:prstGeom prst="flowChartMagneticTape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>
                <a:solidFill>
                  <a:srgbClr val="000000"/>
                </a:solidFill>
              </a:rPr>
              <a:t>Chaque %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correspond à une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phase de 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transformation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du modèle 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d’affaires à</a:t>
            </a:r>
          </a:p>
          <a:p>
            <a:pPr algn="ctr"/>
            <a:r>
              <a:rPr lang="fr-CA" sz="1600" b="1">
                <a:solidFill>
                  <a:srgbClr val="000000"/>
                </a:solidFill>
              </a:rPr>
              <a:t>St-Roch…</a:t>
            </a:r>
          </a:p>
        </p:txBody>
      </p:sp>
      <p:sp>
        <p:nvSpPr>
          <p:cNvPr id="64529" name="AutoShape 17"/>
          <p:cNvSpPr>
            <a:spLocks noChangeArrowheads="1"/>
          </p:cNvSpPr>
          <p:nvPr/>
        </p:nvSpPr>
        <p:spPr bwMode="auto">
          <a:xfrm>
            <a:off x="1330325" y="2379663"/>
            <a:ext cx="4681538" cy="19685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99FF33"/>
              </a:gs>
              <a:gs pos="100000">
                <a:srgbClr val="FF330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fr-CA" sz="4800" b="1"/>
              <a:t>Bâtir une cohérence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066" name="Group 2"/>
          <p:cNvGraphicFramePr>
            <a:graphicFrameLocks noGrp="1"/>
          </p:cNvGraphicFramePr>
          <p:nvPr>
            <p:ph/>
          </p:nvPr>
        </p:nvGraphicFramePr>
        <p:xfrm>
          <a:off x="323850" y="404813"/>
          <a:ext cx="8507413" cy="6481383"/>
        </p:xfrm>
        <a:graphic>
          <a:graphicData uri="http://schemas.openxmlformats.org/drawingml/2006/table">
            <a:tbl>
              <a:tblPr/>
              <a:tblGrid>
                <a:gridCol w="1511300"/>
                <a:gridCol w="1584325"/>
                <a:gridCol w="1873250"/>
                <a:gridCol w="1836738"/>
                <a:gridCol w="170180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Caractéristiques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Innocent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Éveil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Progressif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Focus loyauté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Étendue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Préoccupations internes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Réduction des coûts pour attirer clients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Copier la concurrence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Ajouter de la valeur / client – qualité, coûts, rapidité, technologie…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Focus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Produits équivalents / Commodité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Technologie / qualité pour elle-même – emphase interne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Satisfaction du client / rejoint ses attentes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Loyauté du client / zéro défection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Segmentation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Clients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 de différenciation entre les segments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Élimination des clients non désirables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Clients internes et autres (employés, fournisseurs, partenair.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Clients clés / rétention et loyauté…une obsession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Bureaucratique et dictatorial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Reconnaître l’importance du client mais, politiques et enjeux internes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Coach / mentors et politiques vers le client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Client «ROI» et politiques vers la loyauté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Organisation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Management vertical / top-down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Approche matricielle / par produits et projets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Structure aplatie / absence de micro-mgt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Équipes multi-disciplinaires / CCO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Buts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Mode réactif /  Éteindre les feux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Respecter le budget / contrôle financier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Satisfaire et dépasser les attentes des clients / + indicateurs non $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Enthousiasmer le client / Wow / non anticipé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Besoins de la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Clientèle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Déterminés par les gestionnaires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Déterminés par la recherche de marché / démographie (- désires)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Valeur livrée, analyse de sensibilité, etc. / client au centre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Déterminer ce qui est important pour le client / priorité / comparaison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Mesure vs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Clientèle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Maximiser les ventes, profits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Minimiser les plaintes / seule mesure satisf.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Maximiser les parts de marché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Mesurer la loyauté / taux de défection, etc.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Analyse de la rétroaction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Absence de suivi, rigidité des outils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Instruments d’enquêtes rigides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Indice de satisfaction  clients / comparaison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Analyse des anciens / non clients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Outils d’amélioration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Outils de contrôle de qualité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Brainstorming et outils statistiques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Analyse de la valeur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Reconfiguration des processus d’affaires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61516" name="AutoShape 76"/>
          <p:cNvSpPr>
            <a:spLocks noChangeArrowheads="1"/>
          </p:cNvSpPr>
          <p:nvPr/>
        </p:nvSpPr>
        <p:spPr bwMode="auto">
          <a:xfrm>
            <a:off x="2736022" y="44450"/>
            <a:ext cx="3749744" cy="306467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200" b="1" dirty="0"/>
              <a:t>Les 4 </a:t>
            </a:r>
            <a:r>
              <a:rPr lang="fr-CA" sz="1200" b="1" dirty="0" smtClean="0"/>
              <a:t>stades </a:t>
            </a:r>
            <a:r>
              <a:rPr lang="fr-CA" sz="1200" b="1" dirty="0"/>
              <a:t>dans l’évolution de la gestion de la loyauté!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5400" b="1" smtClean="0"/>
              <a:t>Le « delivery </a:t>
            </a:r>
            <a:br>
              <a:rPr lang="fr-CA" sz="5400" b="1" smtClean="0"/>
            </a:br>
            <a:r>
              <a:rPr lang="fr-CA" sz="5400" b="1" smtClean="0"/>
              <a:t>gap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r>
              <a:rPr lang="fr-CA" sz="2400" b="1" smtClean="0"/>
              <a:t>Le besoin de reconnaître l’écart dans la livraison de la promesse client 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2195513" y="4868863"/>
            <a:ext cx="48244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754188" y="4724400"/>
            <a:ext cx="441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0%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655763" y="42037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20%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655763" y="35560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40%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655763" y="29083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60%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655763" y="2332038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80%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547813" y="1700213"/>
            <a:ext cx="638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100%</a:t>
            </a:r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 rot="-5400000">
            <a:off x="-101600" y="2919413"/>
            <a:ext cx="1885950" cy="533400"/>
          </a:xfrm>
          <a:prstGeom prst="can">
            <a:avLst>
              <a:gd name="adj" fmla="val 25000"/>
            </a:avLst>
          </a:prstGeom>
          <a:solidFill>
            <a:srgbClr val="CCFF66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>
                <a:latin typeface="Calibri" pitchFamily="34" charset="0"/>
              </a:rPr>
              <a:t>% d’entreprises</a:t>
            </a:r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2124075" y="1557338"/>
            <a:ext cx="0" cy="3167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2355850" y="5094288"/>
            <a:ext cx="1631950" cy="1465262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>
                <a:latin typeface="Calibri" pitchFamily="34" charset="0"/>
              </a:rPr>
              <a:t>Entreprises qui</a:t>
            </a:r>
          </a:p>
          <a:p>
            <a:pPr algn="ctr"/>
            <a:r>
              <a:rPr lang="fr-CA" sz="1400" b="1">
                <a:latin typeface="Calibri" pitchFamily="34" charset="0"/>
              </a:rPr>
              <a:t>croient livrer une</a:t>
            </a:r>
          </a:p>
          <a:p>
            <a:pPr algn="ctr"/>
            <a:r>
              <a:rPr lang="fr-CA" sz="1400" b="1">
                <a:latin typeface="Calibri" pitchFamily="34" charset="0"/>
              </a:rPr>
              <a:t>promesse client </a:t>
            </a:r>
          </a:p>
          <a:p>
            <a:pPr algn="ctr"/>
            <a:r>
              <a:rPr lang="fr-CA" sz="1400" b="1">
                <a:latin typeface="Calibri" pitchFamily="34" charset="0"/>
              </a:rPr>
              <a:t>supérieure</a:t>
            </a: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2411413" y="2492375"/>
            <a:ext cx="1439862" cy="22320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14" name="AutoShape 14"/>
          <p:cNvSpPr>
            <a:spLocks noChangeArrowheads="1"/>
          </p:cNvSpPr>
          <p:nvPr/>
        </p:nvSpPr>
        <p:spPr bwMode="auto">
          <a:xfrm>
            <a:off x="4764088" y="5183188"/>
            <a:ext cx="1520825" cy="112395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>
                <a:latin typeface="Calibri" pitchFamily="34" charset="0"/>
              </a:rPr>
              <a:t>Clients qui sont</a:t>
            </a:r>
          </a:p>
          <a:p>
            <a:pPr algn="ctr"/>
            <a:r>
              <a:rPr lang="fr-CA" sz="1400" b="1">
                <a:latin typeface="Calibri" pitchFamily="34" charset="0"/>
              </a:rPr>
              <a:t>en accord avec </a:t>
            </a:r>
          </a:p>
          <a:p>
            <a:pPr algn="ctr"/>
            <a:r>
              <a:rPr lang="fr-CA" sz="1400" b="1">
                <a:latin typeface="Calibri" pitchFamily="34" charset="0"/>
              </a:rPr>
              <a:t>l’entreprise</a:t>
            </a: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4643438" y="4581525"/>
            <a:ext cx="1728787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2843213" y="2054225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>
                <a:latin typeface="Calibri" pitchFamily="34" charset="0"/>
              </a:rPr>
              <a:t>80%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5281613" y="4214813"/>
            <a:ext cx="51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>
                <a:latin typeface="Calibri" pitchFamily="34" charset="0"/>
              </a:rPr>
              <a:t>8%</a:t>
            </a: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6443663" y="2492375"/>
            <a:ext cx="73025" cy="2016125"/>
          </a:xfrm>
          <a:prstGeom prst="rightBracket">
            <a:avLst>
              <a:gd name="adj" fmla="val 230072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7062788" y="3278188"/>
            <a:ext cx="765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 u="sng">
                <a:latin typeface="Calibri" pitchFamily="34" charset="0"/>
              </a:rPr>
              <a:t>Écart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7019925" y="6308725"/>
            <a:ext cx="1981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200">
                <a:latin typeface="Calibri" pitchFamily="34" charset="0"/>
              </a:rPr>
              <a:t>Source: Bain &amp; company</a:t>
            </a:r>
          </a:p>
          <a:p>
            <a:r>
              <a:rPr lang="fr-CA" sz="1200">
                <a:latin typeface="Calibri" pitchFamily="34" charset="0"/>
              </a:rPr>
              <a:t>«Closing the delivery gap»</a:t>
            </a: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8243888" y="1844675"/>
            <a:ext cx="144462" cy="2736850"/>
          </a:xfrm>
          <a:prstGeom prst="rightBracket">
            <a:avLst>
              <a:gd name="adj" fmla="val 157876"/>
            </a:avLst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Autofit/>
          </a:bodyPr>
          <a:lstStyle/>
          <a:p>
            <a:pPr eaLnBrk="1" hangingPunct="1"/>
            <a:r>
              <a:rPr lang="fr-CA" sz="3200" b="1" dirty="0" smtClean="0"/>
              <a:t>Des pratiques d’affaires pour une stratégie d’orientation client</a:t>
            </a:r>
            <a:endParaRPr lang="fr-CA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r>
              <a:rPr lang="fr-CA" sz="2800" b="1" smtClean="0"/>
              <a:t>Gérer l’expérience globale du consommateur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CA" sz="2800" dirty="0" smtClean="0"/>
              <a:t>Besoin de comprendre le «</a:t>
            </a:r>
            <a:r>
              <a:rPr lang="fr-CA" sz="2800" b="1" dirty="0" smtClean="0"/>
              <a:t>parcours</a:t>
            </a:r>
            <a:r>
              <a:rPr lang="fr-CA" sz="2800" dirty="0" smtClean="0"/>
              <a:t>» du client</a:t>
            </a:r>
          </a:p>
          <a:p>
            <a:pPr>
              <a:lnSpc>
                <a:spcPct val="90000"/>
              </a:lnSpc>
              <a:buFontTx/>
              <a:buNone/>
            </a:pPr>
            <a:endParaRPr lang="fr-CA" sz="2800" dirty="0" smtClean="0"/>
          </a:p>
          <a:p>
            <a:pPr>
              <a:lnSpc>
                <a:spcPct val="90000"/>
              </a:lnSpc>
            </a:pPr>
            <a:r>
              <a:rPr lang="fr-CA" sz="2800" b="1" u="sng" dirty="0" smtClean="0"/>
              <a:t>Quels sont les signaux</a:t>
            </a:r>
            <a:r>
              <a:rPr lang="fr-CA" sz="2800" dirty="0" smtClean="0"/>
              <a:t>…tout ce qui peut être perçu, ressenti</a:t>
            </a:r>
          </a:p>
          <a:p>
            <a:pPr lvl="3">
              <a:lnSpc>
                <a:spcPct val="90000"/>
              </a:lnSpc>
            </a:pPr>
            <a:r>
              <a:rPr lang="fr-CA" sz="1800" b="1" dirty="0" smtClean="0"/>
              <a:t>Les produits et services en vente</a:t>
            </a:r>
          </a:p>
          <a:p>
            <a:pPr lvl="3">
              <a:lnSpc>
                <a:spcPct val="90000"/>
              </a:lnSpc>
            </a:pPr>
            <a:r>
              <a:rPr lang="fr-CA" sz="1800" b="1" dirty="0" smtClean="0"/>
              <a:t>L’environnement physique</a:t>
            </a:r>
          </a:p>
          <a:p>
            <a:pPr lvl="3">
              <a:lnSpc>
                <a:spcPct val="90000"/>
              </a:lnSpc>
            </a:pPr>
            <a:r>
              <a:rPr lang="fr-CA" sz="1800" b="1" dirty="0" smtClean="0"/>
              <a:t>L’attitude et le comportement des employés</a:t>
            </a:r>
          </a:p>
          <a:p>
            <a:pPr lvl="4">
              <a:lnSpc>
                <a:spcPct val="90000"/>
              </a:lnSpc>
            </a:pPr>
            <a:r>
              <a:rPr lang="fr-CA" sz="1800" b="1" dirty="0" smtClean="0"/>
              <a:t>Les gestes, commentaires, habillement, ton de voix…</a:t>
            </a:r>
          </a:p>
          <a:p>
            <a:pPr lvl="3">
              <a:lnSpc>
                <a:spcPct val="90000"/>
              </a:lnSpc>
            </a:pPr>
            <a:r>
              <a:rPr lang="fr-CA" sz="1800" b="1" dirty="0" smtClean="0"/>
              <a:t>L’engagement communautaire, social et environnemental</a:t>
            </a:r>
          </a:p>
          <a:p>
            <a:pPr lvl="3">
              <a:lnSpc>
                <a:spcPct val="90000"/>
              </a:lnSpc>
              <a:buFontTx/>
              <a:buNone/>
            </a:pPr>
            <a:endParaRPr lang="fr-CA" sz="1800" b="1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fr-CA" sz="2800" b="1" dirty="0" smtClean="0"/>
              <a:t>Chaque signal qui est porteur d’un message, et suggère quelque chose au client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1422400" y="53022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graphicFrame>
        <p:nvGraphicFramePr>
          <p:cNvPr id="59395" name="Group 3"/>
          <p:cNvGraphicFramePr>
            <a:graphicFrameLocks noGrp="1"/>
          </p:cNvGraphicFramePr>
          <p:nvPr/>
        </p:nvGraphicFramePr>
        <p:xfrm>
          <a:off x="179388" y="115888"/>
          <a:ext cx="8713787" cy="6324918"/>
        </p:xfrm>
        <a:graphic>
          <a:graphicData uri="http://schemas.openxmlformats.org/drawingml/2006/table">
            <a:tbl>
              <a:tblPr/>
              <a:tblGrid>
                <a:gridCol w="228600"/>
                <a:gridCol w="4595812"/>
                <a:gridCol w="803275"/>
                <a:gridCol w="788988"/>
                <a:gridCol w="788987"/>
                <a:gridCol w="719138"/>
                <a:gridCol w="788987"/>
              </a:tblGrid>
              <a:tr h="958850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quel degré chacun des énoncés est-il vrai?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: ne reflète pas du tout la situation…,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: reflète totalement la situation…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411163">
                <a:tc gridSpan="2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Étape 1 – Engagement et implication de la direction (DG et directeurs de division)</a:t>
                      </a:r>
                      <a:endParaRPr kumimoji="0" lang="fr-C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A. Principes inviolables de la loyauté des clients</a:t>
                      </a:r>
                      <a:endParaRPr kumimoji="0" lang="fr-C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8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>
                          <a:tab pos="449263" algn="r"/>
                          <a:tab pos="2743200" algn="ctr"/>
                          <a:tab pos="5486400" algn="r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Valeur ajoutée perçue. Les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clients</a:t>
                      </a: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perçoivent que l'entreprise a ajouté de la valeur à ses activités, - en termes de qualité améliorée, coût, temps, innovations, technologie, etc. -  et que ceci conduit à une plus grande compétitivité et profitabilité pour eux-mêmes.  </a:t>
                      </a:r>
                      <a:endParaRPr kumimoji="0" lang="fr-C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l'entreprise est perçue par ses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clients</a:t>
                      </a: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comme ayant une éthique sans compromis.</a:t>
                      </a:r>
                      <a:endParaRPr kumimoji="0" lang="fr-C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Il y a un climat de confiance entre l'entreprise et ses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clients</a:t>
                      </a: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ce qui alimente un partenariat gagnant-gagnant.</a:t>
                      </a:r>
                      <a:endParaRPr kumimoji="0" lang="fr-C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5056" name="Rectangle 64"/>
          <p:cNvSpPr>
            <a:spLocks noChangeArrowheads="1"/>
          </p:cNvSpPr>
          <p:nvPr/>
        </p:nvSpPr>
        <p:spPr bwMode="auto">
          <a:xfrm>
            <a:off x="1103313" y="52466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sp>
        <p:nvSpPr>
          <p:cNvPr id="85057" name="AutoShape 65"/>
          <p:cNvSpPr>
            <a:spLocks noChangeArrowheads="1"/>
          </p:cNvSpPr>
          <p:nvPr/>
        </p:nvSpPr>
        <p:spPr bwMode="auto">
          <a:xfrm>
            <a:off x="285750" y="333375"/>
            <a:ext cx="4579938" cy="876300"/>
          </a:xfrm>
          <a:prstGeom prst="can">
            <a:avLst>
              <a:gd name="adj" fmla="val 25000"/>
            </a:avLst>
          </a:prstGeom>
          <a:solidFill>
            <a:srgbClr val="CC99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des pratiques d’affaires et gestion</a:t>
            </a:r>
          </a:p>
          <a:p>
            <a:pPr algn="ctr"/>
            <a:r>
              <a:rPr lang="fr-CA" sz="1600" b="1"/>
              <a:t>centrée sur la loyauté des clients...</a:t>
            </a:r>
          </a:p>
        </p:txBody>
      </p:sp>
      <p:sp>
        <p:nvSpPr>
          <p:cNvPr id="85058" name="AutoShape 66"/>
          <p:cNvSpPr>
            <a:spLocks noChangeArrowheads="1"/>
          </p:cNvSpPr>
          <p:nvPr/>
        </p:nvSpPr>
        <p:spPr bwMode="auto">
          <a:xfrm>
            <a:off x="5795963" y="1831975"/>
            <a:ext cx="2479675" cy="876300"/>
          </a:xfrm>
          <a:prstGeom prst="can">
            <a:avLst>
              <a:gd name="adj" fmla="val 25000"/>
            </a:avLst>
          </a:prstGeom>
          <a:solidFill>
            <a:srgbClr val="CC66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Quelques exemples</a:t>
            </a:r>
          </a:p>
          <a:p>
            <a:pPr algn="ctr"/>
            <a:r>
              <a:rPr lang="fr-CA" sz="1600" b="1"/>
              <a:t>de pratiques à maîtriser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1422400" y="53022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graphicFrame>
        <p:nvGraphicFramePr>
          <p:cNvPr id="60419" name="Group 3"/>
          <p:cNvGraphicFramePr>
            <a:graphicFrameLocks noGrp="1"/>
          </p:cNvGraphicFramePr>
          <p:nvPr/>
        </p:nvGraphicFramePr>
        <p:xfrm>
          <a:off x="179388" y="260350"/>
          <a:ext cx="8713787" cy="5781677"/>
        </p:xfrm>
        <a:graphic>
          <a:graphicData uri="http://schemas.openxmlformats.org/drawingml/2006/table">
            <a:tbl>
              <a:tblPr/>
              <a:tblGrid>
                <a:gridCol w="228600"/>
                <a:gridCol w="4595812"/>
                <a:gridCol w="803275"/>
                <a:gridCol w="788988"/>
                <a:gridCol w="788987"/>
                <a:gridCol w="719138"/>
                <a:gridCol w="788987"/>
              </a:tblGrid>
              <a:tr h="1023938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quel degré chacun des énoncés est-il vrai?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: ne reflète pas du tout la situation…,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: reflète totalement la situation</a:t>
                      </a: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438150">
                <a:tc gridSpan="2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Étape 1 – Engagement et implication de la direction (DG et directeurs de division)</a:t>
                      </a:r>
                      <a:endParaRPr kumimoji="0" lang="fr-C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B. Un changement de paradigme: du focus traditionnel au focus client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r"/>
                          <a:tab pos="2743200" algn="ctr"/>
                          <a:tab pos="5486400" algn="r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10. La haute direction </a:t>
                      </a: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privilégie </a:t>
                      </a: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 travail d’équipe et les équipes multifonctionnelles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 Les emplois partent de tâches simples, routinières et ennuyantes vers des tâches </a:t>
                      </a:r>
                      <a:r>
                        <a:rPr kumimoji="0" lang="fr-CA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multi-dimensionnelles</a:t>
                      </a: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autonomes et basées sur la confiance réciproque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12. On encourage les employés à être autonome, à prendre leurs responsabilités et à apprendre de leurs erreurs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6080" name="Rectangle 64"/>
          <p:cNvSpPr>
            <a:spLocks noChangeArrowheads="1"/>
          </p:cNvSpPr>
          <p:nvPr/>
        </p:nvSpPr>
        <p:spPr bwMode="auto">
          <a:xfrm>
            <a:off x="1103313" y="52466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sp>
        <p:nvSpPr>
          <p:cNvPr id="86081" name="AutoShape 65"/>
          <p:cNvSpPr>
            <a:spLocks noChangeArrowheads="1"/>
          </p:cNvSpPr>
          <p:nvPr/>
        </p:nvSpPr>
        <p:spPr bwMode="auto">
          <a:xfrm>
            <a:off x="285750" y="536575"/>
            <a:ext cx="4579938" cy="876300"/>
          </a:xfrm>
          <a:prstGeom prst="can">
            <a:avLst>
              <a:gd name="adj" fmla="val 25000"/>
            </a:avLst>
          </a:prstGeom>
          <a:solidFill>
            <a:srgbClr val="CC99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des pratiques d’affaires et gestion</a:t>
            </a:r>
          </a:p>
          <a:p>
            <a:pPr algn="ctr"/>
            <a:r>
              <a:rPr lang="fr-CA" sz="1600" b="1"/>
              <a:t>centrée sur la loyauté des clients</a:t>
            </a:r>
          </a:p>
        </p:txBody>
      </p:sp>
      <p:sp>
        <p:nvSpPr>
          <p:cNvPr id="86082" name="AutoShape 66"/>
          <p:cNvSpPr>
            <a:spLocks noChangeArrowheads="1"/>
          </p:cNvSpPr>
          <p:nvPr/>
        </p:nvSpPr>
        <p:spPr bwMode="auto">
          <a:xfrm>
            <a:off x="5795963" y="1831975"/>
            <a:ext cx="2479675" cy="876300"/>
          </a:xfrm>
          <a:prstGeom prst="can">
            <a:avLst>
              <a:gd name="adj" fmla="val 25000"/>
            </a:avLst>
          </a:prstGeom>
          <a:solidFill>
            <a:srgbClr val="CC66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Quelques exemples</a:t>
            </a:r>
          </a:p>
          <a:p>
            <a:pPr algn="ctr"/>
            <a:r>
              <a:rPr lang="fr-CA" sz="1600" b="1"/>
              <a:t>de pratiques à maîtriser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1422400" y="53022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graphicFrame>
        <p:nvGraphicFramePr>
          <p:cNvPr id="61443" name="Group 3"/>
          <p:cNvGraphicFramePr>
            <a:graphicFrameLocks noGrp="1"/>
          </p:cNvGraphicFramePr>
          <p:nvPr/>
        </p:nvGraphicFramePr>
        <p:xfrm>
          <a:off x="179388" y="260350"/>
          <a:ext cx="8713787" cy="5606100"/>
        </p:xfrm>
        <a:graphic>
          <a:graphicData uri="http://schemas.openxmlformats.org/drawingml/2006/table">
            <a:tbl>
              <a:tblPr/>
              <a:tblGrid>
                <a:gridCol w="228600"/>
                <a:gridCol w="4595812"/>
                <a:gridCol w="803275"/>
                <a:gridCol w="788988"/>
                <a:gridCol w="788987"/>
                <a:gridCol w="719138"/>
                <a:gridCol w="788987"/>
              </a:tblGrid>
              <a:tr h="1023938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quel degré chacun des énoncés est-il vrai?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: ne reflète pas du tout la situation…,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: reflète totalement la situation</a:t>
                      </a: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438150">
                <a:tc gridSpan="2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Étape 1 – Engagement et implication de la direction (DG et directeurs de division)</a:t>
                      </a:r>
                      <a:endParaRPr kumimoji="0" lang="fr-C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E. Démonstration de l’engagement envers les employés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r"/>
                          <a:tab pos="2743200" algn="ctr"/>
                          <a:tab pos="5486400" algn="r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36. La direction a développé, implanté et supervise un système afin de mesurer la satisfaction et la loyauté des clients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37. Elle fournit à ses employés les moyens et le support afin que ceux-ci canalisent leurs énergies vers la satisfaction des clients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38. Elle met l’emphase sur les politiques et procédures de l'entreprise qui ont un impact direct sur le client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7104" name="Rectangle 64"/>
          <p:cNvSpPr>
            <a:spLocks noChangeArrowheads="1"/>
          </p:cNvSpPr>
          <p:nvPr/>
        </p:nvSpPr>
        <p:spPr bwMode="auto">
          <a:xfrm>
            <a:off x="1103313" y="52466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sp>
        <p:nvSpPr>
          <p:cNvPr id="87105" name="AutoShape 65"/>
          <p:cNvSpPr>
            <a:spLocks noChangeArrowheads="1"/>
          </p:cNvSpPr>
          <p:nvPr/>
        </p:nvSpPr>
        <p:spPr bwMode="auto">
          <a:xfrm>
            <a:off x="285750" y="549275"/>
            <a:ext cx="4579938" cy="876300"/>
          </a:xfrm>
          <a:prstGeom prst="can">
            <a:avLst>
              <a:gd name="adj" fmla="val 25000"/>
            </a:avLst>
          </a:prstGeom>
          <a:solidFill>
            <a:srgbClr val="CC99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des pratiques d’affaires et gestion</a:t>
            </a:r>
          </a:p>
          <a:p>
            <a:pPr algn="ctr"/>
            <a:r>
              <a:rPr lang="fr-CA" sz="1600" b="1"/>
              <a:t>centrée sur la loyauté des clients</a:t>
            </a:r>
          </a:p>
        </p:txBody>
      </p:sp>
      <p:sp>
        <p:nvSpPr>
          <p:cNvPr id="87106" name="AutoShape 66"/>
          <p:cNvSpPr>
            <a:spLocks noChangeArrowheads="1"/>
          </p:cNvSpPr>
          <p:nvPr/>
        </p:nvSpPr>
        <p:spPr bwMode="auto">
          <a:xfrm>
            <a:off x="5795963" y="1831975"/>
            <a:ext cx="2479675" cy="876300"/>
          </a:xfrm>
          <a:prstGeom prst="can">
            <a:avLst>
              <a:gd name="adj" fmla="val 25000"/>
            </a:avLst>
          </a:prstGeom>
          <a:solidFill>
            <a:srgbClr val="CC66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Quelques exemples</a:t>
            </a:r>
          </a:p>
          <a:p>
            <a:pPr algn="ctr"/>
            <a:r>
              <a:rPr lang="fr-CA" sz="1600" b="1"/>
              <a:t>de pratiques à maîtriser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1422400" y="53022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graphicFrame>
        <p:nvGraphicFramePr>
          <p:cNvPr id="62467" name="Group 3"/>
          <p:cNvGraphicFramePr>
            <a:graphicFrameLocks noGrp="1"/>
          </p:cNvGraphicFramePr>
          <p:nvPr/>
        </p:nvGraphicFramePr>
        <p:xfrm>
          <a:off x="179388" y="260350"/>
          <a:ext cx="8713787" cy="5849940"/>
        </p:xfrm>
        <a:graphic>
          <a:graphicData uri="http://schemas.openxmlformats.org/drawingml/2006/table">
            <a:tbl>
              <a:tblPr/>
              <a:tblGrid>
                <a:gridCol w="228600"/>
                <a:gridCol w="4595812"/>
                <a:gridCol w="803275"/>
                <a:gridCol w="788988"/>
                <a:gridCol w="788987"/>
                <a:gridCol w="719138"/>
                <a:gridCol w="788987"/>
              </a:tblGrid>
              <a:tr h="1023938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quel degré chacun des énoncés est-il vrai?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: ne reflète pas du tout la situation…,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: reflète totalement la situation</a:t>
                      </a: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438150">
                <a:tc gridSpan="2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Étape 2 – </a:t>
                      </a:r>
                      <a:r>
                        <a:rPr kumimoji="0" lang="fr-CA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benchmarking</a:t>
                      </a: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interne (mesure et comparaison)</a:t>
                      </a:r>
                      <a:endParaRPr kumimoji="0" lang="fr-C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A. mesures</a:t>
                      </a:r>
                      <a:endParaRPr kumimoji="0" lang="fr-C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r"/>
                          <a:tab pos="2743200" algn="ctr"/>
                          <a:tab pos="5486400" algn="r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44. Le % des clients qui quittent ou cessent de faire affaire avec l'entreprise est inférieur au % de clients qui quittent votre plus sérieux concurrent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47. Le coût d’une piètre qualité est calculé, analysé, et par la suite réduit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22. On a calculé la valeur à vie des activités des clients avec l'entreprise (chiffre d’affaires et rentabilité)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8128" name="Rectangle 64"/>
          <p:cNvSpPr>
            <a:spLocks noChangeArrowheads="1"/>
          </p:cNvSpPr>
          <p:nvPr/>
        </p:nvSpPr>
        <p:spPr bwMode="auto">
          <a:xfrm>
            <a:off x="1103313" y="52466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sp>
        <p:nvSpPr>
          <p:cNvPr id="88129" name="AutoShape 65"/>
          <p:cNvSpPr>
            <a:spLocks noChangeArrowheads="1"/>
          </p:cNvSpPr>
          <p:nvPr/>
        </p:nvSpPr>
        <p:spPr bwMode="auto">
          <a:xfrm>
            <a:off x="285750" y="536575"/>
            <a:ext cx="4579938" cy="876300"/>
          </a:xfrm>
          <a:prstGeom prst="can">
            <a:avLst>
              <a:gd name="adj" fmla="val 25000"/>
            </a:avLst>
          </a:prstGeom>
          <a:solidFill>
            <a:srgbClr val="CC99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des pratiques d’affaires et gestion</a:t>
            </a:r>
          </a:p>
          <a:p>
            <a:pPr algn="ctr"/>
            <a:r>
              <a:rPr lang="fr-CA" sz="1600" b="1"/>
              <a:t>centrée sur la loyauté des clients</a:t>
            </a:r>
          </a:p>
        </p:txBody>
      </p:sp>
      <p:sp>
        <p:nvSpPr>
          <p:cNvPr id="88130" name="AutoShape 66"/>
          <p:cNvSpPr>
            <a:spLocks noChangeArrowheads="1"/>
          </p:cNvSpPr>
          <p:nvPr/>
        </p:nvSpPr>
        <p:spPr bwMode="auto">
          <a:xfrm>
            <a:off x="5795963" y="1831975"/>
            <a:ext cx="2479675" cy="876300"/>
          </a:xfrm>
          <a:prstGeom prst="can">
            <a:avLst>
              <a:gd name="adj" fmla="val 25000"/>
            </a:avLst>
          </a:prstGeom>
          <a:solidFill>
            <a:srgbClr val="CC66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Quelques exemples</a:t>
            </a:r>
          </a:p>
          <a:p>
            <a:pPr algn="ctr"/>
            <a:r>
              <a:rPr lang="fr-CA" sz="1600" b="1"/>
              <a:t>de pratiques à maîtriser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1422400" y="53022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graphicFrame>
        <p:nvGraphicFramePr>
          <p:cNvPr id="63491" name="Group 3"/>
          <p:cNvGraphicFramePr>
            <a:graphicFrameLocks noGrp="1"/>
          </p:cNvGraphicFramePr>
          <p:nvPr/>
        </p:nvGraphicFramePr>
        <p:xfrm>
          <a:off x="179388" y="260350"/>
          <a:ext cx="8713787" cy="5545140"/>
        </p:xfrm>
        <a:graphic>
          <a:graphicData uri="http://schemas.openxmlformats.org/drawingml/2006/table">
            <a:tbl>
              <a:tblPr/>
              <a:tblGrid>
                <a:gridCol w="228600"/>
                <a:gridCol w="4595812"/>
                <a:gridCol w="803275"/>
                <a:gridCol w="788988"/>
                <a:gridCol w="788987"/>
                <a:gridCol w="719138"/>
                <a:gridCol w="788987"/>
              </a:tblGrid>
              <a:tr h="1023938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quel degré chacun des énoncés est-il vrai?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: ne reflète pas du tout la situation…,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: reflète totalement la situation</a:t>
                      </a: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438150">
                <a:tc gridSpan="2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Étape 2 – </a:t>
                      </a:r>
                      <a:r>
                        <a:rPr kumimoji="0" lang="fr-CA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benchmarking</a:t>
                      </a: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interne (mesure et comparaison)</a:t>
                      </a:r>
                      <a:endParaRPr kumimoji="0" lang="fr-C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B. Les employés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C. l’organisation et les systèmes</a:t>
                      </a:r>
                      <a:endParaRPr kumimoji="0" lang="fr-CA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r"/>
                          <a:tab pos="2743200" algn="ctr"/>
                          <a:tab pos="5486400" algn="r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49. Il y a un niveau de confiance élevé entre la direction et les employés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54. Les employés perçoivent qu’ils participent aux enjeux importants de l'entreprise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  <a:endParaRPr kumimoji="0" lang="fr-C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56. On met moins d’emphase ou on élimine les politiques et procédures qui ont peu ou pas de conséquences pour les clients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9152" name="Rectangle 64"/>
          <p:cNvSpPr>
            <a:spLocks noChangeArrowheads="1"/>
          </p:cNvSpPr>
          <p:nvPr/>
        </p:nvSpPr>
        <p:spPr bwMode="auto">
          <a:xfrm>
            <a:off x="1103313" y="52466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sp>
        <p:nvSpPr>
          <p:cNvPr id="89153" name="AutoShape 65"/>
          <p:cNvSpPr>
            <a:spLocks noChangeArrowheads="1"/>
          </p:cNvSpPr>
          <p:nvPr/>
        </p:nvSpPr>
        <p:spPr bwMode="auto">
          <a:xfrm>
            <a:off x="285750" y="536575"/>
            <a:ext cx="4579938" cy="876300"/>
          </a:xfrm>
          <a:prstGeom prst="can">
            <a:avLst>
              <a:gd name="adj" fmla="val 25000"/>
            </a:avLst>
          </a:prstGeom>
          <a:solidFill>
            <a:srgbClr val="CC99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des pratiques d’affaires et gestion</a:t>
            </a:r>
          </a:p>
          <a:p>
            <a:pPr algn="ctr"/>
            <a:r>
              <a:rPr lang="fr-CA" sz="1600" b="1"/>
              <a:t>centrée sur la loyauté des clients</a:t>
            </a:r>
          </a:p>
        </p:txBody>
      </p:sp>
      <p:sp>
        <p:nvSpPr>
          <p:cNvPr id="89154" name="AutoShape 66"/>
          <p:cNvSpPr>
            <a:spLocks noChangeArrowheads="1"/>
          </p:cNvSpPr>
          <p:nvPr/>
        </p:nvSpPr>
        <p:spPr bwMode="auto">
          <a:xfrm>
            <a:off x="5795963" y="1831975"/>
            <a:ext cx="2479675" cy="876300"/>
          </a:xfrm>
          <a:prstGeom prst="can">
            <a:avLst>
              <a:gd name="adj" fmla="val 25000"/>
            </a:avLst>
          </a:prstGeom>
          <a:solidFill>
            <a:srgbClr val="CC66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Quelques exemples</a:t>
            </a:r>
          </a:p>
          <a:p>
            <a:pPr algn="ctr"/>
            <a:r>
              <a:rPr lang="fr-CA" sz="1600" b="1"/>
              <a:t>de pratiques à maîtriser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422400" y="530225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graphicFrame>
        <p:nvGraphicFramePr>
          <p:cNvPr id="64515" name="Group 3"/>
          <p:cNvGraphicFramePr>
            <a:graphicFrameLocks noGrp="1"/>
          </p:cNvGraphicFramePr>
          <p:nvPr/>
        </p:nvGraphicFramePr>
        <p:xfrm>
          <a:off x="180975" y="260350"/>
          <a:ext cx="8737917" cy="6566854"/>
        </p:xfrm>
        <a:graphic>
          <a:graphicData uri="http://schemas.openxmlformats.org/drawingml/2006/table">
            <a:tbl>
              <a:tblPr/>
              <a:tblGrid>
                <a:gridCol w="208280"/>
                <a:gridCol w="4640262"/>
                <a:gridCol w="803275"/>
                <a:gridCol w="788988"/>
                <a:gridCol w="788987"/>
                <a:gridCol w="719138"/>
                <a:gridCol w="788987"/>
              </a:tblGrid>
              <a:tr h="1023938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quel degré chacun des énoncés est-il vrai?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: ne reflète pas du tout la situation…,</a:t>
                      </a:r>
                      <a:endParaRPr kumimoji="0" lang="fr-C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: reflète totalement la situation</a:t>
                      </a: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438150">
                <a:tc gridSpan="2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C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fr-CA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Étape 4 – analyse des capacités de la concurrence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Étape 5 – mesurer la satisfaction des clients</a:t>
                      </a:r>
                      <a:endParaRPr kumimoji="0" lang="fr-C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66. Les priorités identifiées par le client sont systématiquement utilisées afin que l'entreprise se compare à ses plus proches compétiteurs sur ce qui est important pour les clients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r"/>
                          <a:tab pos="2743200" algn="ctr"/>
                          <a:tab pos="5486400" algn="r"/>
                        </a:tabLst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71. Les employés participent à l’effort de comparaison avec les concurrents, tant pour la cueillette d’information que pour son traitement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73. Les paramètres mesurés sont ceux qui sont importants pour le client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84. l'entreprise utilise un index de satisfaction basé sur les priorités des clients afin de déterminer ses forces et faiblesses relativement aux demandes importantes des clients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0176" name="Rectangle 64"/>
          <p:cNvSpPr>
            <a:spLocks noChangeArrowheads="1"/>
          </p:cNvSpPr>
          <p:nvPr/>
        </p:nvSpPr>
        <p:spPr bwMode="auto">
          <a:xfrm>
            <a:off x="1103313" y="524668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/>
              <a:t/>
            </a:r>
            <a:br>
              <a:rPr lang="fr-CA"/>
            </a:br>
            <a:endParaRPr lang="fr-CA"/>
          </a:p>
        </p:txBody>
      </p:sp>
      <p:sp>
        <p:nvSpPr>
          <p:cNvPr id="90177" name="AutoShape 65"/>
          <p:cNvSpPr>
            <a:spLocks noChangeArrowheads="1"/>
          </p:cNvSpPr>
          <p:nvPr/>
        </p:nvSpPr>
        <p:spPr bwMode="auto">
          <a:xfrm>
            <a:off x="285750" y="536575"/>
            <a:ext cx="4579938" cy="876300"/>
          </a:xfrm>
          <a:prstGeom prst="can">
            <a:avLst>
              <a:gd name="adj" fmla="val 25000"/>
            </a:avLst>
          </a:prstGeom>
          <a:solidFill>
            <a:srgbClr val="CC99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Diagnostic des pratiques d’affaires et gestion</a:t>
            </a:r>
          </a:p>
          <a:p>
            <a:pPr algn="ctr"/>
            <a:r>
              <a:rPr lang="fr-CA" sz="1600" b="1"/>
              <a:t>centrée sur la loyauté des clients</a:t>
            </a:r>
          </a:p>
        </p:txBody>
      </p:sp>
      <p:sp>
        <p:nvSpPr>
          <p:cNvPr id="90178" name="AutoShape 66"/>
          <p:cNvSpPr>
            <a:spLocks noChangeArrowheads="1"/>
          </p:cNvSpPr>
          <p:nvPr/>
        </p:nvSpPr>
        <p:spPr bwMode="auto">
          <a:xfrm>
            <a:off x="5795963" y="1831975"/>
            <a:ext cx="2479675" cy="876300"/>
          </a:xfrm>
          <a:prstGeom prst="can">
            <a:avLst>
              <a:gd name="adj" fmla="val 25000"/>
            </a:avLst>
          </a:prstGeom>
          <a:solidFill>
            <a:srgbClr val="CC66FF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Quelques exemples</a:t>
            </a:r>
          </a:p>
          <a:p>
            <a:pPr algn="ctr"/>
            <a:r>
              <a:rPr lang="fr-CA" sz="1600" b="1"/>
              <a:t>de pratiques à maîtriser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Diagram 2"/>
          <p:cNvGraphicFramePr>
            <a:graphicFrameLocks/>
          </p:cNvGraphicFramePr>
          <p:nvPr>
            <p:ph idx="1"/>
          </p:nvPr>
        </p:nvGraphicFramePr>
        <p:xfrm>
          <a:off x="323850" y="549275"/>
          <a:ext cx="8820150" cy="4540250"/>
        </p:xfrm>
        <a:graphic>
          <a:graphicData uri="http://schemas.openxmlformats.org/drawingml/2006/compatibility">
            <com:legacyDrawing xmlns:com="http://schemas.openxmlformats.org/drawingml/2006/compatibility" spid="_x0000_s205826"/>
          </a:graphicData>
        </a:graphic>
      </p:graphicFrame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2319" name="Line 31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20" name="Line 32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21" name="Line 33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22" name="Line 34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2325" name="Text Box 37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2326" name="Line 38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2327" name="Line 39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2329" name="Line 41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30" name="Line 42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31" name="Line 43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32" name="Line 44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2333" name="AutoShape 45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  <p:sp>
        <p:nvSpPr>
          <p:cNvPr id="19" name="Ellipse 18"/>
          <p:cNvSpPr/>
          <p:nvPr/>
        </p:nvSpPr>
        <p:spPr>
          <a:xfrm>
            <a:off x="3708400" y="3429000"/>
            <a:ext cx="2087563" cy="936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>
              <a:defRPr/>
            </a:pPr>
            <a:r>
              <a:rPr lang="fr-CA" sz="3200" b="1" dirty="0" smtClean="0"/>
              <a:t>Les champs de compétences pour réussir une orientation-client</a:t>
            </a:r>
            <a:endParaRPr lang="fr-CA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Facteur «excellence opérationnelle» : </a:t>
            </a:r>
            <a:endParaRPr lang="fr-CA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Facteur </a:t>
            </a: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«bienveillance opérationnelle» : </a:t>
            </a:r>
            <a:endParaRPr lang="fr-CA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Facteur «capacité de résolution de problèmes» :</a:t>
            </a:r>
            <a:endParaRPr lang="fr-CA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Facteur «intelligence de marché»…</a:t>
            </a:r>
            <a:endParaRPr lang="fr-CA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fr-CA" dirty="0" smtClean="0"/>
              <a:t>Compétence et sensibilité au marché (</a:t>
            </a:r>
            <a:r>
              <a:rPr lang="fr-CA" dirty="0" err="1" smtClean="0"/>
              <a:t>market</a:t>
            </a:r>
            <a:r>
              <a:rPr lang="fr-CA" dirty="0" smtClean="0"/>
              <a:t> </a:t>
            </a:r>
            <a:r>
              <a:rPr lang="fr-CA" dirty="0" err="1" smtClean="0"/>
              <a:t>sensing</a:t>
            </a:r>
            <a:r>
              <a:rPr lang="fr-CA" dirty="0" smtClean="0"/>
              <a:t>)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Compétence et liaison-client (</a:t>
            </a:r>
            <a:r>
              <a:rPr lang="fr-CA" dirty="0" err="1" smtClean="0"/>
              <a:t>customer</a:t>
            </a:r>
            <a:r>
              <a:rPr lang="fr-CA" dirty="0" smtClean="0"/>
              <a:t> </a:t>
            </a:r>
            <a:r>
              <a:rPr lang="fr-CA" dirty="0" err="1" smtClean="0"/>
              <a:t>linking</a:t>
            </a:r>
            <a:r>
              <a:rPr lang="fr-CA" dirty="0" smtClean="0"/>
              <a:t>)</a:t>
            </a:r>
            <a:endParaRPr lang="fr-CA" sz="2000" dirty="0" smtClean="0"/>
          </a:p>
          <a:p>
            <a:pPr>
              <a:defRPr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>
              <a:defRPr/>
            </a:pPr>
            <a:r>
              <a:rPr lang="fr-CA" sz="3200" b="1" dirty="0" smtClean="0"/>
              <a:t>Les champs de compétences pour réussir une orientation-client</a:t>
            </a:r>
            <a:endParaRPr lang="fr-CA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60538"/>
            <a:ext cx="8229600" cy="4525962"/>
          </a:xfrm>
        </p:spPr>
        <p:txBody>
          <a:bodyPr>
            <a:normAutofit fontScale="62500" lnSpcReduction="20000"/>
          </a:bodyPr>
          <a:lstStyle/>
          <a:p>
            <a:pPr>
              <a:defRPr/>
            </a:pP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Facteur «excellence opérationnelle» : </a:t>
            </a:r>
            <a:endParaRPr lang="fr-CA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fr-CA" dirty="0" smtClean="0"/>
              <a:t>la Caisse offre des services adaptés à mes besoins,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établit des standards d’excellence dans l’industrie,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offre un excellent service,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facilite les transactions.</a:t>
            </a:r>
            <a:endParaRPr lang="fr-CA" sz="2000" dirty="0" smtClean="0"/>
          </a:p>
          <a:p>
            <a:pPr>
              <a:defRPr/>
            </a:pP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Facteur «bienveillance opérationnelle» : </a:t>
            </a:r>
            <a:endParaRPr lang="fr-CA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fr-CA" dirty="0" smtClean="0"/>
              <a:t>la Caisse bâtit une relation d’affaire qui fait une différence significative pour mon mieux-être,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reconnaît la fidélité des clients,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offre des choix qui me permettent d’être en contrôle de ma relation avec elle,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a des employés qui se sentent responsables de la satisfaction des clients,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fait toujours la meilleure offre dès le départ,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contribue au développement du milieu.</a:t>
            </a:r>
            <a:endParaRPr lang="fr-CA" sz="2000" dirty="0" smtClean="0"/>
          </a:p>
          <a:p>
            <a:pPr>
              <a:defRPr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>
              <a:buFontTx/>
              <a:buNone/>
              <a:defRPr/>
            </a:pPr>
            <a:endParaRPr lang="fr-CA" sz="2000" dirty="0" smtClean="0"/>
          </a:p>
          <a:p>
            <a:pPr>
              <a:defRPr/>
            </a:pP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Facteur «capacité de résolution de problèmes» :</a:t>
            </a:r>
            <a:endParaRPr lang="fr-CA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fr-CA" dirty="0" smtClean="0"/>
              <a:t> les employés s’occupent des problèmes concernant les transactions faites,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 Les employés vont au-delà de mes attentes pour solutionner mes problèmes,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 Caisse fournit un support aux employés pour satisfaire les clients, 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las caisse donne une marge de manœuvre aux employés pour résoudre les problèmes,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 la caisse accroît la marge de manœuvre des employés pour améliorer le service.  </a:t>
            </a:r>
            <a:endParaRPr lang="fr-CA" sz="2000" dirty="0" smtClean="0"/>
          </a:p>
          <a:p>
            <a:pPr>
              <a:defRPr/>
            </a:pPr>
            <a:r>
              <a:rPr lang="fr-CA" sz="3400" b="1" dirty="0" smtClean="0">
                <a:solidFill>
                  <a:schemeClr val="tx2">
                    <a:lumMod val="75000"/>
                  </a:schemeClr>
                </a:solidFill>
              </a:rPr>
              <a:t>Facteur «intelligence de marché»…</a:t>
            </a:r>
            <a:endParaRPr lang="fr-CA" sz="2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fr-CA" dirty="0" smtClean="0"/>
              <a:t>Compétence et sensibilité au marché (</a:t>
            </a:r>
            <a:r>
              <a:rPr lang="fr-CA" dirty="0" err="1" smtClean="0"/>
              <a:t>market</a:t>
            </a:r>
            <a:r>
              <a:rPr lang="fr-CA" dirty="0" smtClean="0"/>
              <a:t> </a:t>
            </a:r>
            <a:r>
              <a:rPr lang="fr-CA" dirty="0" err="1" smtClean="0"/>
              <a:t>sensing</a:t>
            </a:r>
            <a:r>
              <a:rPr lang="fr-CA" dirty="0" smtClean="0"/>
              <a:t>)</a:t>
            </a:r>
            <a:endParaRPr lang="fr-CA" sz="2000" dirty="0" smtClean="0"/>
          </a:p>
          <a:p>
            <a:pPr lvl="1">
              <a:defRPr/>
            </a:pPr>
            <a:r>
              <a:rPr lang="fr-CA" dirty="0" smtClean="0"/>
              <a:t>Compétence et liaison-client (</a:t>
            </a:r>
            <a:r>
              <a:rPr lang="fr-CA" dirty="0" err="1" smtClean="0"/>
              <a:t>customer</a:t>
            </a:r>
            <a:r>
              <a:rPr lang="fr-CA" dirty="0" smtClean="0"/>
              <a:t> </a:t>
            </a:r>
            <a:r>
              <a:rPr lang="fr-CA" dirty="0" err="1" smtClean="0"/>
              <a:t>linking</a:t>
            </a:r>
            <a:r>
              <a:rPr lang="fr-CA" dirty="0" smtClean="0"/>
              <a:t>)</a:t>
            </a:r>
            <a:endParaRPr lang="fr-CA" sz="2000" dirty="0" smtClean="0"/>
          </a:p>
          <a:p>
            <a:pPr>
              <a:defRPr/>
            </a:pPr>
            <a:endParaRPr lang="fr-CA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>
              <a:defRPr/>
            </a:pPr>
            <a:r>
              <a:rPr lang="fr-CA" sz="3200" b="1" dirty="0" smtClean="0"/>
              <a:t>Les champs de compétences pour réussir une orientation-client</a:t>
            </a:r>
            <a:endParaRPr lang="fr-C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r>
              <a:rPr lang="fr-CA" sz="2800" b="1" smtClean="0"/>
              <a:t>Gérer l’expérience globale du consommateur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3375"/>
            <a:ext cx="8229600" cy="49688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CA" sz="3600" dirty="0" smtClean="0"/>
              <a:t>Deux catégories de signaux</a:t>
            </a:r>
          </a:p>
          <a:p>
            <a:pPr>
              <a:lnSpc>
                <a:spcPct val="80000"/>
              </a:lnSpc>
            </a:pPr>
            <a:endParaRPr lang="fr-CA" sz="3600" dirty="0" smtClean="0"/>
          </a:p>
          <a:p>
            <a:pPr lvl="1">
              <a:lnSpc>
                <a:spcPct val="80000"/>
              </a:lnSpc>
            </a:pPr>
            <a:r>
              <a:rPr lang="fr-CA" sz="3200" dirty="0" smtClean="0"/>
              <a:t>Les </a:t>
            </a:r>
            <a:r>
              <a:rPr lang="fr-CA" sz="3200" b="1" dirty="0" smtClean="0"/>
              <a:t>signaux émotionnels </a:t>
            </a:r>
            <a:r>
              <a:rPr lang="fr-CA" sz="3200" dirty="0" smtClean="0"/>
              <a:t>qui sont tout aussi importants pour l’expérience du  client que les </a:t>
            </a:r>
            <a:r>
              <a:rPr lang="fr-CA" sz="3200" b="1" dirty="0" smtClean="0"/>
              <a:t>signaux fonctionnels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fr-CA" dirty="0" smtClean="0"/>
          </a:p>
          <a:p>
            <a:pPr lvl="1">
              <a:lnSpc>
                <a:spcPct val="80000"/>
              </a:lnSpc>
            </a:pPr>
            <a:r>
              <a:rPr lang="fr-CA" sz="4000" dirty="0" smtClean="0"/>
              <a:t>source non imitable </a:t>
            </a:r>
            <a:r>
              <a:rPr lang="fr-CA" sz="4000" b="1" dirty="0" smtClean="0"/>
              <a:t>d’avantage concurrentiel</a:t>
            </a:r>
          </a:p>
          <a:p>
            <a:pPr lvl="1">
              <a:lnSpc>
                <a:spcPct val="80000"/>
              </a:lnSpc>
            </a:pPr>
            <a:endParaRPr lang="fr-CA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Autofit/>
          </a:bodyPr>
          <a:lstStyle/>
          <a:p>
            <a:pPr eaLnBrk="1" hangingPunct="1"/>
            <a:r>
              <a:rPr lang="fr-CA" sz="3200" b="1" dirty="0" smtClean="0"/>
              <a:t>Une culture centrée sur la loyauté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AutoShape 2"/>
          <p:cNvSpPr>
            <a:spLocks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fr-CA" sz="2400" b="1" smtClean="0"/>
              <a:t>Les «règles non écrites», les moments de vérité et l’implantation d’une gestion centrée sur la loyauté…</a:t>
            </a:r>
          </a:p>
        </p:txBody>
      </p:sp>
      <p:sp>
        <p:nvSpPr>
          <p:cNvPr id="118787" name="Freeform 3"/>
          <p:cNvSpPr>
            <a:spLocks/>
          </p:cNvSpPr>
          <p:nvPr/>
        </p:nvSpPr>
        <p:spPr bwMode="auto">
          <a:xfrm>
            <a:off x="1089025" y="2232025"/>
            <a:ext cx="6723063" cy="3644900"/>
          </a:xfrm>
          <a:custGeom>
            <a:avLst/>
            <a:gdLst>
              <a:gd name="T0" fmla="*/ 2147483647 w 4235"/>
              <a:gd name="T1" fmla="*/ 2147483647 h 2296"/>
              <a:gd name="T2" fmla="*/ 2147483647 w 4235"/>
              <a:gd name="T3" fmla="*/ 2147483647 h 2296"/>
              <a:gd name="T4" fmla="*/ 2147483647 w 4235"/>
              <a:gd name="T5" fmla="*/ 2147483647 h 2296"/>
              <a:gd name="T6" fmla="*/ 2147483647 w 4235"/>
              <a:gd name="T7" fmla="*/ 2147483647 h 2296"/>
              <a:gd name="T8" fmla="*/ 2147483647 w 4235"/>
              <a:gd name="T9" fmla="*/ 2147483647 h 2296"/>
              <a:gd name="T10" fmla="*/ 2147483647 w 4235"/>
              <a:gd name="T11" fmla="*/ 2147483647 h 2296"/>
              <a:gd name="T12" fmla="*/ 2147483647 w 4235"/>
              <a:gd name="T13" fmla="*/ 2147483647 h 2296"/>
              <a:gd name="T14" fmla="*/ 2147483647 w 4235"/>
              <a:gd name="T15" fmla="*/ 2147483647 h 2296"/>
              <a:gd name="T16" fmla="*/ 2147483647 w 4235"/>
              <a:gd name="T17" fmla="*/ 2147483647 h 2296"/>
              <a:gd name="T18" fmla="*/ 2147483647 w 4235"/>
              <a:gd name="T19" fmla="*/ 2147483647 h 2296"/>
              <a:gd name="T20" fmla="*/ 2147483647 w 4235"/>
              <a:gd name="T21" fmla="*/ 2147483647 h 2296"/>
              <a:gd name="T22" fmla="*/ 2147483647 w 4235"/>
              <a:gd name="T23" fmla="*/ 2147483647 h 2296"/>
              <a:gd name="T24" fmla="*/ 2147483647 w 4235"/>
              <a:gd name="T25" fmla="*/ 2147483647 h 2296"/>
              <a:gd name="T26" fmla="*/ 2147483647 w 4235"/>
              <a:gd name="T27" fmla="*/ 2147483647 h 2296"/>
              <a:gd name="T28" fmla="*/ 2147483647 w 4235"/>
              <a:gd name="T29" fmla="*/ 2147483647 h 2296"/>
              <a:gd name="T30" fmla="*/ 2147483647 w 4235"/>
              <a:gd name="T31" fmla="*/ 2147483647 h 2296"/>
              <a:gd name="T32" fmla="*/ 2147483647 w 4235"/>
              <a:gd name="T33" fmla="*/ 2147483647 h 2296"/>
              <a:gd name="T34" fmla="*/ 2147483647 w 4235"/>
              <a:gd name="T35" fmla="*/ 2147483647 h 2296"/>
              <a:gd name="T36" fmla="*/ 2147483647 w 4235"/>
              <a:gd name="T37" fmla="*/ 2147483647 h 2296"/>
              <a:gd name="T38" fmla="*/ 2147483647 w 4235"/>
              <a:gd name="T39" fmla="*/ 0 h 2296"/>
              <a:gd name="T40" fmla="*/ 2147483647 w 4235"/>
              <a:gd name="T41" fmla="*/ 2147483647 h 2296"/>
              <a:gd name="T42" fmla="*/ 2147483647 w 4235"/>
              <a:gd name="T43" fmla="*/ 2147483647 h 2296"/>
              <a:gd name="T44" fmla="*/ 2147483647 w 4235"/>
              <a:gd name="T45" fmla="*/ 2147483647 h 2296"/>
              <a:gd name="T46" fmla="*/ 2147483647 w 4235"/>
              <a:gd name="T47" fmla="*/ 2147483647 h 2296"/>
              <a:gd name="T48" fmla="*/ 2147483647 w 4235"/>
              <a:gd name="T49" fmla="*/ 2147483647 h 2296"/>
              <a:gd name="T50" fmla="*/ 2147483647 w 4235"/>
              <a:gd name="T51" fmla="*/ 2147483647 h 2296"/>
              <a:gd name="T52" fmla="*/ 2147483647 w 4235"/>
              <a:gd name="T53" fmla="*/ 2147483647 h 2296"/>
              <a:gd name="T54" fmla="*/ 2147483647 w 4235"/>
              <a:gd name="T55" fmla="*/ 2147483647 h 2296"/>
              <a:gd name="T56" fmla="*/ 2147483647 w 4235"/>
              <a:gd name="T57" fmla="*/ 2147483647 h 2296"/>
              <a:gd name="T58" fmla="*/ 2147483647 w 4235"/>
              <a:gd name="T59" fmla="*/ 2147483647 h 2296"/>
              <a:gd name="T60" fmla="*/ 2147483647 w 4235"/>
              <a:gd name="T61" fmla="*/ 2147483647 h 2296"/>
              <a:gd name="T62" fmla="*/ 2147483647 w 4235"/>
              <a:gd name="T63" fmla="*/ 2147483647 h 2296"/>
              <a:gd name="T64" fmla="*/ 2147483647 w 4235"/>
              <a:gd name="T65" fmla="*/ 2147483647 h 229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235"/>
              <a:gd name="T100" fmla="*/ 0 h 2296"/>
              <a:gd name="T101" fmla="*/ 4235 w 4235"/>
              <a:gd name="T102" fmla="*/ 2296 h 229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235" h="2296">
                <a:moveTo>
                  <a:pt x="0" y="2296"/>
                </a:moveTo>
                <a:cubicBezTo>
                  <a:pt x="25" y="2290"/>
                  <a:pt x="54" y="2293"/>
                  <a:pt x="76" y="2279"/>
                </a:cubicBezTo>
                <a:cubicBezTo>
                  <a:pt x="85" y="2273"/>
                  <a:pt x="92" y="2266"/>
                  <a:pt x="102" y="2262"/>
                </a:cubicBezTo>
                <a:cubicBezTo>
                  <a:pt x="150" y="2244"/>
                  <a:pt x="208" y="2243"/>
                  <a:pt x="254" y="2219"/>
                </a:cubicBezTo>
                <a:cubicBezTo>
                  <a:pt x="313" y="2189"/>
                  <a:pt x="249" y="2212"/>
                  <a:pt x="305" y="2194"/>
                </a:cubicBezTo>
                <a:cubicBezTo>
                  <a:pt x="311" y="2186"/>
                  <a:pt x="315" y="2176"/>
                  <a:pt x="322" y="2169"/>
                </a:cubicBezTo>
                <a:cubicBezTo>
                  <a:pt x="329" y="2162"/>
                  <a:pt x="341" y="2160"/>
                  <a:pt x="347" y="2152"/>
                </a:cubicBezTo>
                <a:cubicBezTo>
                  <a:pt x="353" y="2145"/>
                  <a:pt x="352" y="2134"/>
                  <a:pt x="356" y="2126"/>
                </a:cubicBezTo>
                <a:cubicBezTo>
                  <a:pt x="366" y="2108"/>
                  <a:pt x="390" y="2075"/>
                  <a:pt x="390" y="2075"/>
                </a:cubicBezTo>
                <a:cubicBezTo>
                  <a:pt x="391" y="2073"/>
                  <a:pt x="405" y="2027"/>
                  <a:pt x="407" y="2025"/>
                </a:cubicBezTo>
                <a:cubicBezTo>
                  <a:pt x="471" y="1962"/>
                  <a:pt x="436" y="2008"/>
                  <a:pt x="483" y="1982"/>
                </a:cubicBezTo>
                <a:cubicBezTo>
                  <a:pt x="501" y="1972"/>
                  <a:pt x="515" y="1954"/>
                  <a:pt x="534" y="1948"/>
                </a:cubicBezTo>
                <a:cubicBezTo>
                  <a:pt x="551" y="1942"/>
                  <a:pt x="585" y="1931"/>
                  <a:pt x="585" y="1931"/>
                </a:cubicBezTo>
                <a:cubicBezTo>
                  <a:pt x="660" y="1947"/>
                  <a:pt x="707" y="2010"/>
                  <a:pt x="779" y="2033"/>
                </a:cubicBezTo>
                <a:cubicBezTo>
                  <a:pt x="819" y="2021"/>
                  <a:pt x="830" y="2019"/>
                  <a:pt x="856" y="1982"/>
                </a:cubicBezTo>
                <a:cubicBezTo>
                  <a:pt x="868" y="1965"/>
                  <a:pt x="890" y="1931"/>
                  <a:pt x="890" y="1931"/>
                </a:cubicBezTo>
                <a:cubicBezTo>
                  <a:pt x="909" y="1873"/>
                  <a:pt x="882" y="1942"/>
                  <a:pt x="923" y="1881"/>
                </a:cubicBezTo>
                <a:cubicBezTo>
                  <a:pt x="928" y="1873"/>
                  <a:pt x="928" y="1863"/>
                  <a:pt x="932" y="1855"/>
                </a:cubicBezTo>
                <a:cubicBezTo>
                  <a:pt x="937" y="1846"/>
                  <a:pt x="943" y="1838"/>
                  <a:pt x="949" y="1830"/>
                </a:cubicBezTo>
                <a:cubicBezTo>
                  <a:pt x="960" y="1795"/>
                  <a:pt x="980" y="1759"/>
                  <a:pt x="1000" y="1728"/>
                </a:cubicBezTo>
                <a:cubicBezTo>
                  <a:pt x="1010" y="1688"/>
                  <a:pt x="1000" y="1666"/>
                  <a:pt x="1042" y="1652"/>
                </a:cubicBezTo>
                <a:cubicBezTo>
                  <a:pt x="1113" y="1545"/>
                  <a:pt x="1207" y="1458"/>
                  <a:pt x="1271" y="1347"/>
                </a:cubicBezTo>
                <a:cubicBezTo>
                  <a:pt x="1296" y="1303"/>
                  <a:pt x="1314" y="1251"/>
                  <a:pt x="1330" y="1203"/>
                </a:cubicBezTo>
                <a:cubicBezTo>
                  <a:pt x="1336" y="1186"/>
                  <a:pt x="1347" y="1152"/>
                  <a:pt x="1347" y="1152"/>
                </a:cubicBezTo>
                <a:cubicBezTo>
                  <a:pt x="1357" y="1088"/>
                  <a:pt x="1362" y="1012"/>
                  <a:pt x="1398" y="957"/>
                </a:cubicBezTo>
                <a:cubicBezTo>
                  <a:pt x="1404" y="940"/>
                  <a:pt x="1409" y="923"/>
                  <a:pt x="1415" y="906"/>
                </a:cubicBezTo>
                <a:cubicBezTo>
                  <a:pt x="1418" y="898"/>
                  <a:pt x="1423" y="881"/>
                  <a:pt x="1423" y="881"/>
                </a:cubicBezTo>
                <a:cubicBezTo>
                  <a:pt x="1434" y="795"/>
                  <a:pt x="1425" y="835"/>
                  <a:pt x="1449" y="762"/>
                </a:cubicBezTo>
                <a:cubicBezTo>
                  <a:pt x="1455" y="743"/>
                  <a:pt x="1471" y="729"/>
                  <a:pt x="1482" y="712"/>
                </a:cubicBezTo>
                <a:cubicBezTo>
                  <a:pt x="1488" y="703"/>
                  <a:pt x="1499" y="686"/>
                  <a:pt x="1499" y="686"/>
                </a:cubicBezTo>
                <a:cubicBezTo>
                  <a:pt x="1517" y="617"/>
                  <a:pt x="1496" y="679"/>
                  <a:pt x="1559" y="585"/>
                </a:cubicBezTo>
                <a:cubicBezTo>
                  <a:pt x="1580" y="554"/>
                  <a:pt x="1594" y="519"/>
                  <a:pt x="1618" y="491"/>
                </a:cubicBezTo>
                <a:cubicBezTo>
                  <a:pt x="1627" y="480"/>
                  <a:pt x="1642" y="476"/>
                  <a:pt x="1652" y="466"/>
                </a:cubicBezTo>
                <a:cubicBezTo>
                  <a:pt x="1724" y="394"/>
                  <a:pt x="1779" y="312"/>
                  <a:pt x="1881" y="280"/>
                </a:cubicBezTo>
                <a:cubicBezTo>
                  <a:pt x="1914" y="258"/>
                  <a:pt x="1948" y="254"/>
                  <a:pt x="1982" y="237"/>
                </a:cubicBezTo>
                <a:cubicBezTo>
                  <a:pt x="2041" y="207"/>
                  <a:pt x="1977" y="230"/>
                  <a:pt x="2033" y="212"/>
                </a:cubicBezTo>
                <a:cubicBezTo>
                  <a:pt x="2089" y="175"/>
                  <a:pt x="2163" y="106"/>
                  <a:pt x="2236" y="102"/>
                </a:cubicBezTo>
                <a:cubicBezTo>
                  <a:pt x="2332" y="97"/>
                  <a:pt x="2428" y="96"/>
                  <a:pt x="2524" y="93"/>
                </a:cubicBezTo>
                <a:cubicBezTo>
                  <a:pt x="2584" y="74"/>
                  <a:pt x="2515" y="99"/>
                  <a:pt x="2575" y="68"/>
                </a:cubicBezTo>
                <a:cubicBezTo>
                  <a:pt x="2630" y="40"/>
                  <a:pt x="2693" y="16"/>
                  <a:pt x="2753" y="0"/>
                </a:cubicBezTo>
                <a:cubicBezTo>
                  <a:pt x="2949" y="10"/>
                  <a:pt x="2871" y="1"/>
                  <a:pt x="2973" y="34"/>
                </a:cubicBezTo>
                <a:cubicBezTo>
                  <a:pt x="2989" y="55"/>
                  <a:pt x="3012" y="70"/>
                  <a:pt x="3024" y="93"/>
                </a:cubicBezTo>
                <a:cubicBezTo>
                  <a:pt x="3031" y="106"/>
                  <a:pt x="3026" y="123"/>
                  <a:pt x="3033" y="136"/>
                </a:cubicBezTo>
                <a:cubicBezTo>
                  <a:pt x="3041" y="152"/>
                  <a:pt x="3069" y="169"/>
                  <a:pt x="3083" y="178"/>
                </a:cubicBezTo>
                <a:cubicBezTo>
                  <a:pt x="3094" y="195"/>
                  <a:pt x="3126" y="245"/>
                  <a:pt x="3143" y="263"/>
                </a:cubicBezTo>
                <a:cubicBezTo>
                  <a:pt x="3176" y="298"/>
                  <a:pt x="3244" y="364"/>
                  <a:pt x="3244" y="364"/>
                </a:cubicBezTo>
                <a:cubicBezTo>
                  <a:pt x="3217" y="405"/>
                  <a:pt x="3238" y="412"/>
                  <a:pt x="3270" y="449"/>
                </a:cubicBezTo>
                <a:cubicBezTo>
                  <a:pt x="3321" y="507"/>
                  <a:pt x="3382" y="577"/>
                  <a:pt x="3448" y="618"/>
                </a:cubicBezTo>
                <a:cubicBezTo>
                  <a:pt x="3505" y="706"/>
                  <a:pt x="3419" y="578"/>
                  <a:pt x="3490" y="669"/>
                </a:cubicBezTo>
                <a:cubicBezTo>
                  <a:pt x="3520" y="708"/>
                  <a:pt x="3527" y="737"/>
                  <a:pt x="3566" y="762"/>
                </a:cubicBezTo>
                <a:cubicBezTo>
                  <a:pt x="3572" y="771"/>
                  <a:pt x="3576" y="780"/>
                  <a:pt x="3583" y="788"/>
                </a:cubicBezTo>
                <a:cubicBezTo>
                  <a:pt x="3591" y="797"/>
                  <a:pt x="3602" y="803"/>
                  <a:pt x="3609" y="813"/>
                </a:cubicBezTo>
                <a:cubicBezTo>
                  <a:pt x="3621" y="832"/>
                  <a:pt x="3627" y="869"/>
                  <a:pt x="3634" y="890"/>
                </a:cubicBezTo>
                <a:cubicBezTo>
                  <a:pt x="3628" y="966"/>
                  <a:pt x="3624" y="1030"/>
                  <a:pt x="3583" y="1093"/>
                </a:cubicBezTo>
                <a:cubicBezTo>
                  <a:pt x="3586" y="1158"/>
                  <a:pt x="3587" y="1223"/>
                  <a:pt x="3592" y="1288"/>
                </a:cubicBezTo>
                <a:cubicBezTo>
                  <a:pt x="3595" y="1323"/>
                  <a:pt x="3618" y="1360"/>
                  <a:pt x="3634" y="1389"/>
                </a:cubicBezTo>
                <a:cubicBezTo>
                  <a:pt x="3663" y="1442"/>
                  <a:pt x="3685" y="1498"/>
                  <a:pt x="3727" y="1542"/>
                </a:cubicBezTo>
                <a:cubicBezTo>
                  <a:pt x="3748" y="1601"/>
                  <a:pt x="3719" y="1529"/>
                  <a:pt x="3761" y="1593"/>
                </a:cubicBezTo>
                <a:cubicBezTo>
                  <a:pt x="3766" y="1600"/>
                  <a:pt x="3766" y="1610"/>
                  <a:pt x="3770" y="1618"/>
                </a:cubicBezTo>
                <a:cubicBezTo>
                  <a:pt x="3794" y="1662"/>
                  <a:pt x="3826" y="1704"/>
                  <a:pt x="3854" y="1745"/>
                </a:cubicBezTo>
                <a:cubicBezTo>
                  <a:pt x="3877" y="1779"/>
                  <a:pt x="3921" y="1813"/>
                  <a:pt x="3947" y="1847"/>
                </a:cubicBezTo>
                <a:cubicBezTo>
                  <a:pt x="3966" y="1872"/>
                  <a:pt x="3994" y="1932"/>
                  <a:pt x="4032" y="1940"/>
                </a:cubicBezTo>
                <a:cubicBezTo>
                  <a:pt x="4062" y="1946"/>
                  <a:pt x="4094" y="1945"/>
                  <a:pt x="4125" y="1948"/>
                </a:cubicBezTo>
                <a:cubicBezTo>
                  <a:pt x="4151" y="2023"/>
                  <a:pt x="4114" y="1923"/>
                  <a:pt x="4151" y="1999"/>
                </a:cubicBezTo>
                <a:cubicBezTo>
                  <a:pt x="4178" y="2053"/>
                  <a:pt x="4191" y="2119"/>
                  <a:pt x="4210" y="2177"/>
                </a:cubicBezTo>
                <a:cubicBezTo>
                  <a:pt x="4219" y="2204"/>
                  <a:pt x="4235" y="2234"/>
                  <a:pt x="4235" y="2262"/>
                </a:cubicBezTo>
              </a:path>
            </a:pathLst>
          </a:custGeom>
          <a:solidFill>
            <a:srgbClr val="CCCC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118788" name="Freeform 4"/>
          <p:cNvSpPr>
            <a:spLocks/>
          </p:cNvSpPr>
          <p:nvPr/>
        </p:nvSpPr>
        <p:spPr bwMode="auto">
          <a:xfrm>
            <a:off x="3203575" y="3771900"/>
            <a:ext cx="3600450" cy="665163"/>
          </a:xfrm>
          <a:custGeom>
            <a:avLst/>
            <a:gdLst>
              <a:gd name="T0" fmla="*/ 0 w 4244"/>
              <a:gd name="T1" fmla="*/ 2147483647 h 419"/>
              <a:gd name="T2" fmla="*/ 2147483647 w 4244"/>
              <a:gd name="T3" fmla="*/ 2147483647 h 419"/>
              <a:gd name="T4" fmla="*/ 2147483647 w 4244"/>
              <a:gd name="T5" fmla="*/ 2147483647 h 419"/>
              <a:gd name="T6" fmla="*/ 2147483647 w 4244"/>
              <a:gd name="T7" fmla="*/ 2147483647 h 419"/>
              <a:gd name="T8" fmla="*/ 2147483647 w 4244"/>
              <a:gd name="T9" fmla="*/ 2147483647 h 419"/>
              <a:gd name="T10" fmla="*/ 2147483647 w 4244"/>
              <a:gd name="T11" fmla="*/ 2147483647 h 419"/>
              <a:gd name="T12" fmla="*/ 2147483647 w 4244"/>
              <a:gd name="T13" fmla="*/ 2147483647 h 419"/>
              <a:gd name="T14" fmla="*/ 2147483647 w 4244"/>
              <a:gd name="T15" fmla="*/ 2147483647 h 419"/>
              <a:gd name="T16" fmla="*/ 2147483647 w 4244"/>
              <a:gd name="T17" fmla="*/ 2147483647 h 419"/>
              <a:gd name="T18" fmla="*/ 2147483647 w 4244"/>
              <a:gd name="T19" fmla="*/ 2147483647 h 419"/>
              <a:gd name="T20" fmla="*/ 2147483647 w 4244"/>
              <a:gd name="T21" fmla="*/ 2147483647 h 419"/>
              <a:gd name="T22" fmla="*/ 2147483647 w 4244"/>
              <a:gd name="T23" fmla="*/ 2147483647 h 419"/>
              <a:gd name="T24" fmla="*/ 2147483647 w 4244"/>
              <a:gd name="T25" fmla="*/ 2147483647 h 419"/>
              <a:gd name="T26" fmla="*/ 2147483647 w 4244"/>
              <a:gd name="T27" fmla="*/ 0 h 419"/>
              <a:gd name="T28" fmla="*/ 2147483647 w 4244"/>
              <a:gd name="T29" fmla="*/ 2147483647 h 419"/>
              <a:gd name="T30" fmla="*/ 2147483647 w 4244"/>
              <a:gd name="T31" fmla="*/ 2147483647 h 419"/>
              <a:gd name="T32" fmla="*/ 2147483647 w 4244"/>
              <a:gd name="T33" fmla="*/ 2147483647 h 419"/>
              <a:gd name="T34" fmla="*/ 2147483647 w 4244"/>
              <a:gd name="T35" fmla="*/ 2147483647 h 419"/>
              <a:gd name="T36" fmla="*/ 2147483647 w 4244"/>
              <a:gd name="T37" fmla="*/ 2147483647 h 419"/>
              <a:gd name="T38" fmla="*/ 2147483647 w 4244"/>
              <a:gd name="T39" fmla="*/ 2147483647 h 419"/>
              <a:gd name="T40" fmla="*/ 2147483647 w 4244"/>
              <a:gd name="T41" fmla="*/ 2147483647 h 419"/>
              <a:gd name="T42" fmla="*/ 2147483647 w 4244"/>
              <a:gd name="T43" fmla="*/ 2147483647 h 4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244"/>
              <a:gd name="T67" fmla="*/ 0 h 419"/>
              <a:gd name="T68" fmla="*/ 4244 w 4244"/>
              <a:gd name="T69" fmla="*/ 419 h 419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244" h="419">
                <a:moveTo>
                  <a:pt x="0" y="221"/>
                </a:moveTo>
                <a:cubicBezTo>
                  <a:pt x="45" y="253"/>
                  <a:pt x="90" y="283"/>
                  <a:pt x="135" y="314"/>
                </a:cubicBezTo>
                <a:cubicBezTo>
                  <a:pt x="154" y="327"/>
                  <a:pt x="190" y="332"/>
                  <a:pt x="212" y="339"/>
                </a:cubicBezTo>
                <a:cubicBezTo>
                  <a:pt x="299" y="368"/>
                  <a:pt x="419" y="368"/>
                  <a:pt x="508" y="373"/>
                </a:cubicBezTo>
                <a:cubicBezTo>
                  <a:pt x="683" y="419"/>
                  <a:pt x="577" y="395"/>
                  <a:pt x="991" y="373"/>
                </a:cubicBezTo>
                <a:cubicBezTo>
                  <a:pt x="1018" y="372"/>
                  <a:pt x="1067" y="348"/>
                  <a:pt x="1067" y="348"/>
                </a:cubicBezTo>
                <a:cubicBezTo>
                  <a:pt x="1098" y="327"/>
                  <a:pt x="1134" y="303"/>
                  <a:pt x="1169" y="288"/>
                </a:cubicBezTo>
                <a:cubicBezTo>
                  <a:pt x="1235" y="260"/>
                  <a:pt x="1311" y="255"/>
                  <a:pt x="1380" y="238"/>
                </a:cubicBezTo>
                <a:cubicBezTo>
                  <a:pt x="1417" y="229"/>
                  <a:pt x="1454" y="215"/>
                  <a:pt x="1491" y="204"/>
                </a:cubicBezTo>
                <a:cubicBezTo>
                  <a:pt x="1508" y="193"/>
                  <a:pt x="1524" y="181"/>
                  <a:pt x="1541" y="170"/>
                </a:cubicBezTo>
                <a:cubicBezTo>
                  <a:pt x="1556" y="160"/>
                  <a:pt x="1592" y="153"/>
                  <a:pt x="1592" y="153"/>
                </a:cubicBezTo>
                <a:cubicBezTo>
                  <a:pt x="1618" y="136"/>
                  <a:pt x="1648" y="115"/>
                  <a:pt x="1677" y="102"/>
                </a:cubicBezTo>
                <a:cubicBezTo>
                  <a:pt x="1704" y="90"/>
                  <a:pt x="1753" y="85"/>
                  <a:pt x="1779" y="68"/>
                </a:cubicBezTo>
                <a:cubicBezTo>
                  <a:pt x="1830" y="33"/>
                  <a:pt x="1874" y="21"/>
                  <a:pt x="1931" y="0"/>
                </a:cubicBezTo>
                <a:cubicBezTo>
                  <a:pt x="2035" y="5"/>
                  <a:pt x="2150" y="4"/>
                  <a:pt x="2253" y="34"/>
                </a:cubicBezTo>
                <a:cubicBezTo>
                  <a:pt x="2283" y="43"/>
                  <a:pt x="2308" y="59"/>
                  <a:pt x="2338" y="68"/>
                </a:cubicBezTo>
                <a:cubicBezTo>
                  <a:pt x="2374" y="123"/>
                  <a:pt x="2424" y="133"/>
                  <a:pt x="2482" y="153"/>
                </a:cubicBezTo>
                <a:cubicBezTo>
                  <a:pt x="2749" y="245"/>
                  <a:pt x="3047" y="158"/>
                  <a:pt x="3329" y="161"/>
                </a:cubicBezTo>
                <a:cubicBezTo>
                  <a:pt x="3368" y="219"/>
                  <a:pt x="3344" y="205"/>
                  <a:pt x="3388" y="221"/>
                </a:cubicBezTo>
                <a:cubicBezTo>
                  <a:pt x="3418" y="124"/>
                  <a:pt x="3626" y="163"/>
                  <a:pt x="3668" y="161"/>
                </a:cubicBezTo>
                <a:cubicBezTo>
                  <a:pt x="3849" y="152"/>
                  <a:pt x="4029" y="145"/>
                  <a:pt x="4210" y="136"/>
                </a:cubicBezTo>
                <a:cubicBezTo>
                  <a:pt x="4239" y="126"/>
                  <a:pt x="4228" y="133"/>
                  <a:pt x="4244" y="119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4387768" y="2565400"/>
            <a:ext cx="16257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fr-CA" sz="2000" b="1" dirty="0"/>
          </a:p>
          <a:p>
            <a:pPr algn="ctr"/>
            <a:r>
              <a:rPr lang="fr-CA" sz="2000" b="1" i="1" u="sng" dirty="0"/>
              <a:t>Organisation </a:t>
            </a:r>
          </a:p>
          <a:p>
            <a:pPr algn="ctr"/>
            <a:r>
              <a:rPr lang="fr-CA" sz="2000" b="1" i="1" u="sng" dirty="0"/>
              <a:t>formelle</a:t>
            </a:r>
          </a:p>
        </p:txBody>
      </p:sp>
      <p:sp>
        <p:nvSpPr>
          <p:cNvPr id="118790" name="Text Box 6"/>
          <p:cNvSpPr txBox="1">
            <a:spLocks noChangeArrowheads="1"/>
          </p:cNvSpPr>
          <p:nvPr/>
        </p:nvSpPr>
        <p:spPr bwMode="auto">
          <a:xfrm>
            <a:off x="4219772" y="4094163"/>
            <a:ext cx="196175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fr-CA" b="1" dirty="0"/>
          </a:p>
          <a:p>
            <a:pPr algn="ctr"/>
            <a:r>
              <a:rPr lang="fr-CA" b="1" i="1" u="sng" dirty="0"/>
              <a:t>Règles non écrites </a:t>
            </a:r>
          </a:p>
          <a:p>
            <a:pPr algn="ctr"/>
            <a:r>
              <a:rPr lang="fr-CA" b="1" i="1" u="sng" dirty="0">
                <a:solidFill>
                  <a:schemeClr val="tx2"/>
                </a:solidFill>
              </a:rPr>
              <a:t>valeurs</a:t>
            </a:r>
          </a:p>
          <a:p>
            <a:pPr algn="ctr"/>
            <a:r>
              <a:rPr lang="fr-CA" b="1" i="1" u="sng" dirty="0">
                <a:solidFill>
                  <a:schemeClr val="tx2"/>
                </a:solidFill>
              </a:rPr>
              <a:t>croyances</a:t>
            </a:r>
          </a:p>
          <a:p>
            <a:pPr algn="ctr"/>
            <a:r>
              <a:rPr lang="fr-CA" b="1" i="1" u="sng" dirty="0" err="1">
                <a:solidFill>
                  <a:schemeClr val="tx2"/>
                </a:solidFill>
              </a:rPr>
              <a:t>etc</a:t>
            </a:r>
            <a:r>
              <a:rPr lang="fr-CA" b="1" i="1" u="sng" dirty="0">
                <a:solidFill>
                  <a:schemeClr val="tx2"/>
                </a:solidFill>
              </a:rPr>
              <a:t>…</a:t>
            </a:r>
          </a:p>
          <a:p>
            <a:pPr algn="ctr"/>
            <a:endParaRPr lang="fr-CA" b="1" dirty="0"/>
          </a:p>
        </p:txBody>
      </p:sp>
      <p:sp>
        <p:nvSpPr>
          <p:cNvPr id="118791" name="AutoShape 7"/>
          <p:cNvSpPr>
            <a:spLocks noChangeArrowheads="1"/>
          </p:cNvSpPr>
          <p:nvPr/>
        </p:nvSpPr>
        <p:spPr bwMode="auto">
          <a:xfrm>
            <a:off x="468313" y="2160588"/>
            <a:ext cx="2295525" cy="1274762"/>
          </a:xfrm>
          <a:prstGeom prst="can">
            <a:avLst>
              <a:gd name="adj" fmla="val 25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Quelle perception du</a:t>
            </a:r>
          </a:p>
          <a:p>
            <a:pPr algn="ctr"/>
            <a:r>
              <a:rPr lang="fr-CA" sz="1600" b="1"/>
              <a:t>concept de loyauté</a:t>
            </a:r>
          </a:p>
          <a:p>
            <a:pPr algn="ctr"/>
            <a:r>
              <a:rPr lang="fr-CA" sz="1600" b="1"/>
              <a:t>chez les employés…  </a:t>
            </a:r>
          </a:p>
        </p:txBody>
      </p:sp>
      <p:sp>
        <p:nvSpPr>
          <p:cNvPr id="118792" name="AutoShape 8"/>
          <p:cNvSpPr>
            <a:spLocks noChangeArrowheads="1"/>
          </p:cNvSpPr>
          <p:nvPr/>
        </p:nvSpPr>
        <p:spPr bwMode="auto">
          <a:xfrm>
            <a:off x="246063" y="3490913"/>
            <a:ext cx="2681287" cy="1666875"/>
          </a:xfrm>
          <a:prstGeom prst="can">
            <a:avLst>
              <a:gd name="adj" fmla="val 25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600" b="1"/>
              <a:t>Quelle perception des</a:t>
            </a:r>
          </a:p>
          <a:p>
            <a:pPr algn="ctr"/>
            <a:r>
              <a:rPr lang="fr-CA" sz="1600" b="1"/>
              <a:t>obstacles à l’implantation</a:t>
            </a:r>
          </a:p>
          <a:p>
            <a:pPr algn="ctr"/>
            <a:r>
              <a:rPr lang="fr-CA" sz="1600" b="1"/>
              <a:t>de la loyauté au sein de</a:t>
            </a:r>
          </a:p>
          <a:p>
            <a:pPr algn="ctr"/>
            <a:r>
              <a:rPr lang="fr-CA" sz="1600" b="1"/>
              <a:t>la coopérative…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88913"/>
            <a:ext cx="79914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4643438" y="6130925"/>
            <a:ext cx="4092575" cy="649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A" sz="1200" b="1" u="sng" dirty="0"/>
              <a:t>Homburg et </a:t>
            </a:r>
            <a:r>
              <a:rPr lang="fr-CA" sz="1200" b="1" u="sng" dirty="0" err="1"/>
              <a:t>Pflesser</a:t>
            </a:r>
            <a:r>
              <a:rPr lang="fr-CA" sz="1200" b="1" u="sng" dirty="0"/>
              <a:t> </a:t>
            </a:r>
            <a:r>
              <a:rPr lang="fr-CA" sz="1200" dirty="0"/>
              <a:t>– A multiple-layer model of </a:t>
            </a:r>
            <a:r>
              <a:rPr lang="fr-CA" sz="1200" dirty="0" err="1"/>
              <a:t>market</a:t>
            </a:r>
            <a:endParaRPr lang="fr-CA" sz="1200" dirty="0"/>
          </a:p>
          <a:p>
            <a:r>
              <a:rPr lang="fr-CA" sz="1200" dirty="0" err="1"/>
              <a:t>Oriented</a:t>
            </a:r>
            <a:r>
              <a:rPr lang="fr-CA" sz="1200" dirty="0"/>
              <a:t> </a:t>
            </a:r>
            <a:r>
              <a:rPr lang="fr-CA" sz="1200" dirty="0" err="1"/>
              <a:t>organizational</a:t>
            </a:r>
            <a:r>
              <a:rPr lang="fr-CA" sz="1200" dirty="0"/>
              <a:t> culture : </a:t>
            </a:r>
            <a:r>
              <a:rPr lang="fr-CA" sz="1200" dirty="0" err="1"/>
              <a:t>measurement</a:t>
            </a:r>
            <a:r>
              <a:rPr lang="fr-CA" sz="1200" dirty="0"/>
              <a:t> issues and performance </a:t>
            </a:r>
            <a:r>
              <a:rPr lang="fr-CA" sz="1200" dirty="0" err="1"/>
              <a:t>outcomes</a:t>
            </a:r>
            <a:r>
              <a:rPr lang="fr-CA" sz="1200" dirty="0"/>
              <a:t> – J of Mark </a:t>
            </a:r>
            <a:r>
              <a:rPr lang="fr-CA" sz="1200" dirty="0" err="1"/>
              <a:t>Research</a:t>
            </a:r>
            <a:r>
              <a:rPr lang="fr-CA" sz="1200" dirty="0"/>
              <a:t>, 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fr-CA" b="1" dirty="0" smtClean="0"/>
              <a:t>Une culture orientée client</a:t>
            </a:r>
            <a:endParaRPr lang="fr-CA" b="1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8929718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à coins arrondis 3"/>
          <p:cNvSpPr/>
          <p:nvPr/>
        </p:nvSpPr>
        <p:spPr>
          <a:xfrm>
            <a:off x="2928926" y="2214554"/>
            <a:ext cx="2643206" cy="500066"/>
          </a:xfrm>
          <a:prstGeom prst="round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à coins arrondis 4"/>
          <p:cNvSpPr/>
          <p:nvPr/>
        </p:nvSpPr>
        <p:spPr>
          <a:xfrm>
            <a:off x="5786446" y="2214554"/>
            <a:ext cx="2643206" cy="571504"/>
          </a:xfrm>
          <a:prstGeom prst="round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Rectangle à coins arrondis 5"/>
          <p:cNvSpPr/>
          <p:nvPr/>
        </p:nvSpPr>
        <p:spPr>
          <a:xfrm>
            <a:off x="2928926" y="2857496"/>
            <a:ext cx="2643206" cy="500066"/>
          </a:xfrm>
          <a:prstGeom prst="round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Rectangle à coins arrondis 6"/>
          <p:cNvSpPr/>
          <p:nvPr/>
        </p:nvSpPr>
        <p:spPr>
          <a:xfrm>
            <a:off x="5786446" y="2857496"/>
            <a:ext cx="2643206" cy="785818"/>
          </a:xfrm>
          <a:prstGeom prst="round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8" name="Rectangle à coins arrondis 7"/>
          <p:cNvSpPr/>
          <p:nvPr/>
        </p:nvSpPr>
        <p:spPr>
          <a:xfrm>
            <a:off x="2928926" y="3643314"/>
            <a:ext cx="2643206" cy="500066"/>
          </a:xfrm>
          <a:prstGeom prst="round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Rectangle à coins arrondis 8"/>
          <p:cNvSpPr/>
          <p:nvPr/>
        </p:nvSpPr>
        <p:spPr>
          <a:xfrm>
            <a:off x="5786446" y="3643314"/>
            <a:ext cx="2643206" cy="642942"/>
          </a:xfrm>
          <a:prstGeom prst="roundRect">
            <a:avLst/>
          </a:prstGeom>
          <a:noFill/>
          <a:ln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Diagram 2"/>
          <p:cNvGraphicFramePr>
            <a:graphicFrameLocks/>
          </p:cNvGraphicFramePr>
          <p:nvPr>
            <p:ph idx="1"/>
          </p:nvPr>
        </p:nvGraphicFramePr>
        <p:xfrm>
          <a:off x="323850" y="549275"/>
          <a:ext cx="8820150" cy="4540250"/>
        </p:xfrm>
        <a:graphic>
          <a:graphicData uri="http://schemas.openxmlformats.org/drawingml/2006/compatibility">
            <com:legacyDrawing xmlns:com="http://schemas.openxmlformats.org/drawingml/2006/compatibility" spid="_x0000_s207874"/>
          </a:graphicData>
        </a:graphic>
      </p:graphicFrame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4367" name="Line 31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68" name="Line 32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4377" name="Line 41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78" name="Line 42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79" name="Line 43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80" name="Line 44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81" name="AutoShape 45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  <p:sp>
        <p:nvSpPr>
          <p:cNvPr id="19" name="Ellipse 18"/>
          <p:cNvSpPr/>
          <p:nvPr/>
        </p:nvSpPr>
        <p:spPr>
          <a:xfrm>
            <a:off x="1115616" y="3212976"/>
            <a:ext cx="2592388" cy="13685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AutoShape 2"/>
          <p:cNvSpPr>
            <a:spLocks noChangeArrowheads="1"/>
          </p:cNvSpPr>
          <p:nvPr/>
        </p:nvSpPr>
        <p:spPr bwMode="auto">
          <a:xfrm>
            <a:off x="1235075" y="115888"/>
            <a:ext cx="6540500" cy="701675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PORTRAIT GLOBAL DE L’ENSEMBLE DES FACTEURS au</a:t>
            </a:r>
          </a:p>
          <a:p>
            <a:pPr algn="ctr"/>
            <a:r>
              <a:rPr lang="fr-CA" b="1"/>
              <a:t>cœur du paradigme relationnel : les employés</a:t>
            </a:r>
          </a:p>
        </p:txBody>
      </p:sp>
      <p:sp>
        <p:nvSpPr>
          <p:cNvPr id="105475" name="Text Box 3"/>
          <p:cNvSpPr txBox="1">
            <a:spLocks noChangeArrowheads="1"/>
          </p:cNvSpPr>
          <p:nvPr/>
        </p:nvSpPr>
        <p:spPr bwMode="auto">
          <a:xfrm>
            <a:off x="4119563" y="28575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1400" u="sng"/>
          </a:p>
        </p:txBody>
      </p:sp>
      <p:graphicFrame>
        <p:nvGraphicFramePr>
          <p:cNvPr id="71684" name="Group 4"/>
          <p:cNvGraphicFramePr>
            <a:graphicFrameLocks noGrp="1"/>
          </p:cNvGraphicFramePr>
          <p:nvPr/>
        </p:nvGraphicFramePr>
        <p:xfrm>
          <a:off x="395288" y="992188"/>
          <a:ext cx="8424862" cy="5760720"/>
        </p:xfrm>
        <a:graphic>
          <a:graphicData uri="http://schemas.openxmlformats.org/drawingml/2006/table">
            <a:tbl>
              <a:tblPr/>
              <a:tblGrid>
                <a:gridCol w="3994150"/>
                <a:gridCol w="1106487"/>
                <a:gridCol w="1108075"/>
                <a:gridCol w="1108075"/>
                <a:gridCol w="1108075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SCORE</a:t>
                      </a:r>
                      <a:endParaRPr kumimoji="0" lang="fr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 de 6 et +</a:t>
                      </a:r>
                      <a:endParaRPr kumimoji="0" lang="fr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 de 5 et +</a:t>
                      </a:r>
                      <a:endParaRPr kumimoji="0" lang="fr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 de - de 5</a:t>
                      </a:r>
                      <a:endParaRPr kumimoji="0" lang="fr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Niveau d’engagement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Types d’engagement</a:t>
                      </a:r>
                    </a:p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Affectif</a:t>
                      </a:r>
                    </a:p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Continuité…nécessité</a:t>
                      </a:r>
                    </a:p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Normatif…ressent une obligation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Qualité de la relation avec l’entreprise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Valeurs de l’entreprise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Confiance envers l’organisation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Perception de l’entreprise</a:t>
                      </a:r>
                    </a:p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Stratégie</a:t>
                      </a:r>
                    </a:p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vision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Niveau d’empowerment</a:t>
                      </a:r>
                    </a:p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Psychologique</a:t>
                      </a:r>
                    </a:p>
                    <a:p>
                      <a:pPr marL="457200" marR="0" lvl="1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organisationnel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Support des collègues de travail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Perception des pratiques de gestion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Comportement citoyen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341438"/>
            <a:ext cx="8229600" cy="3095625"/>
          </a:xfrm>
          <a:prstGeom prst="flowChartMagneticTape">
            <a:avLst/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3600" b="1" smtClean="0"/>
              <a:t>Leadership, empowerment et mobilisation des employés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8280400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  <p:sp>
        <p:nvSpPr>
          <p:cNvPr id="3" name="ZoneTexte 2"/>
          <p:cNvSpPr txBox="1"/>
          <p:nvPr/>
        </p:nvSpPr>
        <p:spPr>
          <a:xfrm>
            <a:off x="5572132" y="6429396"/>
            <a:ext cx="253165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1400" b="1" dirty="0" smtClean="0"/>
              <a:t>Michel Tremblay, revue Gestion</a:t>
            </a:r>
            <a:endParaRPr lang="fr-CA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6699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3600" b="1" smtClean="0"/>
              <a:t>Le leadership transformationnel </a:t>
            </a:r>
          </a:p>
        </p:txBody>
      </p:sp>
      <p:graphicFrame>
        <p:nvGraphicFramePr>
          <p:cNvPr id="39939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84064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4525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Leadership charismatique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rôle modèle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emphase sur les besoins des autres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comportement éthique et moral élevé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Motivation </a:t>
                      </a:r>
                      <a:r>
                        <a:rPr kumimoji="0" lang="fr-CA" sz="1800" b="1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inspirationnelle</a:t>
                      </a:r>
                      <a:endParaRPr kumimoji="0" lang="fr-CA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motiver et inspirer ses subalternes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démontrer de l’</a:t>
                      </a:r>
                      <a:r>
                        <a:rPr kumimoji="0" lang="fr-C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enthousiame</a:t>
                      </a: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et de l’optimisme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communiquer les attentes et créer une vision partagée</a:t>
                      </a:r>
                      <a:endParaRPr kumimoji="0" lang="fr-CA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Stimulation intellectuelle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encourager l’innovation et la créativité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capacité d’abandonner les pratiques et systèmes inutiles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prise de risque nécessaire pour le succès à long terme</a:t>
                      </a:r>
                      <a:endParaRPr kumimoji="0" lang="fr-CA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Considérations individuelles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attention aux besoins des subalternes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créer de nouvelles opportunités d’apprentissage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CA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responsabiliser (</a:t>
                      </a:r>
                      <a:r>
                        <a:rPr kumimoji="0" lang="fr-CA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empowerment</a:t>
                      </a: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pour prendre des décisions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-1270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43011" name="Group 3"/>
          <p:cNvGraphicFramePr>
            <a:graphicFrameLocks noGrp="1"/>
          </p:cNvGraphicFramePr>
          <p:nvPr/>
        </p:nvGraphicFramePr>
        <p:xfrm>
          <a:off x="1042988" y="1193800"/>
          <a:ext cx="7777162" cy="5334000"/>
        </p:xfrm>
        <a:graphic>
          <a:graphicData uri="http://schemas.openxmlformats.org/drawingml/2006/table">
            <a:tbl>
              <a:tblPr/>
              <a:tblGrid>
                <a:gridCol w="4676775"/>
                <a:gridCol w="635000"/>
                <a:gridCol w="630237"/>
                <a:gridCol w="633413"/>
                <a:gridCol w="631825"/>
                <a:gridCol w="569912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fr-CA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 travail que je fais est important pour moi</a:t>
                      </a:r>
                      <a:endParaRPr kumimoji="0" lang="fr-C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Mes activités dans le cadre de mon travail sont significatives pour moi</a:t>
                      </a:r>
                      <a:endParaRPr kumimoji="0" lang="fr-C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 travail que je fais a du sens pour moi (est significatif pour moi)</a:t>
                      </a:r>
                      <a:endParaRPr kumimoji="0" lang="fr-C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J’ai confiance en mes aptitudes pour faire mon travail</a:t>
                      </a:r>
                      <a:endParaRPr kumimoji="0" lang="fr-C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5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Je me sens rassuré quant à mes capacités pour réaliser les activités que j’ai à faire dans le cadre de mon travail</a:t>
                      </a:r>
                      <a:endParaRPr kumimoji="0" lang="fr-C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6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Je maîtrise les habiletés qui sont nécessaires pour faire mon travail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7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J’ai suffisamment d’autonomie pour décider de la manière dont je fais mon travail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88132" name="Rectangle 68"/>
          <p:cNvSpPr>
            <a:spLocks noChangeArrowheads="1"/>
          </p:cNvSpPr>
          <p:nvPr/>
        </p:nvSpPr>
        <p:spPr bwMode="auto">
          <a:xfrm>
            <a:off x="682625" y="184150"/>
            <a:ext cx="8147050" cy="647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bIns="0" anchor="ctr">
            <a:spAutoFit/>
          </a:bodyPr>
          <a:lstStyle/>
          <a:p>
            <a:pPr algn="ctr"/>
            <a:r>
              <a:rPr lang="fr-CA" sz="1400" b="1" i="1">
                <a:cs typeface="Times New Roman" pitchFamily="18" charset="0"/>
              </a:rPr>
              <a:t>Mesure de l’empowerment : outil diagnostic</a:t>
            </a:r>
          </a:p>
          <a:p>
            <a:pPr algn="ctr" eaLnBrk="0" hangingPunct="0"/>
            <a:r>
              <a:rPr lang="fr-CA" sz="1400" b="1">
                <a:cs typeface="Times New Roman" pitchFamily="18" charset="0"/>
              </a:rPr>
              <a:t>(Perspective managériale – activités et pratiques qui donnent du pouvoir, du contrôle et de l’autorité aux subordonnés)</a:t>
            </a:r>
            <a:endParaRPr lang="fr-CA" sz="2000" b="1"/>
          </a:p>
        </p:txBody>
      </p:sp>
      <p:sp>
        <p:nvSpPr>
          <p:cNvPr id="88133" name="AutoShape 69"/>
          <p:cNvSpPr>
            <a:spLocks noChangeArrowheads="1"/>
          </p:cNvSpPr>
          <p:nvPr/>
        </p:nvSpPr>
        <p:spPr bwMode="auto">
          <a:xfrm>
            <a:off x="353616" y="1734393"/>
            <a:ext cx="762000" cy="3984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Sens</a:t>
            </a:r>
          </a:p>
        </p:txBody>
      </p:sp>
      <p:sp>
        <p:nvSpPr>
          <p:cNvPr id="88134" name="AutoShape 70"/>
          <p:cNvSpPr>
            <a:spLocks noChangeArrowheads="1"/>
          </p:cNvSpPr>
          <p:nvPr/>
        </p:nvSpPr>
        <p:spPr bwMode="auto">
          <a:xfrm>
            <a:off x="35496" y="3678610"/>
            <a:ext cx="1171575" cy="39846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Capacité</a:t>
            </a:r>
          </a:p>
        </p:txBody>
      </p:sp>
      <p:sp>
        <p:nvSpPr>
          <p:cNvPr id="88135" name="AutoShape 71"/>
          <p:cNvSpPr>
            <a:spLocks noChangeArrowheads="1"/>
          </p:cNvSpPr>
          <p:nvPr/>
        </p:nvSpPr>
        <p:spPr bwMode="auto">
          <a:xfrm>
            <a:off x="35496" y="6165304"/>
            <a:ext cx="1476375" cy="398463"/>
          </a:xfrm>
          <a:prstGeom prst="roundRect">
            <a:avLst>
              <a:gd name="adj" fmla="val 16667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Autonomie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FF6600"/>
          </a:solidFill>
          <a:effectLst>
            <a:prstShdw prst="shdw13" dist="53882" dir="13500000">
              <a:schemeClr val="bg2"/>
            </a:prstShdw>
          </a:effectLst>
        </p:spPr>
        <p:txBody>
          <a:bodyPr/>
          <a:lstStyle/>
          <a:p>
            <a:pPr eaLnBrk="1" hangingPunct="1"/>
            <a:r>
              <a:rPr lang="fr-CA" b="1" smtClean="0"/>
              <a:t>Une définition de la loyauté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CA" sz="2800" dirty="0" err="1" smtClean="0"/>
              <a:t>Une</a:t>
            </a:r>
            <a:r>
              <a:rPr lang="en-CA" sz="2800" dirty="0" smtClean="0"/>
              <a:t> </a:t>
            </a:r>
            <a:r>
              <a:rPr lang="en-CA" sz="2800" dirty="0" err="1" smtClean="0"/>
              <a:t>philosophie</a:t>
            </a:r>
            <a:r>
              <a:rPr lang="en-CA" sz="2800" dirty="0" smtClean="0"/>
              <a:t> de </a:t>
            </a:r>
            <a:r>
              <a:rPr lang="en-CA" sz="2800" b="1" u="sng" dirty="0" smtClean="0"/>
              <a:t>leadership </a:t>
            </a:r>
          </a:p>
          <a:p>
            <a:pPr eaLnBrk="1" hangingPunct="1"/>
            <a:r>
              <a:rPr lang="en-CA" sz="2800" b="1" u="sng" dirty="0" smtClean="0"/>
              <a:t>Et </a:t>
            </a:r>
            <a:r>
              <a:rPr lang="en-CA" sz="2800" b="1" u="sng" dirty="0" err="1" smtClean="0"/>
              <a:t>une</a:t>
            </a:r>
            <a:r>
              <a:rPr lang="en-CA" sz="2800" b="1" u="sng" dirty="0" smtClean="0"/>
              <a:t> </a:t>
            </a:r>
            <a:r>
              <a:rPr lang="en-CA" sz="2800" b="1" u="sng" dirty="0" err="1" smtClean="0"/>
              <a:t>stratégie</a:t>
            </a:r>
            <a:r>
              <a:rPr lang="en-CA" sz="2800" dirty="0" smtClean="0"/>
              <a:t> qui </a:t>
            </a:r>
            <a:r>
              <a:rPr lang="en-CA" sz="2800" dirty="0" err="1" smtClean="0"/>
              <a:t>permet</a:t>
            </a:r>
            <a:r>
              <a:rPr lang="en-CA" sz="2800" dirty="0" smtClean="0"/>
              <a:t> de </a:t>
            </a:r>
            <a:r>
              <a:rPr lang="en-CA" sz="2800" dirty="0" err="1" smtClean="0"/>
              <a:t>construire</a:t>
            </a:r>
            <a:r>
              <a:rPr lang="en-CA" sz="2800" dirty="0" smtClean="0"/>
              <a:t> et </a:t>
            </a:r>
            <a:r>
              <a:rPr lang="en-CA" sz="2800" dirty="0" err="1" smtClean="0"/>
              <a:t>maintenir</a:t>
            </a:r>
            <a:r>
              <a:rPr lang="en-CA" sz="2800" dirty="0" smtClean="0"/>
              <a:t> la </a:t>
            </a:r>
            <a:r>
              <a:rPr lang="en-CA" sz="2800" b="1" dirty="0" smtClean="0"/>
              <a:t>satisfaction et la </a:t>
            </a:r>
            <a:r>
              <a:rPr lang="en-CA" sz="2800" b="1" dirty="0" err="1" smtClean="0"/>
              <a:t>fidélité</a:t>
            </a:r>
            <a:r>
              <a:rPr lang="en-CA" sz="2800" dirty="0" smtClean="0"/>
              <a:t> de </a:t>
            </a:r>
            <a:r>
              <a:rPr lang="en-CA" sz="2800" dirty="0" err="1" smtClean="0"/>
              <a:t>ses</a:t>
            </a:r>
            <a:r>
              <a:rPr lang="en-CA" sz="2800" dirty="0" smtClean="0"/>
              <a:t> </a:t>
            </a:r>
            <a:r>
              <a:rPr lang="en-CA" sz="2800" dirty="0" err="1" smtClean="0"/>
              <a:t>partenaires</a:t>
            </a:r>
            <a:r>
              <a:rPr lang="en-CA" sz="2800" dirty="0" smtClean="0"/>
              <a:t> </a:t>
            </a:r>
            <a:r>
              <a:rPr lang="en-CA" sz="2800" dirty="0" smtClean="0"/>
              <a:t>(parties </a:t>
            </a:r>
            <a:r>
              <a:rPr lang="en-CA" sz="2800" dirty="0" err="1" smtClean="0"/>
              <a:t>prenantes</a:t>
            </a:r>
            <a:r>
              <a:rPr lang="en-CA" sz="2800" dirty="0" smtClean="0"/>
              <a:t>)</a:t>
            </a:r>
            <a:endParaRPr lang="en-CA" sz="2800" dirty="0" smtClean="0"/>
          </a:p>
          <a:p>
            <a:pPr lvl="1" eaLnBrk="1" hangingPunct="1"/>
            <a:r>
              <a:rPr lang="en-CA" sz="2400" dirty="0" smtClean="0"/>
              <a:t>Clients, </a:t>
            </a:r>
            <a:r>
              <a:rPr lang="en-CA" sz="2400" dirty="0" err="1" smtClean="0"/>
              <a:t>employés</a:t>
            </a:r>
            <a:r>
              <a:rPr lang="en-CA" sz="2400" dirty="0" smtClean="0"/>
              <a:t>, </a:t>
            </a:r>
            <a:r>
              <a:rPr lang="en-CA" sz="2400" dirty="0" err="1" smtClean="0"/>
              <a:t>réseau</a:t>
            </a:r>
            <a:r>
              <a:rPr lang="en-CA" sz="2400" dirty="0" smtClean="0"/>
              <a:t> et </a:t>
            </a:r>
            <a:r>
              <a:rPr lang="en-CA" sz="2400" dirty="0" err="1" smtClean="0"/>
              <a:t>communauté</a:t>
            </a:r>
            <a:endParaRPr lang="en-CA" sz="2400" dirty="0" smtClean="0"/>
          </a:p>
          <a:p>
            <a:pPr eaLnBrk="1" hangingPunct="1"/>
            <a:r>
              <a:rPr lang="en-CA" sz="2800" dirty="0" smtClean="0"/>
              <a:t>En </a:t>
            </a:r>
            <a:r>
              <a:rPr lang="en-CA" sz="2800" dirty="0" err="1" smtClean="0"/>
              <a:t>mettant</a:t>
            </a:r>
            <a:r>
              <a:rPr lang="en-CA" sz="2800" dirty="0" smtClean="0"/>
              <a:t> en place </a:t>
            </a:r>
            <a:r>
              <a:rPr lang="en-CA" sz="2800" dirty="0" err="1" smtClean="0"/>
              <a:t>une</a:t>
            </a:r>
            <a:r>
              <a:rPr lang="en-CA" sz="2800" dirty="0" smtClean="0"/>
              <a:t> </a:t>
            </a:r>
            <a:r>
              <a:rPr lang="en-CA" sz="2800" b="1" dirty="0" smtClean="0"/>
              <a:t>relation </a:t>
            </a:r>
            <a:r>
              <a:rPr lang="en-CA" sz="2800" b="1" dirty="0" err="1" smtClean="0"/>
              <a:t>mutuellement</a:t>
            </a:r>
            <a:r>
              <a:rPr lang="en-CA" sz="2800" b="1" dirty="0" smtClean="0"/>
              <a:t> </a:t>
            </a:r>
            <a:r>
              <a:rPr lang="en-CA" sz="2800" b="1" dirty="0" err="1" smtClean="0"/>
              <a:t>bénéfique</a:t>
            </a:r>
            <a:r>
              <a:rPr lang="en-CA" sz="2800" dirty="0" smtClean="0"/>
              <a:t> </a:t>
            </a:r>
            <a:r>
              <a:rPr lang="en-CA" sz="2800" b="1" dirty="0" smtClean="0"/>
              <a:t> </a:t>
            </a:r>
          </a:p>
          <a:p>
            <a:pPr eaLnBrk="1" hangingPunct="1"/>
            <a:r>
              <a:rPr lang="en-CA" sz="2800" dirty="0" err="1" smtClean="0"/>
              <a:t>Basée</a:t>
            </a:r>
            <a:r>
              <a:rPr lang="en-CA" sz="2800" dirty="0" smtClean="0"/>
              <a:t> </a:t>
            </a:r>
            <a:r>
              <a:rPr lang="en-CA" sz="2800" dirty="0" err="1" smtClean="0"/>
              <a:t>sur</a:t>
            </a:r>
            <a:r>
              <a:rPr lang="en-CA" sz="2800" dirty="0" smtClean="0"/>
              <a:t> la </a:t>
            </a:r>
            <a:r>
              <a:rPr lang="en-CA" sz="2800" b="1" u="sng" dirty="0" err="1" smtClean="0"/>
              <a:t>confiance</a:t>
            </a:r>
            <a:r>
              <a:rPr lang="en-CA" sz="2800" dirty="0" smtClean="0"/>
              <a:t> </a:t>
            </a:r>
            <a:endParaRPr lang="en-CA" sz="2800" b="1" i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0" y="-1270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44035" name="Group 3"/>
          <p:cNvGraphicFramePr>
            <a:graphicFrameLocks noGrp="1"/>
          </p:cNvGraphicFramePr>
          <p:nvPr/>
        </p:nvGraphicFramePr>
        <p:xfrm>
          <a:off x="1187450" y="981075"/>
          <a:ext cx="7488238" cy="4358640"/>
        </p:xfrm>
        <a:graphic>
          <a:graphicData uri="http://schemas.openxmlformats.org/drawingml/2006/table">
            <a:tbl>
              <a:tblPr/>
              <a:tblGrid>
                <a:gridCol w="4503738"/>
                <a:gridCol w="609600"/>
                <a:gridCol w="609600"/>
                <a:gridCol w="608012"/>
                <a:gridCol w="609600"/>
                <a:gridCol w="547688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fr-CA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14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Je peux décider par moi-même comment s’y prendre pour faire mon travail</a:t>
                      </a:r>
                      <a:endParaRPr kumimoji="0" lang="fr-C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15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J’ai de nombreuses occasions où  je peux exercer ma liberté et mon indépendance sur la manière de faire mon travail</a:t>
                      </a:r>
                      <a:endParaRPr kumimoji="0" lang="fr-CA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16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J’ai un grand impact sur ce qui se passe dans ma division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17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J’ai un grand niveau de contrôle sur ce qui se passe dans ma division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18"/>
                        <a:tabLst/>
                      </a:pPr>
                      <a:r>
                        <a:rPr kumimoji="0" lang="fr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89142" name="Rectangle 54"/>
          <p:cNvSpPr>
            <a:spLocks noChangeArrowheads="1"/>
          </p:cNvSpPr>
          <p:nvPr/>
        </p:nvSpPr>
        <p:spPr bwMode="auto">
          <a:xfrm>
            <a:off x="682625" y="184150"/>
            <a:ext cx="8147050" cy="647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tIns="0" bIns="0" anchor="ctr">
            <a:spAutoFit/>
          </a:bodyPr>
          <a:lstStyle/>
          <a:p>
            <a:pPr algn="ctr"/>
            <a:r>
              <a:rPr lang="fr-CA" sz="1400" b="1" i="1">
                <a:cs typeface="Times New Roman" pitchFamily="18" charset="0"/>
              </a:rPr>
              <a:t>Mesure de l’empowerment : outil diagnostic</a:t>
            </a:r>
          </a:p>
          <a:p>
            <a:pPr algn="ctr" eaLnBrk="0" hangingPunct="0"/>
            <a:r>
              <a:rPr lang="fr-CA" sz="1400" b="1">
                <a:cs typeface="Times New Roman" pitchFamily="18" charset="0"/>
              </a:rPr>
              <a:t>(Perspective managériale – activités et pratiques qui donnent du pouvoir, du contrôle et de l’autorité aux subordonnés)</a:t>
            </a:r>
            <a:endParaRPr lang="fr-CA" sz="2000" b="1"/>
          </a:p>
        </p:txBody>
      </p:sp>
      <p:sp>
        <p:nvSpPr>
          <p:cNvPr id="89143" name="AutoShape 55"/>
          <p:cNvSpPr>
            <a:spLocks noChangeArrowheads="1"/>
          </p:cNvSpPr>
          <p:nvPr/>
        </p:nvSpPr>
        <p:spPr bwMode="auto">
          <a:xfrm>
            <a:off x="106363" y="3750617"/>
            <a:ext cx="1285875" cy="398463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Influence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63675" y="1765300"/>
            <a:ext cx="7315200" cy="4498975"/>
          </a:xfrm>
          <a:noFill/>
        </p:spPr>
      </p:pic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74638"/>
            <a:ext cx="5338763" cy="11430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fr-CA" sz="4000" smtClean="0"/>
              <a:t>Zones de </a:t>
            </a:r>
            <a:br>
              <a:rPr lang="fr-CA" sz="4000" smtClean="0"/>
            </a:br>
            <a:r>
              <a:rPr lang="fr-CA" sz="4000" smtClean="0"/>
              <a:t>mobilisation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6740525" y="1347788"/>
            <a:ext cx="2082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CA" sz="1200">
                <a:latin typeface="Times" pitchFamily="18" charset="0"/>
              </a:rPr>
              <a:t>Secteur Financier (66 %)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724650" y="365125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CA" sz="1200" b="1" u="sng">
                <a:latin typeface="Times" pitchFamily="18" charset="0"/>
              </a:rPr>
              <a:t>Caisse populaire Desjardins de St-Roch-de-L'Achigan (78 %)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6762750" y="1660525"/>
            <a:ext cx="23352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CA" sz="1200" b="1" u="sng">
                <a:latin typeface="Times" pitchFamily="18" charset="0"/>
              </a:rPr>
              <a:t>Employeurs de choix 2007 (77%)</a:t>
            </a:r>
          </a:p>
        </p:txBody>
      </p:sp>
      <p:sp>
        <p:nvSpPr>
          <p:cNvPr id="46087" name="AutoShape 7"/>
          <p:cNvSpPr>
            <a:spLocks noChangeArrowheads="1"/>
          </p:cNvSpPr>
          <p:nvPr/>
        </p:nvSpPr>
        <p:spPr bwMode="auto">
          <a:xfrm>
            <a:off x="6538913" y="1335088"/>
            <a:ext cx="209550" cy="285750"/>
          </a:xfrm>
          <a:prstGeom prst="star4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88" name="AutoShape 8"/>
          <p:cNvSpPr>
            <a:spLocks noChangeArrowheads="1"/>
          </p:cNvSpPr>
          <p:nvPr/>
        </p:nvSpPr>
        <p:spPr bwMode="auto">
          <a:xfrm>
            <a:off x="6548438" y="1663700"/>
            <a:ext cx="217487" cy="219075"/>
          </a:xfrm>
          <a:prstGeom prst="star8">
            <a:avLst>
              <a:gd name="adj" fmla="val 38250"/>
            </a:avLst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89" name="AutoShape 9"/>
          <p:cNvSpPr>
            <a:spLocks noChangeArrowheads="1"/>
          </p:cNvSpPr>
          <p:nvPr/>
        </p:nvSpPr>
        <p:spPr bwMode="auto">
          <a:xfrm>
            <a:off x="6537325" y="2228850"/>
            <a:ext cx="209550" cy="285750"/>
          </a:xfrm>
          <a:prstGeom prst="star4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90" name="AutoShape 10"/>
          <p:cNvSpPr>
            <a:spLocks noChangeArrowheads="1"/>
          </p:cNvSpPr>
          <p:nvPr/>
        </p:nvSpPr>
        <p:spPr bwMode="auto">
          <a:xfrm>
            <a:off x="7372350" y="2981325"/>
            <a:ext cx="217488" cy="219075"/>
          </a:xfrm>
          <a:prstGeom prst="star8">
            <a:avLst>
              <a:gd name="adj" fmla="val 38250"/>
            </a:avLst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91" name="AutoShape 11"/>
          <p:cNvSpPr>
            <a:spLocks noChangeArrowheads="1"/>
          </p:cNvSpPr>
          <p:nvPr/>
        </p:nvSpPr>
        <p:spPr bwMode="auto">
          <a:xfrm>
            <a:off x="6491288" y="508000"/>
            <a:ext cx="261937" cy="223838"/>
          </a:xfrm>
          <a:prstGeom prst="irregularSeal1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92" name="AutoShape 12"/>
          <p:cNvSpPr>
            <a:spLocks noChangeArrowheads="1"/>
          </p:cNvSpPr>
          <p:nvPr/>
        </p:nvSpPr>
        <p:spPr bwMode="auto">
          <a:xfrm>
            <a:off x="7407275" y="3017838"/>
            <a:ext cx="261938" cy="223837"/>
          </a:xfrm>
          <a:prstGeom prst="irregularSeal1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5940425" y="620713"/>
            <a:ext cx="3603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 flipH="1">
            <a:off x="7885113" y="3141663"/>
            <a:ext cx="576262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57166"/>
            <a:ext cx="7772400" cy="1143000"/>
          </a:xfrm>
          <a:solidFill>
            <a:srgbClr val="9933FF"/>
          </a:solidFill>
          <a:effectLst>
            <a:prstShdw prst="shdw13" dist="53882" dir="13500000">
              <a:schemeClr val="bg2"/>
            </a:prstShdw>
          </a:effectLst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A" sz="3600" b="1"/>
              <a:t>Adhésion, engagement ou suivisme...</a:t>
            </a:r>
            <a:endParaRPr lang="fr-CA" sz="360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5105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CA" sz="2800" dirty="0"/>
              <a:t>La question de «l</a:t>
            </a:r>
            <a:r>
              <a:rPr lang="fr-CA" sz="2800" b="1" u="sng" dirty="0"/>
              <a:t>’engagement</a:t>
            </a:r>
            <a:r>
              <a:rPr lang="fr-CA" sz="2800" dirty="0"/>
              <a:t>» qui préoccupe les dirigeants au plus haut point</a:t>
            </a:r>
          </a:p>
          <a:p>
            <a:pPr lvl="1">
              <a:lnSpc>
                <a:spcPct val="90000"/>
              </a:lnSpc>
            </a:pPr>
            <a:r>
              <a:rPr lang="fr-CA" sz="2400" b="1" dirty="0"/>
              <a:t>le véritable engagement qui reste rare</a:t>
            </a:r>
          </a:p>
          <a:p>
            <a:pPr lvl="2">
              <a:lnSpc>
                <a:spcPct val="90000"/>
              </a:lnSpc>
            </a:pPr>
            <a:r>
              <a:rPr lang="fr-CA" sz="2000" b="1" u="sng" dirty="0"/>
              <a:t>9/10</a:t>
            </a:r>
            <a:r>
              <a:rPr lang="fr-CA" sz="2000" dirty="0"/>
              <a:t> = </a:t>
            </a:r>
            <a:r>
              <a:rPr lang="fr-CA" sz="2000" b="1" dirty="0"/>
              <a:t>suivisme ou soumission à l’autorité</a:t>
            </a:r>
          </a:p>
          <a:p>
            <a:pPr lvl="2">
              <a:lnSpc>
                <a:spcPct val="90000"/>
              </a:lnSpc>
            </a:pPr>
            <a:r>
              <a:rPr lang="fr-CA" sz="2000" dirty="0"/>
              <a:t>on essaie de vendre </a:t>
            </a:r>
            <a:r>
              <a:rPr lang="fr-CA" sz="2000" dirty="0" smtClean="0"/>
              <a:t>«</a:t>
            </a:r>
            <a:r>
              <a:rPr lang="fr-CA" sz="2000" b="1" dirty="0" smtClean="0"/>
              <a:t> </a:t>
            </a:r>
            <a:r>
              <a:rPr lang="fr-CA" b="1" i="1" u="sng" dirty="0" smtClean="0">
                <a:solidFill>
                  <a:schemeClr val="tx2"/>
                </a:solidFill>
              </a:rPr>
              <a:t>sa</a:t>
            </a:r>
            <a:r>
              <a:rPr lang="fr-CA" sz="2000" b="1" dirty="0" smtClean="0"/>
              <a:t> </a:t>
            </a:r>
            <a:r>
              <a:rPr lang="fr-CA" sz="2000" dirty="0" smtClean="0"/>
              <a:t>» </a:t>
            </a:r>
            <a:r>
              <a:rPr lang="fr-CA" sz="2000" dirty="0"/>
              <a:t>vision</a:t>
            </a:r>
          </a:p>
          <a:p>
            <a:pPr lvl="2">
              <a:lnSpc>
                <a:spcPct val="90000"/>
              </a:lnSpc>
            </a:pPr>
            <a:r>
              <a:rPr lang="fr-CA" sz="2000" b="1" dirty="0"/>
              <a:t>adhérer doit être un acte librement consenti</a:t>
            </a:r>
          </a:p>
          <a:p>
            <a:pPr lvl="2">
              <a:lnSpc>
                <a:spcPct val="80000"/>
              </a:lnSpc>
            </a:pPr>
            <a:r>
              <a:rPr lang="fr-CA" sz="2000" b="1" dirty="0"/>
              <a:t>l’engagement requiert de se sentir responsable de la réalisation d’une vision</a:t>
            </a:r>
          </a:p>
        </p:txBody>
      </p:sp>
      <p:graphicFrame>
        <p:nvGraphicFramePr>
          <p:cNvPr id="70660" name="Object 4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5791200" y="2057400"/>
          <a:ext cx="2805113" cy="4114800"/>
        </p:xfrm>
        <a:graphic>
          <a:graphicData uri="http://schemas.openxmlformats.org/presentationml/2006/ole">
            <p:oleObj spid="_x0000_s7170" name="Image.Server" r:id="rId3" imgW="6391440" imgH="102679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AutoShape 2"/>
          <p:cNvSpPr>
            <a:spLocks noChangeArrowheads="1"/>
          </p:cNvSpPr>
          <p:nvPr>
            <p:ph type="title"/>
          </p:nvPr>
        </p:nvSpPr>
        <p:spPr>
          <a:xfrm>
            <a:off x="468313" y="1341438"/>
            <a:ext cx="8229600" cy="3095625"/>
          </a:xfrm>
          <a:prstGeom prst="flowChartMagneticTape">
            <a:avLst/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sz="4000" b="1" smtClean="0"/>
              <a:t>L’importance de mesurer la perception du client rapidement dans le processus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Diagram 2"/>
          <p:cNvGraphicFramePr>
            <a:graphicFrameLocks/>
          </p:cNvGraphicFramePr>
          <p:nvPr>
            <p:ph idx="1"/>
          </p:nvPr>
        </p:nvGraphicFramePr>
        <p:xfrm>
          <a:off x="323850" y="549275"/>
          <a:ext cx="8820150" cy="4540250"/>
        </p:xfrm>
        <a:graphic>
          <a:graphicData uri="http://schemas.openxmlformats.org/drawingml/2006/compatibility">
            <com:legacyDrawing xmlns:com="http://schemas.openxmlformats.org/drawingml/2006/compatibility" spid="_x0000_s206850"/>
          </a:graphicData>
        </a:graphic>
      </p:graphicFrame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4367" name="Line 31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68" name="Line 32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4374" name="Line 38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4375" name="Line 39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4377" name="Line 41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78" name="Line 42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79" name="Line 43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80" name="Line 44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4381" name="AutoShape 45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  <p:sp>
        <p:nvSpPr>
          <p:cNvPr id="19" name="Ellipse 18"/>
          <p:cNvSpPr/>
          <p:nvPr/>
        </p:nvSpPr>
        <p:spPr>
          <a:xfrm>
            <a:off x="5724525" y="3429000"/>
            <a:ext cx="2592388" cy="1152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AutoShape 2"/>
          <p:cNvSpPr>
            <a:spLocks noChangeArrowheads="1"/>
          </p:cNvSpPr>
          <p:nvPr/>
        </p:nvSpPr>
        <p:spPr bwMode="auto">
          <a:xfrm>
            <a:off x="1235075" y="260350"/>
            <a:ext cx="6540500" cy="701675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PORTRAIT GLOBAL DE L’ENSEMBLE DES FACTEURS au</a:t>
            </a:r>
          </a:p>
          <a:p>
            <a:pPr algn="ctr"/>
            <a:r>
              <a:rPr lang="fr-CA" b="1"/>
              <a:t>cœur du paradigme relationnel : les clients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4119563" y="28575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1400" u="sng"/>
          </a:p>
        </p:txBody>
      </p:sp>
      <p:graphicFrame>
        <p:nvGraphicFramePr>
          <p:cNvPr id="70660" name="Group 4"/>
          <p:cNvGraphicFramePr>
            <a:graphicFrameLocks noGrp="1"/>
          </p:cNvGraphicFramePr>
          <p:nvPr/>
        </p:nvGraphicFramePr>
        <p:xfrm>
          <a:off x="395288" y="1384300"/>
          <a:ext cx="8424862" cy="4937760"/>
        </p:xfrm>
        <a:graphic>
          <a:graphicData uri="http://schemas.openxmlformats.org/drawingml/2006/table">
            <a:tbl>
              <a:tblPr/>
              <a:tblGrid>
                <a:gridCol w="3994150"/>
                <a:gridCol w="1106487"/>
                <a:gridCol w="1108075"/>
                <a:gridCol w="1108075"/>
                <a:gridCol w="1108075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4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SCORE</a:t>
                      </a:r>
                      <a:endParaRPr kumimoji="0" lang="fr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 de 6 et +</a:t>
                      </a:r>
                      <a:endParaRPr kumimoji="0" lang="fr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 de 5 et +</a:t>
                      </a:r>
                      <a:endParaRPr kumimoji="0" lang="fr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% de - de 5</a:t>
                      </a:r>
                      <a:endParaRPr kumimoji="0" lang="fr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loyauté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satisfaction 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valeurs 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confiance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relation 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orientation client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proposition d'affaires 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1" i="0" u="sng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PQS interaction avec les employés 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PQS accessibilité et ambiance 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PQS qualité des résultats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Facteur PQS expérience globale </a:t>
                      </a:r>
                      <a:endParaRPr kumimoji="0" lang="fr-C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…</a:t>
                      </a:r>
                      <a:endParaRPr kumimoji="0" lang="fr-C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Oval 2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229600" cy="4176713"/>
          </a:xfrm>
          <a:prstGeom prst="ellipse">
            <a:avLst/>
          </a:prstGeom>
          <a:solidFill>
            <a:srgbClr val="CCFF33"/>
          </a:solidFill>
          <a:ln/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r>
              <a:rPr lang="fr-CA" b="1" dirty="0" smtClean="0">
                <a:solidFill>
                  <a:srgbClr val="000000"/>
                </a:solidFill>
              </a:rPr>
              <a:t>Approfondir la compréhension des besoins des clients de la caisse</a:t>
            </a:r>
            <a:endParaRPr lang="fr-CA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Oval 2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229600" cy="4176713"/>
          </a:xfrm>
          <a:prstGeom prst="ellipse">
            <a:avLst/>
          </a:prstGeom>
          <a:solidFill>
            <a:srgbClr val="CCFF33"/>
          </a:solidFill>
          <a:ln/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r>
              <a:rPr lang="fr-CA" b="1">
                <a:solidFill>
                  <a:srgbClr val="000000"/>
                </a:solidFill>
              </a:rPr>
              <a:t>Entretiens individuels auprès de 12 membres: </a:t>
            </a:r>
            <a:br>
              <a:rPr lang="fr-CA" b="1">
                <a:solidFill>
                  <a:srgbClr val="000000"/>
                </a:solidFill>
              </a:rPr>
            </a:br>
            <a:r>
              <a:rPr lang="fr-CA" b="1" u="sng">
                <a:solidFill>
                  <a:srgbClr val="000000"/>
                </a:solidFill>
              </a:rPr>
              <a:t>novembre 2004</a:t>
            </a:r>
            <a:endParaRPr lang="fr-CA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b="1" dirty="0" smtClean="0"/>
              <a:t>Enquête de satisfaction et promesse client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20725"/>
          </a:xfrm>
        </p:spPr>
        <p:txBody>
          <a:bodyPr/>
          <a:lstStyle/>
          <a:p>
            <a:pPr eaLnBrk="1" hangingPunct="1"/>
            <a:r>
              <a:rPr lang="fr-CA" sz="2000" b="1" dirty="0" smtClean="0"/>
              <a:t>Synthèse des énoncés – Performance par ordre </a:t>
            </a:r>
            <a:r>
              <a:rPr lang="fr-CA" sz="2000" b="1" dirty="0" smtClean="0"/>
              <a:t>décroissant</a:t>
            </a:r>
            <a:br>
              <a:rPr lang="fr-CA" sz="2000" b="1" dirty="0" smtClean="0"/>
            </a:br>
            <a:r>
              <a:rPr lang="fr-CA" sz="2000" b="1" dirty="0" smtClean="0"/>
              <a:t>(</a:t>
            </a:r>
            <a:r>
              <a:rPr lang="fr-CA" sz="2000" b="1" i="1" dirty="0" smtClean="0"/>
              <a:t>300 répondants</a:t>
            </a:r>
            <a:r>
              <a:rPr lang="fr-CA" sz="2000" b="1" dirty="0" smtClean="0"/>
              <a:t>)</a:t>
            </a:r>
            <a:endParaRPr lang="fr-CA" sz="2000" b="1" dirty="0" smtClean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755650" y="2636838"/>
            <a:ext cx="8137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468313" y="1844675"/>
            <a:ext cx="8351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sz="1600" i="1"/>
          </a:p>
        </p:txBody>
      </p:sp>
      <p:graphicFrame>
        <p:nvGraphicFramePr>
          <p:cNvPr id="11269" name="Group 5"/>
          <p:cNvGraphicFramePr>
            <a:graphicFrameLocks noGrp="1"/>
          </p:cNvGraphicFramePr>
          <p:nvPr>
            <p:ph type="tbl" idx="1"/>
          </p:nvPr>
        </p:nvGraphicFramePr>
        <p:xfrm>
          <a:off x="179388" y="982663"/>
          <a:ext cx="8856662" cy="5425440"/>
        </p:xfrm>
        <a:graphic>
          <a:graphicData uri="http://schemas.openxmlformats.org/drawingml/2006/table">
            <a:tbl>
              <a:tblPr/>
              <a:tblGrid>
                <a:gridCol w="7488237"/>
                <a:gridCol w="774700"/>
                <a:gridCol w="593725"/>
              </a:tblGrid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Énoncé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Perfor.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J’ai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l’intention de continuer à faire affaire avec la Caisse</a:t>
                      </a: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au cours des deux prochaines années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 À la Caisse, les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employés se sentent responsables de ma satisfaction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 La Caisse fait en sorte que je puisse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transiger facilement</a:t>
                      </a: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avec elle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Je crois que la Caisse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mérite ma loyauté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 Peu importe le moment, la Caisse offre un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excellent service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 La relation d’affaires avec la Caisse fait une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différence significative</a:t>
                      </a: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pour mon bien-être financier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66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13. La Caisse contribue au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développement du milieu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 La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fidélité des membres</a:t>
                      </a: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est reconnue à la Caisse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Moyenne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La Caisse établit des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standards d’excellence</a:t>
                      </a: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dans le domaine financier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 La Caisse cherche toujours à m’offrir des choix de manière à ce que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je me sente en contrôle</a:t>
                      </a: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de ma relation avec elle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La Caisse cherche continuellement à me proposer des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offres de service</a:t>
                      </a: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qui sont adaptées à mes besoins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 La Caisse me fait toujours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 meilleure offre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J’ai déjà </a:t>
                      </a:r>
                      <a:r>
                        <a:rPr kumimoji="0" lang="fr-C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recommandé la Caisse</a:t>
                      </a:r>
                      <a:r>
                        <a:rPr kumimoji="0" lang="fr-C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à des amis ou des membres de ma famille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007" name="Text Box 71"/>
          <p:cNvSpPr txBox="1">
            <a:spLocks noChangeArrowheads="1"/>
          </p:cNvSpPr>
          <p:nvPr/>
        </p:nvSpPr>
        <p:spPr bwMode="auto">
          <a:xfrm>
            <a:off x="6804025" y="6508750"/>
            <a:ext cx="2290763" cy="304800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sz="1400" b="1" u="sng"/>
              <a:t>Enquête: printemps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7526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effectLst>
            <a:prstShdw prst="shdw13" dist="53882" dir="13500000">
              <a:schemeClr val="bg2"/>
            </a:prstShdw>
          </a:effectLst>
        </p:spPr>
        <p:txBody>
          <a:bodyPr/>
          <a:lstStyle/>
          <a:p>
            <a:pPr eaLnBrk="1" hangingPunct="1"/>
            <a:r>
              <a:rPr lang="fr-CA" b="1" smtClean="0"/>
              <a:t>Les 10 principes essentiels de la loyauté</a:t>
            </a:r>
            <a:endParaRPr lang="fr-CA" smtClean="0"/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584200" y="2347913"/>
            <a:ext cx="5580951" cy="37457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dirty="0" err="1">
                <a:latin typeface="Times New Roman" pitchFamily="18" charset="0"/>
              </a:rPr>
              <a:t>Partnership</a:t>
            </a:r>
            <a:r>
              <a:rPr lang="fr-CA" sz="1600" b="1" dirty="0">
                <a:latin typeface="Times New Roman" pitchFamily="18" charset="0"/>
              </a:rPr>
              <a:t> basé sur </a:t>
            </a:r>
            <a:r>
              <a:rPr lang="fr-CA" sz="1600" b="1" u="sng" dirty="0">
                <a:latin typeface="Times New Roman" pitchFamily="18" charset="0"/>
              </a:rPr>
              <a:t>l’éthique et l’intégrité</a:t>
            </a:r>
            <a:r>
              <a:rPr lang="fr-CA" sz="1600" b="1" dirty="0">
                <a:latin typeface="Times New Roman" pitchFamily="18" charset="0"/>
              </a:rPr>
              <a:t>…sans compromis</a:t>
            </a:r>
            <a:endParaRPr lang="fr-CA" sz="1600" dirty="0">
              <a:latin typeface="Times New Roman" pitchFamily="18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09600" y="2819400"/>
            <a:ext cx="5381625" cy="336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u="sng" dirty="0">
                <a:latin typeface="Times New Roman" pitchFamily="18" charset="0"/>
              </a:rPr>
              <a:t>Valeur ajoutée</a:t>
            </a:r>
            <a:r>
              <a:rPr lang="fr-CA" sz="1600" b="1" dirty="0">
                <a:latin typeface="Times New Roman" pitchFamily="18" charset="0"/>
              </a:rPr>
              <a:t> - proposition d’affaires de «classe mondiale»</a:t>
            </a:r>
            <a:endParaRPr lang="fr-CA" sz="1600" dirty="0">
              <a:latin typeface="Times New Roman" pitchFamily="18" charset="0"/>
            </a:endParaRP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585788" y="3262313"/>
            <a:ext cx="1910161" cy="37457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u="sng">
                <a:latin typeface="Times New Roman" pitchFamily="18" charset="0"/>
              </a:rPr>
              <a:t>Confiance mutuelle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584200" y="3719513"/>
            <a:ext cx="5394490" cy="374571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dirty="0">
                <a:latin typeface="Times New Roman" pitchFamily="18" charset="0"/>
              </a:rPr>
              <a:t>Ouverture des livres - accès à l’information et </a:t>
            </a:r>
            <a:r>
              <a:rPr lang="fr-CA" sz="1600" b="1" u="sng" dirty="0">
                <a:latin typeface="Times New Roman" pitchFamily="18" charset="0"/>
              </a:rPr>
              <a:t>transparence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584200" y="4176713"/>
            <a:ext cx="6305509" cy="37457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dirty="0">
                <a:latin typeface="Times New Roman" pitchFamily="18" charset="0"/>
              </a:rPr>
              <a:t>Entreprise «</a:t>
            </a:r>
            <a:r>
              <a:rPr lang="fr-CA" sz="1600" b="1" u="sng" dirty="0">
                <a:latin typeface="Times New Roman" pitchFamily="18" charset="0"/>
              </a:rPr>
              <a:t>coachée</a:t>
            </a:r>
            <a:r>
              <a:rPr lang="fr-CA" sz="1600" b="1" dirty="0">
                <a:latin typeface="Times New Roman" pitchFamily="18" charset="0"/>
              </a:rPr>
              <a:t>» par ses clients - aide concrète, active et mutuelle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09600" y="4572000"/>
            <a:ext cx="3430588" cy="3365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>
                <a:latin typeface="Times New Roman" pitchFamily="18" charset="0"/>
              </a:rPr>
              <a:t>Agir sur ce qui </a:t>
            </a:r>
            <a:r>
              <a:rPr lang="fr-CA" sz="1600" b="1" u="sng">
                <a:latin typeface="Times New Roman" pitchFamily="18" charset="0"/>
              </a:rPr>
              <a:t>enthousiasme</a:t>
            </a:r>
            <a:r>
              <a:rPr lang="fr-CA" sz="1600" b="1">
                <a:latin typeface="Times New Roman" pitchFamily="18" charset="0"/>
              </a:rPr>
              <a:t> le client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09600" y="4953000"/>
            <a:ext cx="2270125" cy="3365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dirty="0" err="1">
                <a:latin typeface="Times New Roman" pitchFamily="18" charset="0"/>
              </a:rPr>
              <a:t>Focuser</a:t>
            </a:r>
            <a:r>
              <a:rPr lang="fr-CA" sz="1600" b="1" dirty="0">
                <a:latin typeface="Times New Roman" pitchFamily="18" charset="0"/>
              </a:rPr>
              <a:t> sur </a:t>
            </a:r>
            <a:r>
              <a:rPr lang="fr-CA" sz="1600" b="1" u="sng" dirty="0">
                <a:latin typeface="Times New Roman" pitchFamily="18" charset="0"/>
              </a:rPr>
              <a:t>l ’inattendu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585788" y="5319713"/>
            <a:ext cx="2018083" cy="374571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u="sng">
                <a:latin typeface="Times New Roman" pitchFamily="18" charset="0"/>
              </a:rPr>
              <a:t>Proximité</a:t>
            </a:r>
            <a:r>
              <a:rPr lang="fr-CA" sz="1600" b="1">
                <a:latin typeface="Times New Roman" pitchFamily="18" charset="0"/>
              </a:rPr>
              <a:t> des clients</a:t>
            </a:r>
          </a:p>
        </p:txBody>
      </p:sp>
      <p:sp>
        <p:nvSpPr>
          <p:cNvPr id="10251" name="AutoShape 11"/>
          <p:cNvSpPr>
            <a:spLocks noChangeArrowheads="1"/>
          </p:cNvSpPr>
          <p:nvPr/>
        </p:nvSpPr>
        <p:spPr bwMode="auto">
          <a:xfrm>
            <a:off x="585788" y="5700713"/>
            <a:ext cx="2908779" cy="37457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u="sng">
                <a:latin typeface="Times New Roman" pitchFamily="18" charset="0"/>
              </a:rPr>
              <a:t>Intérêt véritable après la vente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09600" y="6096000"/>
            <a:ext cx="3889375" cy="3365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A" sz="1600" b="1" u="sng">
                <a:latin typeface="Times New Roman" pitchFamily="18" charset="0"/>
              </a:rPr>
              <a:t>Anticipations</a:t>
            </a:r>
            <a:r>
              <a:rPr lang="fr-CA" sz="1600" b="1">
                <a:latin typeface="Times New Roman" pitchFamily="18" charset="0"/>
              </a:rPr>
              <a:t> des besoins et attentes futurs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28600" y="23622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1</a:t>
            </a: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28600" y="28194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2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228600" y="32766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3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228600" y="37338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4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228600" y="41910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5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28600" y="45720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6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228600" y="49530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7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228600" y="53340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8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228600" y="5715000"/>
            <a:ext cx="2603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9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228600" y="6096000"/>
            <a:ext cx="336550" cy="2746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/>
            </a:prstShdw>
          </a:effectLst>
        </p:spPr>
        <p:txBody>
          <a:bodyPr wrap="none">
            <a:spAutoFit/>
          </a:bodyPr>
          <a:lstStyle/>
          <a:p>
            <a:pPr eaLnBrk="0" hangingPunct="0"/>
            <a:r>
              <a:rPr lang="fr-CH" sz="1200" b="1">
                <a:latin typeface="Times New Roman" pitchFamily="18" charset="0"/>
              </a:rPr>
              <a:t>10</a:t>
            </a:r>
          </a:p>
        </p:txBody>
      </p:sp>
      <p:sp>
        <p:nvSpPr>
          <p:cNvPr id="10263" name="AutoShape 23"/>
          <p:cNvSpPr>
            <a:spLocks noChangeArrowheads="1"/>
          </p:cNvSpPr>
          <p:nvPr/>
        </p:nvSpPr>
        <p:spPr bwMode="auto">
          <a:xfrm>
            <a:off x="5822950" y="4751388"/>
            <a:ext cx="2978150" cy="1819275"/>
          </a:xfrm>
          <a:prstGeom prst="flowChartMagneticTape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2000" b="1" u="sng"/>
              <a:t>Valeurs</a:t>
            </a:r>
            <a:r>
              <a:rPr lang="fr-CA" sz="2000" b="1"/>
              <a:t> qui sont</a:t>
            </a:r>
          </a:p>
          <a:p>
            <a:pPr algn="ctr"/>
            <a:r>
              <a:rPr lang="fr-CA" sz="2000" b="1"/>
              <a:t>centrales à une </a:t>
            </a:r>
          </a:p>
          <a:p>
            <a:pPr algn="ctr"/>
            <a:r>
              <a:rPr lang="fr-CA" sz="2000" b="1"/>
              <a:t>gestion de la</a:t>
            </a:r>
          </a:p>
          <a:p>
            <a:pPr algn="ctr"/>
            <a:r>
              <a:rPr lang="fr-CA" sz="2000" b="1"/>
              <a:t> loyauté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5400" b="1" smtClean="0"/>
              <a:t>Le « delivery </a:t>
            </a:r>
            <a:br>
              <a:rPr lang="fr-CA" sz="5400" b="1" smtClean="0"/>
            </a:br>
            <a:r>
              <a:rPr lang="fr-CA" sz="5400" b="1" smtClean="0"/>
              <a:t>gap 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r>
              <a:rPr lang="fr-CA" sz="2400" b="1" smtClean="0"/>
              <a:t>Le besoin de reconnaître l’écart dans la livraison de la promesse client 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2195513" y="4868863"/>
            <a:ext cx="48244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754188" y="4724400"/>
            <a:ext cx="441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0%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655763" y="42037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20%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655763" y="35560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40%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655763" y="29083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60%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655763" y="2332038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80%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547813" y="1700213"/>
            <a:ext cx="638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latin typeface="Calibri" pitchFamily="34" charset="0"/>
              </a:rPr>
              <a:t>100%</a:t>
            </a:r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 rot="-5400000">
            <a:off x="-101600" y="2919413"/>
            <a:ext cx="1885950" cy="533400"/>
          </a:xfrm>
          <a:prstGeom prst="can">
            <a:avLst>
              <a:gd name="adj" fmla="val 25000"/>
            </a:avLst>
          </a:prstGeom>
          <a:solidFill>
            <a:srgbClr val="CCFF66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>
                <a:latin typeface="Calibri" pitchFamily="34" charset="0"/>
              </a:rPr>
              <a:t>% d’entreprises</a:t>
            </a:r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2124075" y="1557338"/>
            <a:ext cx="0" cy="3167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2355850" y="5094288"/>
            <a:ext cx="1631950" cy="1465262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>
                <a:latin typeface="Calibri" pitchFamily="34" charset="0"/>
              </a:rPr>
              <a:t>Entreprises qui</a:t>
            </a:r>
          </a:p>
          <a:p>
            <a:pPr algn="ctr"/>
            <a:r>
              <a:rPr lang="fr-CA" sz="1400" b="1">
                <a:latin typeface="Calibri" pitchFamily="34" charset="0"/>
              </a:rPr>
              <a:t>croient livrer une</a:t>
            </a:r>
          </a:p>
          <a:p>
            <a:pPr algn="ctr"/>
            <a:r>
              <a:rPr lang="fr-CA" sz="1400" b="1">
                <a:latin typeface="Calibri" pitchFamily="34" charset="0"/>
              </a:rPr>
              <a:t>promesse client </a:t>
            </a:r>
          </a:p>
          <a:p>
            <a:pPr algn="ctr"/>
            <a:r>
              <a:rPr lang="fr-CA" sz="1400" b="1">
                <a:latin typeface="Calibri" pitchFamily="34" charset="0"/>
              </a:rPr>
              <a:t>supérieure</a:t>
            </a: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2411413" y="2492375"/>
            <a:ext cx="1439862" cy="22320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14" name="AutoShape 14"/>
          <p:cNvSpPr>
            <a:spLocks noChangeArrowheads="1"/>
          </p:cNvSpPr>
          <p:nvPr/>
        </p:nvSpPr>
        <p:spPr bwMode="auto">
          <a:xfrm>
            <a:off x="4764088" y="5183188"/>
            <a:ext cx="1520825" cy="112395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>
                <a:latin typeface="Calibri" pitchFamily="34" charset="0"/>
              </a:rPr>
              <a:t>Clients qui sont</a:t>
            </a:r>
          </a:p>
          <a:p>
            <a:pPr algn="ctr"/>
            <a:r>
              <a:rPr lang="fr-CA" sz="1400" b="1">
                <a:latin typeface="Calibri" pitchFamily="34" charset="0"/>
              </a:rPr>
              <a:t>en accord avec </a:t>
            </a:r>
          </a:p>
          <a:p>
            <a:pPr algn="ctr"/>
            <a:r>
              <a:rPr lang="fr-CA" sz="1400" b="1">
                <a:latin typeface="Calibri" pitchFamily="34" charset="0"/>
              </a:rPr>
              <a:t>l’entreprise</a:t>
            </a: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4643438" y="4581525"/>
            <a:ext cx="1728787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2843213" y="2054225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>
                <a:latin typeface="Calibri" pitchFamily="34" charset="0"/>
              </a:rPr>
              <a:t>80%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5281613" y="4214813"/>
            <a:ext cx="51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>
                <a:latin typeface="Calibri" pitchFamily="34" charset="0"/>
              </a:rPr>
              <a:t>8%</a:t>
            </a: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6443663" y="2492375"/>
            <a:ext cx="73025" cy="2016125"/>
          </a:xfrm>
          <a:prstGeom prst="rightBracket">
            <a:avLst>
              <a:gd name="adj" fmla="val 230072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7062788" y="3278188"/>
            <a:ext cx="765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 u="sng">
                <a:latin typeface="Calibri" pitchFamily="34" charset="0"/>
              </a:rPr>
              <a:t>Écart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7019925" y="6308725"/>
            <a:ext cx="1981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200">
                <a:latin typeface="Calibri" pitchFamily="34" charset="0"/>
              </a:rPr>
              <a:t>Source: Bain &amp; company</a:t>
            </a:r>
          </a:p>
          <a:p>
            <a:r>
              <a:rPr lang="fr-CA" sz="1200">
                <a:latin typeface="Calibri" pitchFamily="34" charset="0"/>
              </a:rPr>
              <a:t>«Closing the delivery gap»</a:t>
            </a: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8243888" y="1844675"/>
            <a:ext cx="144462" cy="2736850"/>
          </a:xfrm>
          <a:prstGeom prst="rightBracket">
            <a:avLst>
              <a:gd name="adj" fmla="val 157876"/>
            </a:avLst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2400" b="1" smtClean="0"/>
              <a:t>Le besoin de reconnaître l’écart dans la livraison de la promesse client : quel écart à Saint-Roch?</a:t>
            </a:r>
          </a:p>
        </p:txBody>
      </p:sp>
      <p:sp>
        <p:nvSpPr>
          <p:cNvPr id="92163" name="Line 3"/>
          <p:cNvSpPr>
            <a:spLocks noChangeShapeType="1"/>
          </p:cNvSpPr>
          <p:nvPr/>
        </p:nvSpPr>
        <p:spPr bwMode="auto">
          <a:xfrm>
            <a:off x="2195513" y="4868863"/>
            <a:ext cx="48244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1754188" y="4724400"/>
            <a:ext cx="441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/>
              <a:t>0%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1655763" y="42037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/>
              <a:t>20%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1655763" y="35560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/>
              <a:t>40%</a:t>
            </a:r>
          </a:p>
        </p:txBody>
      </p:sp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1655763" y="2908300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/>
              <a:t>60%</a:t>
            </a:r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1655763" y="2332038"/>
            <a:ext cx="539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/>
              <a:t>80%</a:t>
            </a:r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1547813" y="1700213"/>
            <a:ext cx="638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/>
              <a:t>100%</a:t>
            </a:r>
          </a:p>
        </p:txBody>
      </p:sp>
      <p:sp>
        <p:nvSpPr>
          <p:cNvPr id="92170" name="AutoShape 10"/>
          <p:cNvSpPr>
            <a:spLocks noChangeArrowheads="1"/>
          </p:cNvSpPr>
          <p:nvPr/>
        </p:nvSpPr>
        <p:spPr bwMode="auto">
          <a:xfrm rot="-5400000">
            <a:off x="-73818" y="2616994"/>
            <a:ext cx="2051050" cy="973137"/>
          </a:xfrm>
          <a:prstGeom prst="can">
            <a:avLst>
              <a:gd name="adj" fmla="val 25000"/>
            </a:avLst>
          </a:prstGeom>
          <a:solidFill>
            <a:srgbClr val="CCFF66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% des réponses</a:t>
            </a:r>
          </a:p>
          <a:p>
            <a:r>
              <a:rPr lang="fr-CA" b="1"/>
              <a:t>Emploés / clients</a:t>
            </a:r>
          </a:p>
        </p:txBody>
      </p:sp>
      <p:sp>
        <p:nvSpPr>
          <p:cNvPr id="92171" name="Line 11"/>
          <p:cNvSpPr>
            <a:spLocks noChangeShapeType="1"/>
          </p:cNvSpPr>
          <p:nvPr/>
        </p:nvSpPr>
        <p:spPr bwMode="auto">
          <a:xfrm>
            <a:off x="2124075" y="1557338"/>
            <a:ext cx="0" cy="3167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92172" name="AutoShape 12"/>
          <p:cNvSpPr>
            <a:spLocks noChangeArrowheads="1"/>
          </p:cNvSpPr>
          <p:nvPr/>
        </p:nvSpPr>
        <p:spPr bwMode="auto">
          <a:xfrm>
            <a:off x="2360613" y="5094288"/>
            <a:ext cx="1631950" cy="1465262"/>
          </a:xfrm>
          <a:prstGeom prst="can">
            <a:avLst>
              <a:gd name="adj" fmla="val 25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Perception de la </a:t>
            </a:r>
          </a:p>
          <a:p>
            <a:pPr algn="ctr"/>
            <a:r>
              <a:rPr lang="fr-CA" sz="1400" b="1" i="1" u="sng"/>
              <a:t>promesse client</a:t>
            </a:r>
          </a:p>
          <a:p>
            <a:pPr algn="ctr"/>
            <a:r>
              <a:rPr lang="fr-CA" sz="1400" b="1"/>
              <a:t>par les employés</a:t>
            </a:r>
          </a:p>
          <a:p>
            <a:pPr algn="ctr"/>
            <a:r>
              <a:rPr lang="fr-CA" sz="1400" b="1"/>
              <a:t>(6,38 / 7 = 91%)</a:t>
            </a:r>
          </a:p>
        </p:txBody>
      </p:sp>
      <p:sp>
        <p:nvSpPr>
          <p:cNvPr id="92173" name="Rectangle 13"/>
          <p:cNvSpPr>
            <a:spLocks noChangeArrowheads="1"/>
          </p:cNvSpPr>
          <p:nvPr/>
        </p:nvSpPr>
        <p:spPr bwMode="auto">
          <a:xfrm>
            <a:off x="2411413" y="2133600"/>
            <a:ext cx="1655762" cy="25908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fr-CA" sz="1600" b="1"/>
              <a:t>Résultats basés</a:t>
            </a:r>
          </a:p>
          <a:p>
            <a:pPr algn="ctr"/>
            <a:r>
              <a:rPr lang="fr-CA" sz="1600" b="1"/>
              <a:t> sur l’enquête</a:t>
            </a:r>
          </a:p>
          <a:p>
            <a:pPr algn="ctr"/>
            <a:r>
              <a:rPr lang="fr-CA" sz="1600" b="1"/>
              <a:t>auprès des</a:t>
            </a:r>
          </a:p>
          <a:p>
            <a:pPr algn="ctr"/>
            <a:r>
              <a:rPr lang="fr-CA" sz="1600" b="1"/>
              <a:t>employés à</a:t>
            </a:r>
          </a:p>
          <a:p>
            <a:pPr algn="ctr"/>
            <a:r>
              <a:rPr lang="fr-CA" sz="1600" b="1"/>
              <a:t>l’automne </a:t>
            </a:r>
          </a:p>
          <a:p>
            <a:pPr algn="ctr"/>
            <a:r>
              <a:rPr lang="fr-CA" sz="1600" b="1"/>
              <a:t>2006</a:t>
            </a:r>
          </a:p>
        </p:txBody>
      </p:sp>
      <p:sp>
        <p:nvSpPr>
          <p:cNvPr id="92174" name="AutoShape 14"/>
          <p:cNvSpPr>
            <a:spLocks noChangeArrowheads="1"/>
          </p:cNvSpPr>
          <p:nvPr/>
        </p:nvSpPr>
        <p:spPr bwMode="auto">
          <a:xfrm>
            <a:off x="4722813" y="5097463"/>
            <a:ext cx="1604962" cy="1463675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/>
              <a:t>Perception de la</a:t>
            </a:r>
          </a:p>
          <a:p>
            <a:pPr algn="ctr"/>
            <a:r>
              <a:rPr lang="fr-CA" sz="1400" b="1" i="1" u="sng"/>
              <a:t>promesse client</a:t>
            </a:r>
            <a:r>
              <a:rPr lang="fr-CA" sz="1400" b="1"/>
              <a:t> </a:t>
            </a:r>
          </a:p>
          <a:p>
            <a:pPr algn="ctr"/>
            <a:r>
              <a:rPr lang="fr-CA" sz="1400" b="1"/>
              <a:t>par les membres</a:t>
            </a:r>
          </a:p>
          <a:p>
            <a:pPr algn="ctr"/>
            <a:r>
              <a:rPr lang="fr-CA" sz="1400" b="1"/>
              <a:t>(5,90 / 7 = 84%)</a:t>
            </a:r>
          </a:p>
        </p:txBody>
      </p:sp>
      <p:sp>
        <p:nvSpPr>
          <p:cNvPr id="92175" name="Rectangle 15"/>
          <p:cNvSpPr>
            <a:spLocks noChangeArrowheads="1"/>
          </p:cNvSpPr>
          <p:nvPr/>
        </p:nvSpPr>
        <p:spPr bwMode="auto">
          <a:xfrm>
            <a:off x="4643438" y="2420938"/>
            <a:ext cx="1728787" cy="23034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fr-CA" sz="1600" b="1"/>
              <a:t>Résultats basés</a:t>
            </a:r>
          </a:p>
          <a:p>
            <a:pPr algn="ctr"/>
            <a:r>
              <a:rPr lang="fr-CA" sz="1600" b="1"/>
              <a:t>sur l’enquête</a:t>
            </a:r>
          </a:p>
          <a:p>
            <a:pPr algn="ctr"/>
            <a:r>
              <a:rPr lang="fr-CA" sz="1600" b="1"/>
              <a:t>auprès des</a:t>
            </a:r>
          </a:p>
          <a:p>
            <a:pPr algn="ctr"/>
            <a:r>
              <a:rPr lang="fr-CA" sz="1600" b="1"/>
              <a:t>membres au</a:t>
            </a:r>
          </a:p>
          <a:p>
            <a:pPr algn="ctr"/>
            <a:r>
              <a:rPr lang="fr-CA" sz="1600" b="1"/>
              <a:t>printemps</a:t>
            </a:r>
          </a:p>
          <a:p>
            <a:pPr algn="ctr"/>
            <a:r>
              <a:rPr lang="fr-CA" sz="1600" b="1"/>
              <a:t>2007</a:t>
            </a:r>
          </a:p>
        </p:txBody>
      </p:sp>
      <p:sp>
        <p:nvSpPr>
          <p:cNvPr id="92176" name="Text Box 16"/>
          <p:cNvSpPr txBox="1">
            <a:spLocks noChangeArrowheads="1"/>
          </p:cNvSpPr>
          <p:nvPr/>
        </p:nvSpPr>
        <p:spPr bwMode="auto">
          <a:xfrm>
            <a:off x="2843213" y="1484313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91%</a:t>
            </a:r>
          </a:p>
        </p:txBody>
      </p:sp>
      <p:sp>
        <p:nvSpPr>
          <p:cNvPr id="92177" name="Text Box 17"/>
          <p:cNvSpPr txBox="1">
            <a:spLocks noChangeArrowheads="1"/>
          </p:cNvSpPr>
          <p:nvPr/>
        </p:nvSpPr>
        <p:spPr bwMode="auto">
          <a:xfrm>
            <a:off x="5219700" y="1844675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84%</a:t>
            </a:r>
          </a:p>
        </p:txBody>
      </p:sp>
      <p:sp>
        <p:nvSpPr>
          <p:cNvPr id="92178" name="AutoShape 18"/>
          <p:cNvSpPr>
            <a:spLocks/>
          </p:cNvSpPr>
          <p:nvPr/>
        </p:nvSpPr>
        <p:spPr bwMode="auto">
          <a:xfrm>
            <a:off x="6443663" y="2060575"/>
            <a:ext cx="73025" cy="288925"/>
          </a:xfrm>
          <a:prstGeom prst="rightBrace">
            <a:avLst>
              <a:gd name="adj1" fmla="val 32971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92179" name="Text Box 19"/>
          <p:cNvSpPr txBox="1">
            <a:spLocks noChangeArrowheads="1"/>
          </p:cNvSpPr>
          <p:nvPr/>
        </p:nvSpPr>
        <p:spPr bwMode="auto">
          <a:xfrm>
            <a:off x="6846888" y="2035175"/>
            <a:ext cx="120015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400" b="1" u="sng"/>
              <a:t>Écart de 7%</a:t>
            </a:r>
          </a:p>
        </p:txBody>
      </p:sp>
      <p:sp>
        <p:nvSpPr>
          <p:cNvPr id="92180" name="Text Box 20"/>
          <p:cNvSpPr txBox="1">
            <a:spLocks noChangeArrowheads="1"/>
          </p:cNvSpPr>
          <p:nvPr/>
        </p:nvSpPr>
        <p:spPr bwMode="auto">
          <a:xfrm>
            <a:off x="1908175" y="1982788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b="1" dirty="0" smtClean="0"/>
              <a:t>Enquête de satisfaction et prestation de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69" name="Group 73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6011737"/>
        </p:xfrm>
        <a:graphic>
          <a:graphicData uri="http://schemas.openxmlformats.org/drawingml/2006/table">
            <a:tbl>
              <a:tblPr/>
              <a:tblGrid>
                <a:gridCol w="5554663"/>
                <a:gridCol w="2674937"/>
              </a:tblGrid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Qualité du service reçu de mon conseiller lors de notre dernière rencontre</a:t>
                      </a:r>
                      <a:endParaRPr kumimoji="0" lang="fr-CA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Performance</a:t>
                      </a: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fr-CA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 mon conseiller </a:t>
                      </a: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sur cette question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Tout à fait 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désaccord                            accord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(1)                      (4)                      (7)</a:t>
                      </a: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Lors de notre dernière rencontre, la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qualité de mon contact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avec mon conseiller fut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excellente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Lors de notre dernière rencontre, je me suis senti trait comme une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personne importante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à ses yeux.</a:t>
                      </a:r>
                      <a:r>
                        <a:rPr kumimoji="0" lang="fr-C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Lors de notre dernière rencontre, mon conseiller m’a offert des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choix clairs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et m’a parlé dans un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langage accessible que je comprends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Lors de notre dernière rencontre, mon conseiller fut vraiment à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l’écoute de mes besoins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car il y voit une source d’information potentielle pour mieux me servir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Compte tenu de l’expertise de mon conseiller, je me suis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senti en sécurité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lors de notre dernière rencontre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77" name="Group 57"/>
          <p:cNvGraphicFramePr>
            <a:graphicFrameLocks noGrp="1"/>
          </p:cNvGraphicFramePr>
          <p:nvPr>
            <p:ph/>
          </p:nvPr>
        </p:nvGraphicFramePr>
        <p:xfrm>
          <a:off x="457200" y="927100"/>
          <a:ext cx="8229600" cy="4873626"/>
        </p:xfrm>
        <a:graphic>
          <a:graphicData uri="http://schemas.openxmlformats.org/drawingml/2006/table">
            <a:tbl>
              <a:tblPr/>
              <a:tblGrid>
                <a:gridCol w="5554663"/>
                <a:gridCol w="2674937"/>
              </a:tblGrid>
              <a:tr h="8366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 Lors de notre dernière rencontre, mon conseiller a démontré une capacité de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porter une grande attention aux détails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 Lors de notre dernière rencontre,  mon conseiller a démontré sa capacité de me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proposer une réponse financière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qui correspondait à mes attentes et mes besoins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 Lors de notre dernière rencontre, mon conseiller a démontré une habileté à se placer dans ma situation et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comprendre ce que je ressentais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 Lors de notre dernière rencontre, mon conseiller a démontré une capacité pour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considérer des solutions originales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et ainsi mieux résoudre mes problèmes et satisfaire mes besoins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 Lors de notre dernière rencontre, mon conseiller a fait valoir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l’importance de l’équipe d’experts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à laquelle il appartient, pour m’assurer d’une qualité de services et mieux répondre à mes besoins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189" name="Group 45"/>
          <p:cNvGraphicFramePr>
            <a:graphicFrameLocks noGrp="1"/>
          </p:cNvGraphicFramePr>
          <p:nvPr>
            <p:ph/>
          </p:nvPr>
        </p:nvGraphicFramePr>
        <p:xfrm>
          <a:off x="468313" y="1509713"/>
          <a:ext cx="8218487" cy="3573463"/>
        </p:xfrm>
        <a:graphic>
          <a:graphicData uri="http://schemas.openxmlformats.org/drawingml/2006/table">
            <a:tbl>
              <a:tblPr/>
              <a:tblGrid>
                <a:gridCol w="5543550"/>
                <a:gridCol w="2674937"/>
              </a:tblGrid>
              <a:tr h="8366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11. Lors de notre dernière rencontre, mon conseiller a fait valoir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l’importance accordée à la satisfaction des membres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et à l’orientation client à la caisse de </a:t>
                      </a:r>
                      <a:r>
                        <a:rPr kumimoji="0" lang="fr-CA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Saint-Roch-de-L’Achigan</a:t>
                      </a:r>
                      <a:endParaRPr kumimoji="0" lang="fr-CA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 Lorsque j’ai quitté mon conseiller, j’ai eu le sentiment d’avoir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vécu une très bonne expérience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13. J’ai un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niveau de confiance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élevé envers mon conseiller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14. Je n’hésite pas à </a:t>
                      </a:r>
                      <a:r>
                        <a:rPr kumimoji="0" lang="fr-CA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recommander</a:t>
                      </a:r>
                      <a:r>
                        <a:rPr kumimoji="0" lang="fr-CA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mon conseiller à ma famille, mes amis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1     2     3     4     5     6     7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92162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2800" b="1" smtClean="0"/>
              <a:t>Facteur «prestation de services» : </a:t>
            </a:r>
            <a:r>
              <a:rPr lang="fr-CA" sz="2800" b="1" u="sng" smtClean="0"/>
              <a:t>2007</a:t>
            </a:r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2843213" y="5589588"/>
            <a:ext cx="525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27088" y="560863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2400" b="1" u="sng">
                <a:solidFill>
                  <a:schemeClr val="accent2"/>
                </a:solidFill>
                <a:cs typeface="Arial" charset="0"/>
              </a:rPr>
              <a:t>1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476375" y="563562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2400" b="1" u="sng">
                <a:solidFill>
                  <a:schemeClr val="accent2"/>
                </a:solidFill>
                <a:cs typeface="Arial" charset="0"/>
              </a:rPr>
              <a:t>4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7889875" y="55895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2400" b="1" u="sng">
                <a:solidFill>
                  <a:schemeClr val="accent2"/>
                </a:solidFill>
                <a:cs typeface="Arial" charset="0"/>
              </a:rPr>
              <a:t>7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2916238" y="56610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6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195513" y="564515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5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5795963" y="2708275"/>
            <a:ext cx="0" cy="7921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>
            <a:off x="4308475" y="1419225"/>
            <a:ext cx="2984500" cy="12096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>
                <a:cs typeface="Arial" charset="0"/>
              </a:rPr>
              <a:t> moyenne</a:t>
            </a:r>
          </a:p>
          <a:p>
            <a:pPr algn="ctr"/>
            <a:r>
              <a:rPr lang="fr-CA" sz="1600" b="1">
                <a:cs typeface="Arial" charset="0"/>
              </a:rPr>
              <a:t>ensemble des </a:t>
            </a:r>
          </a:p>
          <a:p>
            <a:pPr algn="ctr"/>
            <a:r>
              <a:rPr lang="fr-CA" sz="1600" b="1">
                <a:cs typeface="Arial" charset="0"/>
              </a:rPr>
              <a:t>conseillers</a:t>
            </a:r>
          </a:p>
          <a:p>
            <a:pPr algn="ctr"/>
            <a:r>
              <a:rPr lang="fr-CA" sz="1600" b="1">
                <a:cs typeface="Arial" charset="0"/>
              </a:rPr>
              <a:t>=  6,60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613025" y="6230938"/>
            <a:ext cx="3633788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2000" b="1">
                <a:cs typeface="Arial" charset="0"/>
              </a:rPr>
              <a:t>Échelle d’évaluation de 1 à 7</a:t>
            </a:r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611188" y="4221163"/>
            <a:ext cx="1471612" cy="874712"/>
          </a:xfrm>
          <a:prstGeom prst="can">
            <a:avLst>
              <a:gd name="adj" fmla="val 25000"/>
            </a:avLst>
          </a:prstGeom>
          <a:solidFill>
            <a:srgbClr val="FFFF66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>
                <a:cs typeface="Arial" charset="0"/>
              </a:rPr>
              <a:t>Résultats par</a:t>
            </a:r>
          </a:p>
          <a:p>
            <a:pPr algn="ctr"/>
            <a:r>
              <a:rPr lang="fr-CA" sz="1600" b="1">
                <a:cs typeface="Arial" charset="0"/>
              </a:rPr>
              <a:t>conseillers</a:t>
            </a:r>
          </a:p>
        </p:txBody>
      </p:sp>
      <p:sp>
        <p:nvSpPr>
          <p:cNvPr id="28685" name="door"/>
          <p:cNvSpPr>
            <a:spLocks noEditPoints="1" noChangeArrowheads="1"/>
          </p:cNvSpPr>
          <p:nvPr/>
        </p:nvSpPr>
        <p:spPr bwMode="auto">
          <a:xfrm>
            <a:off x="2339975" y="5157788"/>
            <a:ext cx="504825" cy="431800"/>
          </a:xfrm>
          <a:custGeom>
            <a:avLst/>
            <a:gdLst>
              <a:gd name="T0" fmla="*/ 11798530 w 21600"/>
              <a:gd name="T1" fmla="*/ 8632001 h 21600"/>
              <a:gd name="T2" fmla="*/ 3281199 w 21600"/>
              <a:gd name="T3" fmla="*/ 50756 h 21600"/>
              <a:gd name="T4" fmla="*/ 0 w 21600"/>
              <a:gd name="T5" fmla="*/ 8632001 h 21600"/>
              <a:gd name="T6" fmla="*/ 0 60000 65536"/>
              <a:gd name="T7" fmla="*/ 0 60000 65536"/>
              <a:gd name="T8" fmla="*/ 0 60000 65536"/>
              <a:gd name="T9" fmla="*/ 2668 w 21600"/>
              <a:gd name="T10" fmla="*/ 11181 h 21600"/>
              <a:gd name="T11" fmla="*/ 13404 w 21600"/>
              <a:gd name="T12" fmla="*/ 20139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600" y="21600"/>
                </a:moveTo>
                <a:lnTo>
                  <a:pt x="6007" y="127"/>
                </a:lnTo>
                <a:lnTo>
                  <a:pt x="4665" y="2541"/>
                </a:lnTo>
                <a:lnTo>
                  <a:pt x="3579" y="5209"/>
                </a:lnTo>
                <a:lnTo>
                  <a:pt x="2492" y="8259"/>
                </a:lnTo>
                <a:lnTo>
                  <a:pt x="1598" y="11308"/>
                </a:lnTo>
                <a:lnTo>
                  <a:pt x="959" y="14739"/>
                </a:lnTo>
                <a:lnTo>
                  <a:pt x="383" y="18169"/>
                </a:lnTo>
                <a:lnTo>
                  <a:pt x="0" y="21600"/>
                </a:lnTo>
              </a:path>
            </a:pathLst>
          </a:cu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6372225" y="5661025"/>
            <a:ext cx="528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6,75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5148263" y="5661025"/>
            <a:ext cx="528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6,50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3851275" y="5661025"/>
            <a:ext cx="528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6,25</a:t>
            </a:r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>
            <a:off x="4067175" y="4581525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>
            <a:off x="5580063" y="46529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6588125" y="4076700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4859338" y="422116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>
            <a:off x="7885113" y="494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3830638" y="4076700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1 = </a:t>
            </a:r>
          </a:p>
          <a:p>
            <a:pPr algn="ctr"/>
            <a:r>
              <a:rPr lang="fr-CA" sz="1200">
                <a:cs typeface="Arial" charset="0"/>
              </a:rPr>
              <a:t>6,25</a:t>
            </a: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6116638" y="4051300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5 = </a:t>
            </a:r>
          </a:p>
          <a:p>
            <a:pPr algn="ctr"/>
            <a:r>
              <a:rPr lang="fr-CA" sz="1200">
                <a:cs typeface="Arial" charset="0"/>
              </a:rPr>
              <a:t>6,69</a:t>
            </a: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5446713" y="4652963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4 = </a:t>
            </a:r>
          </a:p>
          <a:p>
            <a:pPr algn="ctr"/>
            <a:r>
              <a:rPr lang="fr-CA" sz="1200">
                <a:cs typeface="Arial" charset="0"/>
              </a:rPr>
              <a:t>6,59</a:t>
            </a:r>
          </a:p>
        </p:txBody>
      </p:sp>
      <p:sp>
        <p:nvSpPr>
          <p:cNvPr id="28697" name="Text Box 25"/>
          <p:cNvSpPr txBox="1">
            <a:spLocks noChangeArrowheads="1"/>
          </p:cNvSpPr>
          <p:nvPr/>
        </p:nvSpPr>
        <p:spPr bwMode="auto">
          <a:xfrm>
            <a:off x="5372100" y="4221163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3 = </a:t>
            </a:r>
          </a:p>
          <a:p>
            <a:pPr algn="ctr"/>
            <a:r>
              <a:rPr lang="fr-CA" sz="1200">
                <a:cs typeface="Arial" charset="0"/>
              </a:rPr>
              <a:t>6,56</a:t>
            </a:r>
          </a:p>
        </p:txBody>
      </p:sp>
      <p:sp>
        <p:nvSpPr>
          <p:cNvPr id="28698" name="Text Box 26"/>
          <p:cNvSpPr txBox="1">
            <a:spLocks noChangeArrowheads="1"/>
          </p:cNvSpPr>
          <p:nvPr/>
        </p:nvSpPr>
        <p:spPr bwMode="auto">
          <a:xfrm>
            <a:off x="4632325" y="3716338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2 = </a:t>
            </a:r>
          </a:p>
          <a:p>
            <a:pPr algn="ctr"/>
            <a:r>
              <a:rPr lang="fr-CA" sz="1200">
                <a:cs typeface="Arial" charset="0"/>
              </a:rPr>
              <a:t>6,44</a:t>
            </a:r>
          </a:p>
        </p:txBody>
      </p:sp>
      <p:sp>
        <p:nvSpPr>
          <p:cNvPr id="28699" name="Text Box 27"/>
          <p:cNvSpPr txBox="1">
            <a:spLocks noChangeArrowheads="1"/>
          </p:cNvSpPr>
          <p:nvPr/>
        </p:nvSpPr>
        <p:spPr bwMode="auto">
          <a:xfrm>
            <a:off x="6345238" y="3500438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6 = </a:t>
            </a:r>
          </a:p>
          <a:p>
            <a:pPr algn="ctr"/>
            <a:r>
              <a:rPr lang="fr-CA" sz="1200">
                <a:cs typeface="Arial" charset="0"/>
              </a:rPr>
              <a:t>6,73</a:t>
            </a:r>
          </a:p>
        </p:txBody>
      </p:sp>
      <p:sp>
        <p:nvSpPr>
          <p:cNvPr id="28700" name="Text Box 28"/>
          <p:cNvSpPr txBox="1">
            <a:spLocks noChangeArrowheads="1"/>
          </p:cNvSpPr>
          <p:nvPr/>
        </p:nvSpPr>
        <p:spPr bwMode="auto">
          <a:xfrm>
            <a:off x="7620000" y="4437063"/>
            <a:ext cx="479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7 = </a:t>
            </a:r>
          </a:p>
          <a:p>
            <a:pPr algn="ctr"/>
            <a:r>
              <a:rPr lang="fr-CA" sz="1200">
                <a:cs typeface="Arial" charset="0"/>
              </a:rPr>
              <a:t>6,88</a:t>
            </a:r>
          </a:p>
        </p:txBody>
      </p:sp>
      <p:sp>
        <p:nvSpPr>
          <p:cNvPr id="28701" name="Line 29"/>
          <p:cNvSpPr>
            <a:spLocks noChangeShapeType="1"/>
          </p:cNvSpPr>
          <p:nvPr/>
        </p:nvSpPr>
        <p:spPr bwMode="auto">
          <a:xfrm>
            <a:off x="5651500" y="50847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702" name="Line 30"/>
          <p:cNvSpPr>
            <a:spLocks noChangeShapeType="1"/>
          </p:cNvSpPr>
          <p:nvPr/>
        </p:nvSpPr>
        <p:spPr bwMode="auto">
          <a:xfrm>
            <a:off x="6372225" y="46529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703" name="Line 31"/>
          <p:cNvSpPr>
            <a:spLocks noChangeShapeType="1"/>
          </p:cNvSpPr>
          <p:nvPr/>
        </p:nvSpPr>
        <p:spPr bwMode="auto">
          <a:xfrm>
            <a:off x="971550" y="5589588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8704" name="Text Box 32"/>
          <p:cNvSpPr txBox="1">
            <a:spLocks noChangeArrowheads="1"/>
          </p:cNvSpPr>
          <p:nvPr/>
        </p:nvSpPr>
        <p:spPr bwMode="auto">
          <a:xfrm>
            <a:off x="684213" y="1698625"/>
            <a:ext cx="20066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>
                <a:cs typeface="Arial" charset="0"/>
              </a:rPr>
              <a:t>Le facteur «prestation</a:t>
            </a:r>
          </a:p>
          <a:p>
            <a:r>
              <a:rPr lang="fr-CA" sz="1400">
                <a:cs typeface="Arial" charset="0"/>
              </a:rPr>
              <a:t>de service» regroupe </a:t>
            </a:r>
          </a:p>
          <a:p>
            <a:r>
              <a:rPr lang="fr-CA" sz="1400">
                <a:cs typeface="Arial" charset="0"/>
              </a:rPr>
              <a:t>toutes les questions de</a:t>
            </a:r>
          </a:p>
          <a:p>
            <a:r>
              <a:rPr lang="fr-CA" sz="1400">
                <a:cs typeface="Arial" charset="0"/>
              </a:rPr>
              <a:t>l’enquête (15)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92162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2800" b="1" smtClean="0"/>
              <a:t>Facteur «prestation de services» : </a:t>
            </a:r>
            <a:r>
              <a:rPr lang="fr-CA" sz="2800" b="1" u="sng" smtClean="0"/>
              <a:t>2008</a:t>
            </a:r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2843213" y="5589588"/>
            <a:ext cx="525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827088" y="5608638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2400" b="1" u="sng">
                <a:solidFill>
                  <a:schemeClr val="accent2"/>
                </a:solidFill>
                <a:cs typeface="Arial" charset="0"/>
              </a:rPr>
              <a:t>1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476375" y="563562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2400" b="1" u="sng">
                <a:solidFill>
                  <a:schemeClr val="accent2"/>
                </a:solidFill>
                <a:cs typeface="Arial" charset="0"/>
              </a:rPr>
              <a:t>4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7889875" y="55895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2400" b="1" u="sng">
                <a:solidFill>
                  <a:schemeClr val="accent2"/>
                </a:solidFill>
                <a:cs typeface="Arial" charset="0"/>
              </a:rPr>
              <a:t>7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916238" y="5661025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6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195513" y="564515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5</a:t>
            </a: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5795963" y="2708275"/>
            <a:ext cx="0" cy="792163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4308475" y="1419225"/>
            <a:ext cx="2984500" cy="12096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99FF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>
                <a:cs typeface="Arial" charset="0"/>
              </a:rPr>
              <a:t> moyenne</a:t>
            </a:r>
          </a:p>
          <a:p>
            <a:pPr algn="ctr"/>
            <a:r>
              <a:rPr lang="fr-CA" sz="1600" b="1">
                <a:cs typeface="Arial" charset="0"/>
              </a:rPr>
              <a:t>ensemble des </a:t>
            </a:r>
          </a:p>
          <a:p>
            <a:pPr algn="ctr"/>
            <a:r>
              <a:rPr lang="fr-CA" sz="1600" b="1">
                <a:cs typeface="Arial" charset="0"/>
              </a:rPr>
              <a:t>conseillers</a:t>
            </a:r>
          </a:p>
          <a:p>
            <a:pPr algn="ctr"/>
            <a:r>
              <a:rPr lang="fr-CA" sz="1600" b="1">
                <a:cs typeface="Arial" charset="0"/>
              </a:rPr>
              <a:t>=  6,58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2613025" y="6230938"/>
            <a:ext cx="3633788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2000" b="1">
                <a:cs typeface="Arial" charset="0"/>
              </a:rPr>
              <a:t>Échelle d’évaluation de 1 à 7</a:t>
            </a:r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611188" y="4221163"/>
            <a:ext cx="1471612" cy="874712"/>
          </a:xfrm>
          <a:prstGeom prst="can">
            <a:avLst>
              <a:gd name="adj" fmla="val 25000"/>
            </a:avLst>
          </a:prstGeom>
          <a:solidFill>
            <a:srgbClr val="FFFF66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sz="1600" b="1">
                <a:cs typeface="Arial" charset="0"/>
              </a:rPr>
              <a:t>Résultats par</a:t>
            </a:r>
          </a:p>
          <a:p>
            <a:pPr algn="ctr"/>
            <a:r>
              <a:rPr lang="fr-CA" sz="1600" b="1">
                <a:cs typeface="Arial" charset="0"/>
              </a:rPr>
              <a:t>conseillers</a:t>
            </a:r>
          </a:p>
        </p:txBody>
      </p:sp>
      <p:sp>
        <p:nvSpPr>
          <p:cNvPr id="27661" name="door"/>
          <p:cNvSpPr>
            <a:spLocks noEditPoints="1" noChangeArrowheads="1"/>
          </p:cNvSpPr>
          <p:nvPr/>
        </p:nvSpPr>
        <p:spPr bwMode="auto">
          <a:xfrm>
            <a:off x="2339975" y="5157788"/>
            <a:ext cx="504825" cy="431800"/>
          </a:xfrm>
          <a:custGeom>
            <a:avLst/>
            <a:gdLst>
              <a:gd name="T0" fmla="*/ 11798530 w 21600"/>
              <a:gd name="T1" fmla="*/ 8632001 h 21600"/>
              <a:gd name="T2" fmla="*/ 3281199 w 21600"/>
              <a:gd name="T3" fmla="*/ 50756 h 21600"/>
              <a:gd name="T4" fmla="*/ 0 w 21600"/>
              <a:gd name="T5" fmla="*/ 8632001 h 21600"/>
              <a:gd name="T6" fmla="*/ 0 60000 65536"/>
              <a:gd name="T7" fmla="*/ 0 60000 65536"/>
              <a:gd name="T8" fmla="*/ 0 60000 65536"/>
              <a:gd name="T9" fmla="*/ 2668 w 21600"/>
              <a:gd name="T10" fmla="*/ 11181 h 21600"/>
              <a:gd name="T11" fmla="*/ 13404 w 21600"/>
              <a:gd name="T12" fmla="*/ 20139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600" y="21600"/>
                </a:moveTo>
                <a:lnTo>
                  <a:pt x="6007" y="127"/>
                </a:lnTo>
                <a:lnTo>
                  <a:pt x="4665" y="2541"/>
                </a:lnTo>
                <a:lnTo>
                  <a:pt x="3579" y="5209"/>
                </a:lnTo>
                <a:lnTo>
                  <a:pt x="2492" y="8259"/>
                </a:lnTo>
                <a:lnTo>
                  <a:pt x="1598" y="11308"/>
                </a:lnTo>
                <a:lnTo>
                  <a:pt x="959" y="14739"/>
                </a:lnTo>
                <a:lnTo>
                  <a:pt x="383" y="18169"/>
                </a:lnTo>
                <a:lnTo>
                  <a:pt x="0" y="21600"/>
                </a:lnTo>
              </a:path>
            </a:pathLst>
          </a:cu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6372225" y="5661025"/>
            <a:ext cx="528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6,75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5148263" y="5661025"/>
            <a:ext cx="528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6,50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3851275" y="5661025"/>
            <a:ext cx="528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 b="1">
                <a:cs typeface="Arial" charset="0"/>
              </a:rPr>
              <a:t>6,25</a:t>
            </a:r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4572000" y="472440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6300788" y="3933825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5364163" y="436562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7812088" y="49418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4194175" y="4076700"/>
            <a:ext cx="738188" cy="6397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1 = </a:t>
            </a:r>
            <a:r>
              <a:rPr lang="fr-CA" sz="1200" b="1" u="sng">
                <a:cs typeface="Arial" charset="0"/>
              </a:rPr>
              <a:t>6,37</a:t>
            </a:r>
          </a:p>
          <a:p>
            <a:pPr algn="ctr"/>
            <a:r>
              <a:rPr lang="fr-CA" sz="1200">
                <a:cs typeface="Arial" charset="0"/>
              </a:rPr>
              <a:t>1,146</a:t>
            </a:r>
          </a:p>
          <a:p>
            <a:pPr algn="ctr"/>
            <a:r>
              <a:rPr lang="fr-CA" sz="1200">
                <a:cs typeface="Arial" charset="0"/>
              </a:rPr>
              <a:t>1,90 / 7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5849938" y="4051300"/>
            <a:ext cx="738187" cy="6397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3 = </a:t>
            </a:r>
            <a:r>
              <a:rPr lang="fr-CA" sz="1200" b="1" u="sng">
                <a:cs typeface="Arial" charset="0"/>
              </a:rPr>
              <a:t>6,65</a:t>
            </a:r>
          </a:p>
          <a:p>
            <a:pPr algn="ctr"/>
            <a:r>
              <a:rPr lang="fr-CA" sz="1200">
                <a:cs typeface="Arial" charset="0"/>
              </a:rPr>
              <a:t>0,415</a:t>
            </a:r>
          </a:p>
          <a:p>
            <a:pPr algn="ctr"/>
            <a:r>
              <a:rPr lang="fr-CA" sz="1200">
                <a:cs typeface="Arial" charset="0"/>
              </a:rPr>
              <a:t>5,55 / 7</a:t>
            </a: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5003800" y="3716338"/>
            <a:ext cx="738188" cy="6397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2 = </a:t>
            </a:r>
            <a:r>
              <a:rPr lang="fr-CA" sz="1200" b="1" u="sng">
                <a:cs typeface="Arial" charset="0"/>
              </a:rPr>
              <a:t>6,48</a:t>
            </a:r>
          </a:p>
          <a:p>
            <a:pPr algn="ctr"/>
            <a:r>
              <a:rPr lang="fr-CA" sz="1200">
                <a:cs typeface="Arial" charset="0"/>
              </a:rPr>
              <a:t>0,699</a:t>
            </a:r>
          </a:p>
          <a:p>
            <a:pPr algn="ctr"/>
            <a:r>
              <a:rPr lang="fr-CA" sz="1200">
                <a:cs typeface="Arial" charset="0"/>
              </a:rPr>
              <a:t>4,90 / 7</a:t>
            </a: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5921375" y="3284538"/>
            <a:ext cx="738188" cy="6397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4 = </a:t>
            </a:r>
            <a:r>
              <a:rPr lang="fr-CA" sz="1200" b="1" u="sng">
                <a:cs typeface="Arial" charset="0"/>
              </a:rPr>
              <a:t>6,66</a:t>
            </a:r>
          </a:p>
          <a:p>
            <a:pPr algn="ctr"/>
            <a:r>
              <a:rPr lang="fr-CA" sz="1200">
                <a:cs typeface="Arial" charset="0"/>
              </a:rPr>
              <a:t>0,579</a:t>
            </a:r>
          </a:p>
          <a:p>
            <a:pPr algn="ctr"/>
            <a:r>
              <a:rPr lang="fr-CA" sz="1200">
                <a:cs typeface="Arial" charset="0"/>
              </a:rPr>
              <a:t>4,75 / 7</a:t>
            </a:r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7434263" y="4221163"/>
            <a:ext cx="738187" cy="6397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200">
                <a:cs typeface="Arial" charset="0"/>
              </a:rPr>
              <a:t>5 = </a:t>
            </a:r>
            <a:r>
              <a:rPr lang="fr-CA" sz="1200" b="1" u="sng">
                <a:cs typeface="Arial" charset="0"/>
              </a:rPr>
              <a:t>6,84</a:t>
            </a:r>
          </a:p>
          <a:p>
            <a:pPr algn="ctr"/>
            <a:r>
              <a:rPr lang="fr-CA" sz="1200">
                <a:cs typeface="Arial" charset="0"/>
              </a:rPr>
              <a:t>0,315</a:t>
            </a:r>
          </a:p>
          <a:p>
            <a:pPr algn="ctr"/>
            <a:r>
              <a:rPr lang="fr-CA" sz="1200">
                <a:cs typeface="Arial" charset="0"/>
              </a:rPr>
              <a:t>5,75 / 7</a:t>
            </a:r>
          </a:p>
        </p:txBody>
      </p:sp>
      <p:sp>
        <p:nvSpPr>
          <p:cNvPr id="27674" name="Line 26"/>
          <p:cNvSpPr>
            <a:spLocks noChangeShapeType="1"/>
          </p:cNvSpPr>
          <p:nvPr/>
        </p:nvSpPr>
        <p:spPr bwMode="auto">
          <a:xfrm>
            <a:off x="6227763" y="472440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7675" name="Line 27"/>
          <p:cNvSpPr>
            <a:spLocks noChangeShapeType="1"/>
          </p:cNvSpPr>
          <p:nvPr/>
        </p:nvSpPr>
        <p:spPr bwMode="auto">
          <a:xfrm>
            <a:off x="971550" y="5589588"/>
            <a:ext cx="13684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27676" name="Text Box 28"/>
          <p:cNvSpPr txBox="1">
            <a:spLocks noChangeArrowheads="1"/>
          </p:cNvSpPr>
          <p:nvPr/>
        </p:nvSpPr>
        <p:spPr bwMode="auto">
          <a:xfrm>
            <a:off x="684213" y="1698625"/>
            <a:ext cx="20066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A" sz="1400">
                <a:cs typeface="Arial" charset="0"/>
              </a:rPr>
              <a:t>Le facteur «prestation</a:t>
            </a:r>
          </a:p>
          <a:p>
            <a:r>
              <a:rPr lang="fr-CA" sz="1400">
                <a:cs typeface="Arial" charset="0"/>
              </a:rPr>
              <a:t>de service» regroupe </a:t>
            </a:r>
          </a:p>
          <a:p>
            <a:r>
              <a:rPr lang="fr-CA" sz="1400">
                <a:cs typeface="Arial" charset="0"/>
              </a:rPr>
              <a:t>toutes les questions de</a:t>
            </a:r>
          </a:p>
          <a:p>
            <a:r>
              <a:rPr lang="fr-CA" sz="1400">
                <a:cs typeface="Arial" charset="0"/>
              </a:rPr>
              <a:t>l’enquête (20)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Oval 2"/>
          <p:cNvSpPr>
            <a:spLocks noGrp="1" noChangeArrowheads="1"/>
          </p:cNvSpPr>
          <p:nvPr>
            <p:ph type="title"/>
          </p:nvPr>
        </p:nvSpPr>
        <p:spPr>
          <a:xfrm>
            <a:off x="468313" y="928671"/>
            <a:ext cx="8229600" cy="4445018"/>
          </a:xfrm>
          <a:prstGeom prst="ellipse">
            <a:avLst/>
          </a:prstGeom>
          <a:solidFill>
            <a:srgbClr val="CCFF33"/>
          </a:solidFill>
          <a:ln/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r>
              <a:rPr lang="fr-CA" b="1" dirty="0" smtClean="0">
                <a:solidFill>
                  <a:srgbClr val="000000"/>
                </a:solidFill>
              </a:rPr>
              <a:t>Focus Group </a:t>
            </a:r>
            <a:br>
              <a:rPr lang="fr-CA" b="1" dirty="0" smtClean="0">
                <a:solidFill>
                  <a:srgbClr val="000000"/>
                </a:solidFill>
              </a:rPr>
            </a:br>
            <a:r>
              <a:rPr lang="fr-CA" b="1" dirty="0" smtClean="0">
                <a:solidFill>
                  <a:srgbClr val="000000"/>
                </a:solidFill>
              </a:rPr>
              <a:t>50 clients</a:t>
            </a:r>
            <a:br>
              <a:rPr lang="fr-CA" b="1" dirty="0" smtClean="0">
                <a:solidFill>
                  <a:srgbClr val="000000"/>
                </a:solidFill>
              </a:rPr>
            </a:br>
            <a:r>
              <a:rPr lang="fr-CA" b="1" dirty="0" smtClean="0">
                <a:solidFill>
                  <a:srgbClr val="000000"/>
                </a:solidFill>
              </a:rPr>
              <a:t>forte majorité avec + de 50% de leur portefeuille épargne/emprunt chez un concurrent</a:t>
            </a:r>
            <a:endParaRPr lang="fr-CA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  <a:prstGeom prst="roundRect">
            <a:avLst>
              <a:gd name="adj" fmla="val 16667"/>
            </a:avLst>
          </a:prstGeom>
          <a:solidFill>
            <a:srgbClr val="3399FF"/>
          </a:solidFill>
          <a:effectLst>
            <a:prstShdw prst="shdw13" dist="53882" dir="13500000">
              <a:schemeClr val="bg2"/>
            </a:prstShdw>
          </a:effec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CA" sz="3600" b="1" smtClean="0"/>
              <a:t>Ce que nous savons sur la loyauté...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81200"/>
            <a:ext cx="3986213" cy="44846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sz="2400" dirty="0" smtClean="0"/>
              <a:t>Il est impossible de gagner la </a:t>
            </a:r>
            <a:r>
              <a:rPr lang="fr-CA" sz="2400" b="1" u="sng" dirty="0" smtClean="0"/>
              <a:t>loyauté des clients</a:t>
            </a:r>
            <a:r>
              <a:rPr lang="fr-CA" sz="2400" dirty="0" smtClean="0"/>
              <a:t> sans avoir la </a:t>
            </a:r>
            <a:r>
              <a:rPr lang="fr-CA" sz="2400" b="1" u="sng" dirty="0" smtClean="0"/>
              <a:t>loyauté des employés</a:t>
            </a:r>
            <a:r>
              <a:rPr lang="fr-CA" sz="24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fr-CA" sz="2400" b="1" u="sng" dirty="0" smtClean="0"/>
          </a:p>
          <a:p>
            <a:pPr eaLnBrk="1" hangingPunct="1">
              <a:lnSpc>
                <a:spcPct val="90000"/>
              </a:lnSpc>
            </a:pPr>
            <a:r>
              <a:rPr lang="fr-CA" sz="2400" dirty="0" smtClean="0"/>
              <a:t>Les </a:t>
            </a:r>
            <a:r>
              <a:rPr lang="fr-CA" sz="2400" b="1" u="sng" dirty="0" smtClean="0"/>
              <a:t>meilleurs employés</a:t>
            </a:r>
            <a:r>
              <a:rPr lang="fr-CA" sz="2400" dirty="0" smtClean="0"/>
              <a:t> préfèrent travailler pour une entreprise capable de livrer une </a:t>
            </a:r>
            <a:r>
              <a:rPr lang="fr-CA" sz="2400" b="1" u="sng" dirty="0" smtClean="0"/>
              <a:t>proposition d’affaires supérieure</a:t>
            </a:r>
            <a:r>
              <a:rPr lang="fr-CA" sz="2400" dirty="0" smtClean="0"/>
              <a:t> </a:t>
            </a:r>
            <a:endParaRPr lang="fr-CA" sz="2400" b="1" dirty="0" smtClean="0"/>
          </a:p>
          <a:p>
            <a:pPr eaLnBrk="1" hangingPunct="1">
              <a:lnSpc>
                <a:spcPct val="90000"/>
              </a:lnSpc>
            </a:pPr>
            <a:endParaRPr lang="fr-CA" sz="2400" dirty="0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557338"/>
            <a:ext cx="4033837" cy="3921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fr-CA" sz="2400" dirty="0" smtClean="0"/>
          </a:p>
          <a:p>
            <a:pPr eaLnBrk="1" hangingPunct="1">
              <a:lnSpc>
                <a:spcPct val="90000"/>
              </a:lnSpc>
            </a:pPr>
            <a:endParaRPr lang="fr-CA" sz="2400" dirty="0" smtClean="0"/>
          </a:p>
          <a:p>
            <a:pPr eaLnBrk="1" hangingPunct="1">
              <a:lnSpc>
                <a:spcPct val="90000"/>
              </a:lnSpc>
            </a:pPr>
            <a:r>
              <a:rPr lang="fr-CA" sz="2400" dirty="0" smtClean="0"/>
              <a:t>Pour gagner la loyauté des employés, les gestionnaires et dirigeants doivent</a:t>
            </a:r>
          </a:p>
          <a:p>
            <a:pPr lvl="1" eaLnBrk="1" hangingPunct="1">
              <a:lnSpc>
                <a:spcPct val="90000"/>
              </a:lnSpc>
            </a:pPr>
            <a:r>
              <a:rPr lang="fr-CA" dirty="0" smtClean="0"/>
              <a:t>Avoir une </a:t>
            </a:r>
            <a:r>
              <a:rPr lang="fr-CA" b="1" u="sng" dirty="0" smtClean="0"/>
              <a:t>vision à long terme</a:t>
            </a:r>
          </a:p>
          <a:p>
            <a:pPr lvl="1" eaLnBrk="1" hangingPunct="1">
              <a:lnSpc>
                <a:spcPct val="90000"/>
              </a:lnSpc>
            </a:pPr>
            <a:r>
              <a:rPr lang="fr-CA" dirty="0" smtClean="0"/>
              <a:t>Et mériter leur </a:t>
            </a:r>
            <a:r>
              <a:rPr lang="fr-CA" b="1" u="sng" dirty="0" smtClean="0"/>
              <a:t>confiance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>
          <a:xfrm>
            <a:off x="468313" y="1341438"/>
            <a:ext cx="8229600" cy="3095625"/>
          </a:xfrm>
          <a:prstGeom prst="flowChartMagneticTape">
            <a:avLst/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b="1" smtClean="0"/>
              <a:t>La performance financière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FF99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sz="3600" b="1" smtClean="0"/>
              <a:t>Performance de la caisse de </a:t>
            </a:r>
            <a:br>
              <a:rPr lang="fr-CA" sz="3600" b="1" smtClean="0"/>
            </a:br>
            <a:r>
              <a:rPr lang="fr-CA" sz="3600" b="1" smtClean="0"/>
              <a:t>Saint-Roch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5578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sz="2800" b="1" dirty="0" smtClean="0">
                <a:solidFill>
                  <a:schemeClr val="tx2"/>
                </a:solidFill>
              </a:rPr>
              <a:t>Excellents ratios de rétention</a:t>
            </a:r>
          </a:p>
          <a:p>
            <a:pPr lvl="1" eaLnBrk="1" hangingPunct="1">
              <a:lnSpc>
                <a:spcPct val="90000"/>
              </a:lnSpc>
            </a:pPr>
            <a:r>
              <a:rPr lang="fr-CA" sz="2400" b="1" u="sng" dirty="0" smtClean="0"/>
              <a:t>Ratio IN / OUT </a:t>
            </a:r>
            <a:r>
              <a:rPr lang="fr-CA" sz="2400" dirty="0" smtClean="0"/>
              <a:t>: 3,88 sur une période de 8 ans (</a:t>
            </a:r>
            <a:r>
              <a:rPr lang="fr-CA" sz="2400" b="1" dirty="0" smtClean="0"/>
              <a:t>8,89 pour les 12 derniers mois</a:t>
            </a:r>
            <a:r>
              <a:rPr lang="fr-CA" sz="2400" dirty="0" smtClean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fr-CA" sz="2400" b="1" u="sng" dirty="0" smtClean="0"/>
              <a:t>Renouvellement hypothécaire</a:t>
            </a:r>
            <a:r>
              <a:rPr lang="fr-CA" sz="2400" dirty="0" smtClean="0"/>
              <a:t>: moyenne de 97% sur une période de 8 ans</a:t>
            </a:r>
          </a:p>
          <a:p>
            <a:pPr eaLnBrk="1" hangingPunct="1">
              <a:lnSpc>
                <a:spcPct val="90000"/>
              </a:lnSpc>
            </a:pPr>
            <a:r>
              <a:rPr lang="fr-CA" sz="2800" dirty="0" smtClean="0"/>
              <a:t>Excellente </a:t>
            </a:r>
            <a:r>
              <a:rPr lang="fr-CA" sz="2800" b="1" dirty="0" smtClean="0"/>
              <a:t>croissance du volume d’affaires </a:t>
            </a:r>
            <a:r>
              <a:rPr lang="fr-CA" sz="2800" dirty="0" smtClean="0"/>
              <a:t>avec un résultat de 30% supérieur à la moyenne du réseau</a:t>
            </a:r>
          </a:p>
          <a:p>
            <a:pPr eaLnBrk="1" hangingPunct="1">
              <a:lnSpc>
                <a:spcPct val="90000"/>
              </a:lnSpc>
            </a:pPr>
            <a:r>
              <a:rPr lang="fr-CA" sz="2800" b="1" dirty="0" smtClean="0"/>
              <a:t>Rentabilité</a:t>
            </a:r>
            <a:r>
              <a:rPr lang="fr-CA" sz="2800" dirty="0" smtClean="0"/>
              <a:t> moyenne légèrement inférieure à celle du réseau</a:t>
            </a:r>
          </a:p>
          <a:p>
            <a:pPr lvl="1" eaLnBrk="1" hangingPunct="1">
              <a:lnSpc>
                <a:spcPct val="90000"/>
              </a:lnSpc>
            </a:pPr>
            <a:r>
              <a:rPr lang="fr-CA" sz="2400" dirty="0" smtClean="0"/>
              <a:t>Marché agricole et marges moindres</a:t>
            </a:r>
          </a:p>
          <a:p>
            <a:pPr lvl="1" eaLnBrk="1" hangingPunct="1">
              <a:lnSpc>
                <a:spcPct val="90000"/>
              </a:lnSpc>
            </a:pPr>
            <a:r>
              <a:rPr lang="fr-CA" sz="2400" dirty="0" smtClean="0"/>
              <a:t>Pratique de bonification des taux pour le membre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547813" y="606425"/>
            <a:ext cx="6119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fr-CA" sz="3200">
                <a:latin typeface="Times New Roman" pitchFamily="18" charset="0"/>
                <a:cs typeface="Times New Roman" pitchFamily="18" charset="0"/>
              </a:rPr>
              <a:t>Principaux indicateurs de rétention</a:t>
            </a:r>
            <a:endParaRPr lang="fr-CA" sz="4400"/>
          </a:p>
        </p:txBody>
      </p:sp>
      <p:graphicFrame>
        <p:nvGraphicFramePr>
          <p:cNvPr id="9219" name="Group 3"/>
          <p:cNvGraphicFramePr>
            <a:graphicFrameLocks noGrp="1"/>
          </p:cNvGraphicFramePr>
          <p:nvPr/>
        </p:nvGraphicFramePr>
        <p:xfrm>
          <a:off x="827088" y="1803400"/>
          <a:ext cx="7273925" cy="1554480"/>
        </p:xfrm>
        <a:graphic>
          <a:graphicData uri="http://schemas.openxmlformats.org/drawingml/2006/table">
            <a:tbl>
              <a:tblPr/>
              <a:tblGrid>
                <a:gridCol w="1989137"/>
                <a:gridCol w="1320800"/>
                <a:gridCol w="1319213"/>
                <a:gridCol w="1322387"/>
                <a:gridCol w="1322388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2000-12-31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2001-12-31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2002-12-31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2003-12-31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Ratio in/out</a:t>
                      </a:r>
                      <a:endParaRPr kumimoji="0" lang="fr-C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3,74 / 2,16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3,77 / 2,2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4,73 / 4,2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17,5/6,1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Renouvellement hypothécaire</a:t>
                      </a:r>
                      <a:endParaRPr kumimoji="0" lang="fr-C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N/D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98%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98%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97%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69" name="Rectangle 29"/>
          <p:cNvSpPr>
            <a:spLocks noChangeArrowheads="1"/>
          </p:cNvSpPr>
          <p:nvPr/>
        </p:nvSpPr>
        <p:spPr bwMode="auto">
          <a:xfrm>
            <a:off x="-1220788" y="33337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9275" name="Group 59"/>
          <p:cNvGraphicFramePr>
            <a:graphicFrameLocks noGrp="1"/>
          </p:cNvGraphicFramePr>
          <p:nvPr/>
        </p:nvGraphicFramePr>
        <p:xfrm>
          <a:off x="827088" y="3644900"/>
          <a:ext cx="7273925" cy="1554480"/>
        </p:xfrm>
        <a:graphic>
          <a:graphicData uri="http://schemas.openxmlformats.org/drawingml/2006/table">
            <a:tbl>
              <a:tblPr/>
              <a:tblGrid>
                <a:gridCol w="1947862"/>
                <a:gridCol w="1365250"/>
                <a:gridCol w="1295400"/>
                <a:gridCol w="1368425"/>
                <a:gridCol w="1296988"/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2004-12-31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2005-12-31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2006-12-31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2007-12-31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Ratio in/out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12,7/2.5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3.3/2.7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3.10/3.4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4.11/3.4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Renouvellement hypothécaire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98%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96%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95%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95%</a:t>
                      </a:r>
                      <a:endParaRPr kumimoji="0" lang="fr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96" name="Rectangle 56"/>
          <p:cNvSpPr>
            <a:spLocks noChangeArrowheads="1"/>
          </p:cNvSpPr>
          <p:nvPr/>
        </p:nvSpPr>
        <p:spPr bwMode="auto">
          <a:xfrm>
            <a:off x="-1220788" y="4581525"/>
            <a:ext cx="184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A" sz="800"/>
              <a:t/>
            </a:r>
            <a:br>
              <a:rPr lang="fr-CA" sz="800"/>
            </a:b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3200" smtClean="0"/>
              <a:t>Quelle proportion de votre portefeuille d’ÉPARGNE avez-vous avec la Caisse comparativement aux concurrents ? 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>
            <p:ph idx="1"/>
          </p:nvPr>
        </p:nvGraphicFramePr>
        <p:xfrm>
          <a:off x="250825" y="1773238"/>
          <a:ext cx="8642350" cy="4181475"/>
        </p:xfrm>
        <a:graphic>
          <a:graphicData uri="http://schemas.openxmlformats.org/presentationml/2006/ole">
            <p:oleObj spid="_x0000_s2050" name="Graphique" r:id="rId3" imgW="7696200" imgH="3724275" progId="MSGraph.Chart.8">
              <p:embed followColorScheme="full"/>
            </p:oleObj>
          </a:graphicData>
        </a:graphic>
      </p:graphicFrame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885113" y="3573463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07950" y="1916113"/>
            <a:ext cx="468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 b="1"/>
              <a:t>%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971550" y="5259388"/>
            <a:ext cx="3600450" cy="1265237"/>
          </a:xfrm>
          <a:prstGeom prst="can">
            <a:avLst>
              <a:gd name="adj" fmla="val 25000"/>
            </a:avLst>
          </a:prstGeom>
          <a:solidFill>
            <a:srgbClr val="FF33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sz="1600" b="1"/>
              <a:t>66 % des répondants disent détenir plus de la moitié de leur portefeuille d’épargne à la Caisse. 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5435600" y="2852738"/>
            <a:ext cx="2665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5435600" y="28527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8101013" y="285273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443663" y="2349500"/>
            <a:ext cx="72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/>
              <a:t>66 %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356347" y="5857892"/>
            <a:ext cx="2326471" cy="9233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dirty="0" smtClean="0"/>
              <a:t>Enquête réalisée</a:t>
            </a:r>
          </a:p>
          <a:p>
            <a:pPr algn="ctr"/>
            <a:r>
              <a:rPr lang="fr-CA" dirty="0"/>
              <a:t>e</a:t>
            </a:r>
            <a:r>
              <a:rPr lang="fr-CA" dirty="0" smtClean="0"/>
              <a:t>n 2008 auprès de 300</a:t>
            </a:r>
          </a:p>
          <a:p>
            <a:pPr algn="ctr"/>
            <a:r>
              <a:rPr lang="fr-CA" dirty="0"/>
              <a:t>c</a:t>
            </a:r>
            <a:r>
              <a:rPr lang="fr-CA" dirty="0" smtClean="0"/>
              <a:t>lients de la caisse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fr-CA" sz="3200" smtClean="0"/>
              <a:t>Quelle proportion de votre portefeuille d’EMPRUNT avez-vous avec la Caisse comparativement aux concurrents ? 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>
            <p:ph idx="1"/>
          </p:nvPr>
        </p:nvGraphicFramePr>
        <p:xfrm>
          <a:off x="250825" y="1773238"/>
          <a:ext cx="8642350" cy="4181475"/>
        </p:xfrm>
        <a:graphic>
          <a:graphicData uri="http://schemas.openxmlformats.org/presentationml/2006/ole">
            <p:oleObj spid="_x0000_s3074" name="Graphique" r:id="rId3" imgW="7696200" imgH="3724275" progId="MSGraph.Chart.8">
              <p:embed followColorScheme="full"/>
            </p:oleObj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885113" y="3573463"/>
            <a:ext cx="935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07950" y="1916113"/>
            <a:ext cx="4683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 b="1"/>
              <a:t>%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5435600" y="2636838"/>
            <a:ext cx="2592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5435600" y="26368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8027988" y="26368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300788" y="227647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A"/>
              <a:t>66 %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900113" y="5114925"/>
            <a:ext cx="4032250" cy="1409700"/>
          </a:xfrm>
          <a:prstGeom prst="can">
            <a:avLst>
              <a:gd name="adj" fmla="val 25000"/>
            </a:avLst>
          </a:prstGeom>
          <a:solidFill>
            <a:srgbClr val="FF33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b="1"/>
              <a:t>66 % des répondants disent détenir plus de la moitié de leur portefeuille d’emprunt à la Caisse.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356347" y="5857892"/>
            <a:ext cx="2326471" cy="9233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dirty="0" smtClean="0"/>
              <a:t>Enquête réalisée</a:t>
            </a:r>
          </a:p>
          <a:p>
            <a:pPr algn="ctr"/>
            <a:r>
              <a:rPr lang="fr-CA" dirty="0"/>
              <a:t>e</a:t>
            </a:r>
            <a:r>
              <a:rPr lang="fr-CA" dirty="0" smtClean="0"/>
              <a:t>n 2008 auprès de 300</a:t>
            </a:r>
          </a:p>
          <a:p>
            <a:pPr algn="ctr"/>
            <a:r>
              <a:rPr lang="fr-CA" dirty="0"/>
              <a:t>c</a:t>
            </a:r>
            <a:r>
              <a:rPr lang="fr-CA" dirty="0" smtClean="0"/>
              <a:t>lients de la caisse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99CC00"/>
          </a:solidFill>
          <a:effectLst>
            <a:prstShdw prst="shdw13" dist="53882" dir="13500000">
              <a:schemeClr val="bg2"/>
            </a:prstShdw>
          </a:effectLst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CA" sz="4000" b="1" smtClean="0"/>
              <a:t>La loyauté: une voie à double sens</a:t>
            </a:r>
            <a:endParaRPr lang="fr-CA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773238"/>
            <a:ext cx="7748587" cy="45196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smtClean="0"/>
              <a:t>La construction d’une base de clients loyaux </a:t>
            </a:r>
            <a:r>
              <a:rPr lang="fr-CA" b="1" u="sng" smtClean="0">
                <a:solidFill>
                  <a:srgbClr val="FF0000"/>
                </a:solidFill>
              </a:rPr>
              <a:t>ne peut-être fait à la marge</a:t>
            </a:r>
            <a:endParaRPr lang="fr-CA" smtClean="0"/>
          </a:p>
          <a:p>
            <a:pPr lvl="1" eaLnBrk="1" hangingPunct="1">
              <a:lnSpc>
                <a:spcPct val="90000"/>
              </a:lnSpc>
            </a:pPr>
            <a:r>
              <a:rPr lang="fr-CA" smtClean="0"/>
              <a:t>cela requiert d’être complètement intégré à la </a:t>
            </a:r>
            <a:r>
              <a:rPr lang="fr-CA" b="1" smtClean="0">
                <a:solidFill>
                  <a:srgbClr val="0000FF"/>
                </a:solidFill>
              </a:rPr>
              <a:t>stratégie de base</a:t>
            </a:r>
            <a:r>
              <a:rPr lang="fr-CA" smtClean="0"/>
              <a:t> de l’entreprise</a:t>
            </a:r>
          </a:p>
          <a:p>
            <a:pPr lvl="2" eaLnBrk="1" hangingPunct="1">
              <a:lnSpc>
                <a:spcPct val="90000"/>
              </a:lnSpc>
            </a:pPr>
            <a:r>
              <a:rPr lang="fr-CA" smtClean="0"/>
              <a:t>construire tout le </a:t>
            </a:r>
            <a:r>
              <a:rPr lang="fr-CA" b="1" i="1" u="sng" smtClean="0">
                <a:solidFill>
                  <a:srgbClr val="FF0000"/>
                </a:solidFill>
              </a:rPr>
              <a:t>système d’affaires</a:t>
            </a:r>
            <a:r>
              <a:rPr lang="fr-CA" smtClean="0"/>
              <a:t> autour de la «loyauté client»</a:t>
            </a:r>
          </a:p>
          <a:p>
            <a:pPr lvl="2" eaLnBrk="1" hangingPunct="1">
              <a:lnSpc>
                <a:spcPct val="90000"/>
              </a:lnSpc>
            </a:pPr>
            <a:r>
              <a:rPr lang="fr-CA" smtClean="0"/>
              <a:t>et reconnaître qu’une entreprise gagne cette «loyauté client» en livrant  constamment une </a:t>
            </a:r>
            <a:r>
              <a:rPr lang="fr-CA" b="1" smtClean="0">
                <a:solidFill>
                  <a:srgbClr val="009900"/>
                </a:solidFill>
              </a:rPr>
              <a:t>valeur supérieure</a:t>
            </a:r>
            <a:endParaRPr lang="fr-CA" smtClean="0">
              <a:solidFill>
                <a:srgbClr val="0099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fr-CA" smtClean="0"/>
              <a:t>besoin de </a:t>
            </a:r>
            <a:r>
              <a:rPr lang="fr-CA" b="1" i="1" u="sng" smtClean="0">
                <a:solidFill>
                  <a:srgbClr val="CC6600"/>
                </a:solidFill>
              </a:rPr>
              <a:t>comprendre</a:t>
            </a:r>
            <a:r>
              <a:rPr lang="fr-CA" smtClean="0"/>
              <a:t> l’effet économique de la rétention sur les revenus et les coûts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5363</Words>
  <Application>Microsoft Office PowerPoint</Application>
  <PresentationFormat>Affichage à l'écran (4:3)</PresentationFormat>
  <Paragraphs>1163</Paragraphs>
  <Slides>84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84</vt:i4>
      </vt:variant>
    </vt:vector>
  </HeadingPairs>
  <TitlesOfParts>
    <vt:vector size="87" baseType="lpstr">
      <vt:lpstr>Thème Office</vt:lpstr>
      <vt:lpstr>Image.Server</vt:lpstr>
      <vt:lpstr>Graphique</vt:lpstr>
      <vt:lpstr>Implantation d’une stratégie d’orientation client</vt:lpstr>
      <vt:lpstr>Le concept de loyauté</vt:lpstr>
      <vt:lpstr>L’importance stratégique de la relation client…</vt:lpstr>
      <vt:lpstr>Gérer l’expérience globale du consommateur</vt:lpstr>
      <vt:lpstr>Gérer l’expérience globale du consommateur</vt:lpstr>
      <vt:lpstr>Une définition de la loyauté </vt:lpstr>
      <vt:lpstr>Les 10 principes essentiels de la loyauté</vt:lpstr>
      <vt:lpstr>Ce que nous savons sur la loyauté...</vt:lpstr>
      <vt:lpstr>La loyauté: une voie à double sens</vt:lpstr>
      <vt:lpstr>Difficultés liées à la gestion de la loyauté</vt:lpstr>
      <vt:lpstr>L’implantation d’une orientation client…pour mériter la loyauté des clients</vt:lpstr>
      <vt:lpstr>Les capacités </vt:lpstr>
      <vt:lpstr> Six capacités clés pour une implantation réussie </vt:lpstr>
      <vt:lpstr>Diapositive 14</vt:lpstr>
      <vt:lpstr>Les 8 étapes du processus de gestion du changement</vt:lpstr>
      <vt:lpstr>Diapositive 16</vt:lpstr>
      <vt:lpstr>Diapositive 17</vt:lpstr>
      <vt:lpstr>Diapositive 18</vt:lpstr>
      <vt:lpstr>Gestion de la loyauté à St-Roch</vt:lpstr>
      <vt:lpstr>Diapositive 20</vt:lpstr>
      <vt:lpstr>Vision stratégique et promesse client à la caisse de St-Roch</vt:lpstr>
      <vt:lpstr>Vision et valeurs de la caisse</vt:lpstr>
      <vt:lpstr>Promesse client à la caisse de Saint-Roch-de-L’Achigan</vt:lpstr>
      <vt:lpstr>Promesse client à la caisse de Saint-Roch-de-L’Achigan</vt:lpstr>
      <vt:lpstr>Promesse client à la caisse de Saint-Roch-de-L’Achigan</vt:lpstr>
      <vt:lpstr>Diapositive 26</vt:lpstr>
      <vt:lpstr>Leviers du marketing relationnel </vt:lpstr>
      <vt:lpstr>Leviers du marketing relationnel </vt:lpstr>
      <vt:lpstr>Leviers du marketing relationnel </vt:lpstr>
      <vt:lpstr>Leviers du marketing relationnel </vt:lpstr>
      <vt:lpstr>Leviers du marketing relationnel </vt:lpstr>
      <vt:lpstr>Diapositive 32</vt:lpstr>
      <vt:lpstr>Le besoin de construire une consistence interne</vt:lpstr>
      <vt:lpstr>Gestion de la loyauté à St-Roch</vt:lpstr>
      <vt:lpstr>Gestion de la loyauté à St-Roch</vt:lpstr>
      <vt:lpstr>Diapositive 36</vt:lpstr>
      <vt:lpstr>Le « delivery  gap »</vt:lpstr>
      <vt:lpstr>Le besoin de reconnaître l’écart dans la livraison de la promesse client </vt:lpstr>
      <vt:lpstr>Des pratiques d’affaires pour une stratégie d’orientation client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Les champs de compétences pour réussir une orientation-client</vt:lpstr>
      <vt:lpstr>Les champs de compétences pour réussir une orientation-client</vt:lpstr>
      <vt:lpstr>Les champs de compétences pour réussir une orientation-client</vt:lpstr>
      <vt:lpstr>Une culture centrée sur la loyauté </vt:lpstr>
      <vt:lpstr>Les «règles non écrites», les moments de vérité et l’implantation d’une gestion centrée sur la loyauté…</vt:lpstr>
      <vt:lpstr>Diapositive 52</vt:lpstr>
      <vt:lpstr>Une culture orientée client</vt:lpstr>
      <vt:lpstr>Diapositive 54</vt:lpstr>
      <vt:lpstr>Diapositive 55</vt:lpstr>
      <vt:lpstr>Leadership, empowerment et mobilisation des employés</vt:lpstr>
      <vt:lpstr>Diapositive 57</vt:lpstr>
      <vt:lpstr>Le leadership transformationnel </vt:lpstr>
      <vt:lpstr>Diapositive 59</vt:lpstr>
      <vt:lpstr>Diapositive 60</vt:lpstr>
      <vt:lpstr>Zones de  mobilisation</vt:lpstr>
      <vt:lpstr>Adhésion, engagement ou suivisme...</vt:lpstr>
      <vt:lpstr>L’importance de mesurer la perception du client rapidement dans le processus</vt:lpstr>
      <vt:lpstr>Diapositive 64</vt:lpstr>
      <vt:lpstr>Diapositive 65</vt:lpstr>
      <vt:lpstr>Approfondir la compréhension des besoins des clients de la caisse</vt:lpstr>
      <vt:lpstr>Entretiens individuels auprès de 12 membres:  novembre 2004</vt:lpstr>
      <vt:lpstr>Enquête de satisfaction et promesse client</vt:lpstr>
      <vt:lpstr>Synthèse des énoncés – Performance par ordre décroissant (300 répondants)</vt:lpstr>
      <vt:lpstr>Le « delivery  gap »</vt:lpstr>
      <vt:lpstr>Le besoin de reconnaître l’écart dans la livraison de la promesse client </vt:lpstr>
      <vt:lpstr>Le besoin de reconnaître l’écart dans la livraison de la promesse client : quel écart à Saint-Roch?</vt:lpstr>
      <vt:lpstr>Enquête de satisfaction et prestation de services</vt:lpstr>
      <vt:lpstr>Diapositive 74</vt:lpstr>
      <vt:lpstr>Diapositive 75</vt:lpstr>
      <vt:lpstr>Diapositive 76</vt:lpstr>
      <vt:lpstr>Facteur «prestation de services» : 2007</vt:lpstr>
      <vt:lpstr>Facteur «prestation de services» : 2008</vt:lpstr>
      <vt:lpstr>Focus Group  50 clients forte majorité avec + de 50% de leur portefeuille épargne/emprunt chez un concurrent</vt:lpstr>
      <vt:lpstr>La performance financière</vt:lpstr>
      <vt:lpstr>Performance de la caisse de  Saint-Roch</vt:lpstr>
      <vt:lpstr>Diapositive 82</vt:lpstr>
      <vt:lpstr>Quelle proportion de votre portefeuille d’ÉPARGNE avez-vous avec la Caisse comparativement aux concurrents ? </vt:lpstr>
      <vt:lpstr>Quelle proportion de votre portefeuille d’EMPRUNT avez-vous avec la Caisse comparativement aux concurrents ? </vt:lpstr>
    </vt:vector>
  </TitlesOfParts>
  <Company>HEC Montréal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caisse de Saint-Roch-de-L’Achigan</dc:title>
  <dc:creator>Utilisateur</dc:creator>
  <cp:lastModifiedBy>Utilisateur</cp:lastModifiedBy>
  <cp:revision>98</cp:revision>
  <dcterms:created xsi:type="dcterms:W3CDTF">2010-03-18T17:46:15Z</dcterms:created>
  <dcterms:modified xsi:type="dcterms:W3CDTF">2011-03-31T20:51:59Z</dcterms:modified>
</cp:coreProperties>
</file>