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349" r:id="rId2"/>
    <p:sldId id="315" r:id="rId3"/>
    <p:sldId id="316" r:id="rId4"/>
    <p:sldId id="317" r:id="rId5"/>
    <p:sldId id="318" r:id="rId6"/>
    <p:sldId id="319" r:id="rId7"/>
    <p:sldId id="320" r:id="rId8"/>
    <p:sldId id="350" r:id="rId9"/>
    <p:sldId id="351" r:id="rId10"/>
    <p:sldId id="357" r:id="rId11"/>
    <p:sldId id="358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7" r:id="rId51"/>
    <p:sldId id="398" r:id="rId52"/>
    <p:sldId id="399" r:id="rId53"/>
  </p:sldIdLst>
  <p:sldSz cx="9144000" cy="5143500" type="screen16x9"/>
  <p:notesSz cx="6858000" cy="9144000"/>
  <p:custDataLst>
    <p:tags r:id="rId5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48">
          <p15:clr>
            <a:srgbClr val="A4A3A4"/>
          </p15:clr>
        </p15:guide>
        <p15:guide id="2" pos="1200">
          <p15:clr>
            <a:srgbClr val="A4A3A4"/>
          </p15:clr>
        </p15:guide>
        <p15:guide id="3" pos="144">
          <p15:clr>
            <a:srgbClr val="A4A3A4"/>
          </p15:clr>
        </p15:guide>
        <p15:guide id="4" orient="horz">
          <p15:clr>
            <a:srgbClr val="A4A3A4"/>
          </p15:clr>
        </p15:guide>
        <p15:guide id="5" pos="5664">
          <p15:clr>
            <a:srgbClr val="A4A3A4"/>
          </p15:clr>
        </p15:guide>
        <p15:guide id="6" pos="624">
          <p15:clr>
            <a:srgbClr val="A4A3A4"/>
          </p15:clr>
        </p15:guide>
        <p15:guide id="7" pos="3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643F"/>
    <a:srgbClr val="B479B5"/>
    <a:srgbClr val="A763A9"/>
    <a:srgbClr val="9F59A1"/>
    <a:srgbClr val="93A202"/>
    <a:srgbClr val="3B2132"/>
    <a:srgbClr val="0033CC"/>
    <a:srgbClr val="282C48"/>
    <a:srgbClr val="FF3300"/>
    <a:srgbClr val="4E4F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806" autoAdjust="0"/>
    <p:restoredTop sz="99822" autoAdjust="0"/>
  </p:normalViewPr>
  <p:slideViewPr>
    <p:cSldViewPr>
      <p:cViewPr>
        <p:scale>
          <a:sx n="75" d="100"/>
          <a:sy n="75" d="100"/>
        </p:scale>
        <p:origin x="-1877" y="-763"/>
      </p:cViewPr>
      <p:guideLst>
        <p:guide orient="horz"/>
        <p:guide pos="1200"/>
        <p:guide pos="144"/>
        <p:guide pos="624"/>
        <p:guide pos="3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48555-18CF-40D6-9E4D-8B90BBF072F2}" type="datetimeFigureOut">
              <a:rPr lang="en-US" smtClean="0"/>
              <a:pPr/>
              <a:t>7/16/2017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A6647-7CE1-40E8-B790-00A458F125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1317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73197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204221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4"/>
          <p:cNvSpPr/>
          <p:nvPr userDrawn="1"/>
        </p:nvSpPr>
        <p:spPr>
          <a:xfrm>
            <a:off x="516866" y="266080"/>
            <a:ext cx="6996112" cy="330938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D5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841488" y="195288"/>
            <a:ext cx="15969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Gravitation</a:t>
            </a:r>
            <a:endParaRPr lang="en-IN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054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2420094"/>
            <a:ext cx="4432880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NEWTON’S GRAVITATIONAL LAW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1809750"/>
            <a:ext cx="2875274" cy="55399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</a:t>
            </a:r>
            <a:endParaRPr lang="en-US" sz="3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" y="2876550"/>
            <a:ext cx="4308615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STATEMENT AND EXPLANATION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625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19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2000" y="2400240"/>
            <a:ext cx="4432880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NEWTON’S GRAVITATIONAL LAW</a:t>
            </a:r>
            <a:endParaRPr lang="en-US" sz="2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2933640"/>
            <a:ext cx="1941557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NUMERICALS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742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>
          <a:xfrm>
            <a:off x="609600" y="802777"/>
            <a:ext cx="7829433" cy="1443182"/>
            <a:chOff x="733542" y="666750"/>
            <a:chExt cx="7829433" cy="1587500"/>
          </a:xfrm>
        </p:grpSpPr>
        <p:sp>
          <p:nvSpPr>
            <p:cNvPr id="20" name="TextBox 19"/>
            <p:cNvSpPr txBox="1"/>
            <p:nvPr/>
          </p:nvSpPr>
          <p:spPr>
            <a:xfrm>
              <a:off x="975064" y="666750"/>
              <a:ext cx="75879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metal spheres of equal radius R and same density are placed so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that their surface touch each other; the gravitational force of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attraction is proportional to: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3542" y="666750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21"/>
            <p:cNvGrpSpPr/>
            <p:nvPr/>
          </p:nvGrpSpPr>
          <p:grpSpPr>
            <a:xfrm>
              <a:off x="952500" y="1679545"/>
              <a:ext cx="866140" cy="400110"/>
              <a:chOff x="952500" y="2705040"/>
              <a:chExt cx="866140" cy="400110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952500" y="270504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363066" y="27050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" name="Group 22"/>
            <p:cNvGrpSpPr/>
            <p:nvPr/>
          </p:nvGrpSpPr>
          <p:grpSpPr>
            <a:xfrm>
              <a:off x="2391766" y="1679545"/>
              <a:ext cx="866140" cy="400110"/>
              <a:chOff x="952500" y="3238440"/>
              <a:chExt cx="866140" cy="400110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952500" y="32384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363066" y="32384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en-U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23"/>
            <p:cNvGrpSpPr/>
            <p:nvPr/>
          </p:nvGrpSpPr>
          <p:grpSpPr>
            <a:xfrm>
              <a:off x="5105400" y="1679545"/>
              <a:ext cx="853440" cy="400110"/>
              <a:chOff x="965200" y="4457640"/>
              <a:chExt cx="853440" cy="400110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965200" y="44576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363066" y="44576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24"/>
            <p:cNvGrpSpPr/>
            <p:nvPr/>
          </p:nvGrpSpPr>
          <p:grpSpPr>
            <a:xfrm>
              <a:off x="3724453" y="1504950"/>
              <a:ext cx="866140" cy="749300"/>
              <a:chOff x="952500" y="3689350"/>
              <a:chExt cx="866140" cy="749300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952500" y="38480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7" name="Group 26"/>
              <p:cNvGrpSpPr/>
              <p:nvPr/>
            </p:nvGrpSpPr>
            <p:grpSpPr>
              <a:xfrm>
                <a:off x="1363066" y="3689350"/>
                <a:ext cx="455574" cy="749300"/>
                <a:chOff x="1392733" y="3689350"/>
                <a:chExt cx="455574" cy="749300"/>
              </a:xfrm>
            </p:grpSpPr>
            <p:sp>
              <p:nvSpPr>
                <p:cNvPr id="28" name="TextBox 27"/>
                <p:cNvSpPr txBox="1"/>
                <p:nvPr/>
              </p:nvSpPr>
              <p:spPr>
                <a:xfrm>
                  <a:off x="1464067" y="3689350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en-US" b="1" dirty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1392733" y="4038540"/>
                  <a:ext cx="45557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R</a:t>
                  </a:r>
                  <a:r>
                    <a:rPr lang="en-US" sz="2000" b="1" baseline="30000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en-US" b="1" baseline="30000" dirty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30" name="Straight Connector 29"/>
                <p:cNvCxnSpPr/>
                <p:nvPr/>
              </p:nvCxnSpPr>
              <p:spPr>
                <a:xfrm>
                  <a:off x="1496985" y="4048095"/>
                  <a:ext cx="247070" cy="0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7" name="TextBox 46"/>
          <p:cNvSpPr txBox="1"/>
          <p:nvPr/>
        </p:nvSpPr>
        <p:spPr>
          <a:xfrm>
            <a:off x="990600" y="3927594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69660" y="3927594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48"/>
          <p:cNvGrpSpPr/>
          <p:nvPr/>
        </p:nvGrpSpPr>
        <p:grpSpPr>
          <a:xfrm>
            <a:off x="1524000" y="3746649"/>
            <a:ext cx="979755" cy="730101"/>
            <a:chOff x="2681071" y="1885950"/>
            <a:chExt cx="979755" cy="730101"/>
          </a:xfrm>
        </p:grpSpPr>
        <p:sp>
          <p:nvSpPr>
            <p:cNvPr id="50" name="TextBox 49"/>
            <p:cNvSpPr txBox="1"/>
            <p:nvPr/>
          </p:nvSpPr>
          <p:spPr>
            <a:xfrm>
              <a:off x="2681071" y="1885950"/>
              <a:ext cx="9797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979229" y="2215941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2714548" y="2266950"/>
              <a:ext cx="9128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/>
          <p:cNvSpPr txBox="1"/>
          <p:nvPr/>
        </p:nvSpPr>
        <p:spPr>
          <a:xfrm>
            <a:off x="3251939" y="390455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471532" y="3904559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Group 55"/>
          <p:cNvGrpSpPr/>
          <p:nvPr/>
        </p:nvGrpSpPr>
        <p:grpSpPr>
          <a:xfrm>
            <a:off x="3733800" y="3766146"/>
            <a:ext cx="667170" cy="698202"/>
            <a:chOff x="2820625" y="1917849"/>
            <a:chExt cx="667170" cy="698202"/>
          </a:xfrm>
        </p:grpSpPr>
        <p:sp>
          <p:nvSpPr>
            <p:cNvPr id="57" name="TextBox 56"/>
            <p:cNvSpPr txBox="1"/>
            <p:nvPr/>
          </p:nvSpPr>
          <p:spPr>
            <a:xfrm>
              <a:off x="2820625" y="1917849"/>
              <a:ext cx="667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962491" y="2215941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2870822" y="2266950"/>
              <a:ext cx="5667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2971800" y="3904559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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90600" y="4457640"/>
            <a:ext cx="12682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R + R 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33600" y="445764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362200" y="4457640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2R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51"/>
          <p:cNvGrpSpPr/>
          <p:nvPr/>
        </p:nvGrpSpPr>
        <p:grpSpPr>
          <a:xfrm>
            <a:off x="990600" y="2802766"/>
            <a:ext cx="2142991" cy="998817"/>
            <a:chOff x="990600" y="2406221"/>
            <a:chExt cx="2142991" cy="998817"/>
          </a:xfrm>
        </p:grpSpPr>
        <p:sp>
          <p:nvSpPr>
            <p:cNvPr id="65" name="Oval 64"/>
            <p:cNvSpPr/>
            <p:nvPr/>
          </p:nvSpPr>
          <p:spPr>
            <a:xfrm>
              <a:off x="990600" y="2406221"/>
              <a:ext cx="1066800" cy="998817"/>
            </a:xfrm>
            <a:prstGeom prst="ellips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6" name="Oval 65"/>
            <p:cNvSpPr/>
            <p:nvPr/>
          </p:nvSpPr>
          <p:spPr>
            <a:xfrm>
              <a:off x="2066791" y="2406221"/>
              <a:ext cx="1066800" cy="998817"/>
            </a:xfrm>
            <a:prstGeom prst="ellips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11" name="Group 66"/>
          <p:cNvGrpSpPr/>
          <p:nvPr/>
        </p:nvGrpSpPr>
        <p:grpSpPr>
          <a:xfrm>
            <a:off x="1479699" y="3270599"/>
            <a:ext cx="1166035" cy="91825"/>
            <a:chOff x="1479699" y="2874054"/>
            <a:chExt cx="1166035" cy="91825"/>
          </a:xfrm>
        </p:grpSpPr>
        <p:cxnSp>
          <p:nvCxnSpPr>
            <p:cNvPr id="68" name="Straight Connector 67"/>
            <p:cNvCxnSpPr/>
            <p:nvPr/>
          </p:nvCxnSpPr>
          <p:spPr>
            <a:xfrm>
              <a:off x="1524000" y="2926895"/>
              <a:ext cx="1091461" cy="0"/>
            </a:xfrm>
            <a:prstGeom prst="line">
              <a:avLst/>
            </a:prstGeom>
            <a:ln/>
            <a:effectLst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Oval 68"/>
            <p:cNvSpPr/>
            <p:nvPr/>
          </p:nvSpPr>
          <p:spPr>
            <a:xfrm>
              <a:off x="1479699" y="2874054"/>
              <a:ext cx="76200" cy="89329"/>
            </a:xfrm>
            <a:prstGeom prst="ellipse">
              <a:avLst/>
            </a:prstGeom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0" name="Oval 69"/>
            <p:cNvSpPr/>
            <p:nvPr/>
          </p:nvSpPr>
          <p:spPr>
            <a:xfrm>
              <a:off x="2569534" y="2876550"/>
              <a:ext cx="76200" cy="89329"/>
            </a:xfrm>
            <a:prstGeom prst="ellipse">
              <a:avLst/>
            </a:prstGeom>
            <a:effec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1640194" y="3021374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IN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38157" y="3023229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IN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962228" y="2324040"/>
            <a:ext cx="1095172" cy="400110"/>
          </a:xfrm>
          <a:prstGeom prst="rect">
            <a:avLst/>
          </a:prstGeom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941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4" grpId="0"/>
      <p:bldP spid="55" grpId="0"/>
      <p:bldP spid="60" grpId="0"/>
      <p:bldP spid="61" grpId="0"/>
      <p:bldP spid="62" grpId="0"/>
      <p:bldP spid="63" grpId="0"/>
      <p:bldP spid="71" grpId="0"/>
      <p:bldP spid="72" grpId="0"/>
      <p:bldP spid="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609600" y="802777"/>
            <a:ext cx="7829433" cy="1443182"/>
            <a:chOff x="733542" y="666750"/>
            <a:chExt cx="7829433" cy="1587500"/>
          </a:xfrm>
        </p:grpSpPr>
        <p:sp>
          <p:nvSpPr>
            <p:cNvPr id="48" name="TextBox 47"/>
            <p:cNvSpPr txBox="1"/>
            <p:nvPr/>
          </p:nvSpPr>
          <p:spPr>
            <a:xfrm>
              <a:off x="975064" y="666750"/>
              <a:ext cx="75879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metal spheres of equal radius R and same density are placed so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that their surface touch each other; the gravitational force of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attraction is proportional to: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33542" y="666750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" name="Group 50"/>
            <p:cNvGrpSpPr/>
            <p:nvPr/>
          </p:nvGrpSpPr>
          <p:grpSpPr>
            <a:xfrm>
              <a:off x="952500" y="1679545"/>
              <a:ext cx="866140" cy="400110"/>
              <a:chOff x="952500" y="2705040"/>
              <a:chExt cx="866140" cy="400110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952500" y="270504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363066" y="27050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51"/>
            <p:cNvGrpSpPr/>
            <p:nvPr/>
          </p:nvGrpSpPr>
          <p:grpSpPr>
            <a:xfrm>
              <a:off x="2391766" y="1679545"/>
              <a:ext cx="866140" cy="400110"/>
              <a:chOff x="952500" y="3238440"/>
              <a:chExt cx="866140" cy="400110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952500" y="32384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363066" y="32384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en-U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8" name="Group 52"/>
            <p:cNvGrpSpPr/>
            <p:nvPr/>
          </p:nvGrpSpPr>
          <p:grpSpPr>
            <a:xfrm>
              <a:off x="5105400" y="1679545"/>
              <a:ext cx="853440" cy="400110"/>
              <a:chOff x="965200" y="4457640"/>
              <a:chExt cx="853440" cy="400110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965200" y="44576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1363066" y="44576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9" name="Group 53"/>
            <p:cNvGrpSpPr/>
            <p:nvPr/>
          </p:nvGrpSpPr>
          <p:grpSpPr>
            <a:xfrm>
              <a:off x="3724453" y="1504950"/>
              <a:ext cx="866140" cy="749300"/>
              <a:chOff x="952500" y="3689350"/>
              <a:chExt cx="866140" cy="749300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952500" y="38480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0" name="Group 55"/>
              <p:cNvGrpSpPr/>
              <p:nvPr/>
            </p:nvGrpSpPr>
            <p:grpSpPr>
              <a:xfrm>
                <a:off x="1363066" y="3689350"/>
                <a:ext cx="455574" cy="749300"/>
                <a:chOff x="1392733" y="3689350"/>
                <a:chExt cx="455574" cy="749300"/>
              </a:xfrm>
            </p:grpSpPr>
            <p:sp>
              <p:nvSpPr>
                <p:cNvPr id="57" name="TextBox 56"/>
                <p:cNvSpPr txBox="1"/>
                <p:nvPr/>
              </p:nvSpPr>
              <p:spPr>
                <a:xfrm>
                  <a:off x="1464067" y="3689350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  <a:endParaRPr lang="en-US" b="1" dirty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1392733" y="4038540"/>
                  <a:ext cx="45557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000" b="1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R</a:t>
                  </a:r>
                  <a:r>
                    <a:rPr lang="en-US" sz="2000" b="1" baseline="30000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  <a:endParaRPr lang="en-US" b="1" baseline="30000" dirty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496985" y="4048095"/>
                  <a:ext cx="247070" cy="0"/>
                </a:xfrm>
                <a:prstGeom prst="line">
                  <a:avLst/>
                </a:prstGeom>
                <a:ln w="38100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4" name="TextBox 13"/>
          <p:cNvSpPr txBox="1"/>
          <p:nvPr/>
        </p:nvSpPr>
        <p:spPr>
          <a:xfrm>
            <a:off x="655843" y="2524095"/>
            <a:ext cx="542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=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20"/>
          <p:cNvGrpSpPr/>
          <p:nvPr/>
        </p:nvGrpSpPr>
        <p:grpSpPr>
          <a:xfrm>
            <a:off x="1233508" y="2343150"/>
            <a:ext cx="681597" cy="762000"/>
            <a:chOff x="3580909" y="1885950"/>
            <a:chExt cx="681597" cy="762000"/>
          </a:xfrm>
        </p:grpSpPr>
        <p:sp>
          <p:nvSpPr>
            <p:cNvPr id="18" name="TextBox 17"/>
            <p:cNvSpPr txBox="1"/>
            <p:nvPr/>
          </p:nvSpPr>
          <p:spPr>
            <a:xfrm>
              <a:off x="3580909" y="1885950"/>
              <a:ext cx="6815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Gm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644227" y="2247840"/>
              <a:ext cx="583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3678508" y="2266950"/>
              <a:ext cx="5152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850233" y="2524095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22"/>
          <p:cNvGrpSpPr/>
          <p:nvPr/>
        </p:nvGrpSpPr>
        <p:grpSpPr>
          <a:xfrm>
            <a:off x="2049811" y="2343150"/>
            <a:ext cx="2064989" cy="762000"/>
            <a:chOff x="3580909" y="1885950"/>
            <a:chExt cx="2064989" cy="762000"/>
          </a:xfrm>
        </p:grpSpPr>
        <p:sp>
          <p:nvSpPr>
            <p:cNvPr id="24" name="TextBox 23"/>
            <p:cNvSpPr txBox="1"/>
            <p:nvPr/>
          </p:nvSpPr>
          <p:spPr>
            <a:xfrm>
              <a:off x="3580909" y="1885950"/>
              <a:ext cx="20649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G[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  (4/ 3)R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3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]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321496" y="2247840"/>
              <a:ext cx="5838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3699003" y="2266950"/>
              <a:ext cx="1828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31"/>
          <p:cNvGrpSpPr/>
          <p:nvPr/>
        </p:nvGrpSpPr>
        <p:grpSpPr>
          <a:xfrm>
            <a:off x="5715000" y="1885950"/>
            <a:ext cx="2219960" cy="822960"/>
            <a:chOff x="5136859" y="1761490"/>
            <a:chExt cx="2219960" cy="822960"/>
          </a:xfrm>
        </p:grpSpPr>
        <p:sp>
          <p:nvSpPr>
            <p:cNvPr id="30" name="Cloud 29"/>
            <p:cNvSpPr/>
            <p:nvPr/>
          </p:nvSpPr>
          <p:spPr>
            <a:xfrm>
              <a:off x="5136859" y="1761490"/>
              <a:ext cx="2194560" cy="822960"/>
            </a:xfrm>
            <a:prstGeom prst="cloud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6" name="Group 30"/>
            <p:cNvGrpSpPr/>
            <p:nvPr/>
          </p:nvGrpSpPr>
          <p:grpSpPr>
            <a:xfrm>
              <a:off x="5271636" y="1962150"/>
              <a:ext cx="2085183" cy="400110"/>
              <a:chOff x="5271636" y="1962150"/>
              <a:chExt cx="2085183" cy="400110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5271636" y="196215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516880" y="1962150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745480" y="1962150"/>
                <a:ext cx="16113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  (4/3) R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3</a:t>
                </a:r>
                <a:endParaRPr lang="en-IN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Group 44"/>
          <p:cNvGrpSpPr/>
          <p:nvPr/>
        </p:nvGrpSpPr>
        <p:grpSpPr>
          <a:xfrm>
            <a:off x="914400" y="4191741"/>
            <a:ext cx="1244096" cy="589809"/>
            <a:chOff x="1144140" y="4054876"/>
            <a:chExt cx="1244096" cy="589809"/>
          </a:xfrm>
        </p:grpSpPr>
        <p:sp>
          <p:nvSpPr>
            <p:cNvPr id="44" name="Rounded Rectangle 43"/>
            <p:cNvSpPr/>
            <p:nvPr/>
          </p:nvSpPr>
          <p:spPr>
            <a:xfrm>
              <a:off x="1232650" y="4054876"/>
              <a:ext cx="1155586" cy="589809"/>
            </a:xfrm>
            <a:prstGeom prst="roundRect">
              <a:avLst/>
            </a:prstGeom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21" name="Group 42"/>
            <p:cNvGrpSpPr/>
            <p:nvPr/>
          </p:nvGrpSpPr>
          <p:grpSpPr>
            <a:xfrm>
              <a:off x="1144140" y="4113167"/>
              <a:ext cx="1202016" cy="400110"/>
              <a:chOff x="1144140" y="4113167"/>
              <a:chExt cx="1202016" cy="400110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1422400" y="4113167"/>
                <a:ext cx="34176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666792" y="4113167"/>
                <a:ext cx="3465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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890582" y="4113167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R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4</a:t>
                </a:r>
                <a:endParaRPr lang="en-IN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1144140" y="4113167"/>
                <a:ext cx="405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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67" name="Picture 66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809750"/>
            <a:ext cx="457200" cy="415636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1092900" y="3471725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endParaRPr lang="en-IN" sz="20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Group 71"/>
          <p:cNvGrpSpPr/>
          <p:nvPr/>
        </p:nvGrpSpPr>
        <p:grpSpPr>
          <a:xfrm>
            <a:off x="1419900" y="3271476"/>
            <a:ext cx="410690" cy="730101"/>
            <a:chOff x="3674780" y="1864684"/>
            <a:chExt cx="410690" cy="730101"/>
          </a:xfrm>
        </p:grpSpPr>
        <p:sp>
          <p:nvSpPr>
            <p:cNvPr id="73" name="TextBox 72"/>
            <p:cNvSpPr txBox="1"/>
            <p:nvPr/>
          </p:nvSpPr>
          <p:spPr>
            <a:xfrm>
              <a:off x="3674780" y="1864684"/>
              <a:ext cx="4106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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674780" y="2194675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3685810" y="2266950"/>
              <a:ext cx="2908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TextBox 75"/>
          <p:cNvSpPr txBox="1"/>
          <p:nvPr/>
        </p:nvSpPr>
        <p:spPr>
          <a:xfrm>
            <a:off x="655843" y="3473494"/>
            <a:ext cx="542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 =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" name="Group 2"/>
          <p:cNvGrpSpPr/>
          <p:nvPr/>
        </p:nvGrpSpPr>
        <p:grpSpPr>
          <a:xfrm>
            <a:off x="1842658" y="3292742"/>
            <a:ext cx="424834" cy="730101"/>
            <a:chOff x="4635958" y="2947433"/>
            <a:chExt cx="424834" cy="730101"/>
          </a:xfrm>
        </p:grpSpPr>
        <p:grpSp>
          <p:nvGrpSpPr>
            <p:cNvPr id="32" name="Group 67"/>
            <p:cNvGrpSpPr/>
            <p:nvPr/>
          </p:nvGrpSpPr>
          <p:grpSpPr>
            <a:xfrm>
              <a:off x="4678824" y="2947433"/>
              <a:ext cx="312906" cy="730101"/>
              <a:chOff x="3674780" y="1885950"/>
              <a:chExt cx="312906" cy="730101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3674780" y="1885950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IN" sz="2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674780" y="2215941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IN" sz="2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1" name="Straight Connector 70"/>
              <p:cNvCxnSpPr/>
              <p:nvPr/>
            </p:nvCxnSpPr>
            <p:spPr>
              <a:xfrm>
                <a:off x="3685810" y="2266950"/>
                <a:ext cx="2908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Double Bracket 1"/>
            <p:cNvSpPr/>
            <p:nvPr/>
          </p:nvSpPr>
          <p:spPr>
            <a:xfrm>
              <a:off x="4635958" y="3007683"/>
              <a:ext cx="424834" cy="609600"/>
            </a:xfrm>
            <a:prstGeom prst="bracketPair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04001" y="3128650"/>
            <a:ext cx="269626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279210" y="3471725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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endParaRPr lang="en-IN" sz="20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44088" y="3176524"/>
            <a:ext cx="1538379" cy="905244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8" name="TextBox 77"/>
          <p:cNvSpPr txBox="1"/>
          <p:nvPr/>
        </p:nvSpPr>
        <p:spPr>
          <a:xfrm>
            <a:off x="2748034" y="342919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endParaRPr lang="en-I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Group 91"/>
          <p:cNvGrpSpPr/>
          <p:nvPr/>
        </p:nvGrpSpPr>
        <p:grpSpPr>
          <a:xfrm>
            <a:off x="3048000" y="3249073"/>
            <a:ext cx="518315" cy="756052"/>
            <a:chOff x="3048000" y="3249073"/>
            <a:chExt cx="518315" cy="756052"/>
          </a:xfrm>
        </p:grpSpPr>
        <p:sp>
          <p:nvSpPr>
            <p:cNvPr id="90" name="TextBox 89"/>
            <p:cNvSpPr txBox="1"/>
            <p:nvPr/>
          </p:nvSpPr>
          <p:spPr>
            <a:xfrm>
              <a:off x="3048000" y="3249073"/>
              <a:ext cx="4555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en-IN" sz="2000" b="1" baseline="6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5" name="Group 78"/>
            <p:cNvGrpSpPr/>
            <p:nvPr/>
          </p:nvGrpSpPr>
          <p:grpSpPr>
            <a:xfrm>
              <a:off x="3051063" y="3605015"/>
              <a:ext cx="515252" cy="400110"/>
              <a:chOff x="3689006" y="2247840"/>
              <a:chExt cx="515252" cy="400110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3718845" y="2247840"/>
                <a:ext cx="45557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IN" sz="2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2" name="Straight Connector 81"/>
              <p:cNvCxnSpPr/>
              <p:nvPr/>
            </p:nvCxnSpPr>
            <p:spPr>
              <a:xfrm>
                <a:off x="3689006" y="2266950"/>
                <a:ext cx="51525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5" name="Straight Connector 14"/>
          <p:cNvCxnSpPr/>
          <p:nvPr/>
        </p:nvCxnSpPr>
        <p:spPr>
          <a:xfrm flipH="1">
            <a:off x="3306028" y="3368952"/>
            <a:ext cx="117400" cy="876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3178277" y="3700086"/>
            <a:ext cx="276823" cy="1878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88"/>
          <p:cNvGrpSpPr/>
          <p:nvPr/>
        </p:nvGrpSpPr>
        <p:grpSpPr>
          <a:xfrm>
            <a:off x="4038600" y="2437569"/>
            <a:ext cx="1454155" cy="743781"/>
            <a:chOff x="5044111" y="2894769"/>
            <a:chExt cx="1454155" cy="743781"/>
          </a:xfrm>
        </p:grpSpPr>
        <p:sp>
          <p:nvSpPr>
            <p:cNvPr id="88" name="Oval Callout 87"/>
            <p:cNvSpPr/>
            <p:nvPr/>
          </p:nvSpPr>
          <p:spPr>
            <a:xfrm>
              <a:off x="5044111" y="2894769"/>
              <a:ext cx="1454155" cy="743781"/>
            </a:xfrm>
            <a:prstGeom prst="wedgeEllipseCallout">
              <a:avLst>
                <a:gd name="adj1" fmla="val -150984"/>
                <a:gd name="adj2" fmla="val 79654"/>
              </a:avLst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187604" y="3057495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Constant</a:t>
              </a:r>
              <a:endParaRPr lang="en-I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3333040" y="3246917"/>
            <a:ext cx="269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baseline="6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46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66" grpId="0"/>
      <p:bldP spid="76" grpId="0"/>
      <p:bldP spid="5" grpId="0"/>
      <p:bldP spid="77" grpId="0"/>
      <p:bldP spid="6" grpId="0" animBg="1"/>
      <p:bldP spid="78" grpId="0"/>
      <p:bldP spid="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533400" y="756069"/>
            <a:ext cx="7558189" cy="1384995"/>
            <a:chOff x="809742" y="685698"/>
            <a:chExt cx="7640970" cy="1692772"/>
          </a:xfrm>
        </p:grpSpPr>
        <p:grpSp>
          <p:nvGrpSpPr>
            <p:cNvPr id="3" name="Group 1"/>
            <p:cNvGrpSpPr/>
            <p:nvPr/>
          </p:nvGrpSpPr>
          <p:grpSpPr>
            <a:xfrm>
              <a:off x="809742" y="685698"/>
              <a:ext cx="7640970" cy="1692772"/>
              <a:chOff x="809742" y="723840"/>
              <a:chExt cx="7640970" cy="1015663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1133644" y="723840"/>
                <a:ext cx="731706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 satellite of mass 100 kg is in a circular orbit of radius 25000km </a:t>
                </a:r>
              </a:p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around the earth. Find the gravitational force, between the earth </a:t>
                </a:r>
              </a:p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&amp; satellite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809742" y="723840"/>
                <a:ext cx="4475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Q.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376742" y="1448302"/>
              <a:ext cx="32271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[Mass of earth – 6 ×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kg 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510159" y="1448302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786227" y="1448302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57092" y="1448302"/>
              <a:ext cx="23200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6.67 ×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–11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/kg]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>
              <a:off x="1197044" y="1893393"/>
              <a:ext cx="1101781" cy="400109"/>
              <a:chOff x="1197044" y="1925292"/>
              <a:chExt cx="1101781" cy="400109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1197044" y="1943479"/>
                <a:ext cx="397866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607610" y="1925292"/>
                <a:ext cx="6912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69 N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31"/>
            <p:cNvGrpSpPr/>
            <p:nvPr/>
          </p:nvGrpSpPr>
          <p:grpSpPr>
            <a:xfrm>
              <a:off x="2554182" y="1893393"/>
              <a:ext cx="1172313" cy="400109"/>
              <a:chOff x="2636310" y="1925292"/>
              <a:chExt cx="1172313" cy="40010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2636310" y="1943479"/>
                <a:ext cx="412292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3046876" y="1925292"/>
                <a:ext cx="761747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64.03</a:t>
                </a:r>
                <a:endParaRPr lang="en-U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" name="Group 33"/>
            <p:cNvGrpSpPr/>
            <p:nvPr/>
          </p:nvGrpSpPr>
          <p:grpSpPr>
            <a:xfrm>
              <a:off x="5349944" y="1893393"/>
              <a:ext cx="1523752" cy="400109"/>
              <a:chOff x="5349944" y="1925292"/>
              <a:chExt cx="1523752" cy="400109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5349944" y="1943479"/>
                <a:ext cx="412292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747810" y="1925292"/>
                <a:ext cx="1125886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110.66 N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9" name="Group 32"/>
            <p:cNvGrpSpPr/>
            <p:nvPr/>
          </p:nvGrpSpPr>
          <p:grpSpPr>
            <a:xfrm>
              <a:off x="3981852" y="1893393"/>
              <a:ext cx="1112736" cy="400109"/>
              <a:chOff x="3968997" y="1925292"/>
              <a:chExt cx="1112736" cy="400109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3968997" y="1943479"/>
                <a:ext cx="383438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262278" y="1925292"/>
                <a:ext cx="81945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120 N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52" name="TextBox 51"/>
          <p:cNvSpPr txBox="1"/>
          <p:nvPr/>
        </p:nvSpPr>
        <p:spPr>
          <a:xfrm>
            <a:off x="714258" y="2343150"/>
            <a:ext cx="1095172" cy="400110"/>
          </a:xfrm>
          <a:prstGeom prst="rect">
            <a:avLst/>
          </a:prstGeom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14258" y="2952750"/>
            <a:ext cx="923651" cy="400110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Given: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28658" y="2952750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IN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033604" y="295275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64144" y="2952750"/>
            <a:ext cx="9685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kg,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28658" y="3344383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IN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33604" y="3344383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364144" y="3344383"/>
            <a:ext cx="1309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25000 km,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609858" y="3344383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950085" y="3344383"/>
            <a:ext cx="13981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2.5 × 10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m.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628658" y="3801583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033604" y="3801583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364144" y="3801583"/>
            <a:ext cx="13276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× 10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628658" y="422904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33604" y="422904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364144" y="4229040"/>
            <a:ext cx="2534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.67 × 10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–11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Nm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/kg</a:t>
            </a:r>
            <a:r>
              <a:rPr lang="en-US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960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4"/>
          <p:cNvGrpSpPr/>
          <p:nvPr/>
        </p:nvGrpSpPr>
        <p:grpSpPr>
          <a:xfrm>
            <a:off x="533400" y="756069"/>
            <a:ext cx="7558189" cy="1384995"/>
            <a:chOff x="809742" y="685698"/>
            <a:chExt cx="7640970" cy="1692772"/>
          </a:xfrm>
        </p:grpSpPr>
        <p:grpSp>
          <p:nvGrpSpPr>
            <p:cNvPr id="9" name="Group 1"/>
            <p:cNvGrpSpPr/>
            <p:nvPr/>
          </p:nvGrpSpPr>
          <p:grpSpPr>
            <a:xfrm>
              <a:off x="809742" y="685698"/>
              <a:ext cx="7640970" cy="1692772"/>
              <a:chOff x="809742" y="723840"/>
              <a:chExt cx="7640970" cy="1015663"/>
            </a:xfrm>
          </p:grpSpPr>
          <p:sp>
            <p:nvSpPr>
              <p:cNvPr id="74" name="TextBox 73"/>
              <p:cNvSpPr txBox="1"/>
              <p:nvPr/>
            </p:nvSpPr>
            <p:spPr>
              <a:xfrm>
                <a:off x="1133644" y="723840"/>
                <a:ext cx="7317068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 satellite of mass 100 kg is in a circular orbit of radius 25000km </a:t>
                </a:r>
              </a:p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around the earth. Find the gravitational force, between the earth </a:t>
                </a:r>
              </a:p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&amp; satellite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5" name="TextBox 7"/>
              <p:cNvSpPr txBox="1"/>
              <p:nvPr/>
            </p:nvSpPr>
            <p:spPr>
              <a:xfrm>
                <a:off x="809742" y="723840"/>
                <a:ext cx="44755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Q.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2376742" y="1448302"/>
              <a:ext cx="32271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[Mass of earth – 6 ×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kg 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510159" y="1448302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786227" y="1448302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057092" y="1448302"/>
              <a:ext cx="23200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6.67 ×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–11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/kg]</a:t>
              </a:r>
              <a:endParaRPr lang="en-IN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" name="Group 30"/>
            <p:cNvGrpSpPr/>
            <p:nvPr/>
          </p:nvGrpSpPr>
          <p:grpSpPr>
            <a:xfrm>
              <a:off x="1197044" y="1893393"/>
              <a:ext cx="1101781" cy="400109"/>
              <a:chOff x="1197044" y="1925292"/>
              <a:chExt cx="1101781" cy="400109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1197044" y="1943479"/>
                <a:ext cx="397866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1607610" y="1925292"/>
                <a:ext cx="69121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69 N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Group 31"/>
            <p:cNvGrpSpPr/>
            <p:nvPr/>
          </p:nvGrpSpPr>
          <p:grpSpPr>
            <a:xfrm>
              <a:off x="2554182" y="1893393"/>
              <a:ext cx="1172313" cy="400109"/>
              <a:chOff x="2636310" y="1925292"/>
              <a:chExt cx="1172313" cy="400109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2636310" y="1943479"/>
                <a:ext cx="412292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046876" y="1925292"/>
                <a:ext cx="761747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64.03</a:t>
                </a:r>
                <a:endParaRPr lang="en-U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2" name="Group 33"/>
            <p:cNvGrpSpPr/>
            <p:nvPr/>
          </p:nvGrpSpPr>
          <p:grpSpPr>
            <a:xfrm>
              <a:off x="5349944" y="1893393"/>
              <a:ext cx="1523752" cy="400109"/>
              <a:chOff x="5349944" y="1925292"/>
              <a:chExt cx="1523752" cy="400109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5349944" y="1943479"/>
                <a:ext cx="412292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5747810" y="1925292"/>
                <a:ext cx="1125886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110.66 N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3" name="Group 32"/>
            <p:cNvGrpSpPr/>
            <p:nvPr/>
          </p:nvGrpSpPr>
          <p:grpSpPr>
            <a:xfrm>
              <a:off x="3981852" y="1893393"/>
              <a:ext cx="1112736" cy="400109"/>
              <a:chOff x="3968997" y="1925292"/>
              <a:chExt cx="1112736" cy="400109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3968997" y="1943479"/>
                <a:ext cx="383438" cy="363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4262278" y="1925292"/>
                <a:ext cx="819455" cy="4001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120 N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914400" y="2158031"/>
            <a:ext cx="4264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gravitational force between the earth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satellite,</a:t>
            </a:r>
            <a:endParaRPr lang="en-IN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905095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4140" y="2905095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4"/>
          <p:cNvGrpSpPr/>
          <p:nvPr/>
        </p:nvGrpSpPr>
        <p:grpSpPr>
          <a:xfrm>
            <a:off x="1423540" y="2724150"/>
            <a:ext cx="774571" cy="731222"/>
            <a:chOff x="2477640" y="1885950"/>
            <a:chExt cx="774571" cy="731222"/>
          </a:xfrm>
        </p:grpSpPr>
        <p:sp>
          <p:nvSpPr>
            <p:cNvPr id="6" name="TextBox 5"/>
            <p:cNvSpPr txBox="1"/>
            <p:nvPr/>
          </p:nvSpPr>
          <p:spPr>
            <a:xfrm>
              <a:off x="2477640" y="1885950"/>
              <a:ext cx="7745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GM</a:t>
              </a:r>
              <a:r>
                <a:rPr lang="en-US" b="1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en-I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705266" y="2247840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554085" y="2266950"/>
              <a:ext cx="685801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2154866" y="2908449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oup 30"/>
          <p:cNvGrpSpPr/>
          <p:nvPr/>
        </p:nvGrpSpPr>
        <p:grpSpPr>
          <a:xfrm>
            <a:off x="2362200" y="2724150"/>
            <a:ext cx="3261021" cy="762000"/>
            <a:chOff x="3580909" y="1885950"/>
            <a:chExt cx="3261021" cy="762000"/>
          </a:xfrm>
        </p:grpSpPr>
        <p:sp>
          <p:nvSpPr>
            <p:cNvPr id="32" name="TextBox 31"/>
            <p:cNvSpPr txBox="1"/>
            <p:nvPr/>
          </p:nvSpPr>
          <p:spPr>
            <a:xfrm>
              <a:off x="3580909" y="1885950"/>
              <a:ext cx="32610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(6.67 × 10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–11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</a:t>
              </a: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 </a:t>
              </a: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× 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 (100)</a:t>
              </a:r>
              <a:endPara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523570" y="2247840"/>
              <a:ext cx="13756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(2.5 × 10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3705541" y="2266507"/>
              <a:ext cx="301175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41"/>
          <p:cNvGrpSpPr/>
          <p:nvPr/>
        </p:nvGrpSpPr>
        <p:grpSpPr>
          <a:xfrm>
            <a:off x="5459235" y="1956892"/>
            <a:ext cx="3349802" cy="1219200"/>
            <a:chOff x="2154866" y="3562350"/>
            <a:chExt cx="3349802" cy="1219200"/>
          </a:xfrm>
        </p:grpSpPr>
        <p:sp>
          <p:nvSpPr>
            <p:cNvPr id="41" name="Cloud 40"/>
            <p:cNvSpPr/>
            <p:nvPr/>
          </p:nvSpPr>
          <p:spPr>
            <a:xfrm>
              <a:off x="2154866" y="3562350"/>
              <a:ext cx="3349802" cy="1219200"/>
            </a:xfrm>
            <a:prstGeom prst="cloud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350888" y="3975249"/>
              <a:ext cx="3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IN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Group 36"/>
            <p:cNvGrpSpPr/>
            <p:nvPr/>
          </p:nvGrpSpPr>
          <p:grpSpPr>
            <a:xfrm>
              <a:off x="2652919" y="3790950"/>
              <a:ext cx="2512419" cy="762000"/>
              <a:chOff x="3892894" y="1885950"/>
              <a:chExt cx="2512419" cy="762000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3892894" y="1885950"/>
                <a:ext cx="251241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6.67 × 6 × 10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26</a:t>
                </a:r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× 10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–11</a:t>
                </a:r>
                <a:endParaRPr lang="en-IN" sz="2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482093" y="2247840"/>
                <a:ext cx="13340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6.25 × 10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14</a:t>
                </a:r>
                <a:endParaRPr lang="en-IN" sz="20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>
                <a:off x="3904576" y="2266507"/>
                <a:ext cx="248905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TextBox 42"/>
          <p:cNvSpPr txBox="1"/>
          <p:nvPr/>
        </p:nvSpPr>
        <p:spPr>
          <a:xfrm>
            <a:off x="1169212" y="3682484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43"/>
          <p:cNvGrpSpPr/>
          <p:nvPr/>
        </p:nvGrpSpPr>
        <p:grpSpPr>
          <a:xfrm>
            <a:off x="1524000" y="3486150"/>
            <a:ext cx="1462260" cy="762000"/>
            <a:chOff x="3988119" y="1885950"/>
            <a:chExt cx="1462260" cy="762000"/>
          </a:xfrm>
        </p:grpSpPr>
        <p:sp>
          <p:nvSpPr>
            <p:cNvPr id="45" name="TextBox 44"/>
            <p:cNvSpPr txBox="1"/>
            <p:nvPr/>
          </p:nvSpPr>
          <p:spPr>
            <a:xfrm>
              <a:off x="3988119" y="1885950"/>
              <a:ext cx="14622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40.02 × 10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052239" y="2247840"/>
              <a:ext cx="13340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6.25 × 10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4016746" y="2266507"/>
              <a:ext cx="14050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2971800" y="3682484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65288" y="3682484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6.4032 × 10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52"/>
          <p:cNvGrpSpPr/>
          <p:nvPr/>
        </p:nvGrpSpPr>
        <p:grpSpPr>
          <a:xfrm>
            <a:off x="1196529" y="4294437"/>
            <a:ext cx="1327877" cy="440826"/>
            <a:chOff x="1196529" y="4294437"/>
            <a:chExt cx="1327877" cy="440826"/>
          </a:xfrm>
        </p:grpSpPr>
        <p:sp>
          <p:nvSpPr>
            <p:cNvPr id="52" name="Rounded Rectangle 51"/>
            <p:cNvSpPr/>
            <p:nvPr/>
          </p:nvSpPr>
          <p:spPr>
            <a:xfrm>
              <a:off x="1196529" y="4294437"/>
              <a:ext cx="1327877" cy="440826"/>
            </a:xfrm>
            <a:prstGeom prst="roundRect">
              <a:avLst/>
            </a:prstGeom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207496" y="4330184"/>
              <a:ext cx="316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IN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500984" y="4330184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64.03 N</a:t>
              </a:r>
              <a:endParaRPr lang="en-IN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4" name="Picture 53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809750"/>
            <a:ext cx="457200" cy="415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782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30" grpId="0"/>
      <p:bldP spid="43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9073" y="2643485"/>
            <a:ext cx="3498843" cy="430887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Newton’s Gravitational law</a:t>
            </a:r>
            <a:endParaRPr lang="en-US" sz="2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9073" y="3162300"/>
            <a:ext cx="4273927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Universal Gravitational Constant (G)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625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641350" y="4036085"/>
            <a:ext cx="4521200" cy="756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Round Diagonal Corner Rectangle 67"/>
          <p:cNvSpPr/>
          <p:nvPr/>
        </p:nvSpPr>
        <p:spPr>
          <a:xfrm>
            <a:off x="601219" y="1962150"/>
            <a:ext cx="3132581" cy="1600200"/>
          </a:xfrm>
          <a:prstGeom prst="round2Diag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0061" y="650309"/>
            <a:ext cx="4838184" cy="461665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Universal </a:t>
            </a: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Gravitational</a:t>
            </a:r>
            <a:r>
              <a:rPr lang="en-US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Constant (G)</a:t>
            </a:r>
            <a:endParaRPr lang="en-US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5150" y="131058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6123" y="131058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Group 92"/>
          <p:cNvGrpSpPr/>
          <p:nvPr/>
        </p:nvGrpSpPr>
        <p:grpSpPr>
          <a:xfrm>
            <a:off x="1098853" y="1085850"/>
            <a:ext cx="1187147" cy="796346"/>
            <a:chOff x="1097126" y="1085850"/>
            <a:chExt cx="1187147" cy="796346"/>
          </a:xfrm>
        </p:grpSpPr>
        <p:sp>
          <p:nvSpPr>
            <p:cNvPr id="5" name="TextBox 4"/>
            <p:cNvSpPr txBox="1"/>
            <p:nvPr/>
          </p:nvSpPr>
          <p:spPr>
            <a:xfrm>
              <a:off x="1381462" y="1085850"/>
              <a:ext cx="9028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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1</a:t>
              </a:r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</a:t>
              </a:r>
              <a:r>
                <a:rPr lang="en-US" sz="2000" b="1" i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17696" y="1482086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97126" y="131058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1492928" y="1509713"/>
              <a:ext cx="697822" cy="922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2811577" y="1312171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10210" y="1312171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Group 93"/>
          <p:cNvGrpSpPr/>
          <p:nvPr/>
        </p:nvGrpSpPr>
        <p:grpSpPr>
          <a:xfrm>
            <a:off x="3416429" y="1135071"/>
            <a:ext cx="774571" cy="715375"/>
            <a:chOff x="3292501" y="1135071"/>
            <a:chExt cx="774571" cy="715375"/>
          </a:xfrm>
        </p:grpSpPr>
        <p:sp>
          <p:nvSpPr>
            <p:cNvPr id="11" name="TextBox 10"/>
            <p:cNvSpPr txBox="1"/>
            <p:nvPr/>
          </p:nvSpPr>
          <p:spPr>
            <a:xfrm>
              <a:off x="3397963" y="1135071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F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92501" y="1450336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3334454" y="1512226"/>
              <a:ext cx="650534" cy="0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812272" y="2152590"/>
            <a:ext cx="16417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 unit of ‘G’</a:t>
            </a:r>
            <a:endParaRPr lang="en-US" sz="2000" b="1" baseline="-25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33868" y="215259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96"/>
          <p:cNvGrpSpPr/>
          <p:nvPr/>
        </p:nvGrpSpPr>
        <p:grpSpPr>
          <a:xfrm>
            <a:off x="2659931" y="1962150"/>
            <a:ext cx="668773" cy="758825"/>
            <a:chOff x="2555108" y="1962150"/>
            <a:chExt cx="668773" cy="758825"/>
          </a:xfrm>
        </p:grpSpPr>
        <p:sp>
          <p:nvSpPr>
            <p:cNvPr id="17" name="TextBox 16"/>
            <p:cNvSpPr txBox="1"/>
            <p:nvPr/>
          </p:nvSpPr>
          <p:spPr>
            <a:xfrm>
              <a:off x="2555108" y="1962150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en-US" sz="2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30000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99558" y="2320865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kg</a:t>
              </a:r>
              <a:r>
                <a:rPr lang="en-US" sz="2000" b="1" baseline="30000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 flipH="1">
              <a:off x="2590033" y="2352645"/>
              <a:ext cx="56551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Rounded Rectangle 90"/>
          <p:cNvSpPr/>
          <p:nvPr/>
        </p:nvSpPr>
        <p:spPr>
          <a:xfrm>
            <a:off x="584354" y="1918970"/>
            <a:ext cx="5070489" cy="1009972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1219" y="2908269"/>
            <a:ext cx="1927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CGS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of ‘G’</a:t>
            </a:r>
            <a:endParaRPr lang="en-US" sz="2000" b="1" baseline="-25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33557" y="2908269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400" y="3571240"/>
            <a:ext cx="2161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Dimensions of ‘G’</a:t>
            </a:r>
            <a:endParaRPr lang="en-US" sz="20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493269" y="357124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790699" y="356235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[M</a:t>
            </a:r>
            <a:r>
              <a: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 b="1" baseline="30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Group 97"/>
          <p:cNvGrpSpPr/>
          <p:nvPr/>
        </p:nvGrpSpPr>
        <p:grpSpPr>
          <a:xfrm>
            <a:off x="2588186" y="2698750"/>
            <a:ext cx="1188146" cy="790665"/>
            <a:chOff x="2483363" y="2698750"/>
            <a:chExt cx="1188146" cy="790665"/>
          </a:xfrm>
        </p:grpSpPr>
        <p:sp>
          <p:nvSpPr>
            <p:cNvPr id="43" name="TextBox 42"/>
            <p:cNvSpPr txBox="1"/>
            <p:nvPr/>
          </p:nvSpPr>
          <p:spPr>
            <a:xfrm>
              <a:off x="2483363" y="2698750"/>
              <a:ext cx="1188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dyne cm</a:t>
              </a:r>
              <a:r>
                <a:rPr lang="en-US" sz="2000" b="1" baseline="30000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720116" y="3089305"/>
              <a:ext cx="6110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30000" dirty="0" smtClean="0">
                  <a:solidFill>
                    <a:schemeClr val="accent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>
            <a:xfrm flipH="1">
              <a:off x="2565549" y="3114100"/>
              <a:ext cx="1022710" cy="0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Rounded Rectangle 59"/>
          <p:cNvSpPr/>
          <p:nvPr/>
        </p:nvSpPr>
        <p:spPr>
          <a:xfrm>
            <a:off x="2811577" y="1164646"/>
            <a:ext cx="1379423" cy="685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28444" y="4036085"/>
            <a:ext cx="1342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Value of G</a:t>
            </a:r>
            <a:endParaRPr lang="en-US" sz="2000" b="1" baseline="-25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910990" y="403608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283884" y="4036085"/>
            <a:ext cx="2380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6.67 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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–11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en-US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/kg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910990" y="439293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83884" y="4392930"/>
            <a:ext cx="289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6.67 </a:t>
            </a:r>
            <a:r>
              <a:rPr lang="en-US" sz="2000" b="1" dirty="0">
                <a:solidFill>
                  <a:schemeClr val="accent4">
                    <a:lumMod val="50000"/>
                  </a:schemeClr>
                </a:solidFill>
                <a:latin typeface="Symbol" pitchFamily="18" charset="2"/>
                <a:cs typeface="Times New Roman" pitchFamily="18" charset="0"/>
                <a:sym typeface="Symbol"/>
              </a:rPr>
              <a:t>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–8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dyne cm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/gm</a:t>
            </a:r>
            <a:r>
              <a:rPr lang="en-US" sz="2000" b="1" baseline="30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Group 94"/>
          <p:cNvGrpSpPr/>
          <p:nvPr/>
        </p:nvGrpSpPr>
        <p:grpSpPr>
          <a:xfrm>
            <a:off x="4258747" y="1131570"/>
            <a:ext cx="950901" cy="774700"/>
            <a:chOff x="4258747" y="1131570"/>
            <a:chExt cx="950901" cy="774700"/>
          </a:xfrm>
        </p:grpSpPr>
        <p:sp>
          <p:nvSpPr>
            <p:cNvPr id="71" name="TextBox 70"/>
            <p:cNvSpPr txBox="1"/>
            <p:nvPr/>
          </p:nvSpPr>
          <p:spPr>
            <a:xfrm>
              <a:off x="4284147" y="1131570"/>
              <a:ext cx="8803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[F][</a:t>
              </a:r>
              <a:r>
                <a:rPr lang="en-US" sz="2000" b="1" i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" name="Straight Connector 71"/>
            <p:cNvCxnSpPr/>
            <p:nvPr/>
          </p:nvCxnSpPr>
          <p:spPr>
            <a:xfrm rot="10800000">
              <a:off x="4327327" y="1525270"/>
              <a:ext cx="7315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258747" y="1506160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</a:t>
              </a:r>
              <a:r>
                <a:rPr lang="en-US" sz="2000" b="1" i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5222464" y="130308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Group 95"/>
          <p:cNvGrpSpPr/>
          <p:nvPr/>
        </p:nvGrpSpPr>
        <p:grpSpPr>
          <a:xfrm>
            <a:off x="5476464" y="1131570"/>
            <a:ext cx="2353529" cy="774700"/>
            <a:chOff x="5476464" y="1131570"/>
            <a:chExt cx="2353529" cy="774700"/>
          </a:xfrm>
        </p:grpSpPr>
        <p:sp>
          <p:nvSpPr>
            <p:cNvPr id="75" name="TextBox 74"/>
            <p:cNvSpPr txBox="1"/>
            <p:nvPr/>
          </p:nvSpPr>
          <p:spPr>
            <a:xfrm>
              <a:off x="5476464" y="1131570"/>
              <a:ext cx="23535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] [M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6" name="Straight Connector 75"/>
            <p:cNvCxnSpPr/>
            <p:nvPr/>
          </p:nvCxnSpPr>
          <p:spPr>
            <a:xfrm rot="10800000">
              <a:off x="5577007" y="1525270"/>
              <a:ext cx="192024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5968920" y="1506160"/>
              <a:ext cx="1194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11247" y="188398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75220" y="1877575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[M</a:t>
            </a:r>
            <a:r>
              <a:rPr lang="en-US" sz="2000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30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 b="1" baseline="30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Curved Down Arrow 81"/>
          <p:cNvSpPr/>
          <p:nvPr/>
        </p:nvSpPr>
        <p:spPr>
          <a:xfrm>
            <a:off x="3203042" y="742950"/>
            <a:ext cx="1673758" cy="421696"/>
          </a:xfrm>
          <a:prstGeom prst="curvedDownArrow">
            <a:avLst>
              <a:gd name="adj1" fmla="val 44346"/>
              <a:gd name="adj2" fmla="val 89863"/>
              <a:gd name="adj3" fmla="val 26463"/>
            </a:avLst>
          </a:prstGeom>
          <a:solidFill>
            <a:srgbClr val="6600CC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5" name="Straight Arrow Connector 84"/>
          <p:cNvCxnSpPr/>
          <p:nvPr/>
        </p:nvCxnSpPr>
        <p:spPr>
          <a:xfrm flipH="1">
            <a:off x="3978302" y="2162205"/>
            <a:ext cx="1598705" cy="1400145"/>
          </a:xfrm>
          <a:prstGeom prst="straightConnector1">
            <a:avLst/>
          </a:prstGeom>
          <a:ln w="57150">
            <a:solidFill>
              <a:srgbClr val="3333FF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ight Arrow 98"/>
          <p:cNvSpPr/>
          <p:nvPr/>
        </p:nvSpPr>
        <p:spPr>
          <a:xfrm>
            <a:off x="2317601" y="1428750"/>
            <a:ext cx="425599" cy="1524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Group 56"/>
          <p:cNvGrpSpPr/>
          <p:nvPr/>
        </p:nvGrpSpPr>
        <p:grpSpPr>
          <a:xfrm>
            <a:off x="1098853" y="3143771"/>
            <a:ext cx="3958444" cy="1125855"/>
            <a:chOff x="-2971800" y="2811205"/>
            <a:chExt cx="3958444" cy="1125855"/>
          </a:xfrm>
        </p:grpSpPr>
        <p:sp>
          <p:nvSpPr>
            <p:cNvPr id="58" name="Cloud 57"/>
            <p:cNvSpPr/>
            <p:nvPr/>
          </p:nvSpPr>
          <p:spPr>
            <a:xfrm>
              <a:off x="-2971800" y="2811205"/>
              <a:ext cx="3958444" cy="1125855"/>
            </a:xfrm>
            <a:prstGeom prst="cloud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-2675769" y="3035578"/>
              <a:ext cx="36624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To understand, G let’s consider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the gravitational formula</a:t>
              </a:r>
            </a:p>
          </p:txBody>
        </p:sp>
      </p:grpSp>
      <p:grpSp>
        <p:nvGrpSpPr>
          <p:cNvPr id="28" name="Group 20"/>
          <p:cNvGrpSpPr/>
          <p:nvPr/>
        </p:nvGrpSpPr>
        <p:grpSpPr>
          <a:xfrm>
            <a:off x="5553004" y="666713"/>
            <a:ext cx="2788827" cy="1336825"/>
            <a:chOff x="6224543" y="457112"/>
            <a:chExt cx="2788827" cy="1336825"/>
          </a:xfrm>
        </p:grpSpPr>
        <p:sp>
          <p:nvSpPr>
            <p:cNvPr id="90" name="Cloud 89"/>
            <p:cNvSpPr/>
            <p:nvPr/>
          </p:nvSpPr>
          <p:spPr>
            <a:xfrm>
              <a:off x="6224543" y="457112"/>
              <a:ext cx="2788827" cy="1336825"/>
            </a:xfrm>
            <a:prstGeom prst="cloud">
              <a:avLst/>
            </a:prstGeom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389868" y="593523"/>
              <a:ext cx="22860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Suppose that, </a:t>
              </a:r>
            </a:p>
            <a:p>
              <a:pPr algn="ctr"/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 = 1 </a:t>
              </a:r>
            </a:p>
            <a:p>
              <a:pPr algn="ctr"/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and r = 1, then G = F</a:t>
              </a:r>
              <a:endParaRPr lang="en-US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Oval 7"/>
          <p:cNvSpPr/>
          <p:nvPr/>
        </p:nvSpPr>
        <p:spPr>
          <a:xfrm>
            <a:off x="7278421" y="1371456"/>
            <a:ext cx="695914" cy="32789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2145" y="1927830"/>
            <a:ext cx="51700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Universal gravitation constant is numerically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equal to the force of attraction between two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unit masses placed at unit distance apart. 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243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8" grpId="0" animBg="1"/>
      <p:bldP spid="2" grpId="0" animBg="1"/>
      <p:bldP spid="3" grpId="0"/>
      <p:bldP spid="4" grpId="0"/>
      <p:bldP spid="10" grpId="0"/>
      <p:bldP spid="13" grpId="0"/>
      <p:bldP spid="15" grpId="0"/>
      <p:bldP spid="16" grpId="0"/>
      <p:bldP spid="91" grpId="0" animBg="1"/>
      <p:bldP spid="91" grpId="1" animBg="1"/>
      <p:bldP spid="41" grpId="0"/>
      <p:bldP spid="42" grpId="0"/>
      <p:bldP spid="44" grpId="0"/>
      <p:bldP spid="45" grpId="0"/>
      <p:bldP spid="52" grpId="0"/>
      <p:bldP spid="60" grpId="0" animBg="1"/>
      <p:bldP spid="61" grpId="0"/>
      <p:bldP spid="64" grpId="0"/>
      <p:bldP spid="65" grpId="0"/>
      <p:bldP spid="66" grpId="0"/>
      <p:bldP spid="67" grpId="0"/>
      <p:bldP spid="74" grpId="0"/>
      <p:bldP spid="74" grpId="1"/>
      <p:bldP spid="78" grpId="0"/>
      <p:bldP spid="78" grpId="1"/>
      <p:bldP spid="79" grpId="0"/>
      <p:bldP spid="79" grpId="1"/>
      <p:bldP spid="82" grpId="0" animBg="1"/>
      <p:bldP spid="82" grpId="1" animBg="1"/>
      <p:bldP spid="99" grpId="0" animBg="1"/>
      <p:bldP spid="8" grpId="0" animBg="1"/>
      <p:bldP spid="8" grpId="1" animBg="1"/>
      <p:bldP spid="70" grpId="0" build="p"/>
      <p:bldP spid="70" grpI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875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466" y="590550"/>
            <a:ext cx="6308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Universal Gravitation constant is numerically equal to,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965392" y="1010885"/>
            <a:ext cx="7429150" cy="400110"/>
            <a:chOff x="965392" y="1010885"/>
            <a:chExt cx="7429150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965392" y="1010885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63258" y="1010885"/>
              <a:ext cx="70312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unit masses placed at unit 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65392" y="1480373"/>
            <a:ext cx="7387472" cy="400110"/>
            <a:chOff x="965392" y="1480373"/>
            <a:chExt cx="7387472" cy="400110"/>
          </a:xfrm>
        </p:grpSpPr>
        <p:sp>
          <p:nvSpPr>
            <p:cNvPr id="7" name="TextBox 6"/>
            <p:cNvSpPr txBox="1"/>
            <p:nvPr/>
          </p:nvSpPr>
          <p:spPr>
            <a:xfrm>
              <a:off x="965392" y="1480373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63258" y="1480373"/>
              <a:ext cx="69896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placed at unit 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65392" y="1949861"/>
            <a:ext cx="6882526" cy="400110"/>
            <a:chOff x="965392" y="1949861"/>
            <a:chExt cx="6882526" cy="400110"/>
          </a:xfrm>
        </p:grpSpPr>
        <p:sp>
          <p:nvSpPr>
            <p:cNvPr id="9" name="TextBox 8"/>
            <p:cNvSpPr txBox="1"/>
            <p:nvPr/>
          </p:nvSpPr>
          <p:spPr>
            <a:xfrm>
              <a:off x="965392" y="1949861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3258" y="1949861"/>
              <a:ext cx="648466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placed at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65392" y="2419350"/>
            <a:ext cx="4933275" cy="707886"/>
            <a:chOff x="965392" y="2419350"/>
            <a:chExt cx="4933275" cy="707886"/>
          </a:xfrm>
        </p:grpSpPr>
        <p:sp>
          <p:nvSpPr>
            <p:cNvPr id="11" name="TextBox 10"/>
            <p:cNvSpPr txBox="1"/>
            <p:nvPr/>
          </p:nvSpPr>
          <p:spPr>
            <a:xfrm>
              <a:off x="965392" y="24193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63258" y="2419350"/>
              <a:ext cx="453540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at any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86154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3875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466" y="590550"/>
            <a:ext cx="6308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Universal Gravitation constant is numerically equal to,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965392" y="1010885"/>
            <a:ext cx="7429150" cy="2116351"/>
            <a:chOff x="965392" y="2230219"/>
            <a:chExt cx="7429150" cy="1915127"/>
          </a:xfrm>
        </p:grpSpPr>
        <p:sp>
          <p:nvSpPr>
            <p:cNvPr id="5" name="TextBox 4"/>
            <p:cNvSpPr txBox="1"/>
            <p:nvPr/>
          </p:nvSpPr>
          <p:spPr>
            <a:xfrm>
              <a:off x="965392" y="2230219"/>
              <a:ext cx="397866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63258" y="2230219"/>
              <a:ext cx="7031284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unit masses placed at unit 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965392" y="2655068"/>
              <a:ext cx="412292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63258" y="2655068"/>
              <a:ext cx="6989606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placed at unit 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65392" y="3079917"/>
              <a:ext cx="383438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63258" y="3079917"/>
              <a:ext cx="6484660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placed at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65392" y="3504766"/>
              <a:ext cx="412292" cy="362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63258" y="3504766"/>
              <a:ext cx="4535409" cy="640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Force of attraction between any masses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at any distance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Picture 12" descr="white_Gravitation Theory.pptx - PowerPoin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760" t="32265" r="40000" b="11291"/>
          <a:stretch/>
        </p:blipFill>
        <p:spPr>
          <a:xfrm>
            <a:off x="2218434" y="2266518"/>
            <a:ext cx="3267966" cy="251503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4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2025" y="990600"/>
            <a:ext cx="457200" cy="457200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2294634" y="3581184"/>
            <a:ext cx="3124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310369" y="3770585"/>
            <a:ext cx="29260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3206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686" y="666750"/>
            <a:ext cx="3823226" cy="461665"/>
          </a:xfrm>
          <a:prstGeom prst="rect">
            <a:avLst/>
          </a:prstGeom>
          <a:ln w="28575">
            <a:solidFill>
              <a:schemeClr val="tx1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Newton's law of gravitation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1186" y="1251287"/>
            <a:ext cx="76835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Every particle of matter attracts every other particle of matter with a</a:t>
            </a:r>
          </a:p>
          <a:p>
            <a:r>
              <a:rPr lang="en-US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force which is directly proportional to the product of their masses and </a:t>
            </a:r>
          </a:p>
          <a:p>
            <a:r>
              <a:rPr lang="en-US" sz="20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inversely proportional to the square of the distance between them.</a:t>
            </a:r>
            <a:endParaRPr lang="en-US" sz="20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2185" y="2644745"/>
            <a:ext cx="6592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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06629" y="2644745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712185" y="3086040"/>
            <a:ext cx="908853" cy="781110"/>
            <a:chOff x="712185" y="3086040"/>
            <a:chExt cx="908853" cy="781110"/>
          </a:xfrm>
        </p:grpSpPr>
        <p:grpSp>
          <p:nvGrpSpPr>
            <p:cNvPr id="53" name="Group 52"/>
            <p:cNvGrpSpPr/>
            <p:nvPr/>
          </p:nvGrpSpPr>
          <p:grpSpPr>
            <a:xfrm>
              <a:off x="1227890" y="3086040"/>
              <a:ext cx="393148" cy="781110"/>
              <a:chOff x="1227890" y="3390840"/>
              <a:chExt cx="393148" cy="78111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227890" y="3390840"/>
                <a:ext cx="31451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237600" y="37718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" name="Straight Connector 9"/>
              <p:cNvCxnSpPr/>
              <p:nvPr/>
            </p:nvCxnSpPr>
            <p:spPr>
              <a:xfrm rot="10800000">
                <a:off x="1247126" y="3792538"/>
                <a:ext cx="27432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712185" y="3257550"/>
              <a:ext cx="6432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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" name="Oval 13"/>
          <p:cNvSpPr/>
          <p:nvPr/>
        </p:nvSpPr>
        <p:spPr>
          <a:xfrm>
            <a:off x="2412999" y="2517775"/>
            <a:ext cx="182880" cy="18288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4832350" y="2517775"/>
            <a:ext cx="182880" cy="18288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00600" y="2571750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286000" y="2628900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19400" y="278130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6514" y="280041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667000" y="2752725"/>
            <a:ext cx="731520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4069080" y="2762250"/>
            <a:ext cx="731520" cy="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848225" y="632996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16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87757" y="632996"/>
            <a:ext cx="301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00675" y="632996"/>
            <a:ext cx="1535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Mass of body A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48225" y="895350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1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87757" y="895350"/>
            <a:ext cx="301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00675" y="895350"/>
            <a:ext cx="15359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Mass of body B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8225" y="1166396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187757" y="1166396"/>
            <a:ext cx="301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400675" y="1166396"/>
            <a:ext cx="24526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Distance between A and B</a:t>
            </a:r>
            <a:endParaRPr lang="en-U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712185" y="3848040"/>
            <a:ext cx="1243486" cy="781110"/>
            <a:chOff x="712185" y="3848040"/>
            <a:chExt cx="1243486" cy="781110"/>
          </a:xfrm>
        </p:grpSpPr>
        <p:sp>
          <p:nvSpPr>
            <p:cNvPr id="37" name="TextBox 36"/>
            <p:cNvSpPr txBox="1"/>
            <p:nvPr/>
          </p:nvSpPr>
          <p:spPr>
            <a:xfrm>
              <a:off x="712185" y="4102040"/>
              <a:ext cx="64325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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181100" y="3848040"/>
              <a:ext cx="774571" cy="781110"/>
              <a:chOff x="1181100" y="4152840"/>
              <a:chExt cx="774571" cy="781110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1181100" y="4152840"/>
                <a:ext cx="77457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000" b="1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351900" y="45338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 rot="10800000">
                <a:off x="1292860" y="4579938"/>
                <a:ext cx="54864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6" name="TextBox 45"/>
          <p:cNvSpPr txBox="1"/>
          <p:nvPr/>
        </p:nvSpPr>
        <p:spPr>
          <a:xfrm>
            <a:off x="1905000" y="3918287"/>
            <a:ext cx="374237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 is a constant of proportionality </a:t>
            </a:r>
          </a:p>
          <a:p>
            <a:r>
              <a:rPr lang="en-US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known as universal gravitational </a:t>
            </a:r>
          </a:p>
          <a:p>
            <a:r>
              <a:rPr lang="en-US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constant.</a:t>
            </a:r>
            <a:endParaRPr lang="en-US" sz="2000" b="1" i="1" baseline="30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581400" y="238710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30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2571090" y="2605190"/>
            <a:ext cx="914400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902840" y="2605190"/>
            <a:ext cx="914400" cy="0"/>
          </a:xfrm>
          <a:prstGeom prst="straightConnector1">
            <a:avLst/>
          </a:prstGeom>
          <a:ln w="28575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2514600" y="3155950"/>
            <a:ext cx="1689100" cy="781110"/>
            <a:chOff x="2514600" y="3155950"/>
            <a:chExt cx="1689100" cy="781110"/>
          </a:xfrm>
        </p:grpSpPr>
        <p:sp>
          <p:nvSpPr>
            <p:cNvPr id="55" name="Rectangle 54"/>
            <p:cNvSpPr/>
            <p:nvPr/>
          </p:nvSpPr>
          <p:spPr>
            <a:xfrm>
              <a:off x="2514600" y="3155950"/>
              <a:ext cx="1689100" cy="762000"/>
            </a:xfrm>
            <a:prstGeom prst="rect">
              <a:avLst/>
            </a:prstGeom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603500" y="3381405"/>
              <a:ext cx="6705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  = 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77215" y="3155950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548015" y="353695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 rot="10800000">
              <a:off x="3488975" y="3581460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142336" y="3381405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G.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070100" y="2381250"/>
            <a:ext cx="370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20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991100" y="2343150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20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84185" y="800040"/>
            <a:ext cx="1293175" cy="40011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Statement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838200" y="1200150"/>
            <a:ext cx="2570194" cy="990600"/>
            <a:chOff x="6489700" y="2571750"/>
            <a:chExt cx="2570194" cy="990600"/>
          </a:xfrm>
        </p:grpSpPr>
        <p:sp>
          <p:nvSpPr>
            <p:cNvPr id="56" name="Cloud 55"/>
            <p:cNvSpPr/>
            <p:nvPr/>
          </p:nvSpPr>
          <p:spPr>
            <a:xfrm>
              <a:off x="6489700" y="2571750"/>
              <a:ext cx="2438400" cy="990600"/>
            </a:xfrm>
            <a:prstGeom prst="cloud">
              <a:avLst/>
            </a:prstGeom>
            <a:solidFill>
              <a:srgbClr val="0070C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693156" y="2705040"/>
              <a:ext cx="236673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There exists a force </a:t>
              </a:r>
            </a:p>
            <a:p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of attraction </a:t>
              </a:r>
              <a:endParaRPr lang="en-US" sz="2000" b="1" baseline="30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810000" y="1123950"/>
            <a:ext cx="2819400" cy="1200150"/>
            <a:chOff x="6489700" y="2571750"/>
            <a:chExt cx="2819400" cy="1200150"/>
          </a:xfrm>
        </p:grpSpPr>
        <p:sp>
          <p:nvSpPr>
            <p:cNvPr id="60" name="Cloud 59"/>
            <p:cNvSpPr/>
            <p:nvPr/>
          </p:nvSpPr>
          <p:spPr>
            <a:xfrm>
              <a:off x="6489700" y="2571750"/>
              <a:ext cx="2819400" cy="1200150"/>
            </a:xfrm>
            <a:prstGeom prst="cloud">
              <a:avLst/>
            </a:prstGeom>
            <a:solidFill>
              <a:srgbClr val="0070C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693156" y="2765564"/>
              <a:ext cx="259737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This force is called as </a:t>
              </a:r>
            </a:p>
            <a:p>
              <a:r>
                <a:rPr lang="en-US" sz="20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gravitational force (F)</a:t>
              </a:r>
              <a:endParaRPr lang="en-US" sz="2000" b="1" baseline="30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33400" y="1123950"/>
            <a:ext cx="3047889" cy="1371600"/>
            <a:chOff x="6489700" y="2571750"/>
            <a:chExt cx="3047889" cy="1371600"/>
          </a:xfrm>
        </p:grpSpPr>
        <p:sp>
          <p:nvSpPr>
            <p:cNvPr id="66" name="Cloud 65"/>
            <p:cNvSpPr/>
            <p:nvPr/>
          </p:nvSpPr>
          <p:spPr>
            <a:xfrm>
              <a:off x="6489700" y="2571750"/>
              <a:ext cx="2971800" cy="1371600"/>
            </a:xfrm>
            <a:prstGeom prst="cloud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693156" y="2765564"/>
              <a:ext cx="284443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This force is directly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proportional to product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of mass 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581400" y="895350"/>
            <a:ext cx="4038600" cy="1666677"/>
            <a:chOff x="6489700" y="2571749"/>
            <a:chExt cx="3657600" cy="1590477"/>
          </a:xfrm>
        </p:grpSpPr>
        <p:sp>
          <p:nvSpPr>
            <p:cNvPr id="69" name="Cloud 68"/>
            <p:cNvSpPr/>
            <p:nvPr/>
          </p:nvSpPr>
          <p:spPr>
            <a:xfrm>
              <a:off x="6489700" y="2571749"/>
              <a:ext cx="3657600" cy="1590477"/>
            </a:xfrm>
            <a:prstGeom prst="cloud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833059" y="2765564"/>
              <a:ext cx="2957559" cy="969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This force is inversely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proportional to square of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distance between the masses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049333" y="1152725"/>
            <a:ext cx="2438400" cy="1095296"/>
            <a:chOff x="-2971800" y="2841764"/>
            <a:chExt cx="2438400" cy="1095296"/>
          </a:xfrm>
        </p:grpSpPr>
        <p:sp>
          <p:nvSpPr>
            <p:cNvPr id="72" name="Cloud 71"/>
            <p:cNvSpPr/>
            <p:nvPr/>
          </p:nvSpPr>
          <p:spPr>
            <a:xfrm>
              <a:off x="-2971800" y="2841764"/>
              <a:ext cx="2438400" cy="1095296"/>
            </a:xfrm>
            <a:prstGeom prst="cloud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-2675769" y="3035578"/>
              <a:ext cx="210205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If we introduce a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constant (G)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30797" y="1220030"/>
            <a:ext cx="2173412" cy="822913"/>
            <a:chOff x="-2873832" y="2890140"/>
            <a:chExt cx="2173412" cy="822913"/>
          </a:xfrm>
        </p:grpSpPr>
        <p:sp>
          <p:nvSpPr>
            <p:cNvPr id="74" name="Cloud 73"/>
            <p:cNvSpPr/>
            <p:nvPr/>
          </p:nvSpPr>
          <p:spPr>
            <a:xfrm>
              <a:off x="-2873832" y="2890140"/>
              <a:ext cx="2015206" cy="822913"/>
            </a:xfrm>
            <a:prstGeom prst="cloud">
              <a:avLst/>
            </a:prstGeom>
            <a:ln/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-2675769" y="3035578"/>
              <a:ext cx="19753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Let’s consider…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3662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20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4000"/>
                            </p:stCondLst>
                            <p:childTnLst>
                              <p:par>
                                <p:cTn id="2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20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  <p:bldP spid="5" grpId="0"/>
      <p:bldP spid="6" grpId="0"/>
      <p:bldP spid="14" grpId="0" animBg="1"/>
      <p:bldP spid="15" grpId="0" animBg="1"/>
      <p:bldP spid="17" grpId="0"/>
      <p:bldP spid="18" grpId="0"/>
      <p:bldP spid="19" grpId="0"/>
      <p:bldP spid="20" grpId="0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46" grpId="0" build="p"/>
      <p:bldP spid="47" grpId="0"/>
      <p:bldP spid="51" grpId="0"/>
      <p:bldP spid="52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466" y="590550"/>
            <a:ext cx="4451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Dimension of Gravitation constant is,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977595" y="1047750"/>
            <a:ext cx="1930850" cy="400110"/>
            <a:chOff x="977595" y="1047750"/>
            <a:chExt cx="1930850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977595" y="104775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75461" y="1047750"/>
              <a:ext cx="15329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869334" y="1047750"/>
            <a:ext cx="1930850" cy="400110"/>
            <a:chOff x="3869334" y="1047750"/>
            <a:chExt cx="1930850" cy="400110"/>
          </a:xfrm>
        </p:grpSpPr>
        <p:sp>
          <p:nvSpPr>
            <p:cNvPr id="6" name="TextBox 5"/>
            <p:cNvSpPr txBox="1"/>
            <p:nvPr/>
          </p:nvSpPr>
          <p:spPr>
            <a:xfrm>
              <a:off x="3869334" y="10477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67200" y="1047750"/>
              <a:ext cx="15329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84809" y="1573500"/>
            <a:ext cx="2093554" cy="400110"/>
            <a:chOff x="984809" y="1573500"/>
            <a:chExt cx="2093554" cy="400110"/>
          </a:xfrm>
        </p:grpSpPr>
        <p:sp>
          <p:nvSpPr>
            <p:cNvPr id="8" name="TextBox 7"/>
            <p:cNvSpPr txBox="1"/>
            <p:nvPr/>
          </p:nvSpPr>
          <p:spPr>
            <a:xfrm>
              <a:off x="984809" y="157350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75461" y="1573500"/>
              <a:ext cx="170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869334" y="1573500"/>
            <a:ext cx="2015809" cy="400110"/>
            <a:chOff x="3869334" y="1573500"/>
            <a:chExt cx="2015809" cy="400110"/>
          </a:xfrm>
        </p:grpSpPr>
        <p:sp>
          <p:nvSpPr>
            <p:cNvPr id="10" name="TextBox 9"/>
            <p:cNvSpPr txBox="1"/>
            <p:nvPr/>
          </p:nvSpPr>
          <p:spPr>
            <a:xfrm>
              <a:off x="3869334" y="157350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67200" y="1573500"/>
              <a:ext cx="16179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709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466" y="590550"/>
            <a:ext cx="44518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Dimension of Gravitation constant is,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5"/>
          <p:cNvGrpSpPr/>
          <p:nvPr/>
        </p:nvGrpSpPr>
        <p:grpSpPr>
          <a:xfrm>
            <a:off x="977595" y="1047750"/>
            <a:ext cx="4907548" cy="925860"/>
            <a:chOff x="977595" y="2190750"/>
            <a:chExt cx="4907548" cy="925860"/>
          </a:xfrm>
        </p:grpSpPr>
        <p:sp>
          <p:nvSpPr>
            <p:cNvPr id="5" name="TextBox 4"/>
            <p:cNvSpPr txBox="1"/>
            <p:nvPr/>
          </p:nvSpPr>
          <p:spPr>
            <a:xfrm>
              <a:off x="977595" y="219075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75461" y="2190750"/>
              <a:ext cx="15329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69334" y="21907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67200" y="2190750"/>
              <a:ext cx="15329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77595" y="271650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5461" y="2716500"/>
              <a:ext cx="17029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–2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69334" y="271650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67200" y="2716500"/>
              <a:ext cx="16179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 M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–1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L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T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]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81930" y="4167505"/>
            <a:ext cx="21611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Dimensions of ‘G’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1799" y="416750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39229" y="4167505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[M</a:t>
            </a:r>
            <a:r>
              <a:rPr lang="en-US" sz="2000" b="1" baseline="30000" dirty="0"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30000" dirty="0"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69567" y="2521151"/>
            <a:ext cx="1379423" cy="685800"/>
          </a:xfrm>
          <a:prstGeom prst="roundRect">
            <a:avLst/>
          </a:prstGeom>
          <a:noFill/>
          <a:ln>
            <a:solidFill>
              <a:srgbClr val="FF64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40665" y="2449975"/>
            <a:ext cx="950901" cy="774700"/>
            <a:chOff x="4258747" y="1131570"/>
            <a:chExt cx="950901" cy="774700"/>
          </a:xfrm>
        </p:grpSpPr>
        <p:sp>
          <p:nvSpPr>
            <p:cNvPr id="18" name="TextBox 17"/>
            <p:cNvSpPr txBox="1"/>
            <p:nvPr/>
          </p:nvSpPr>
          <p:spPr>
            <a:xfrm>
              <a:off x="4284147" y="1131570"/>
              <a:ext cx="8803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[F][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258747" y="1506160"/>
              <a:ext cx="9509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[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 rot="10800000">
              <a:off x="4327327" y="1525270"/>
              <a:ext cx="7315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204382" y="262148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513871" y="2449975"/>
            <a:ext cx="2353529" cy="774700"/>
            <a:chOff x="5531953" y="1131570"/>
            <a:chExt cx="2353529" cy="774700"/>
          </a:xfrm>
        </p:grpSpPr>
        <p:sp>
          <p:nvSpPr>
            <p:cNvPr id="23" name="TextBox 22"/>
            <p:cNvSpPr txBox="1"/>
            <p:nvPr/>
          </p:nvSpPr>
          <p:spPr>
            <a:xfrm>
              <a:off x="5531953" y="1131570"/>
              <a:ext cx="23535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[M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–2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] [M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 rot="10800000">
              <a:off x="5565717" y="1525270"/>
              <a:ext cx="2286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6111438" y="1506160"/>
              <a:ext cx="1194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[M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193165" y="320239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57138" y="3195980"/>
            <a:ext cx="1364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[M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1184960" y="2086755"/>
            <a:ext cx="1673758" cy="421696"/>
          </a:xfrm>
          <a:prstGeom prst="curvedDownArrow">
            <a:avLst>
              <a:gd name="adj1" fmla="val 44346"/>
              <a:gd name="adj2" fmla="val 89863"/>
              <a:gd name="adj3" fmla="val 26463"/>
            </a:avLst>
          </a:prstGeom>
          <a:solidFill>
            <a:srgbClr val="6600CC"/>
          </a:solidFill>
          <a:ln>
            <a:solidFill>
              <a:srgbClr val="66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467100" y="3577040"/>
            <a:ext cx="565650" cy="659680"/>
          </a:xfrm>
          <a:prstGeom prst="straightConnector1">
            <a:avLst/>
          </a:prstGeom>
          <a:ln w="57150">
            <a:solidFill>
              <a:srgbClr val="3333FF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41095" y="266608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9728" y="266608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245947" y="2488980"/>
            <a:ext cx="774571" cy="715375"/>
            <a:chOff x="3292501" y="1135071"/>
            <a:chExt cx="774571" cy="715375"/>
          </a:xfrm>
        </p:grpSpPr>
        <p:sp>
          <p:nvSpPr>
            <p:cNvPr id="33" name="TextBox 32"/>
            <p:cNvSpPr txBox="1"/>
            <p:nvPr/>
          </p:nvSpPr>
          <p:spPr>
            <a:xfrm>
              <a:off x="3397963" y="1135071"/>
              <a:ext cx="5405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Fr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292501" y="1450336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3334454" y="1512226"/>
              <a:ext cx="650534" cy="0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5200" y="1504950"/>
            <a:ext cx="457200" cy="45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105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 animBg="1"/>
      <p:bldP spid="21" grpId="0"/>
      <p:bldP spid="21" grpId="1"/>
      <p:bldP spid="26" grpId="0"/>
      <p:bldP spid="26" grpId="1"/>
      <p:bldP spid="27" grpId="0"/>
      <p:bldP spid="27" grpId="1"/>
      <p:bldP spid="28" grpId="0" animBg="1"/>
      <p:bldP spid="28" grpId="1" animBg="1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7466" y="590550"/>
            <a:ext cx="5384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value of Gravitation constant in SI unit is,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063320" y="1057275"/>
            <a:ext cx="2675605" cy="400110"/>
            <a:chOff x="1063320" y="1057275"/>
            <a:chExt cx="2675605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1063320" y="1057275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61186" y="1072664"/>
              <a:ext cx="2277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11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318070" y="1057275"/>
            <a:ext cx="2714077" cy="400110"/>
            <a:chOff x="4318070" y="1057275"/>
            <a:chExt cx="2714077" cy="400110"/>
          </a:xfrm>
        </p:grpSpPr>
        <p:sp>
          <p:nvSpPr>
            <p:cNvPr id="6" name="TextBox 5"/>
            <p:cNvSpPr txBox="1"/>
            <p:nvPr/>
          </p:nvSpPr>
          <p:spPr>
            <a:xfrm>
              <a:off x="4318070" y="1057275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715936" y="1072664"/>
              <a:ext cx="2316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–11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63320" y="1589483"/>
            <a:ext cx="2714077" cy="400110"/>
            <a:chOff x="1063320" y="1589483"/>
            <a:chExt cx="2714077" cy="400110"/>
          </a:xfrm>
        </p:grpSpPr>
        <p:sp>
          <p:nvSpPr>
            <p:cNvPr id="8" name="TextBox 7"/>
            <p:cNvSpPr txBox="1"/>
            <p:nvPr/>
          </p:nvSpPr>
          <p:spPr>
            <a:xfrm>
              <a:off x="1063320" y="1589483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61186" y="1604872"/>
              <a:ext cx="2316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–21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4318070" y="1589483"/>
            <a:ext cx="2722541" cy="400110"/>
            <a:chOff x="4318070" y="1589483"/>
            <a:chExt cx="2722541" cy="400110"/>
          </a:xfrm>
        </p:grpSpPr>
        <p:sp>
          <p:nvSpPr>
            <p:cNvPr id="10" name="TextBox 9"/>
            <p:cNvSpPr txBox="1"/>
            <p:nvPr/>
          </p:nvSpPr>
          <p:spPr>
            <a:xfrm>
              <a:off x="4318070" y="1589483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715936" y="1604872"/>
              <a:ext cx="2324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–30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3016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7466" y="590550"/>
            <a:ext cx="53848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 value of Gravitation constant in SI unit is, 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5"/>
          <p:cNvGrpSpPr/>
          <p:nvPr/>
        </p:nvGrpSpPr>
        <p:grpSpPr>
          <a:xfrm>
            <a:off x="1063320" y="1057275"/>
            <a:ext cx="5977291" cy="932318"/>
            <a:chOff x="977595" y="2343150"/>
            <a:chExt cx="5977291" cy="932318"/>
          </a:xfrm>
        </p:grpSpPr>
        <p:sp>
          <p:nvSpPr>
            <p:cNvPr id="5" name="TextBox 4"/>
            <p:cNvSpPr txBox="1"/>
            <p:nvPr/>
          </p:nvSpPr>
          <p:spPr>
            <a:xfrm>
              <a:off x="977595" y="234315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75461" y="2358539"/>
              <a:ext cx="2277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11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32345" y="23431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30211" y="2358539"/>
              <a:ext cx="2316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–11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77595" y="2875358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5461" y="2890747"/>
              <a:ext cx="2316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–21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32345" y="2875358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30211" y="2890747"/>
              <a:ext cx="23246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6.67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10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–30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Nm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/ kg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914400" y="2419350"/>
            <a:ext cx="4800600" cy="833996"/>
          </a:xfrm>
          <a:prstGeom prst="round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TextBox 13"/>
          <p:cNvSpPr txBox="1"/>
          <p:nvPr/>
        </p:nvSpPr>
        <p:spPr>
          <a:xfrm>
            <a:off x="970177" y="2440616"/>
            <a:ext cx="13425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Value of G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52723" y="244061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5617" y="2440616"/>
            <a:ext cx="24370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6.67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–11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Nm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/kg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52723" y="2797461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25617" y="2797461"/>
            <a:ext cx="28977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6.67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–8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dyne cm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/gm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0" y="1009650"/>
            <a:ext cx="457200" cy="45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6769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2000" y="2571750"/>
            <a:ext cx="5949257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CHARACTERISTICS OF GRAVITATIONAL LAW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3031183"/>
            <a:ext cx="3691010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VECTOR REPRESENTATION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611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800040"/>
            <a:ext cx="4118435" cy="400110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Characteristic of Gravitational Law</a:t>
            </a:r>
            <a:endParaRPr lang="en-US" sz="2000" b="1" baseline="-25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3350" y="1438668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1)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0089" y="1438668"/>
            <a:ext cx="7372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gravitational force is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independent of the intervening medium.</a:t>
            </a:r>
            <a:endParaRPr lang="en-US" sz="20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3350" y="1804039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0089" y="1804039"/>
            <a:ext cx="5232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gravitational force is a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conservative force.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3350" y="2169410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0089" y="2169410"/>
            <a:ext cx="48047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force exerted by the first particle on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second is exactly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equal and opposite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to the force exerted by the second particle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on the first.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3350" y="3458111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4)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0089" y="3458111"/>
            <a:ext cx="43324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gravitational forces between two particles act along the line joining the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two particles and they form an </a:t>
            </a:r>
          </a:p>
          <a:p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action–reaction pair.</a:t>
            </a:r>
            <a:endParaRPr lang="en-US" sz="2000" b="1" baseline="-250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473700" y="708146"/>
            <a:ext cx="1689100" cy="781110"/>
            <a:chOff x="2514600" y="3155950"/>
            <a:chExt cx="1689100" cy="781110"/>
          </a:xfrm>
        </p:grpSpPr>
        <p:sp>
          <p:nvSpPr>
            <p:cNvPr id="12" name="Rounded Rectangle 11"/>
            <p:cNvSpPr/>
            <p:nvPr/>
          </p:nvSpPr>
          <p:spPr>
            <a:xfrm>
              <a:off x="2514600" y="3155950"/>
              <a:ext cx="1689100" cy="762000"/>
            </a:xfrm>
            <a:prstGeom prst="roundRect">
              <a:avLst/>
            </a:prstGeom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03500" y="3381405"/>
              <a:ext cx="6705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  = 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77215" y="3155950"/>
              <a:ext cx="7745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48015" y="353695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3488975" y="3581460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142336" y="3381405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G.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4472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Arrow Connector 38"/>
          <p:cNvCxnSpPr/>
          <p:nvPr/>
        </p:nvCxnSpPr>
        <p:spPr>
          <a:xfrm>
            <a:off x="731520" y="1702377"/>
            <a:ext cx="640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6"/>
          <p:cNvGrpSpPr/>
          <p:nvPr/>
        </p:nvGrpSpPr>
        <p:grpSpPr>
          <a:xfrm>
            <a:off x="600061" y="692841"/>
            <a:ext cx="6063455" cy="430887"/>
            <a:chOff x="600061" y="692841"/>
            <a:chExt cx="6063455" cy="430887"/>
          </a:xfrm>
        </p:grpSpPr>
        <p:sp>
          <p:nvSpPr>
            <p:cNvPr id="3" name="TextBox 2"/>
            <p:cNvSpPr txBox="1"/>
            <p:nvPr/>
          </p:nvSpPr>
          <p:spPr>
            <a:xfrm>
              <a:off x="600061" y="692841"/>
              <a:ext cx="6063455" cy="430887"/>
            </a:xfrm>
            <a:prstGeom prst="rect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Vector Representation of Gravitational Force (F)</a:t>
              </a:r>
              <a:endPara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6238876" y="759618"/>
              <a:ext cx="228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Oval 15"/>
          <p:cNvSpPr/>
          <p:nvPr/>
        </p:nvSpPr>
        <p:spPr>
          <a:xfrm>
            <a:off x="657225" y="1630939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038725" y="1630939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7200" y="1235622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76800" y="1235622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57"/>
          <p:cNvGrpSpPr/>
          <p:nvPr/>
        </p:nvGrpSpPr>
        <p:grpSpPr>
          <a:xfrm>
            <a:off x="1104551" y="1167986"/>
            <a:ext cx="495649" cy="458191"/>
            <a:chOff x="3371200" y="1599269"/>
            <a:chExt cx="495649" cy="458191"/>
          </a:xfrm>
        </p:grpSpPr>
        <p:sp>
          <p:nvSpPr>
            <p:cNvPr id="30" name="TextBox 29"/>
            <p:cNvSpPr txBox="1"/>
            <p:nvPr/>
          </p:nvSpPr>
          <p:spPr>
            <a:xfrm>
              <a:off x="3371200" y="1657350"/>
              <a:ext cx="49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76838" y="1599269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70"/>
          <p:cNvGrpSpPr/>
          <p:nvPr/>
        </p:nvGrpSpPr>
        <p:grpSpPr>
          <a:xfrm>
            <a:off x="685006" y="1772132"/>
            <a:ext cx="2058194" cy="182880"/>
            <a:chOff x="1294606" y="2155437"/>
            <a:chExt cx="2058194" cy="182880"/>
          </a:xfrm>
        </p:grpSpPr>
        <p:cxnSp>
          <p:nvCxnSpPr>
            <p:cNvPr id="33" name="Straight Arrow Connector 32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203960" y="224608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73"/>
          <p:cNvGrpSpPr/>
          <p:nvPr/>
        </p:nvGrpSpPr>
        <p:grpSpPr>
          <a:xfrm flipH="1">
            <a:off x="3105150" y="1770665"/>
            <a:ext cx="2058194" cy="182880"/>
            <a:chOff x="1294606" y="2144927"/>
            <a:chExt cx="2058194" cy="182880"/>
          </a:xfrm>
        </p:grpSpPr>
        <p:cxnSp>
          <p:nvCxnSpPr>
            <p:cNvPr id="36" name="Straight Arrow Connector 35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>
              <a:off x="1203960" y="223557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2787457" y="163824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9600" y="2438401"/>
            <a:ext cx="961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Vector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828800" y="2438401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(Magnitude) 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1090212" y="2819402"/>
            <a:ext cx="0" cy="38734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286014" y="2438401"/>
            <a:ext cx="1374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(Direction)</a:t>
            </a:r>
          </a:p>
        </p:txBody>
      </p:sp>
      <p:grpSp>
        <p:nvGrpSpPr>
          <p:cNvPr id="8" name="Group 53"/>
          <p:cNvGrpSpPr/>
          <p:nvPr/>
        </p:nvGrpSpPr>
        <p:grpSpPr>
          <a:xfrm>
            <a:off x="533400" y="1997622"/>
            <a:ext cx="7312195" cy="400110"/>
            <a:chOff x="533400" y="1997622"/>
            <a:chExt cx="7312195" cy="400110"/>
          </a:xfrm>
        </p:grpSpPr>
        <p:sp>
          <p:nvSpPr>
            <p:cNvPr id="41" name="TextBox 40"/>
            <p:cNvSpPr txBox="1"/>
            <p:nvPr/>
          </p:nvSpPr>
          <p:spPr>
            <a:xfrm>
              <a:off x="533400" y="1997622"/>
              <a:ext cx="73121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The 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force (F </a:t>
              </a:r>
              <a:r>
                <a:rPr lang="en-US" sz="2000" b="1" baseline="-250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) exerted on particle 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by particle 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is given by, 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000" b="1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3" name="Straight Arrow Connector 52"/>
            <p:cNvCxnSpPr/>
            <p:nvPr/>
          </p:nvCxnSpPr>
          <p:spPr>
            <a:xfrm>
              <a:off x="1799651" y="2049675"/>
              <a:ext cx="228600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55"/>
          <p:cNvGrpSpPr/>
          <p:nvPr/>
        </p:nvGrpSpPr>
        <p:grpSpPr>
          <a:xfrm>
            <a:off x="807058" y="3307816"/>
            <a:ext cx="566309" cy="400110"/>
            <a:chOff x="802133" y="3260666"/>
            <a:chExt cx="566309" cy="400110"/>
          </a:xfrm>
        </p:grpSpPr>
        <p:sp>
          <p:nvSpPr>
            <p:cNvPr id="49" name="TextBox 48"/>
            <p:cNvSpPr txBox="1"/>
            <p:nvPr/>
          </p:nvSpPr>
          <p:spPr>
            <a:xfrm>
              <a:off x="802133" y="3260666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>
              <a:off x="890115" y="3322579"/>
              <a:ext cx="2286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1480428" y="2438401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grpSp>
        <p:nvGrpSpPr>
          <p:cNvPr id="10" name="Group 60"/>
          <p:cNvGrpSpPr/>
          <p:nvPr/>
        </p:nvGrpSpPr>
        <p:grpSpPr>
          <a:xfrm>
            <a:off x="1467949" y="2986060"/>
            <a:ext cx="2229768" cy="1043623"/>
            <a:chOff x="2593692" y="3138964"/>
            <a:chExt cx="2229768" cy="1043623"/>
          </a:xfrm>
        </p:grpSpPr>
        <p:sp>
          <p:nvSpPr>
            <p:cNvPr id="59" name="Cloud Callout 58"/>
            <p:cNvSpPr/>
            <p:nvPr/>
          </p:nvSpPr>
          <p:spPr>
            <a:xfrm>
              <a:off x="2593692" y="3138964"/>
              <a:ext cx="2229768" cy="1043623"/>
            </a:xfrm>
            <a:prstGeom prst="cloudCallout">
              <a:avLst>
                <a:gd name="adj1" fmla="val -60369"/>
                <a:gd name="adj2" fmla="val -9906"/>
              </a:avLst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2815584" y="3338108"/>
              <a:ext cx="176426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Force acting on </a:t>
              </a:r>
            </a:p>
            <a:p>
              <a:pPr algn="ctr"/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 due to </a:t>
              </a:r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dirty="0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480428" y="330781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grpSp>
        <p:nvGrpSpPr>
          <p:cNvPr id="11" name="Group 66"/>
          <p:cNvGrpSpPr/>
          <p:nvPr/>
        </p:nvGrpSpPr>
        <p:grpSpPr>
          <a:xfrm>
            <a:off x="2074572" y="3123513"/>
            <a:ext cx="979755" cy="768716"/>
            <a:chOff x="3810000" y="3082896"/>
            <a:chExt cx="979755" cy="768716"/>
          </a:xfrm>
        </p:grpSpPr>
        <p:sp>
          <p:nvSpPr>
            <p:cNvPr id="63" name="TextBox 62"/>
            <p:cNvSpPr txBox="1"/>
            <p:nvPr/>
          </p:nvSpPr>
          <p:spPr>
            <a:xfrm>
              <a:off x="3810000" y="3082896"/>
              <a:ext cx="9797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08158" y="3451502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 flipH="1">
              <a:off x="3909016" y="3478403"/>
              <a:ext cx="781722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6" name="Straight Arrow Connector 65"/>
          <p:cNvCxnSpPr/>
          <p:nvPr/>
        </p:nvCxnSpPr>
        <p:spPr>
          <a:xfrm flipH="1" flipV="1">
            <a:off x="2563656" y="2806702"/>
            <a:ext cx="0" cy="457200"/>
          </a:xfrm>
          <a:prstGeom prst="straightConnector1">
            <a:avLst/>
          </a:prstGeom>
          <a:ln w="38100">
            <a:solidFill>
              <a:srgbClr val="7030A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250491" y="3307816"/>
            <a:ext cx="1445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Vector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flipH="1" flipV="1">
            <a:off x="3973157" y="2790832"/>
            <a:ext cx="0" cy="457200"/>
          </a:xfrm>
          <a:prstGeom prst="straightConnector1">
            <a:avLst/>
          </a:prstGeom>
          <a:ln w="38100">
            <a:solidFill>
              <a:srgbClr val="008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69"/>
          <p:cNvGrpSpPr/>
          <p:nvPr/>
        </p:nvGrpSpPr>
        <p:grpSpPr>
          <a:xfrm>
            <a:off x="3639572" y="3567121"/>
            <a:ext cx="667171" cy="454629"/>
            <a:chOff x="3254270" y="3754933"/>
            <a:chExt cx="551381" cy="454629"/>
          </a:xfrm>
        </p:grpSpPr>
        <p:sp>
          <p:nvSpPr>
            <p:cNvPr id="71" name="TextBox 70"/>
            <p:cNvSpPr txBox="1"/>
            <p:nvPr/>
          </p:nvSpPr>
          <p:spPr>
            <a:xfrm>
              <a:off x="3254270" y="3809452"/>
              <a:ext cx="5513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000" b="1" i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324553" y="3754933"/>
              <a:ext cx="2758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72"/>
          <p:cNvGrpSpPr/>
          <p:nvPr/>
        </p:nvGrpSpPr>
        <p:grpSpPr>
          <a:xfrm>
            <a:off x="4134502" y="971550"/>
            <a:ext cx="4495800" cy="1352259"/>
            <a:chOff x="7391400" y="1230410"/>
            <a:chExt cx="4495800" cy="1352259"/>
          </a:xfrm>
        </p:grpSpPr>
        <p:sp>
          <p:nvSpPr>
            <p:cNvPr id="74" name="Cloud Callout 73"/>
            <p:cNvSpPr/>
            <p:nvPr/>
          </p:nvSpPr>
          <p:spPr>
            <a:xfrm>
              <a:off x="7391400" y="1230410"/>
              <a:ext cx="4495800" cy="1352259"/>
            </a:xfrm>
            <a:prstGeom prst="cloudCallout">
              <a:avLst>
                <a:gd name="adj1" fmla="val -47172"/>
                <a:gd name="adj2" fmla="val 164636"/>
              </a:avLst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178491" y="1466558"/>
              <a:ext cx="26358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is a unit vector drawn 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844991" y="1466558"/>
              <a:ext cx="98475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Where 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" name="Group 79"/>
            <p:cNvGrpSpPr/>
            <p:nvPr/>
          </p:nvGrpSpPr>
          <p:grpSpPr>
            <a:xfrm>
              <a:off x="8626451" y="1399991"/>
              <a:ext cx="667170" cy="466677"/>
              <a:chOff x="6981513" y="1514513"/>
              <a:chExt cx="667170" cy="466677"/>
            </a:xfrm>
          </p:grpSpPr>
          <p:sp>
            <p:nvSpPr>
              <p:cNvPr id="79" name="TextBox 78"/>
              <p:cNvSpPr txBox="1"/>
              <p:nvPr/>
            </p:nvSpPr>
            <p:spPr>
              <a:xfrm>
                <a:off x="6981513" y="1581080"/>
                <a:ext cx="6671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sz="2000" b="1" i="1" dirty="0" smtClean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12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7070486" y="1514513"/>
                <a:ext cx="3337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^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7893338" y="1847628"/>
              <a:ext cx="357097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from particle 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to particle 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Rounded Rectangle 80"/>
          <p:cNvSpPr/>
          <p:nvPr/>
        </p:nvSpPr>
        <p:spPr>
          <a:xfrm>
            <a:off x="783082" y="3943350"/>
            <a:ext cx="2645917" cy="800009"/>
          </a:xfrm>
          <a:prstGeom prst="round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498260" y="4143299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Group 85"/>
          <p:cNvGrpSpPr/>
          <p:nvPr/>
        </p:nvGrpSpPr>
        <p:grpSpPr>
          <a:xfrm>
            <a:off x="2933351" y="4085072"/>
            <a:ext cx="495649" cy="459408"/>
            <a:chOff x="3254270" y="3750154"/>
            <a:chExt cx="495649" cy="459408"/>
          </a:xfrm>
        </p:grpSpPr>
        <p:sp>
          <p:nvSpPr>
            <p:cNvPr id="87" name="TextBox 86"/>
            <p:cNvSpPr txBox="1"/>
            <p:nvPr/>
          </p:nvSpPr>
          <p:spPr>
            <a:xfrm>
              <a:off x="3254270" y="3809452"/>
              <a:ext cx="49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261596" y="375015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94"/>
          <p:cNvGrpSpPr/>
          <p:nvPr/>
        </p:nvGrpSpPr>
        <p:grpSpPr>
          <a:xfrm>
            <a:off x="1954366" y="3943350"/>
            <a:ext cx="979755" cy="800009"/>
            <a:chOff x="1954366" y="3943350"/>
            <a:chExt cx="979755" cy="800009"/>
          </a:xfrm>
        </p:grpSpPr>
        <p:sp>
          <p:nvSpPr>
            <p:cNvPr id="83" name="TextBox 82"/>
            <p:cNvSpPr txBox="1"/>
            <p:nvPr/>
          </p:nvSpPr>
          <p:spPr>
            <a:xfrm>
              <a:off x="1954366" y="3943350"/>
              <a:ext cx="9797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2191022" y="4343249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5" name="Straight Connector 84"/>
            <p:cNvCxnSpPr/>
            <p:nvPr/>
          </p:nvCxnSpPr>
          <p:spPr>
            <a:xfrm flipH="1">
              <a:off x="2018605" y="4355524"/>
              <a:ext cx="781722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Double Bracket 91"/>
            <p:cNvSpPr/>
            <p:nvPr/>
          </p:nvSpPr>
          <p:spPr>
            <a:xfrm>
              <a:off x="1954366" y="4023879"/>
              <a:ext cx="929895" cy="638175"/>
            </a:xfrm>
            <a:prstGeom prst="bracketPair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Group 93"/>
          <p:cNvGrpSpPr/>
          <p:nvPr/>
        </p:nvGrpSpPr>
        <p:grpSpPr>
          <a:xfrm>
            <a:off x="807058" y="4143299"/>
            <a:ext cx="566309" cy="400110"/>
            <a:chOff x="839082" y="4185745"/>
            <a:chExt cx="566309" cy="400110"/>
          </a:xfrm>
        </p:grpSpPr>
        <p:sp>
          <p:nvSpPr>
            <p:cNvPr id="90" name="TextBox 89"/>
            <p:cNvSpPr txBox="1"/>
            <p:nvPr/>
          </p:nvSpPr>
          <p:spPr>
            <a:xfrm>
              <a:off x="839082" y="4185745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3" name="Straight Arrow Connector 92"/>
            <p:cNvCxnSpPr/>
            <p:nvPr/>
          </p:nvCxnSpPr>
          <p:spPr>
            <a:xfrm>
              <a:off x="920440" y="4220629"/>
              <a:ext cx="2286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Straight Arrow Connector 97"/>
          <p:cNvCxnSpPr/>
          <p:nvPr/>
        </p:nvCxnSpPr>
        <p:spPr>
          <a:xfrm>
            <a:off x="3429000" y="1664277"/>
            <a:ext cx="914400" cy="0"/>
          </a:xfrm>
          <a:prstGeom prst="straightConnector1">
            <a:avLst/>
          </a:prstGeom>
          <a:ln w="28575">
            <a:solidFill>
              <a:srgbClr val="99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98"/>
          <p:cNvGrpSpPr/>
          <p:nvPr/>
        </p:nvGrpSpPr>
        <p:grpSpPr>
          <a:xfrm>
            <a:off x="3352800" y="1226067"/>
            <a:ext cx="566309" cy="400110"/>
            <a:chOff x="1783773" y="1226067"/>
            <a:chExt cx="566309" cy="400110"/>
          </a:xfrm>
        </p:grpSpPr>
        <p:sp>
          <p:nvSpPr>
            <p:cNvPr id="100" name="TextBox 99"/>
            <p:cNvSpPr txBox="1"/>
            <p:nvPr/>
          </p:nvSpPr>
          <p:spPr>
            <a:xfrm>
              <a:off x="1783773" y="1226067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</a:p>
          </p:txBody>
        </p:sp>
        <p:cxnSp>
          <p:nvCxnSpPr>
            <p:cNvPr id="101" name="Straight Arrow Connector 100"/>
            <p:cNvCxnSpPr/>
            <p:nvPr/>
          </p:nvCxnSpPr>
          <p:spPr>
            <a:xfrm>
              <a:off x="1880715" y="1274704"/>
              <a:ext cx="228600" cy="0"/>
            </a:xfrm>
            <a:prstGeom prst="straightConnector1">
              <a:avLst/>
            </a:prstGeom>
            <a:ln w="19050">
              <a:solidFill>
                <a:srgbClr val="99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64823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  <p:bldP spid="19" grpId="0"/>
      <p:bldP spid="38" grpId="0"/>
      <p:bldP spid="46" grpId="0"/>
      <p:bldP spid="47" grpId="0"/>
      <p:bldP spid="52" grpId="0"/>
      <p:bldP spid="58" grpId="0"/>
      <p:bldP spid="62" grpId="0"/>
      <p:bldP spid="68" grpId="0"/>
      <p:bldP spid="81" grpId="0" animBg="1"/>
      <p:bldP spid="8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00061" y="692841"/>
            <a:ext cx="6063455" cy="430887"/>
            <a:chOff x="600061" y="692841"/>
            <a:chExt cx="6063455" cy="430887"/>
          </a:xfrm>
        </p:grpSpPr>
        <p:sp>
          <p:nvSpPr>
            <p:cNvPr id="3" name="TextBox 2"/>
            <p:cNvSpPr txBox="1"/>
            <p:nvPr/>
          </p:nvSpPr>
          <p:spPr>
            <a:xfrm>
              <a:off x="600061" y="692841"/>
              <a:ext cx="6063455" cy="430887"/>
            </a:xfrm>
            <a:prstGeom prst="rect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Vector Representation of Gravitational Force (F)</a:t>
              </a:r>
              <a:endPara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6238876" y="759618"/>
              <a:ext cx="228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"/>
          <p:cNvGrpSpPr/>
          <p:nvPr/>
        </p:nvGrpSpPr>
        <p:grpSpPr>
          <a:xfrm>
            <a:off x="5302339" y="1099506"/>
            <a:ext cx="3326199" cy="1127185"/>
            <a:chOff x="5302339" y="1175706"/>
            <a:chExt cx="3326199" cy="1127185"/>
          </a:xfrm>
        </p:grpSpPr>
        <p:grpSp>
          <p:nvGrpSpPr>
            <p:cNvPr id="6" name="Group 7"/>
            <p:cNvGrpSpPr/>
            <p:nvPr/>
          </p:nvGrpSpPr>
          <p:grpSpPr>
            <a:xfrm>
              <a:off x="5302339" y="1175706"/>
              <a:ext cx="3326199" cy="1127185"/>
              <a:chOff x="6203537" y="2951067"/>
              <a:chExt cx="3321950" cy="1106135"/>
            </a:xfrm>
          </p:grpSpPr>
          <p:grpSp>
            <p:nvGrpSpPr>
              <p:cNvPr id="7" name="Group 8"/>
              <p:cNvGrpSpPr/>
              <p:nvPr/>
            </p:nvGrpSpPr>
            <p:grpSpPr>
              <a:xfrm>
                <a:off x="6203537" y="2951067"/>
                <a:ext cx="3321950" cy="1106135"/>
                <a:chOff x="-2898950" y="2987133"/>
                <a:chExt cx="2122436" cy="74810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3" name="Cloud 12"/>
                <p:cNvSpPr/>
                <p:nvPr/>
              </p:nvSpPr>
              <p:spPr>
                <a:xfrm>
                  <a:off x="-2898950" y="2987133"/>
                  <a:ext cx="2122436" cy="748103"/>
                </a:xfrm>
                <a:prstGeom prst="cloud">
                  <a:avLst/>
                </a:prstGeom>
                <a:ln/>
                <a:effectLst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-2690607" y="3096278"/>
                  <a:ext cx="1801573" cy="47875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Similarly lets get a </a:t>
                  </a:r>
                </a:p>
                <a:p>
                  <a:r>
                    <a:rPr lang="en-US" sz="2000" b="1" dirty="0" smtClean="0">
                      <a:latin typeface="Times New Roman" pitchFamily="18" charset="0"/>
                      <a:cs typeface="Times New Roman" pitchFamily="18" charset="0"/>
                    </a:rPr>
                    <a:t>representation for         </a:t>
                  </a:r>
                  <a:endParaRPr lang="en-US" sz="2000" b="1" baseline="30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11" name="TextBox 10"/>
              <p:cNvSpPr txBox="1"/>
              <p:nvPr/>
            </p:nvSpPr>
            <p:spPr>
              <a:xfrm>
                <a:off x="8588555" y="3419603"/>
                <a:ext cx="565586" cy="3926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en-US" sz="20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5" name="Straight Arrow Connector 14"/>
            <p:cNvCxnSpPr/>
            <p:nvPr/>
          </p:nvCxnSpPr>
          <p:spPr>
            <a:xfrm>
              <a:off x="7789546" y="1711483"/>
              <a:ext cx="2286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Oval 22"/>
          <p:cNvSpPr/>
          <p:nvPr/>
        </p:nvSpPr>
        <p:spPr>
          <a:xfrm>
            <a:off x="625475" y="159760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200" y="1200150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76800" y="1200150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0"/>
          <p:cNvGrpSpPr/>
          <p:nvPr/>
        </p:nvGrpSpPr>
        <p:grpSpPr>
          <a:xfrm>
            <a:off x="685006" y="1772132"/>
            <a:ext cx="2058194" cy="182880"/>
            <a:chOff x="1294606" y="2155437"/>
            <a:chExt cx="2058194" cy="182880"/>
          </a:xfrm>
        </p:grpSpPr>
        <p:cxnSp>
          <p:nvCxnSpPr>
            <p:cNvPr id="28" name="Straight Arrow Connector 27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1203960" y="224608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73"/>
          <p:cNvGrpSpPr/>
          <p:nvPr/>
        </p:nvGrpSpPr>
        <p:grpSpPr>
          <a:xfrm flipH="1">
            <a:off x="3105150" y="1770665"/>
            <a:ext cx="2058194" cy="182880"/>
            <a:chOff x="1294606" y="2144927"/>
            <a:chExt cx="2058194" cy="182880"/>
          </a:xfrm>
        </p:grpSpPr>
        <p:cxnSp>
          <p:nvCxnSpPr>
            <p:cNvPr id="31" name="Straight Arrow Connector 30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1203960" y="223557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773168" y="163824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41"/>
          <p:cNvGrpSpPr/>
          <p:nvPr/>
        </p:nvGrpSpPr>
        <p:grpSpPr>
          <a:xfrm>
            <a:off x="533400" y="1997622"/>
            <a:ext cx="7312195" cy="400110"/>
            <a:chOff x="533400" y="1997622"/>
            <a:chExt cx="7312195" cy="400110"/>
          </a:xfrm>
        </p:grpSpPr>
        <p:sp>
          <p:nvSpPr>
            <p:cNvPr id="43" name="TextBox 42"/>
            <p:cNvSpPr txBox="1"/>
            <p:nvPr/>
          </p:nvSpPr>
          <p:spPr>
            <a:xfrm>
              <a:off x="533400" y="1997622"/>
              <a:ext cx="73121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The 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force (F </a:t>
              </a:r>
              <a:r>
                <a:rPr lang="en-US" sz="2000" b="1" baseline="-25000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exerted on particle m</a:t>
              </a:r>
              <a:r>
                <a:rPr lang="en-US" sz="2000" b="1" baseline="-250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by particle m</a:t>
              </a:r>
              <a:r>
                <a:rPr lang="en-US" sz="2000" b="1" baseline="-25000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is given by, </a:t>
              </a:r>
              <a:r>
                <a:rPr lang="en-US" sz="20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000" b="1" baseline="-25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>
              <a:off x="1799651" y="2049675"/>
              <a:ext cx="228600" cy="0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/>
          <p:cNvSpPr txBox="1"/>
          <p:nvPr/>
        </p:nvSpPr>
        <p:spPr>
          <a:xfrm>
            <a:off x="609600" y="2438401"/>
            <a:ext cx="9612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Vector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828800" y="2438401"/>
            <a:ext cx="16145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(Magnitude) 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1090212" y="2819402"/>
            <a:ext cx="0" cy="387348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286014" y="2438401"/>
            <a:ext cx="1374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(Direction)</a:t>
            </a:r>
          </a:p>
        </p:txBody>
      </p:sp>
      <p:grpSp>
        <p:nvGrpSpPr>
          <p:cNvPr id="12" name="Group 48"/>
          <p:cNvGrpSpPr/>
          <p:nvPr/>
        </p:nvGrpSpPr>
        <p:grpSpPr>
          <a:xfrm>
            <a:off x="807058" y="3307816"/>
            <a:ext cx="566309" cy="400110"/>
            <a:chOff x="802133" y="3260666"/>
            <a:chExt cx="566309" cy="400110"/>
          </a:xfrm>
        </p:grpSpPr>
        <p:sp>
          <p:nvSpPr>
            <p:cNvPr id="50" name="TextBox 49"/>
            <p:cNvSpPr txBox="1"/>
            <p:nvPr/>
          </p:nvSpPr>
          <p:spPr>
            <a:xfrm>
              <a:off x="802133" y="3260666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890115" y="3322579"/>
              <a:ext cx="2286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1480428" y="2438401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grpSp>
        <p:nvGrpSpPr>
          <p:cNvPr id="16" name="Group 58"/>
          <p:cNvGrpSpPr/>
          <p:nvPr/>
        </p:nvGrpSpPr>
        <p:grpSpPr>
          <a:xfrm>
            <a:off x="1828800" y="2938434"/>
            <a:ext cx="2057400" cy="1043623"/>
            <a:chOff x="1828800" y="2938434"/>
            <a:chExt cx="2057400" cy="1043623"/>
          </a:xfrm>
        </p:grpSpPr>
        <p:sp>
          <p:nvSpPr>
            <p:cNvPr id="57" name="Cloud Callout 56"/>
            <p:cNvSpPr/>
            <p:nvPr/>
          </p:nvSpPr>
          <p:spPr>
            <a:xfrm>
              <a:off x="1828800" y="2938434"/>
              <a:ext cx="2057400" cy="1043623"/>
            </a:xfrm>
            <a:prstGeom prst="cloudCallout">
              <a:avLst>
                <a:gd name="adj1" fmla="val -72434"/>
                <a:gd name="adj2" fmla="val -3848"/>
              </a:avLst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011070" y="3133151"/>
              <a:ext cx="176426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Force acting on </a:t>
              </a:r>
            </a:p>
            <a:p>
              <a:pPr algn="ctr"/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 due to </a:t>
              </a:r>
              <a:r>
                <a:rPr lang="en-US" b="1" i="1" dirty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1480428" y="3307816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cxnSp>
        <p:nvCxnSpPr>
          <p:cNvPr id="77" name="Straight Arrow Connector 76"/>
          <p:cNvCxnSpPr/>
          <p:nvPr/>
        </p:nvCxnSpPr>
        <p:spPr>
          <a:xfrm flipH="1" flipV="1">
            <a:off x="2563656" y="2806702"/>
            <a:ext cx="0" cy="457200"/>
          </a:xfrm>
          <a:prstGeom prst="straightConnector1">
            <a:avLst/>
          </a:prstGeom>
          <a:ln w="38100">
            <a:solidFill>
              <a:srgbClr val="7030A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78"/>
          <p:cNvGrpSpPr/>
          <p:nvPr/>
        </p:nvGrpSpPr>
        <p:grpSpPr>
          <a:xfrm>
            <a:off x="2074572" y="3123513"/>
            <a:ext cx="979755" cy="768716"/>
            <a:chOff x="3810000" y="3082896"/>
            <a:chExt cx="979755" cy="768716"/>
          </a:xfrm>
        </p:grpSpPr>
        <p:sp>
          <p:nvSpPr>
            <p:cNvPr id="80" name="TextBox 79"/>
            <p:cNvSpPr txBox="1"/>
            <p:nvPr/>
          </p:nvSpPr>
          <p:spPr>
            <a:xfrm>
              <a:off x="3810000" y="3082896"/>
              <a:ext cx="9797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108158" y="3451502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2" name="Straight Connector 81"/>
            <p:cNvCxnSpPr/>
            <p:nvPr/>
          </p:nvCxnSpPr>
          <p:spPr>
            <a:xfrm flipH="1">
              <a:off x="3909016" y="3478403"/>
              <a:ext cx="781722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Straight Arrow Connector 94"/>
          <p:cNvCxnSpPr/>
          <p:nvPr/>
        </p:nvCxnSpPr>
        <p:spPr>
          <a:xfrm flipH="1" flipV="1">
            <a:off x="3973157" y="2790832"/>
            <a:ext cx="0" cy="457200"/>
          </a:xfrm>
          <a:prstGeom prst="straightConnector1">
            <a:avLst/>
          </a:prstGeom>
          <a:ln w="38100">
            <a:solidFill>
              <a:srgbClr val="008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3250491" y="3307816"/>
            <a:ext cx="1445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Unit Vector</a:t>
            </a:r>
          </a:p>
        </p:txBody>
      </p:sp>
      <p:grpSp>
        <p:nvGrpSpPr>
          <p:cNvPr id="18" name="Group 107"/>
          <p:cNvGrpSpPr/>
          <p:nvPr/>
        </p:nvGrpSpPr>
        <p:grpSpPr>
          <a:xfrm>
            <a:off x="3639573" y="3567121"/>
            <a:ext cx="667170" cy="454629"/>
            <a:chOff x="3254270" y="3754933"/>
            <a:chExt cx="551380" cy="454629"/>
          </a:xfrm>
        </p:grpSpPr>
        <p:sp>
          <p:nvSpPr>
            <p:cNvPr id="109" name="TextBox 108"/>
            <p:cNvSpPr txBox="1"/>
            <p:nvPr/>
          </p:nvSpPr>
          <p:spPr>
            <a:xfrm>
              <a:off x="3254270" y="3809452"/>
              <a:ext cx="5513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000" b="1" i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324553" y="3754933"/>
              <a:ext cx="2758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9" name="Rounded Rectangle 118"/>
          <p:cNvSpPr/>
          <p:nvPr/>
        </p:nvSpPr>
        <p:spPr>
          <a:xfrm>
            <a:off x="783082" y="3943350"/>
            <a:ext cx="2645917" cy="800009"/>
          </a:xfrm>
          <a:prstGeom prst="roundRect">
            <a:avLst/>
          </a:prstGeom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498260" y="4143299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120"/>
          <p:cNvGrpSpPr/>
          <p:nvPr/>
        </p:nvGrpSpPr>
        <p:grpSpPr>
          <a:xfrm>
            <a:off x="2933351" y="4085072"/>
            <a:ext cx="497252" cy="459408"/>
            <a:chOff x="3254270" y="3750154"/>
            <a:chExt cx="497252" cy="459408"/>
          </a:xfrm>
        </p:grpSpPr>
        <p:sp>
          <p:nvSpPr>
            <p:cNvPr id="122" name="TextBox 121"/>
            <p:cNvSpPr txBox="1"/>
            <p:nvPr/>
          </p:nvSpPr>
          <p:spPr>
            <a:xfrm>
              <a:off x="3254270" y="3809452"/>
              <a:ext cx="4972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3261596" y="3750154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Group 123"/>
          <p:cNvGrpSpPr/>
          <p:nvPr/>
        </p:nvGrpSpPr>
        <p:grpSpPr>
          <a:xfrm>
            <a:off x="1954366" y="3943350"/>
            <a:ext cx="979755" cy="800009"/>
            <a:chOff x="1954366" y="3943350"/>
            <a:chExt cx="979755" cy="800009"/>
          </a:xfrm>
        </p:grpSpPr>
        <p:sp>
          <p:nvSpPr>
            <p:cNvPr id="125" name="TextBox 124"/>
            <p:cNvSpPr txBox="1"/>
            <p:nvPr/>
          </p:nvSpPr>
          <p:spPr>
            <a:xfrm>
              <a:off x="1954366" y="3943350"/>
              <a:ext cx="9797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2191022" y="4343249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7" name="Straight Connector 126"/>
            <p:cNvCxnSpPr/>
            <p:nvPr/>
          </p:nvCxnSpPr>
          <p:spPr>
            <a:xfrm flipH="1">
              <a:off x="2018605" y="4355524"/>
              <a:ext cx="781722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Double Bracket 127"/>
            <p:cNvSpPr/>
            <p:nvPr/>
          </p:nvSpPr>
          <p:spPr>
            <a:xfrm>
              <a:off x="1954366" y="4023879"/>
              <a:ext cx="929895" cy="638175"/>
            </a:xfrm>
            <a:prstGeom prst="bracketPair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Group 128"/>
          <p:cNvGrpSpPr/>
          <p:nvPr/>
        </p:nvGrpSpPr>
        <p:grpSpPr>
          <a:xfrm>
            <a:off x="807058" y="4143299"/>
            <a:ext cx="566309" cy="400110"/>
            <a:chOff x="839082" y="4185745"/>
            <a:chExt cx="566309" cy="400110"/>
          </a:xfrm>
        </p:grpSpPr>
        <p:sp>
          <p:nvSpPr>
            <p:cNvPr id="130" name="TextBox 129"/>
            <p:cNvSpPr txBox="1"/>
            <p:nvPr/>
          </p:nvSpPr>
          <p:spPr>
            <a:xfrm>
              <a:off x="839082" y="4185745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1" name="Straight Arrow Connector 130"/>
            <p:cNvCxnSpPr/>
            <p:nvPr/>
          </p:nvCxnSpPr>
          <p:spPr>
            <a:xfrm>
              <a:off x="920440" y="4220629"/>
              <a:ext cx="22860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2" name="Straight Arrow Connector 131"/>
          <p:cNvCxnSpPr/>
          <p:nvPr/>
        </p:nvCxnSpPr>
        <p:spPr>
          <a:xfrm>
            <a:off x="4347850" y="1664277"/>
            <a:ext cx="659125" cy="0"/>
          </a:xfrm>
          <a:prstGeom prst="straightConnector1">
            <a:avLst/>
          </a:prstGeom>
          <a:ln w="28575">
            <a:solidFill>
              <a:srgbClr val="00B0F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57"/>
          <p:cNvGrpSpPr/>
          <p:nvPr/>
        </p:nvGrpSpPr>
        <p:grpSpPr>
          <a:xfrm>
            <a:off x="4191000" y="1123536"/>
            <a:ext cx="495649" cy="458191"/>
            <a:chOff x="3371200" y="1599269"/>
            <a:chExt cx="495649" cy="458191"/>
          </a:xfrm>
        </p:grpSpPr>
        <p:sp>
          <p:nvSpPr>
            <p:cNvPr id="134" name="TextBox 133"/>
            <p:cNvSpPr txBox="1"/>
            <p:nvPr/>
          </p:nvSpPr>
          <p:spPr>
            <a:xfrm>
              <a:off x="3371200" y="1657350"/>
              <a:ext cx="49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3376838" y="1599269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Oval 23"/>
          <p:cNvSpPr/>
          <p:nvPr/>
        </p:nvSpPr>
        <p:spPr>
          <a:xfrm>
            <a:off x="5006975" y="1588077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3" name="Straight Arrow Connector 72"/>
          <p:cNvCxnSpPr/>
          <p:nvPr/>
        </p:nvCxnSpPr>
        <p:spPr>
          <a:xfrm>
            <a:off x="1358896" y="1702377"/>
            <a:ext cx="914400" cy="0"/>
          </a:xfrm>
          <a:prstGeom prst="straightConnector1">
            <a:avLst/>
          </a:prstGeom>
          <a:ln w="28575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73"/>
          <p:cNvGrpSpPr/>
          <p:nvPr/>
        </p:nvGrpSpPr>
        <p:grpSpPr>
          <a:xfrm>
            <a:off x="1783773" y="1226067"/>
            <a:ext cx="566309" cy="400110"/>
            <a:chOff x="1783773" y="1226067"/>
            <a:chExt cx="566309" cy="400110"/>
          </a:xfrm>
        </p:grpSpPr>
        <p:sp>
          <p:nvSpPr>
            <p:cNvPr id="75" name="TextBox 74"/>
            <p:cNvSpPr txBox="1"/>
            <p:nvPr/>
          </p:nvSpPr>
          <p:spPr>
            <a:xfrm>
              <a:off x="1783773" y="1226067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-250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6" name="Straight Arrow Connector 75"/>
            <p:cNvCxnSpPr/>
            <p:nvPr/>
          </p:nvCxnSpPr>
          <p:spPr>
            <a:xfrm>
              <a:off x="1880715" y="1274704"/>
              <a:ext cx="228600" cy="0"/>
            </a:xfrm>
            <a:prstGeom prst="straightConnector1">
              <a:avLst/>
            </a:prstGeom>
            <a:ln w="19050">
              <a:solidFill>
                <a:srgbClr val="99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8406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26" grpId="0"/>
      <p:bldP spid="33" grpId="0"/>
      <p:bldP spid="45" grpId="0"/>
      <p:bldP spid="46" grpId="0"/>
      <p:bldP spid="48" grpId="0"/>
      <p:bldP spid="52" grpId="0"/>
      <p:bldP spid="60" grpId="0"/>
      <p:bldP spid="96" grpId="0"/>
      <p:bldP spid="119" grpId="0" animBg="1"/>
      <p:bldP spid="120" grpId="0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Arrow Connector 60"/>
          <p:cNvCxnSpPr/>
          <p:nvPr/>
        </p:nvCxnSpPr>
        <p:spPr>
          <a:xfrm>
            <a:off x="3405292" y="2699025"/>
            <a:ext cx="684108" cy="372270"/>
          </a:xfrm>
          <a:prstGeom prst="straightConnector1">
            <a:avLst/>
          </a:prstGeom>
          <a:ln w="28575">
            <a:solidFill>
              <a:srgbClr val="FF643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flipV="1">
            <a:off x="3405292" y="3454675"/>
            <a:ext cx="684108" cy="372270"/>
          </a:xfrm>
          <a:prstGeom prst="straightConnector1">
            <a:avLst/>
          </a:prstGeom>
          <a:ln w="28575">
            <a:solidFill>
              <a:srgbClr val="FF643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31520" y="1702377"/>
            <a:ext cx="64008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600061" y="692841"/>
            <a:ext cx="6063455" cy="430887"/>
            <a:chOff x="600061" y="692841"/>
            <a:chExt cx="6063455" cy="430887"/>
          </a:xfrm>
        </p:grpSpPr>
        <p:sp>
          <p:nvSpPr>
            <p:cNvPr id="3" name="TextBox 2"/>
            <p:cNvSpPr txBox="1"/>
            <p:nvPr/>
          </p:nvSpPr>
          <p:spPr>
            <a:xfrm>
              <a:off x="600061" y="692841"/>
              <a:ext cx="6063455" cy="430887"/>
            </a:xfrm>
            <a:prstGeom prst="rect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Vector Representation of Gravitational Force (F)</a:t>
              </a:r>
              <a:endParaRPr lang="en-US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6238876" y="759618"/>
              <a:ext cx="2286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Oval 4"/>
          <p:cNvSpPr/>
          <p:nvPr/>
        </p:nvSpPr>
        <p:spPr>
          <a:xfrm>
            <a:off x="625475" y="1597602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200150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6800" y="1200150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0"/>
          <p:cNvGrpSpPr/>
          <p:nvPr/>
        </p:nvGrpSpPr>
        <p:grpSpPr>
          <a:xfrm>
            <a:off x="685006" y="1772132"/>
            <a:ext cx="2058194" cy="182880"/>
            <a:chOff x="1294606" y="2155437"/>
            <a:chExt cx="2058194" cy="182880"/>
          </a:xfrm>
        </p:grpSpPr>
        <p:cxnSp>
          <p:nvCxnSpPr>
            <p:cNvPr id="9" name="Straight Arrow Connector 8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203960" y="224608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73"/>
          <p:cNvGrpSpPr/>
          <p:nvPr/>
        </p:nvGrpSpPr>
        <p:grpSpPr>
          <a:xfrm flipH="1">
            <a:off x="3105150" y="1770665"/>
            <a:ext cx="2058194" cy="182880"/>
            <a:chOff x="1294606" y="2144927"/>
            <a:chExt cx="2058194" cy="182880"/>
          </a:xfrm>
        </p:grpSpPr>
        <p:cxnSp>
          <p:nvCxnSpPr>
            <p:cNvPr id="12" name="Straight Arrow Connector 11"/>
            <p:cNvCxnSpPr/>
            <p:nvPr/>
          </p:nvCxnSpPr>
          <p:spPr>
            <a:xfrm rot="10800000">
              <a:off x="1295400" y="2240680"/>
              <a:ext cx="2057400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203960" y="2235573"/>
              <a:ext cx="182880" cy="158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2773168" y="1638240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429000" y="1664277"/>
            <a:ext cx="914400" cy="0"/>
          </a:xfrm>
          <a:prstGeom prst="straightConnector1">
            <a:avLst/>
          </a:prstGeom>
          <a:ln w="28575">
            <a:solidFill>
              <a:srgbClr val="99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352800" y="1226067"/>
            <a:ext cx="566309" cy="400110"/>
            <a:chOff x="1783773" y="1226067"/>
            <a:chExt cx="566309" cy="400110"/>
          </a:xfrm>
        </p:grpSpPr>
        <p:sp>
          <p:nvSpPr>
            <p:cNvPr id="17" name="TextBox 16"/>
            <p:cNvSpPr txBox="1"/>
            <p:nvPr/>
          </p:nvSpPr>
          <p:spPr>
            <a:xfrm>
              <a:off x="1783773" y="1226067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baseline="-250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1880715" y="1274704"/>
              <a:ext cx="228600" cy="0"/>
            </a:xfrm>
            <a:prstGeom prst="straightConnector1">
              <a:avLst/>
            </a:prstGeom>
            <a:ln w="19050">
              <a:solidFill>
                <a:srgbClr val="99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Straight Arrow Connector 18"/>
          <p:cNvCxnSpPr/>
          <p:nvPr/>
        </p:nvCxnSpPr>
        <p:spPr>
          <a:xfrm>
            <a:off x="4347850" y="1664277"/>
            <a:ext cx="659125" cy="0"/>
          </a:xfrm>
          <a:prstGeom prst="straightConnector1">
            <a:avLst/>
          </a:prstGeom>
          <a:ln w="28575">
            <a:solidFill>
              <a:srgbClr val="00B0F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57"/>
          <p:cNvGrpSpPr/>
          <p:nvPr/>
        </p:nvGrpSpPr>
        <p:grpSpPr>
          <a:xfrm>
            <a:off x="4191000" y="1123536"/>
            <a:ext cx="495649" cy="458191"/>
            <a:chOff x="3371200" y="1599269"/>
            <a:chExt cx="495649" cy="458191"/>
          </a:xfrm>
        </p:grpSpPr>
        <p:sp>
          <p:nvSpPr>
            <p:cNvPr id="21" name="TextBox 20"/>
            <p:cNvSpPr txBox="1"/>
            <p:nvPr/>
          </p:nvSpPr>
          <p:spPr>
            <a:xfrm>
              <a:off x="3371200" y="1657350"/>
              <a:ext cx="49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376838" y="1599269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Oval 22"/>
          <p:cNvSpPr/>
          <p:nvPr/>
        </p:nvSpPr>
        <p:spPr>
          <a:xfrm>
            <a:off x="5006975" y="1588077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358896" y="1702377"/>
            <a:ext cx="914400" cy="0"/>
          </a:xfrm>
          <a:prstGeom prst="straightConnector1">
            <a:avLst/>
          </a:prstGeom>
          <a:ln w="28575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783773" y="1226067"/>
            <a:ext cx="566309" cy="400110"/>
            <a:chOff x="1783773" y="1226067"/>
            <a:chExt cx="566309" cy="400110"/>
          </a:xfrm>
        </p:grpSpPr>
        <p:sp>
          <p:nvSpPr>
            <p:cNvPr id="27" name="TextBox 26"/>
            <p:cNvSpPr txBox="1"/>
            <p:nvPr/>
          </p:nvSpPr>
          <p:spPr>
            <a:xfrm>
              <a:off x="1783773" y="1226067"/>
              <a:ext cx="5663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F </a:t>
              </a:r>
              <a:r>
                <a:rPr lang="en-US" sz="2000" b="1" baseline="-250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-25000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1880715" y="1274704"/>
              <a:ext cx="228600" cy="0"/>
            </a:xfrm>
            <a:prstGeom prst="straightConnector1">
              <a:avLst/>
            </a:prstGeom>
            <a:ln w="19050">
              <a:solidFill>
                <a:srgbClr val="99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57"/>
          <p:cNvGrpSpPr/>
          <p:nvPr/>
        </p:nvGrpSpPr>
        <p:grpSpPr>
          <a:xfrm>
            <a:off x="1104551" y="1167986"/>
            <a:ext cx="495649" cy="458191"/>
            <a:chOff x="3371200" y="1599269"/>
            <a:chExt cx="495649" cy="458191"/>
          </a:xfrm>
        </p:grpSpPr>
        <p:sp>
          <p:nvSpPr>
            <p:cNvPr id="30" name="TextBox 29"/>
            <p:cNvSpPr txBox="1"/>
            <p:nvPr/>
          </p:nvSpPr>
          <p:spPr>
            <a:xfrm>
              <a:off x="3371200" y="1657350"/>
              <a:ext cx="4956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b="1" baseline="-25000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76838" y="1599269"/>
              <a:ext cx="3337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B0F0"/>
                  </a:solidFill>
                  <a:latin typeface="Times New Roman" pitchFamily="18" charset="0"/>
                  <a:cs typeface="Times New Roman" pitchFamily="18" charset="0"/>
                </a:rPr>
                <a:t>^</a:t>
              </a:r>
              <a:endParaRPr lang="en-US" sz="2000" b="1" baseline="300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Group 44"/>
          <p:cNvGrpSpPr/>
          <p:nvPr/>
        </p:nvGrpSpPr>
        <p:grpSpPr>
          <a:xfrm>
            <a:off x="783082" y="2365534"/>
            <a:ext cx="2645918" cy="800009"/>
            <a:chOff x="783082" y="2022543"/>
            <a:chExt cx="2645918" cy="800009"/>
          </a:xfrm>
        </p:grpSpPr>
        <p:sp>
          <p:nvSpPr>
            <p:cNvPr id="32" name="Rounded Rectangle 31"/>
            <p:cNvSpPr/>
            <p:nvPr/>
          </p:nvSpPr>
          <p:spPr>
            <a:xfrm>
              <a:off x="783082" y="2022543"/>
              <a:ext cx="2645917" cy="800009"/>
            </a:xfrm>
            <a:prstGeom prst="roundRect">
              <a:avLst/>
            </a:prstGeom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498260" y="2222492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7" name="Group 33"/>
            <p:cNvGrpSpPr/>
            <p:nvPr/>
          </p:nvGrpSpPr>
          <p:grpSpPr>
            <a:xfrm>
              <a:off x="2933351" y="2164265"/>
              <a:ext cx="495649" cy="459408"/>
              <a:chOff x="3254270" y="3750154"/>
              <a:chExt cx="495649" cy="459408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3254270" y="3809452"/>
                <a:ext cx="4956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sz="2000" b="1" baseline="-25000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261596" y="3750154"/>
                <a:ext cx="3337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^</a:t>
                </a:r>
                <a:endParaRPr lang="en-US" sz="2000" b="1" baseline="30000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2" name="Group 36"/>
            <p:cNvGrpSpPr/>
            <p:nvPr/>
          </p:nvGrpSpPr>
          <p:grpSpPr>
            <a:xfrm>
              <a:off x="1954366" y="2022543"/>
              <a:ext cx="979755" cy="800009"/>
              <a:chOff x="1954366" y="3943350"/>
              <a:chExt cx="979755" cy="800009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1954366" y="3943350"/>
                <a:ext cx="97975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-25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191022" y="4343249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40" name="Straight Connector 39"/>
              <p:cNvCxnSpPr/>
              <p:nvPr/>
            </p:nvCxnSpPr>
            <p:spPr>
              <a:xfrm flipH="1">
                <a:off x="2018605" y="4355524"/>
                <a:ext cx="781722" cy="0"/>
              </a:xfrm>
              <a:prstGeom prst="line">
                <a:avLst/>
              </a:prstGeom>
              <a:ln w="2857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Double Bracket 40"/>
              <p:cNvSpPr/>
              <p:nvPr/>
            </p:nvSpPr>
            <p:spPr>
              <a:xfrm>
                <a:off x="1954366" y="4023879"/>
                <a:ext cx="929895" cy="638175"/>
              </a:xfrm>
              <a:prstGeom prst="bracketPair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5" name="Group 41"/>
            <p:cNvGrpSpPr/>
            <p:nvPr/>
          </p:nvGrpSpPr>
          <p:grpSpPr>
            <a:xfrm>
              <a:off x="807058" y="2222492"/>
              <a:ext cx="566309" cy="400110"/>
              <a:chOff x="839082" y="4185745"/>
              <a:chExt cx="566309" cy="400110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839082" y="4185745"/>
                <a:ext cx="5663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21</a:t>
                </a:r>
                <a:endParaRPr lang="en-US" sz="20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44" name="Straight Arrow Connector 43"/>
              <p:cNvCxnSpPr/>
              <p:nvPr/>
            </p:nvCxnSpPr>
            <p:spPr>
              <a:xfrm>
                <a:off x="920440" y="4220629"/>
                <a:ext cx="228600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oup 58"/>
          <p:cNvGrpSpPr/>
          <p:nvPr/>
        </p:nvGrpSpPr>
        <p:grpSpPr>
          <a:xfrm>
            <a:off x="783082" y="3371941"/>
            <a:ext cx="2647521" cy="800009"/>
            <a:chOff x="783082" y="3943350"/>
            <a:chExt cx="2647521" cy="800009"/>
          </a:xfrm>
        </p:grpSpPr>
        <p:sp>
          <p:nvSpPr>
            <p:cNvPr id="46" name="Rounded Rectangle 45"/>
            <p:cNvSpPr/>
            <p:nvPr/>
          </p:nvSpPr>
          <p:spPr>
            <a:xfrm>
              <a:off x="783082" y="3943350"/>
              <a:ext cx="2645917" cy="800009"/>
            </a:xfrm>
            <a:prstGeom prst="roundRect">
              <a:avLst/>
            </a:prstGeom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498260" y="4143299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51" name="Group 47"/>
            <p:cNvGrpSpPr/>
            <p:nvPr/>
          </p:nvGrpSpPr>
          <p:grpSpPr>
            <a:xfrm>
              <a:off x="2933351" y="4085072"/>
              <a:ext cx="497252" cy="459408"/>
              <a:chOff x="3254270" y="3750154"/>
              <a:chExt cx="497252" cy="459408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3254270" y="3809452"/>
                <a:ext cx="49725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en-US" sz="2000" b="1" baseline="-25000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21</a:t>
                </a:r>
                <a:endParaRPr lang="en-US" sz="20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261596" y="3750154"/>
                <a:ext cx="3337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8000"/>
                    </a:solidFill>
                    <a:latin typeface="Times New Roman" pitchFamily="18" charset="0"/>
                    <a:cs typeface="Times New Roman" pitchFamily="18" charset="0"/>
                  </a:rPr>
                  <a:t>^</a:t>
                </a:r>
                <a:endParaRPr lang="en-US" sz="2000" b="1" baseline="30000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6" name="Group 50"/>
            <p:cNvGrpSpPr/>
            <p:nvPr/>
          </p:nvGrpSpPr>
          <p:grpSpPr>
            <a:xfrm>
              <a:off x="1954366" y="3943350"/>
              <a:ext cx="979755" cy="800009"/>
              <a:chOff x="1954366" y="3943350"/>
              <a:chExt cx="979755" cy="800009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1954366" y="3943350"/>
                <a:ext cx="97975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sz="2000" b="1" baseline="-25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-25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191022" y="4343249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54" name="Straight Connector 53"/>
              <p:cNvCxnSpPr/>
              <p:nvPr/>
            </p:nvCxnSpPr>
            <p:spPr>
              <a:xfrm flipH="1">
                <a:off x="2018605" y="4355524"/>
                <a:ext cx="781722" cy="0"/>
              </a:xfrm>
              <a:prstGeom prst="line">
                <a:avLst/>
              </a:prstGeom>
              <a:ln w="28575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Double Bracket 54"/>
              <p:cNvSpPr/>
              <p:nvPr/>
            </p:nvSpPr>
            <p:spPr>
              <a:xfrm>
                <a:off x="1954366" y="4023879"/>
                <a:ext cx="929895" cy="638175"/>
              </a:xfrm>
              <a:prstGeom prst="bracketPair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9" name="Group 55"/>
            <p:cNvGrpSpPr/>
            <p:nvPr/>
          </p:nvGrpSpPr>
          <p:grpSpPr>
            <a:xfrm>
              <a:off x="807058" y="4143299"/>
              <a:ext cx="566309" cy="400110"/>
              <a:chOff x="839082" y="4185745"/>
              <a:chExt cx="566309" cy="400110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839082" y="4185745"/>
                <a:ext cx="5663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en-US" sz="2000" b="1" baseline="-25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en-US" sz="20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58" name="Straight Arrow Connector 57"/>
              <p:cNvCxnSpPr/>
              <p:nvPr/>
            </p:nvCxnSpPr>
            <p:spPr>
              <a:xfrm>
                <a:off x="920440" y="4220629"/>
                <a:ext cx="228600" cy="0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Group 106"/>
          <p:cNvGrpSpPr/>
          <p:nvPr/>
        </p:nvGrpSpPr>
        <p:grpSpPr>
          <a:xfrm>
            <a:off x="4076700" y="3023122"/>
            <a:ext cx="1484159" cy="486063"/>
            <a:chOff x="4327525" y="3023122"/>
            <a:chExt cx="1484159" cy="486063"/>
          </a:xfrm>
        </p:grpSpPr>
        <p:sp>
          <p:nvSpPr>
            <p:cNvPr id="63" name="Rounded Rectangle 62"/>
            <p:cNvSpPr/>
            <p:nvPr/>
          </p:nvSpPr>
          <p:spPr>
            <a:xfrm>
              <a:off x="4341019" y="3023122"/>
              <a:ext cx="1447800" cy="486063"/>
            </a:xfrm>
            <a:prstGeom prst="roundRect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851400" y="3063806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2" name="Group 104"/>
            <p:cNvGrpSpPr/>
            <p:nvPr/>
          </p:nvGrpSpPr>
          <p:grpSpPr>
            <a:xfrm>
              <a:off x="4327525" y="3063806"/>
              <a:ext cx="566309" cy="400110"/>
              <a:chOff x="4327525" y="3063806"/>
              <a:chExt cx="566309" cy="400110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4327525" y="3063806"/>
                <a:ext cx="5663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3" name="Straight Arrow Connector 102"/>
              <p:cNvCxnSpPr/>
              <p:nvPr/>
            </p:nvCxnSpPr>
            <p:spPr>
              <a:xfrm>
                <a:off x="4417482" y="3118744"/>
                <a:ext cx="2286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105"/>
            <p:cNvGrpSpPr/>
            <p:nvPr/>
          </p:nvGrpSpPr>
          <p:grpSpPr>
            <a:xfrm>
              <a:off x="5053015" y="3063806"/>
              <a:ext cx="758669" cy="400110"/>
              <a:chOff x="5053015" y="3063806"/>
              <a:chExt cx="758669" cy="400110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053015" y="3063806"/>
                <a:ext cx="75866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– F 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21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4" name="Straight Arrow Connector 103"/>
              <p:cNvCxnSpPr/>
              <p:nvPr/>
            </p:nvCxnSpPr>
            <p:spPr>
              <a:xfrm>
                <a:off x="5331883" y="3118744"/>
                <a:ext cx="22860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Oval 70"/>
          <p:cNvSpPr/>
          <p:nvPr/>
        </p:nvSpPr>
        <p:spPr>
          <a:xfrm>
            <a:off x="4845050" y="3201011"/>
            <a:ext cx="236360" cy="18288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5" name="Group 111"/>
          <p:cNvGrpSpPr/>
          <p:nvPr/>
        </p:nvGrpSpPr>
        <p:grpSpPr>
          <a:xfrm>
            <a:off x="5664200" y="1076778"/>
            <a:ext cx="2755900" cy="1282701"/>
            <a:chOff x="5664200" y="1076778"/>
            <a:chExt cx="2755900" cy="1282701"/>
          </a:xfrm>
        </p:grpSpPr>
        <p:sp>
          <p:nvSpPr>
            <p:cNvPr id="109" name="Cloud 108"/>
            <p:cNvSpPr/>
            <p:nvPr/>
          </p:nvSpPr>
          <p:spPr>
            <a:xfrm>
              <a:off x="5664200" y="1076778"/>
              <a:ext cx="2755900" cy="1282701"/>
            </a:xfrm>
            <a:prstGeom prst="cloud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1" algn="ctr"/>
              <a:endPara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5867400" y="1226067"/>
              <a:ext cx="2413942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algn="ctr"/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n-US" b="1" dirty="0" err="1">
                  <a:latin typeface="Times New Roman" pitchFamily="18" charset="0"/>
                  <a:cs typeface="Times New Roman" pitchFamily="18" charset="0"/>
                </a:rPr>
                <a:t>ve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 sign indicates that </a:t>
              </a:r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0" lvl="1"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both 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vectors are in </a:t>
              </a:r>
              <a:endParaRPr lang="en-US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 marL="0" lvl="1" algn="ctr"/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opposite </a:t>
              </a:r>
              <a:r>
                <a:rPr lang="en-US" b="1" dirty="0">
                  <a:latin typeface="Times New Roman" pitchFamily="18" charset="0"/>
                  <a:cs typeface="Times New Roman" pitchFamily="18" charset="0"/>
                </a:rPr>
                <a:t>direction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5526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3121908"/>
            <a:ext cx="6646115" cy="707886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MCQS ON CHARACTERISTICS OF GRAVITATIONAL 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LAW AND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3409950"/>
            <a:ext cx="3691010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VECTOR REPRESENTATION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51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734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590550"/>
            <a:ext cx="5253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is directly proportional to,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Group 15"/>
          <p:cNvGrpSpPr/>
          <p:nvPr/>
        </p:nvGrpSpPr>
        <p:grpSpPr>
          <a:xfrm>
            <a:off x="977595" y="1104840"/>
            <a:ext cx="2648995" cy="2076510"/>
            <a:chOff x="977595" y="2019240"/>
            <a:chExt cx="2648995" cy="2076510"/>
          </a:xfrm>
        </p:grpSpPr>
        <p:sp>
          <p:nvSpPr>
            <p:cNvPr id="4" name="TextBox 3"/>
            <p:cNvSpPr txBox="1"/>
            <p:nvPr/>
          </p:nvSpPr>
          <p:spPr>
            <a:xfrm>
              <a:off x="977595" y="201924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75461" y="2019240"/>
              <a:ext cx="2251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Product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90600" y="25526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88466" y="2552640"/>
              <a:ext cx="19062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Sum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90600" y="316224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88466" y="3162240"/>
              <a:ext cx="21964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division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90600" y="36956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88466" y="3695640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each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40618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90550"/>
            <a:ext cx="4463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doesn’t depend on,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2"/>
          <p:cNvGrpSpPr/>
          <p:nvPr/>
        </p:nvGrpSpPr>
        <p:grpSpPr>
          <a:xfrm>
            <a:off x="984808" y="1000005"/>
            <a:ext cx="2880437" cy="400110"/>
            <a:chOff x="984808" y="1000005"/>
            <a:chExt cx="2880437" cy="400110"/>
          </a:xfrm>
        </p:grpSpPr>
        <p:sp>
          <p:nvSpPr>
            <p:cNvPr id="3" name="TextBox 2"/>
            <p:cNvSpPr txBox="1"/>
            <p:nvPr/>
          </p:nvSpPr>
          <p:spPr>
            <a:xfrm>
              <a:off x="984808" y="1000005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375461" y="1000005"/>
              <a:ext cx="24897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Intervening medium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77595" y="1415950"/>
            <a:ext cx="2669835" cy="400110"/>
            <a:chOff x="977595" y="1415950"/>
            <a:chExt cx="2669835" cy="400110"/>
          </a:xfrm>
        </p:grpSpPr>
        <p:sp>
          <p:nvSpPr>
            <p:cNvPr id="5" name="TextBox 4"/>
            <p:cNvSpPr txBox="1"/>
            <p:nvPr/>
          </p:nvSpPr>
          <p:spPr>
            <a:xfrm>
              <a:off x="977595" y="14159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75461" y="1415950"/>
              <a:ext cx="22719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Product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84808" y="1831895"/>
            <a:ext cx="4172650" cy="400110"/>
            <a:chOff x="984808" y="1831895"/>
            <a:chExt cx="4172650" cy="400110"/>
          </a:xfrm>
        </p:grpSpPr>
        <p:sp>
          <p:nvSpPr>
            <p:cNvPr id="7" name="TextBox 6"/>
            <p:cNvSpPr txBox="1"/>
            <p:nvPr/>
          </p:nvSpPr>
          <p:spPr>
            <a:xfrm>
              <a:off x="984808" y="1831895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75461" y="1831895"/>
              <a:ext cx="37819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Square of distance between them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77595" y="2247840"/>
            <a:ext cx="2541402" cy="400110"/>
            <a:chOff x="977595" y="2247840"/>
            <a:chExt cx="2541402" cy="400110"/>
          </a:xfrm>
        </p:grpSpPr>
        <p:sp>
          <p:nvSpPr>
            <p:cNvPr id="9" name="TextBox 8"/>
            <p:cNvSpPr txBox="1"/>
            <p:nvPr/>
          </p:nvSpPr>
          <p:spPr>
            <a:xfrm>
              <a:off x="977595" y="22478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5461" y="2247840"/>
              <a:ext cx="21435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None of the above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34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913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/>
          <p:nvPr/>
        </p:nvGrpSpPr>
        <p:grpSpPr>
          <a:xfrm>
            <a:off x="533400" y="590550"/>
            <a:ext cx="4920473" cy="2057400"/>
            <a:chOff x="533400" y="590550"/>
            <a:chExt cx="4920473" cy="2057400"/>
          </a:xfrm>
        </p:grpSpPr>
        <p:sp>
          <p:nvSpPr>
            <p:cNvPr id="17" name="TextBox 16"/>
            <p:cNvSpPr txBox="1"/>
            <p:nvPr/>
          </p:nvSpPr>
          <p:spPr>
            <a:xfrm>
              <a:off x="990600" y="590550"/>
              <a:ext cx="44632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Gravitational force doesn’t depend on,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Group 17"/>
            <p:cNvGrpSpPr/>
            <p:nvPr/>
          </p:nvGrpSpPr>
          <p:grpSpPr>
            <a:xfrm>
              <a:off x="984808" y="1000005"/>
              <a:ext cx="2880437" cy="400110"/>
              <a:chOff x="984808" y="1000005"/>
              <a:chExt cx="2880437" cy="400110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984808" y="1000005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375461" y="1000005"/>
                <a:ext cx="248978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Intervening medium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4" name="Group 20"/>
            <p:cNvGrpSpPr/>
            <p:nvPr/>
          </p:nvGrpSpPr>
          <p:grpSpPr>
            <a:xfrm>
              <a:off x="977595" y="1415950"/>
              <a:ext cx="2669835" cy="400110"/>
              <a:chOff x="977595" y="1415950"/>
              <a:chExt cx="2669835" cy="400110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977595" y="141595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375461" y="1415950"/>
                <a:ext cx="227196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Product of masses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5" name="Group 23"/>
            <p:cNvGrpSpPr/>
            <p:nvPr/>
          </p:nvGrpSpPr>
          <p:grpSpPr>
            <a:xfrm>
              <a:off x="984808" y="1831895"/>
              <a:ext cx="4172650" cy="400110"/>
              <a:chOff x="984808" y="1831895"/>
              <a:chExt cx="4172650" cy="400110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984808" y="1831895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375461" y="1831895"/>
                <a:ext cx="378199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Square of distance between them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6" name="Group 26"/>
            <p:cNvGrpSpPr/>
            <p:nvPr/>
          </p:nvGrpSpPr>
          <p:grpSpPr>
            <a:xfrm>
              <a:off x="977595" y="2247840"/>
              <a:ext cx="2541402" cy="400110"/>
              <a:chOff x="977595" y="2247840"/>
              <a:chExt cx="2541402" cy="400110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977595" y="22478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375461" y="2247840"/>
                <a:ext cx="21435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None of the above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33400" y="590550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" name="Picture 12" descr="Presentation1 - PowerPoin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017" t="30959" r="17762" b="19041"/>
          <a:stretch/>
        </p:blipFill>
        <p:spPr>
          <a:xfrm>
            <a:off x="568971" y="2571749"/>
            <a:ext cx="4884902" cy="2177437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4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874" y="931310"/>
            <a:ext cx="457200" cy="457200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921592" y="3333750"/>
            <a:ext cx="446327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5539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90550"/>
            <a:ext cx="7743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between two masses , is in vector from is given as,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33"/>
          <p:cNvGrpSpPr/>
          <p:nvPr/>
        </p:nvGrpSpPr>
        <p:grpSpPr>
          <a:xfrm>
            <a:off x="938447" y="1015358"/>
            <a:ext cx="1760028" cy="400110"/>
            <a:chOff x="938447" y="1015358"/>
            <a:chExt cx="1760028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938447" y="1015358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42816" y="10153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17875" y="1015358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86796" y="10153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1446255" y="1094034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2290235" y="1094034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31"/>
          <p:cNvGrpSpPr/>
          <p:nvPr/>
        </p:nvGrpSpPr>
        <p:grpSpPr>
          <a:xfrm>
            <a:off x="3793856" y="1015358"/>
            <a:ext cx="1747023" cy="400110"/>
            <a:chOff x="3793856" y="1015358"/>
            <a:chExt cx="1747023" cy="400110"/>
          </a:xfrm>
        </p:grpSpPr>
        <p:sp>
          <p:nvSpPr>
            <p:cNvPr id="11" name="TextBox 10"/>
            <p:cNvSpPr txBox="1"/>
            <p:nvPr/>
          </p:nvSpPr>
          <p:spPr>
            <a:xfrm>
              <a:off x="3793856" y="1015358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185220" y="10153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04886" y="1015358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29200" y="1015358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4288659" y="1094034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5132639" y="1094034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4830237" y="1181102"/>
              <a:ext cx="79839" cy="9531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2"/>
          <p:cNvGrpSpPr/>
          <p:nvPr/>
        </p:nvGrpSpPr>
        <p:grpSpPr>
          <a:xfrm>
            <a:off x="938447" y="1501775"/>
            <a:ext cx="1824148" cy="400110"/>
            <a:chOff x="938447" y="1501775"/>
            <a:chExt cx="1824148" cy="400110"/>
          </a:xfrm>
        </p:grpSpPr>
        <p:sp>
          <p:nvSpPr>
            <p:cNvPr id="19" name="TextBox 18"/>
            <p:cNvSpPr txBox="1"/>
            <p:nvPr/>
          </p:nvSpPr>
          <p:spPr>
            <a:xfrm>
              <a:off x="938447" y="1501775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42816" y="1501775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17875" y="1501775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22676" y="1501775"/>
              <a:ext cx="6399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Straight Arrow Connector 22"/>
            <p:cNvCxnSpPr/>
            <p:nvPr/>
          </p:nvCxnSpPr>
          <p:spPr>
            <a:xfrm>
              <a:off x="1446255" y="1581240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2353735" y="1581240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16"/>
          <p:cNvGrpSpPr/>
          <p:nvPr/>
        </p:nvGrpSpPr>
        <p:grpSpPr>
          <a:xfrm>
            <a:off x="3793856" y="1501775"/>
            <a:ext cx="1747023" cy="400110"/>
            <a:chOff x="3793856" y="1501775"/>
            <a:chExt cx="1747023" cy="400110"/>
          </a:xfrm>
        </p:grpSpPr>
        <p:sp>
          <p:nvSpPr>
            <p:cNvPr id="25" name="TextBox 24"/>
            <p:cNvSpPr txBox="1"/>
            <p:nvPr/>
          </p:nvSpPr>
          <p:spPr>
            <a:xfrm>
              <a:off x="3793856" y="1501775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85220" y="1501775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04886" y="1501775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29200" y="1501775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Arrow Connector 28"/>
            <p:cNvCxnSpPr/>
            <p:nvPr/>
          </p:nvCxnSpPr>
          <p:spPr>
            <a:xfrm>
              <a:off x="4288672" y="1581240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5132652" y="1581240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95003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90550"/>
            <a:ext cx="7743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between two masses , is in vector from is given as,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34"/>
          <p:cNvGrpSpPr/>
          <p:nvPr/>
        </p:nvGrpSpPr>
        <p:grpSpPr>
          <a:xfrm>
            <a:off x="938447" y="1015358"/>
            <a:ext cx="4602432" cy="886527"/>
            <a:chOff x="977595" y="2330390"/>
            <a:chExt cx="4602432" cy="886527"/>
          </a:xfrm>
        </p:grpSpPr>
        <p:sp>
          <p:nvSpPr>
            <p:cNvPr id="5" name="TextBox 4"/>
            <p:cNvSpPr txBox="1"/>
            <p:nvPr/>
          </p:nvSpPr>
          <p:spPr>
            <a:xfrm>
              <a:off x="977595" y="233039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81964" y="2330390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50521" y="233039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25944" y="2330390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1485403" y="2409066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>
              <a:off x="2329383" y="2409066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833004" y="233039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24368" y="2330390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744034" y="2330390"/>
              <a:ext cx="3257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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68348" y="2330390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4327807" y="2409066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5171787" y="2409066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977595" y="2816807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81964" y="2816807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863526" y="2816807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61824" y="2816807"/>
              <a:ext cx="6399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–F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1485403" y="2896272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>
              <a:off x="2392883" y="2896272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3833004" y="2816807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24368" y="2816807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21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44034" y="2816807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068348" y="2816807"/>
              <a:ext cx="5116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8" name="Straight Arrow Connector 27"/>
            <p:cNvCxnSpPr/>
            <p:nvPr/>
          </p:nvCxnSpPr>
          <p:spPr>
            <a:xfrm>
              <a:off x="4327820" y="2896272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5171800" y="2896272"/>
              <a:ext cx="304800" cy="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099" t="32372" r="16598" b="17062"/>
          <a:stretch/>
        </p:blipFill>
        <p:spPr bwMode="auto">
          <a:xfrm>
            <a:off x="609600" y="2038350"/>
            <a:ext cx="5088663" cy="2667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2605" y="1461737"/>
            <a:ext cx="457200" cy="45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711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2641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-6866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09600" y="2658130"/>
            <a:ext cx="5486400" cy="40011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NUMERICAL ON GRAVITATIONAL  FORCE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446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06498"/>
            <a:ext cx="1280160" cy="400110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Formula 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21"/>
          <p:cNvGrpSpPr/>
          <p:nvPr/>
        </p:nvGrpSpPr>
        <p:grpSpPr>
          <a:xfrm>
            <a:off x="546243" y="1085850"/>
            <a:ext cx="1828800" cy="838200"/>
            <a:chOff x="990600" y="1657350"/>
            <a:chExt cx="1828800" cy="838200"/>
          </a:xfrm>
        </p:grpSpPr>
        <p:sp>
          <p:nvSpPr>
            <p:cNvPr id="20" name="Rectangle 19"/>
            <p:cNvSpPr/>
            <p:nvPr/>
          </p:nvSpPr>
          <p:spPr>
            <a:xfrm>
              <a:off x="990600" y="1657350"/>
              <a:ext cx="1828800" cy="838200"/>
            </a:xfrm>
            <a:prstGeom prst="rect">
              <a:avLst/>
            </a:prstGeom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43000" y="1866840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F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408961" y="186684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18736" y="1695330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G 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718736" y="2095440"/>
              <a:ext cx="914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991605" y="20954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90600" y="220241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76400" y="219075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95231" y="2190750"/>
            <a:ext cx="23102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masses of particles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02997" y="2781240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b="1" i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76400" y="278124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5231" y="2781240"/>
            <a:ext cx="27045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distance between them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0518" y="339084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en-US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339084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7400" y="3421618"/>
            <a:ext cx="2316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6.67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 10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–11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Nm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/ kg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endParaRPr lang="en-US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ouble Brace 20"/>
          <p:cNvSpPr/>
          <p:nvPr/>
        </p:nvSpPr>
        <p:spPr>
          <a:xfrm>
            <a:off x="762000" y="2266950"/>
            <a:ext cx="4038600" cy="1527810"/>
          </a:xfrm>
          <a:prstGeom prst="bracePair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1"/>
          <p:cNvGrpSpPr/>
          <p:nvPr/>
        </p:nvGrpSpPr>
        <p:grpSpPr>
          <a:xfrm>
            <a:off x="2759896" y="695008"/>
            <a:ext cx="1524000" cy="687595"/>
            <a:chOff x="5635186" y="1978545"/>
            <a:chExt cx="6962982" cy="1878627"/>
          </a:xfrm>
        </p:grpSpPr>
        <p:sp>
          <p:nvSpPr>
            <p:cNvPr id="23" name="Cloud 22"/>
            <p:cNvSpPr/>
            <p:nvPr/>
          </p:nvSpPr>
          <p:spPr>
            <a:xfrm>
              <a:off x="5635186" y="1978545"/>
              <a:ext cx="6962982" cy="1878627"/>
            </a:xfrm>
            <a:prstGeom prst="cloud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tx1"/>
                </a:solidFill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6415565" y="2467792"/>
              <a:ext cx="5865793" cy="1389380"/>
            </a:xfrm>
            <a:prstGeom prst="rect">
              <a:avLst/>
            </a:prstGeom>
          </p:spPr>
          <p:txBody>
            <a:bodyPr/>
            <a:lstStyle/>
            <a:p>
              <a:pPr marL="64007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US" sz="2000" b="1" kern="0" dirty="0" smtClean="0">
                  <a:latin typeface="Times New Roman" pitchFamily="18" charset="0"/>
                  <a:cs typeface="Times New Roman" pitchFamily="18" charset="0"/>
                </a:rPr>
                <a:t>Where…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309521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9" grpId="0"/>
      <p:bldP spid="2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09856" y="666236"/>
            <a:ext cx="8239662" cy="1388595"/>
            <a:chOff x="509856" y="666236"/>
            <a:chExt cx="8239662" cy="1388595"/>
          </a:xfrm>
        </p:grpSpPr>
        <p:sp>
          <p:nvSpPr>
            <p:cNvPr id="3" name="Rounded Rectangle 2"/>
            <p:cNvSpPr/>
            <p:nvPr/>
          </p:nvSpPr>
          <p:spPr>
            <a:xfrm>
              <a:off x="524921" y="666236"/>
              <a:ext cx="8105372" cy="1388595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" name="Rectangle 1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862818" y="714911"/>
              <a:ext cx="78867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bodies of masses 5 kg and 6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24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kg are placed with their centers 6.4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m apart. Calculate the force of attraction between the two masses.  Also find the initial acceleration of the two masses.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[Assume that no other forces act on them]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" name="Oval 40"/>
          <p:cNvSpPr/>
          <p:nvPr/>
        </p:nvSpPr>
        <p:spPr>
          <a:xfrm>
            <a:off x="893200" y="1047750"/>
            <a:ext cx="1316182" cy="381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290060" y="702404"/>
            <a:ext cx="1219200" cy="440826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261676" y="732317"/>
            <a:ext cx="571184" cy="381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03673" y="2437090"/>
            <a:ext cx="900000" cy="432000"/>
          </a:xfrm>
          <a:prstGeom prst="rect">
            <a:avLst/>
          </a:prstGeom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Given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98602" y="2380000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90196" y="238000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049128" y="2380000"/>
            <a:ext cx="6479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5 kg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98602" y="2726960"/>
            <a:ext cx="468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690196" y="272696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049128" y="272696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82948" y="3073919"/>
            <a:ext cx="2840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90196" y="3073919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049128" y="3073919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6.4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484270" y="2726960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733800" y="2726960"/>
            <a:ext cx="9460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kg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484270" y="3073919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733800" y="3073919"/>
            <a:ext cx="7970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m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3673" y="3599200"/>
            <a:ext cx="1044000" cy="400110"/>
          </a:xfrm>
          <a:prstGeom prst="rect">
            <a:avLst/>
          </a:prstGeom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To Find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25240" y="3568809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690196" y="3568809"/>
            <a:ext cx="330540" cy="3637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049128" y="3568809"/>
            <a:ext cx="312906" cy="3637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11494" y="3921264"/>
            <a:ext cx="34273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acceleration (initial) for both 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 ? 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828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5" grpId="0" animBg="1"/>
      <p:bldP spid="25" grpId="1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0" grpId="0" animBg="1"/>
      <p:bldP spid="21" grpId="0"/>
      <p:bldP spid="22" grpId="0"/>
      <p:bldP spid="23" grpId="0"/>
      <p:bldP spid="2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4921" y="2146271"/>
            <a:ext cx="1152000" cy="400110"/>
          </a:xfrm>
          <a:prstGeom prst="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Solution	 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2797348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4" name="Rectangle 3"/>
          <p:cNvSpPr/>
          <p:nvPr/>
        </p:nvSpPr>
        <p:spPr>
          <a:xfrm>
            <a:off x="1497718" y="2797348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5000" y="2797348"/>
            <a:ext cx="3834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G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45115" y="2579537"/>
            <a:ext cx="822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98738" y="2933640"/>
            <a:ext cx="44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323482" y="2994161"/>
            <a:ext cx="6998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516429" y="3438483"/>
            <a:ext cx="293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05000" y="3430840"/>
            <a:ext cx="6431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6.67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48632" y="3430840"/>
            <a:ext cx="365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94276" y="3430840"/>
            <a:ext cx="7024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–11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84182" y="3430840"/>
            <a:ext cx="365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3548756" y="3228933"/>
            <a:ext cx="365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89452" y="3648661"/>
            <a:ext cx="64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(6.4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594476" y="3648661"/>
            <a:ext cx="1371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764819" y="3228933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026851" y="3228933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6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232997" y="3228933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65844" y="3228933"/>
            <a:ext cx="617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24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135975" y="3648661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80436" y="3648661"/>
            <a:ext cx="7601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16429" y="4329953"/>
            <a:ext cx="293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64857" y="4116121"/>
            <a:ext cx="64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6.67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41994" y="4533840"/>
            <a:ext cx="6870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6.4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934028" y="4544522"/>
            <a:ext cx="2651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2437884" y="4113272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699916" y="4113272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5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944974" y="4113272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177821" y="4113272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6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389214" y="4110024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622061" y="4110024"/>
            <a:ext cx="9989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–11 +24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308613" y="4533840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623410" y="4533840"/>
            <a:ext cx="6110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grpSp>
        <p:nvGrpSpPr>
          <p:cNvPr id="31" name="Group 39"/>
          <p:cNvGrpSpPr/>
          <p:nvPr/>
        </p:nvGrpSpPr>
        <p:grpSpPr>
          <a:xfrm>
            <a:off x="509856" y="666236"/>
            <a:ext cx="8239662" cy="1388595"/>
            <a:chOff x="509856" y="666236"/>
            <a:chExt cx="8239662" cy="1388595"/>
          </a:xfrm>
        </p:grpSpPr>
        <p:sp>
          <p:nvSpPr>
            <p:cNvPr id="41" name="Rounded Rectangle 40"/>
            <p:cNvSpPr/>
            <p:nvPr/>
          </p:nvSpPr>
          <p:spPr>
            <a:xfrm>
              <a:off x="524921" y="666236"/>
              <a:ext cx="8105372" cy="1388595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862818" y="714911"/>
              <a:ext cx="78867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bodies of masses 5 kg and 6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24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kg are placed with their centers 6.4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m apart. Calculate the force of attraction between the two masses.  Also find the initial acceleration of the two masses.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[Assume that no other forces act on them]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03106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5363547" y="2194531"/>
            <a:ext cx="26374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–11 +24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  <a:sym typeface="Symbol"/>
              </a:rPr>
              <a:t>x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-12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=  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endParaRPr lang="en-US" sz="2000" b="1" baseline="30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4884122" y="2394586"/>
            <a:ext cx="51435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991759" y="2857440"/>
            <a:ext cx="947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48.85N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640657" y="2857440"/>
            <a:ext cx="293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516429" y="4110024"/>
            <a:ext cx="3104623" cy="823926"/>
            <a:chOff x="1516429" y="4110024"/>
            <a:chExt cx="3104623" cy="823926"/>
          </a:xfrm>
        </p:grpSpPr>
        <p:sp>
          <p:nvSpPr>
            <p:cNvPr id="31" name="Rectangle 30"/>
            <p:cNvSpPr/>
            <p:nvPr/>
          </p:nvSpPr>
          <p:spPr>
            <a:xfrm>
              <a:off x="1516429" y="4329953"/>
              <a:ext cx="29311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=</a:t>
              </a:r>
              <a:endParaRPr 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64857" y="4116121"/>
              <a:ext cx="64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6.67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741994" y="4533840"/>
              <a:ext cx="687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6.4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1934028" y="4544522"/>
              <a:ext cx="265176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/>
            <p:cNvSpPr/>
            <p:nvPr/>
          </p:nvSpPr>
          <p:spPr>
            <a:xfrm>
              <a:off x="2437884" y="4113272"/>
              <a:ext cx="325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699916" y="4113272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5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944974" y="4113272"/>
              <a:ext cx="325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3177821" y="4113272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6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389214" y="4110024"/>
              <a:ext cx="325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622061" y="4110024"/>
              <a:ext cx="99899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10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–11 +24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308613" y="4533840"/>
              <a:ext cx="325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endParaRPr lang="en-US" sz="2000" b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3623410" y="4533840"/>
              <a:ext cx="61106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12</a:t>
              </a:r>
            </a:p>
          </p:txBody>
        </p:sp>
      </p:grpSp>
      <p:sp>
        <p:nvSpPr>
          <p:cNvPr id="50" name="Rectangle 49"/>
          <p:cNvSpPr/>
          <p:nvPr/>
        </p:nvSpPr>
        <p:spPr>
          <a:xfrm>
            <a:off x="524921" y="2146271"/>
            <a:ext cx="1152000" cy="400110"/>
          </a:xfrm>
          <a:prstGeom prst="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Solution	 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50"/>
          <p:cNvGrpSpPr/>
          <p:nvPr/>
        </p:nvGrpSpPr>
        <p:grpSpPr>
          <a:xfrm>
            <a:off x="509856" y="666236"/>
            <a:ext cx="8239662" cy="1388595"/>
            <a:chOff x="509856" y="666236"/>
            <a:chExt cx="8239662" cy="1388595"/>
          </a:xfrm>
        </p:grpSpPr>
        <p:sp>
          <p:nvSpPr>
            <p:cNvPr id="56" name="Rounded Rectangle 55"/>
            <p:cNvSpPr/>
            <p:nvPr/>
          </p:nvSpPr>
          <p:spPr>
            <a:xfrm>
              <a:off x="524921" y="666236"/>
              <a:ext cx="8105372" cy="1388595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862818" y="714911"/>
              <a:ext cx="78867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bodies of masses 5 kg and 6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24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kg are placed with their centers 6.4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m apart. Calculate the force of attraction between the two masses.  Also find the initial acceleration of the two masses.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[Assume that no other forces act on them]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1844833" y="1409581"/>
            <a:ext cx="3508218" cy="2848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TextBox 24"/>
          <p:cNvSpPr txBox="1"/>
          <p:nvPr/>
        </p:nvSpPr>
        <p:spPr>
          <a:xfrm>
            <a:off x="609600" y="318135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For Initial acceleration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5778" y="3562350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621946" y="356235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91759" y="356235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ma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5778" y="4001400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21946" y="400140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32"/>
          <p:cNvGrpSpPr/>
          <p:nvPr/>
        </p:nvGrpSpPr>
        <p:grpSpPr>
          <a:xfrm>
            <a:off x="1991759" y="3858555"/>
            <a:ext cx="305273" cy="685800"/>
            <a:chOff x="6371950" y="1489336"/>
            <a:chExt cx="305273" cy="685800"/>
          </a:xfrm>
        </p:grpSpPr>
        <p:sp>
          <p:nvSpPr>
            <p:cNvPr id="34" name="TextBox 33"/>
            <p:cNvSpPr txBox="1"/>
            <p:nvPr/>
          </p:nvSpPr>
          <p:spPr>
            <a:xfrm>
              <a:off x="6371950" y="1489336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02903" y="1775026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en-US" sz="2000" b="1" i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6402903" y="1847041"/>
              <a:ext cx="2743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609600" y="4001400"/>
            <a:ext cx="32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886200" y="4400550"/>
            <a:ext cx="1905000" cy="381000"/>
          </a:xfrm>
          <a:prstGeom prst="rect">
            <a:avLst/>
          </a:prstGeom>
          <a:ln>
            <a:solidFill>
              <a:srgbClr val="3333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333FF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57575" y="3243036"/>
            <a:ext cx="100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1;</a:t>
            </a:r>
          </a:p>
        </p:txBody>
      </p:sp>
      <p:grpSp>
        <p:nvGrpSpPr>
          <p:cNvPr id="7" name="Group 47"/>
          <p:cNvGrpSpPr/>
          <p:nvPr/>
        </p:nvGrpSpPr>
        <p:grpSpPr>
          <a:xfrm>
            <a:off x="3797217" y="2593329"/>
            <a:ext cx="1676400" cy="626745"/>
            <a:chOff x="4362450" y="1340644"/>
            <a:chExt cx="1676400" cy="626745"/>
          </a:xfrm>
        </p:grpSpPr>
        <p:sp>
          <p:nvSpPr>
            <p:cNvPr id="59" name="Cloud 58"/>
            <p:cNvSpPr/>
            <p:nvPr/>
          </p:nvSpPr>
          <p:spPr>
            <a:xfrm>
              <a:off x="4362450" y="1340644"/>
              <a:ext cx="1676400" cy="626745"/>
            </a:xfrm>
            <a:prstGeom prst="cloud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495800" y="1409640"/>
              <a:ext cx="548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8293" y="1409640"/>
              <a:ext cx="3305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=</a:t>
              </a:r>
              <a:endParaRPr lang="en-US" sz="2000" b="1" baseline="300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225733" y="1409640"/>
              <a:ext cx="6479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5 kg</a:t>
              </a:r>
              <a:endParaRPr lang="en-US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3894781" y="3767137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64" name="Rectangle 63"/>
          <p:cNvSpPr/>
          <p:nvPr/>
        </p:nvSpPr>
        <p:spPr>
          <a:xfrm>
            <a:off x="4347274" y="3767137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58"/>
          <p:cNvGrpSpPr/>
          <p:nvPr/>
        </p:nvGrpSpPr>
        <p:grpSpPr>
          <a:xfrm>
            <a:off x="4666891" y="3614737"/>
            <a:ext cx="502920" cy="704910"/>
            <a:chOff x="6277471" y="3249431"/>
            <a:chExt cx="502920" cy="704910"/>
          </a:xfrm>
        </p:grpSpPr>
        <p:sp>
          <p:nvSpPr>
            <p:cNvPr id="66" name="TextBox 65"/>
            <p:cNvSpPr txBox="1"/>
            <p:nvPr/>
          </p:nvSpPr>
          <p:spPr>
            <a:xfrm>
              <a:off x="6391771" y="3249431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277471" y="3554231"/>
              <a:ext cx="502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6315907" y="3607075"/>
              <a:ext cx="365760" cy="0"/>
            </a:xfrm>
            <a:prstGeom prst="line">
              <a:avLst/>
            </a:prstGeom>
            <a:ln w="28575">
              <a:solidFill>
                <a:srgbClr val="333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3429000" y="3767137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baseline="-250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894781" y="4381440"/>
            <a:ext cx="411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347274" y="4367601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4624714" y="4367601"/>
            <a:ext cx="1165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9.77 m/s</a:t>
            </a:r>
            <a:r>
              <a:rPr lang="en-US" sz="2000" b="1" baseline="30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endParaRPr lang="en-US" sz="2000" b="1" baseline="30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29000" y="4381440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baseline="-25000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73"/>
          <p:cNvGrpSpPr/>
          <p:nvPr/>
        </p:nvGrpSpPr>
        <p:grpSpPr>
          <a:xfrm>
            <a:off x="5387529" y="3590865"/>
            <a:ext cx="761747" cy="771585"/>
            <a:chOff x="2674683" y="3562350"/>
            <a:chExt cx="761747" cy="771585"/>
          </a:xfrm>
        </p:grpSpPr>
        <p:sp>
          <p:nvSpPr>
            <p:cNvPr id="75" name="TextBox 74"/>
            <p:cNvSpPr txBox="1"/>
            <p:nvPr/>
          </p:nvSpPr>
          <p:spPr>
            <a:xfrm>
              <a:off x="2674683" y="3562350"/>
              <a:ext cx="7617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48.85</a:t>
              </a:r>
              <a:endPara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899103" y="3933825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en-US" sz="2000" b="1" baseline="30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>
            <a:xfrm flipV="1">
              <a:off x="2781236" y="3943350"/>
              <a:ext cx="548640" cy="0"/>
            </a:xfrm>
            <a:prstGeom prst="line">
              <a:avLst/>
            </a:prstGeom>
            <a:ln w="28575">
              <a:solidFill>
                <a:srgbClr val="3333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Rectangle 77"/>
          <p:cNvSpPr/>
          <p:nvPr/>
        </p:nvSpPr>
        <p:spPr>
          <a:xfrm>
            <a:off x="5079660" y="3767137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48"/>
          <p:cNvGrpSpPr/>
          <p:nvPr/>
        </p:nvGrpSpPr>
        <p:grpSpPr>
          <a:xfrm>
            <a:off x="5602902" y="2588567"/>
            <a:ext cx="1676400" cy="636269"/>
            <a:chOff x="4419600" y="1301115"/>
            <a:chExt cx="1676400" cy="636269"/>
          </a:xfrm>
        </p:grpSpPr>
        <p:sp>
          <p:nvSpPr>
            <p:cNvPr id="80" name="Cloud 79"/>
            <p:cNvSpPr/>
            <p:nvPr/>
          </p:nvSpPr>
          <p:spPr>
            <a:xfrm>
              <a:off x="4419600" y="1301115"/>
              <a:ext cx="1676400" cy="636269"/>
            </a:xfrm>
            <a:prstGeom prst="cloud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95800" y="1409640"/>
              <a:ext cx="548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829175" y="1409640"/>
              <a:ext cx="3305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=</a:t>
              </a:r>
              <a:endParaRPr lang="en-US" sz="2000" b="1" baseline="300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038725" y="1409640"/>
              <a:ext cx="10118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48.85 N</a:t>
              </a:r>
              <a:endParaRPr lang="en-US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" name="Straight Connector 4"/>
          <p:cNvCxnSpPr/>
          <p:nvPr/>
        </p:nvCxnSpPr>
        <p:spPr>
          <a:xfrm>
            <a:off x="3454231" y="3242309"/>
            <a:ext cx="0" cy="16016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8791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34568E-6 L 0.02274 -0.393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" y="-19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4" grpId="0"/>
      <p:bldP spid="55" grpId="0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40" grpId="0"/>
      <p:bldP spid="41" grpId="0" animBg="1"/>
      <p:bldP spid="52" grpId="0"/>
      <p:bldP spid="63" grpId="0"/>
      <p:bldP spid="64" grpId="0"/>
      <p:bldP spid="69" grpId="0"/>
      <p:bldP spid="70" grpId="0"/>
      <p:bldP spid="71" grpId="0"/>
      <p:bldP spid="72" grpId="0"/>
      <p:bldP spid="73" grpId="0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0933" y="1076295"/>
            <a:ext cx="457200" cy="457200"/>
          </a:xfrm>
          <a:prstGeom prst="rect">
            <a:avLst/>
          </a:prstGeom>
          <a:noFill/>
        </p:spPr>
      </p:pic>
      <p:grpSp>
        <p:nvGrpSpPr>
          <p:cNvPr id="21" name="Group 20"/>
          <p:cNvGrpSpPr/>
          <p:nvPr/>
        </p:nvGrpSpPr>
        <p:grpSpPr>
          <a:xfrm>
            <a:off x="4519661" y="1070033"/>
            <a:ext cx="3967438" cy="1087754"/>
            <a:chOff x="4130884" y="2904173"/>
            <a:chExt cx="3967438" cy="1087754"/>
          </a:xfrm>
        </p:grpSpPr>
        <p:sp>
          <p:nvSpPr>
            <p:cNvPr id="15" name="Cloud 14"/>
            <p:cNvSpPr/>
            <p:nvPr/>
          </p:nvSpPr>
          <p:spPr>
            <a:xfrm>
              <a:off x="4130884" y="2904173"/>
              <a:ext cx="3967438" cy="1087754"/>
            </a:xfrm>
            <a:prstGeom prst="cloud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07710" y="3238440"/>
              <a:ext cx="268233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Gravitational force (F)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30706" y="323844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040481" y="3066930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G 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7063540" y="3467040"/>
              <a:ext cx="914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7329021" y="34670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06776" y="3105150"/>
            <a:ext cx="5375961" cy="1583669"/>
            <a:chOff x="3939539" y="2116628"/>
            <a:chExt cx="5375961" cy="1583669"/>
          </a:xfrm>
        </p:grpSpPr>
        <p:sp>
          <p:nvSpPr>
            <p:cNvPr id="27" name="Cloud 26"/>
            <p:cNvSpPr/>
            <p:nvPr/>
          </p:nvSpPr>
          <p:spPr>
            <a:xfrm>
              <a:off x="3939539" y="2116628"/>
              <a:ext cx="5375961" cy="1583669"/>
            </a:xfrm>
            <a:prstGeom prst="cloud">
              <a:avLst/>
            </a:prstGeom>
            <a:ln/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43400" y="2400240"/>
              <a:ext cx="266791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Gravitational force (F)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66396" y="2400240"/>
              <a:ext cx="367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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162800" y="2431018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72876" y="2833972"/>
              <a:ext cx="3674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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132453" y="2833972"/>
              <a:ext cx="21114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Product of masses 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92734" y="5905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90600" y="590550"/>
            <a:ext cx="5253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is directly proportional to,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" name="Group 15"/>
          <p:cNvGrpSpPr/>
          <p:nvPr/>
        </p:nvGrpSpPr>
        <p:grpSpPr>
          <a:xfrm>
            <a:off x="977595" y="1104840"/>
            <a:ext cx="2648995" cy="2076510"/>
            <a:chOff x="977595" y="2019240"/>
            <a:chExt cx="2648995" cy="2076510"/>
          </a:xfrm>
        </p:grpSpPr>
        <p:sp>
          <p:nvSpPr>
            <p:cNvPr id="32" name="TextBox 31"/>
            <p:cNvSpPr txBox="1"/>
            <p:nvPr/>
          </p:nvSpPr>
          <p:spPr>
            <a:xfrm>
              <a:off x="977595" y="201924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375461" y="2019240"/>
              <a:ext cx="22511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Product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90600" y="25526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388466" y="2552640"/>
              <a:ext cx="19062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Sum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90600" y="316224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388466" y="3162240"/>
              <a:ext cx="21964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division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990600" y="36956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88466" y="3695640"/>
              <a:ext cx="18421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each of masses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6450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/>
          <p:cNvSpPr txBox="1"/>
          <p:nvPr/>
        </p:nvSpPr>
        <p:spPr>
          <a:xfrm>
            <a:off x="2601359" y="2190750"/>
            <a:ext cx="10118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48.85 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2250257" y="2190750"/>
            <a:ext cx="293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24921" y="2146271"/>
            <a:ext cx="1152000" cy="400110"/>
          </a:xfrm>
          <a:prstGeom prst="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Solution	 </a:t>
            </a: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50"/>
          <p:cNvGrpSpPr/>
          <p:nvPr/>
        </p:nvGrpSpPr>
        <p:grpSpPr>
          <a:xfrm>
            <a:off x="509856" y="666236"/>
            <a:ext cx="8239662" cy="1388595"/>
            <a:chOff x="509856" y="666236"/>
            <a:chExt cx="8239662" cy="1388595"/>
          </a:xfrm>
        </p:grpSpPr>
        <p:sp>
          <p:nvSpPr>
            <p:cNvPr id="56" name="Rounded Rectangle 55"/>
            <p:cNvSpPr/>
            <p:nvPr/>
          </p:nvSpPr>
          <p:spPr>
            <a:xfrm>
              <a:off x="524921" y="666236"/>
              <a:ext cx="8105372" cy="1388595"/>
            </a:xfrm>
            <a:prstGeom prst="roundRect">
              <a:avLst/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862818" y="714911"/>
              <a:ext cx="78867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Two bodies of masses 5 kg and 6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24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kg are placed with their centers 6.4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m apart. Calculate the force of attraction between the two masses.  Also find the initial acceleration of the two masses.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[Assume that no other forces act on them]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09600" y="264795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For Initial acceleration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85778" y="3028950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27" name="Rectangle 26"/>
          <p:cNvSpPr/>
          <p:nvPr/>
        </p:nvSpPr>
        <p:spPr>
          <a:xfrm>
            <a:off x="1621946" y="302895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91759" y="3028950"/>
            <a:ext cx="526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ma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85778" y="3468000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621946" y="346800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1991759" y="3325155"/>
            <a:ext cx="305273" cy="685800"/>
            <a:chOff x="6371950" y="1489336"/>
            <a:chExt cx="305273" cy="685800"/>
          </a:xfrm>
        </p:grpSpPr>
        <p:sp>
          <p:nvSpPr>
            <p:cNvPr id="34" name="TextBox 33"/>
            <p:cNvSpPr txBox="1"/>
            <p:nvPr/>
          </p:nvSpPr>
          <p:spPr>
            <a:xfrm>
              <a:off x="6371950" y="1489336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02903" y="1775026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en-US" sz="2000" b="1" i="1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6402903" y="1847041"/>
              <a:ext cx="2743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/>
          <p:cNvSpPr txBox="1"/>
          <p:nvPr/>
        </p:nvSpPr>
        <p:spPr>
          <a:xfrm>
            <a:off x="609600" y="3468000"/>
            <a:ext cx="322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8"/>
          <p:cNvGrpSpPr/>
          <p:nvPr/>
        </p:nvGrpSpPr>
        <p:grpSpPr>
          <a:xfrm>
            <a:off x="5486400" y="2392681"/>
            <a:ext cx="1676400" cy="636269"/>
            <a:chOff x="4419600" y="1301115"/>
            <a:chExt cx="1676400" cy="636269"/>
          </a:xfrm>
        </p:grpSpPr>
        <p:sp>
          <p:nvSpPr>
            <p:cNvPr id="80" name="Cloud 79"/>
            <p:cNvSpPr/>
            <p:nvPr/>
          </p:nvSpPr>
          <p:spPr>
            <a:xfrm>
              <a:off x="4419600" y="1301115"/>
              <a:ext cx="1676400" cy="636269"/>
            </a:xfrm>
            <a:prstGeom prst="cloud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95800" y="1409640"/>
              <a:ext cx="548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baseline="-25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4829175" y="1409640"/>
              <a:ext cx="3305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=</a:t>
              </a:r>
              <a:endParaRPr lang="en-US" sz="2000" b="1" baseline="30000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5038725" y="1409640"/>
              <a:ext cx="10118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3333FF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48.85 N</a:t>
              </a:r>
              <a:endParaRPr lang="en-US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" name="Straight Connector 4"/>
          <p:cNvCxnSpPr/>
          <p:nvPr/>
        </p:nvCxnSpPr>
        <p:spPr>
          <a:xfrm>
            <a:off x="2590800" y="3242309"/>
            <a:ext cx="0" cy="160160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1905000" y="2190750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86" name="Rectangle 85"/>
          <p:cNvSpPr/>
          <p:nvPr/>
        </p:nvSpPr>
        <p:spPr>
          <a:xfrm>
            <a:off x="2933700" y="4257705"/>
            <a:ext cx="2857500" cy="381000"/>
          </a:xfrm>
          <a:prstGeom prst="rect">
            <a:avLst/>
          </a:prstGeom>
          <a:ln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590800" y="3189140"/>
            <a:ext cx="1005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 m</a:t>
            </a:r>
            <a:r>
              <a:rPr lang="en-US" sz="20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2;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971800" y="3545975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352800" y="3545975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89"/>
          <p:cNvGrpSpPr/>
          <p:nvPr/>
        </p:nvGrpSpPr>
        <p:grpSpPr>
          <a:xfrm>
            <a:off x="3657600" y="3364280"/>
            <a:ext cx="502920" cy="752938"/>
            <a:chOff x="1778743" y="1534407"/>
            <a:chExt cx="502920" cy="752938"/>
          </a:xfrm>
        </p:grpSpPr>
        <p:sp>
          <p:nvSpPr>
            <p:cNvPr id="91" name="TextBox 90"/>
            <p:cNvSpPr txBox="1"/>
            <p:nvPr/>
          </p:nvSpPr>
          <p:spPr>
            <a:xfrm>
              <a:off x="1852566" y="1534407"/>
              <a:ext cx="2743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778743" y="1887235"/>
              <a:ext cx="5029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1817179" y="1915807"/>
              <a:ext cx="365760" cy="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TextBox 93"/>
          <p:cNvSpPr txBox="1"/>
          <p:nvPr/>
        </p:nvSpPr>
        <p:spPr>
          <a:xfrm>
            <a:off x="2590800" y="3545975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baseline="-25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590800" y="4248150"/>
            <a:ext cx="441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baseline="-25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4051300" y="3558307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500584" y="3371850"/>
            <a:ext cx="761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48.85</a:t>
            </a:r>
            <a:endParaRPr lang="en-US" sz="2000" b="1" baseline="-25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378537" y="3728984"/>
            <a:ext cx="10058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 10</a:t>
            </a:r>
            <a:r>
              <a:rPr lang="en-US" sz="20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24</a:t>
            </a:r>
            <a:endParaRPr lang="en-US" sz="2000" b="1" baseline="30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9" name="Straight Connector 98"/>
          <p:cNvCxnSpPr/>
          <p:nvPr/>
        </p:nvCxnSpPr>
        <p:spPr>
          <a:xfrm>
            <a:off x="4424257" y="3758012"/>
            <a:ext cx="9144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2986804" y="4248150"/>
            <a:ext cx="411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baseline="-2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3352800" y="424815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3657600" y="4248150"/>
            <a:ext cx="21879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8.142  10</a:t>
            </a:r>
            <a:r>
              <a:rPr lang="en-US" sz="20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–24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m/s</a:t>
            </a:r>
            <a:r>
              <a:rPr lang="en-US" sz="2000" b="1" baseline="30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endParaRPr lang="en-US" sz="2000" b="1" baseline="30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84"/>
          <p:cNvGrpSpPr/>
          <p:nvPr/>
        </p:nvGrpSpPr>
        <p:grpSpPr>
          <a:xfrm>
            <a:off x="3048000" y="2400141"/>
            <a:ext cx="2438400" cy="628809"/>
            <a:chOff x="5105400" y="4024154"/>
            <a:chExt cx="2438400" cy="628809"/>
          </a:xfrm>
        </p:grpSpPr>
        <p:sp>
          <p:nvSpPr>
            <p:cNvPr id="104" name="Cloud 103"/>
            <p:cNvSpPr/>
            <p:nvPr/>
          </p:nvSpPr>
          <p:spPr>
            <a:xfrm>
              <a:off x="5105400" y="4024154"/>
              <a:ext cx="2438400" cy="628809"/>
            </a:xfrm>
            <a:prstGeom prst="cloud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5341055" y="4095750"/>
              <a:ext cx="5486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5791200" y="4095750"/>
              <a:ext cx="33054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=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6070988" y="4095750"/>
              <a:ext cx="132279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6  10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24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kg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" name="Rounded Rectangle 51"/>
          <p:cNvSpPr/>
          <p:nvPr/>
        </p:nvSpPr>
        <p:spPr>
          <a:xfrm>
            <a:off x="1844833" y="1409581"/>
            <a:ext cx="3508218" cy="284864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="" xmlns:p14="http://schemas.microsoft.com/office/powerpoint/2010/main" val="383835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  <p:bldP spid="88" grpId="0"/>
      <p:bldP spid="89" grpId="0"/>
      <p:bldP spid="94" grpId="0"/>
      <p:bldP spid="95" grpId="0"/>
      <p:bldP spid="96" grpId="0"/>
      <p:bldP spid="97" grpId="0"/>
      <p:bldP spid="98" grpId="0"/>
      <p:bldP spid="100" grpId="0"/>
      <p:bldP spid="101" grpId="0"/>
      <p:bldP spid="1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>
          <a:xfrm>
            <a:off x="509856" y="704337"/>
            <a:ext cx="8043529" cy="1086364"/>
            <a:chOff x="509856" y="704337"/>
            <a:chExt cx="8043529" cy="1086364"/>
          </a:xfrm>
        </p:grpSpPr>
        <p:sp>
          <p:nvSpPr>
            <p:cNvPr id="23" name="Rounded Rectangle 22"/>
            <p:cNvSpPr/>
            <p:nvPr/>
          </p:nvSpPr>
          <p:spPr>
            <a:xfrm>
              <a:off x="553496" y="704337"/>
              <a:ext cx="7990429" cy="1086364"/>
            </a:xfrm>
            <a:prstGeom prst="roundRect">
              <a:avLst>
                <a:gd name="adj" fmla="val 11117"/>
              </a:avLst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62818" y="714911"/>
              <a:ext cx="769056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 sphere of mass 40kg is attracted by another spherical mass of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15kg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by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 force of 9.8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</a:t>
              </a:r>
              <a:r>
                <a:rPr lang="en-U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N when the distance between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their centers is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0.2m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. Find G.</a:t>
              </a:r>
            </a:p>
          </p:txBody>
        </p:sp>
      </p:grpSp>
      <p:sp>
        <p:nvSpPr>
          <p:cNvPr id="29" name="Rectangle 28"/>
          <p:cNvSpPr/>
          <p:nvPr/>
        </p:nvSpPr>
        <p:spPr>
          <a:xfrm>
            <a:off x="609600" y="1866840"/>
            <a:ext cx="936000" cy="400110"/>
          </a:xfrm>
          <a:prstGeom prst="rect">
            <a:avLst/>
          </a:prstGeom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Given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17046" y="2343150"/>
            <a:ext cx="54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729285" y="234315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030390" y="2343150"/>
            <a:ext cx="7761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40 kg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17046" y="2725198"/>
            <a:ext cx="548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29285" y="2705040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17046" y="3096643"/>
            <a:ext cx="3177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729285" y="3096643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030390" y="3096643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9.8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030390" y="2725198"/>
            <a:ext cx="7761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15 kg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497669" y="3096643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739503" y="3096643"/>
            <a:ext cx="861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–7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N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17046" y="3489295"/>
            <a:ext cx="274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29285" y="3489295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30390" y="3489295"/>
            <a:ext cx="7793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0.2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805714" y="3489295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106819" y="3489295"/>
            <a:ext cx="12859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27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509856" y="704337"/>
            <a:ext cx="8043529" cy="1086364"/>
            <a:chOff x="509856" y="704337"/>
            <a:chExt cx="8043529" cy="1086364"/>
          </a:xfrm>
        </p:grpSpPr>
        <p:sp>
          <p:nvSpPr>
            <p:cNvPr id="35" name="Rounded Rectangle 34"/>
            <p:cNvSpPr/>
            <p:nvPr/>
          </p:nvSpPr>
          <p:spPr>
            <a:xfrm>
              <a:off x="553496" y="704337"/>
              <a:ext cx="7990429" cy="1086364"/>
            </a:xfrm>
            <a:prstGeom prst="roundRect">
              <a:avLst>
                <a:gd name="adj" fmla="val 11117"/>
              </a:avLst>
            </a:prstGeom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09856" y="714911"/>
              <a:ext cx="4475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62818" y="714911"/>
              <a:ext cx="769056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 sphere of mass 40kg is attracted by another spherical mass of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15kg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by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 force of 9.8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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10-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N when the distance between </a:t>
              </a:r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their centers is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0.2m</a:t>
              </a:r>
              <a:r>
                <a: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. Find G.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584009" y="1866840"/>
            <a:ext cx="1152000" cy="400110"/>
          </a:xfrm>
          <a:prstGeom prst="rect">
            <a:avLst/>
          </a:prstGeom>
          <a:ln/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Solution	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39175" y="2232854"/>
            <a:ext cx="181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We know that,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00718" y="292236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223462" y="2922368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41"/>
          <p:cNvGrpSpPr/>
          <p:nvPr/>
        </p:nvGrpSpPr>
        <p:grpSpPr>
          <a:xfrm>
            <a:off x="1479168" y="2724150"/>
            <a:ext cx="1067379" cy="796547"/>
            <a:chOff x="4800600" y="1932066"/>
            <a:chExt cx="1067379" cy="796547"/>
          </a:xfrm>
        </p:grpSpPr>
        <p:sp>
          <p:nvSpPr>
            <p:cNvPr id="43" name="TextBox 42"/>
            <p:cNvSpPr txBox="1"/>
            <p:nvPr/>
          </p:nvSpPr>
          <p:spPr>
            <a:xfrm>
              <a:off x="4800600" y="1932066"/>
              <a:ext cx="10673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68178" y="2328503"/>
              <a:ext cx="5322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4922809" y="2349932"/>
              <a:ext cx="82296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45"/>
          <p:cNvSpPr txBox="1"/>
          <p:nvPr/>
        </p:nvSpPr>
        <p:spPr>
          <a:xfrm>
            <a:off x="900718" y="3543662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223462" y="3543662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7"/>
          <p:cNvGrpSpPr/>
          <p:nvPr/>
        </p:nvGrpSpPr>
        <p:grpSpPr>
          <a:xfrm>
            <a:off x="1493230" y="3380202"/>
            <a:ext cx="945170" cy="727031"/>
            <a:chOff x="4800600" y="2819400"/>
            <a:chExt cx="945170" cy="727031"/>
          </a:xfrm>
        </p:grpSpPr>
        <p:sp>
          <p:nvSpPr>
            <p:cNvPr id="49" name="TextBox 48"/>
            <p:cNvSpPr txBox="1"/>
            <p:nvPr/>
          </p:nvSpPr>
          <p:spPr>
            <a:xfrm>
              <a:off x="4976006" y="2819400"/>
              <a:ext cx="59435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00600" y="3146321"/>
              <a:ext cx="945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4953145" y="3196322"/>
              <a:ext cx="64008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TextBox 51"/>
          <p:cNvSpPr txBox="1"/>
          <p:nvPr/>
        </p:nvSpPr>
        <p:spPr>
          <a:xfrm>
            <a:off x="457200" y="3543662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900718" y="4320137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223462" y="4320137"/>
            <a:ext cx="3305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1586281" y="4520192"/>
            <a:ext cx="256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57200" y="4320137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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539159" y="4148966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9.8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68338" y="4148966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2210172" y="4148966"/>
            <a:ext cx="6158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–7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670389" y="4148966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2886823" y="4148966"/>
            <a:ext cx="13276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(2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051470" y="4482742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404900" y="4482742"/>
            <a:ext cx="325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2646734" y="4482742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3060700" y="2343150"/>
            <a:ext cx="0" cy="12386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3124200" y="2931923"/>
            <a:ext cx="2146882" cy="381000"/>
          </a:xfrm>
          <a:prstGeom prst="rect">
            <a:avLst/>
          </a:prstGeom>
          <a:ln/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030A0"/>
              </a:solidFill>
            </a:endParaRPr>
          </a:p>
        </p:txBody>
      </p:sp>
      <p:cxnSp>
        <p:nvCxnSpPr>
          <p:cNvPr id="66" name="Straight Connector 65"/>
          <p:cNvCxnSpPr/>
          <p:nvPr/>
        </p:nvCxnSpPr>
        <p:spPr>
          <a:xfrm>
            <a:off x="3628779" y="2479991"/>
            <a:ext cx="1005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3592290" y="2076171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9.8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581400" y="245549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198924" y="2275823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4023360" y="2075405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343400" y="207585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76914" y="245549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282440" y="245549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40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37462" y="2262275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5042988" y="2262275"/>
            <a:ext cx="824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–9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3198924" y="292236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3485580" y="2922368"/>
            <a:ext cx="1082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6.534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4202586" y="2922368"/>
            <a:ext cx="548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Symbol" pitchFamily="18" charset="2"/>
                <a:cs typeface="Times New Roman" pitchFamily="18" charset="0"/>
                <a:sym typeface="Symbol"/>
              </a:rPr>
              <a:t>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Symbol" pitchFamily="18" charset="2"/>
              <a:cs typeface="Times New Roman" pitchFamily="18" charset="0"/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4475001" y="2922368"/>
            <a:ext cx="701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–11</a:t>
            </a:r>
            <a:endParaRPr lang="en-US" sz="2000" b="1" baseline="300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949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6" grpId="0"/>
      <p:bldP spid="47" grpId="0"/>
      <p:bldP spid="52" grpId="0"/>
      <p:bldP spid="53" grpId="0"/>
      <p:bldP spid="54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88" grpId="0"/>
      <p:bldP spid="89" grpId="0"/>
      <p:bldP spid="90" grpId="0"/>
      <p:bldP spid="9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1996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62000" y="2495550"/>
            <a:ext cx="3430747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IN" sz="2000" b="1" spc="50" dirty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Gravitational Field Concept</a:t>
            </a:r>
          </a:p>
        </p:txBody>
      </p:sp>
    </p:spTree>
    <p:extLst>
      <p:ext uri="{BB962C8B-B14F-4D97-AF65-F5344CB8AC3E}">
        <p14:creationId xmlns="" xmlns:p14="http://schemas.microsoft.com/office/powerpoint/2010/main" val="317046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/>
          <p:cNvSpPr/>
          <p:nvPr/>
        </p:nvSpPr>
        <p:spPr>
          <a:xfrm>
            <a:off x="4440222" y="590550"/>
            <a:ext cx="2700000" cy="27000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tx1"/>
            </a:solidFill>
            <a:prstDash val="dash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42596" y="2175510"/>
            <a:ext cx="3700804" cy="12192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5696" y="1220470"/>
            <a:ext cx="1639824" cy="829818"/>
          </a:xfrm>
          <a:prstGeom prst="rect">
            <a:avLst/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5344" y="723840"/>
            <a:ext cx="2518856" cy="4001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Gravitational Field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4433" y="1449492"/>
            <a:ext cx="35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2529" y="1449492"/>
            <a:ext cx="3528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9"/>
          <p:cNvGrpSpPr/>
          <p:nvPr/>
        </p:nvGrpSpPr>
        <p:grpSpPr>
          <a:xfrm>
            <a:off x="1228724" y="1220470"/>
            <a:ext cx="1057276" cy="802961"/>
            <a:chOff x="1228724" y="1311589"/>
            <a:chExt cx="1057276" cy="802961"/>
          </a:xfrm>
        </p:grpSpPr>
        <p:sp>
          <p:nvSpPr>
            <p:cNvPr id="5" name="TextBox 4"/>
            <p:cNvSpPr txBox="1"/>
            <p:nvPr/>
          </p:nvSpPr>
          <p:spPr>
            <a:xfrm>
              <a:off x="1228724" y="1311589"/>
              <a:ext cx="10572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02566" y="1714440"/>
              <a:ext cx="4286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293019" y="1731169"/>
              <a:ext cx="838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>
            <a:off x="5751777" y="1873062"/>
            <a:ext cx="1404000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5447322" y="1523438"/>
            <a:ext cx="685800" cy="685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3100" y="2175510"/>
            <a:ext cx="2225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If, r = 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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then F = 0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3100" y="2576830"/>
            <a:ext cx="36649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i.e. ‘m</a:t>
            </a:r>
            <a:r>
              <a:rPr lang="en-US" sz="2000" b="1" baseline="-25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 does not experience</a:t>
            </a:r>
          </a:p>
          <a:p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any gravitational force due ‘m</a:t>
            </a:r>
            <a:r>
              <a:rPr lang="en-US" sz="2000" b="1" baseline="-25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3904" y="3411160"/>
            <a:ext cx="43093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Hence, gravitational force has a range.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3904" y="3811270"/>
            <a:ext cx="53038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This range, around ‘m</a:t>
            </a:r>
            <a:r>
              <a:rPr lang="en-US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’ where other mass (m</a:t>
            </a:r>
            <a:r>
              <a:rPr lang="en-US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experiences gravitational force is called as </a:t>
            </a:r>
          </a:p>
          <a:p>
            <a:r>
              <a:rPr lang="en-US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gravitational field.</a:t>
            </a:r>
            <a:endParaRPr lang="en-US" sz="2000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19725" y="2085971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34"/>
          <p:cNvGrpSpPr/>
          <p:nvPr/>
        </p:nvGrpSpPr>
        <p:grpSpPr>
          <a:xfrm>
            <a:off x="7086600" y="1836486"/>
            <a:ext cx="499376" cy="543571"/>
            <a:chOff x="7172325" y="1503729"/>
            <a:chExt cx="499376" cy="543571"/>
          </a:xfrm>
        </p:grpSpPr>
        <p:sp>
          <p:nvSpPr>
            <p:cNvPr id="13" name="Oval 12"/>
            <p:cNvSpPr/>
            <p:nvPr/>
          </p:nvSpPr>
          <p:spPr>
            <a:xfrm>
              <a:off x="7172325" y="1503729"/>
              <a:ext cx="73152" cy="7315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92083" y="1647190"/>
              <a:ext cx="479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9" name="Straight Arrow Connector 8"/>
          <p:cNvCxnSpPr/>
          <p:nvPr/>
        </p:nvCxnSpPr>
        <p:spPr>
          <a:xfrm flipH="1">
            <a:off x="7123785" y="1666313"/>
            <a:ext cx="274320" cy="0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20"/>
          <p:cNvGrpSpPr/>
          <p:nvPr/>
        </p:nvGrpSpPr>
        <p:grpSpPr>
          <a:xfrm>
            <a:off x="7096424" y="971550"/>
            <a:ext cx="1056976" cy="743006"/>
            <a:chOff x="846833" y="2155511"/>
            <a:chExt cx="1056976" cy="743006"/>
          </a:xfrm>
        </p:grpSpPr>
        <p:sp>
          <p:nvSpPr>
            <p:cNvPr id="28" name="TextBox 27"/>
            <p:cNvSpPr txBox="1"/>
            <p:nvPr/>
          </p:nvSpPr>
          <p:spPr>
            <a:xfrm>
              <a:off x="846833" y="2286482"/>
              <a:ext cx="352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94929" y="2286482"/>
              <a:ext cx="3528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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6" name="Group 29"/>
            <p:cNvGrpSpPr/>
            <p:nvPr/>
          </p:nvGrpSpPr>
          <p:grpSpPr>
            <a:xfrm>
              <a:off x="1475184" y="2155511"/>
              <a:ext cx="428625" cy="743006"/>
              <a:chOff x="1226340" y="1371544"/>
              <a:chExt cx="428625" cy="743006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1257297" y="1371544"/>
                <a:ext cx="3024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226340" y="1714440"/>
                <a:ext cx="4286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>
                <a:off x="1293019" y="1731169"/>
                <a:ext cx="278606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TextBox 35"/>
          <p:cNvSpPr txBox="1"/>
          <p:nvPr/>
        </p:nvSpPr>
        <p:spPr>
          <a:xfrm>
            <a:off x="6315758" y="1837707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39920" y="2603846"/>
            <a:ext cx="2012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Gravitational field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995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9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4" grpId="0" animBg="1"/>
      <p:bldP spid="11" grpId="0" animBg="1"/>
      <p:bldP spid="2" grpId="0" animBg="1"/>
      <p:bldP spid="3" grpId="0"/>
      <p:bldP spid="4" grpId="0"/>
      <p:bldP spid="14" grpId="0" animBg="1"/>
      <p:bldP spid="22" grpId="0"/>
      <p:bldP spid="23" grpId="0" build="p"/>
      <p:bldP spid="24" grpId="0"/>
      <p:bldP spid="25" grpId="0" build="p"/>
      <p:bldP spid="26" grpId="0"/>
      <p:bldP spid="36" grpId="0"/>
      <p:bldP spid="3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678684"/>
            <a:ext cx="2693366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Gravitational Intensity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047750"/>
            <a:ext cx="7816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gravitational intensity at any point in a gravitational field is defined </a:t>
            </a:r>
          </a:p>
          <a:p>
            <a:r>
              <a:rPr lang="en-US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as the force acting on a unit mass placed at that point.</a:t>
            </a:r>
            <a:endParaRPr lang="en-US" sz="20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122" y="2797145"/>
            <a:ext cx="355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3863" y="277177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0707" y="2628840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819138" y="2997200"/>
            <a:ext cx="457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56588" y="295275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89828" y="2797145"/>
            <a:ext cx="269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90800" y="2114550"/>
            <a:ext cx="2743200" cy="2676525"/>
          </a:xfrm>
          <a:prstGeom prst="ellipse">
            <a:avLst/>
          </a:prstGeom>
          <a:noFill/>
          <a:ln>
            <a:solidFill>
              <a:schemeClr val="bg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00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33"/>
          <p:cNvGrpSpPr/>
          <p:nvPr/>
        </p:nvGrpSpPr>
        <p:grpSpPr>
          <a:xfrm>
            <a:off x="3261721" y="2670175"/>
            <a:ext cx="1410172" cy="1512870"/>
            <a:chOff x="3414121" y="2670175"/>
            <a:chExt cx="1410172" cy="1512870"/>
          </a:xfrm>
        </p:grpSpPr>
        <p:sp>
          <p:nvSpPr>
            <p:cNvPr id="7" name="Oval 6"/>
            <p:cNvSpPr/>
            <p:nvPr/>
          </p:nvSpPr>
          <p:spPr>
            <a:xfrm>
              <a:off x="3414121" y="2670175"/>
              <a:ext cx="1410172" cy="1512870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glow rad="1409700">
                <a:schemeClr val="accent5">
                  <a:satMod val="175000"/>
                  <a:alpha val="4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00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="" xmlns:a14="http://schemas.microsoft.com/office/drawing/2010/main">
                    <a14:imgLayer r:embed="rId3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640" t="6600" r="8370" b="6640"/>
            <a:stretch/>
          </p:blipFill>
          <p:spPr>
            <a:xfrm>
              <a:off x="3534448" y="2800350"/>
              <a:ext cx="1211721" cy="1236965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4" name="Group 17"/>
          <p:cNvGrpSpPr/>
          <p:nvPr/>
        </p:nvGrpSpPr>
        <p:grpSpPr>
          <a:xfrm>
            <a:off x="5003802" y="1611630"/>
            <a:ext cx="3769304" cy="946008"/>
            <a:chOff x="609600" y="4042269"/>
            <a:chExt cx="3769304" cy="946008"/>
          </a:xfrm>
        </p:grpSpPr>
        <p:sp>
          <p:nvSpPr>
            <p:cNvPr id="17" name="Cloud 16"/>
            <p:cNvSpPr/>
            <p:nvPr/>
          </p:nvSpPr>
          <p:spPr>
            <a:xfrm>
              <a:off x="609600" y="4042269"/>
              <a:ext cx="3733800" cy="946008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932152" y="4149864"/>
              <a:ext cx="3446752" cy="707886"/>
            </a:xfrm>
            <a:prstGeom prst="rect">
              <a:avLst/>
            </a:prstGeom>
            <a:noFill/>
            <a:sp3d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It is also called as a strength </a:t>
              </a:r>
            </a:p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of the Gravitational Field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4419600" y="613128"/>
            <a:ext cx="4306937" cy="1310727"/>
            <a:chOff x="609600" y="4173769"/>
            <a:chExt cx="3733800" cy="1106688"/>
          </a:xfrm>
        </p:grpSpPr>
        <p:sp>
          <p:nvSpPr>
            <p:cNvPr id="20" name="Cloud 19"/>
            <p:cNvSpPr/>
            <p:nvPr/>
          </p:nvSpPr>
          <p:spPr>
            <a:xfrm>
              <a:off x="609600" y="4173769"/>
              <a:ext cx="3733800" cy="836395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90600" y="4264794"/>
              <a:ext cx="3200400" cy="1015663"/>
            </a:xfrm>
            <a:prstGeom prst="rect">
              <a:avLst/>
            </a:prstGeom>
            <a:noFill/>
            <a:sp3d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Suppose if we keep a unit mass (m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0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) in the gravitational field.</a:t>
              </a: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381000" y="1123950"/>
            <a:ext cx="4082571" cy="1098408"/>
            <a:chOff x="609600" y="4045092"/>
            <a:chExt cx="3733800" cy="1098408"/>
          </a:xfrm>
        </p:grpSpPr>
        <p:sp>
          <p:nvSpPr>
            <p:cNvPr id="23" name="Cloud 22"/>
            <p:cNvSpPr/>
            <p:nvPr/>
          </p:nvSpPr>
          <p:spPr>
            <a:xfrm>
              <a:off x="609600" y="4045092"/>
              <a:ext cx="3733800" cy="1098408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3610" y="4228753"/>
              <a:ext cx="3200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The mass (m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) experiences a gravitational force 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09600" y="1806605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  =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24879" y="1622714"/>
            <a:ext cx="724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Mm</a:t>
            </a:r>
            <a:r>
              <a:rPr lang="en-US" sz="2000" b="1" baseline="-25000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95679" y="196215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rot="10800000">
            <a:off x="1495075" y="2006660"/>
            <a:ext cx="5486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48436" y="1806605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4572768" y="2422898"/>
            <a:ext cx="99125" cy="726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90600" y="2628840"/>
            <a:ext cx="2608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 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990600" y="2997200"/>
            <a:ext cx="28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932399" y="2921577"/>
            <a:ext cx="494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93769" y="2022788"/>
            <a:ext cx="494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3761" y="4041579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Group 51"/>
          <p:cNvGrpSpPr/>
          <p:nvPr/>
        </p:nvGrpSpPr>
        <p:grpSpPr>
          <a:xfrm>
            <a:off x="667908" y="3549732"/>
            <a:ext cx="1689100" cy="762000"/>
            <a:chOff x="1211686" y="3266786"/>
            <a:chExt cx="1689100" cy="762000"/>
          </a:xfrm>
        </p:grpSpPr>
        <p:sp>
          <p:nvSpPr>
            <p:cNvPr id="26" name="Rectangle 25"/>
            <p:cNvSpPr/>
            <p:nvPr/>
          </p:nvSpPr>
          <p:spPr>
            <a:xfrm>
              <a:off x="1211686" y="3266786"/>
              <a:ext cx="1689100" cy="7620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396722" y="3409950"/>
              <a:ext cx="3558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58663" y="3438465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055507" y="3279404"/>
              <a:ext cx="6254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GM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61388" y="36194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1" name="Straight Connector 50"/>
            <p:cNvCxnSpPr/>
            <p:nvPr/>
          </p:nvCxnSpPr>
          <p:spPr>
            <a:xfrm>
              <a:off x="2123938" y="3638550"/>
              <a:ext cx="4572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/>
          <p:cNvCxnSpPr>
            <a:stCxn id="32" idx="3"/>
          </p:cNvCxnSpPr>
          <p:nvPr/>
        </p:nvCxnSpPr>
        <p:spPr>
          <a:xfrm flipH="1">
            <a:off x="3962400" y="2484910"/>
            <a:ext cx="624885" cy="967902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419846" y="2599941"/>
            <a:ext cx="2984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rot="5400000">
            <a:off x="3879999" y="2421151"/>
            <a:ext cx="563174" cy="363628"/>
          </a:xfrm>
          <a:prstGeom prst="straightConnector1">
            <a:avLst/>
          </a:prstGeom>
          <a:ln w="57150">
            <a:solidFill>
              <a:srgbClr val="0033C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995058" y="214986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endParaRPr lang="en-US" sz="2000" b="1" baseline="30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8234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  <p:bldP spid="5" grpId="0"/>
      <p:bldP spid="6" grpId="0"/>
      <p:bldP spid="9" grpId="0"/>
      <p:bldP spid="11" grpId="0"/>
      <p:bldP spid="13" grpId="0" animBg="1"/>
      <p:bldP spid="27" grpId="0"/>
      <p:bldP spid="28" grpId="0"/>
      <p:bldP spid="29" grpId="0"/>
      <p:bldP spid="31" grpId="0"/>
      <p:bldP spid="32" grpId="0" animBg="1"/>
      <p:bldP spid="33" grpId="0"/>
      <p:bldP spid="40" grpId="0"/>
      <p:bldP spid="41" grpId="0"/>
      <p:bldP spid="42" grpId="0"/>
      <p:bldP spid="47" grpId="0"/>
      <p:bldP spid="4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767543" y="3529197"/>
            <a:ext cx="3527366" cy="1278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2000" y="2322988"/>
            <a:ext cx="3505200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33400" y="1092777"/>
            <a:ext cx="1752600" cy="838200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904" y="674370"/>
            <a:ext cx="2137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In, Vector form,</a:t>
            </a:r>
            <a:endParaRPr lang="en-US" sz="2000" b="1" i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2524" y="1344725"/>
            <a:ext cx="392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27"/>
          <p:cNvGrpSpPr/>
          <p:nvPr/>
        </p:nvGrpSpPr>
        <p:grpSpPr>
          <a:xfrm>
            <a:off x="511999" y="1123950"/>
            <a:ext cx="394781" cy="620885"/>
            <a:chOff x="511999" y="1123950"/>
            <a:chExt cx="394781" cy="620885"/>
          </a:xfrm>
        </p:grpSpPr>
        <p:sp>
          <p:nvSpPr>
            <p:cNvPr id="3" name="TextBox 2"/>
            <p:cNvSpPr txBox="1"/>
            <p:nvPr/>
          </p:nvSpPr>
          <p:spPr>
            <a:xfrm>
              <a:off x="513904" y="1344725"/>
              <a:ext cx="392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1999" y="1123950"/>
              <a:ext cx="392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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247327" y="1174863"/>
            <a:ext cx="1038673" cy="739835"/>
            <a:chOff x="1359722" y="1566859"/>
            <a:chExt cx="1038673" cy="739835"/>
          </a:xfrm>
        </p:grpSpPr>
        <p:sp>
          <p:nvSpPr>
            <p:cNvPr id="5" name="TextBox 4"/>
            <p:cNvSpPr txBox="1"/>
            <p:nvPr/>
          </p:nvSpPr>
          <p:spPr>
            <a:xfrm>
              <a:off x="1359722" y="1566859"/>
              <a:ext cx="7611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n-US" sz="2000" b="1" dirty="0" err="1" smtClean="0">
                  <a:latin typeface="Times New Roman" pitchFamily="18" charset="0"/>
                  <a:cs typeface="Times New Roman" pitchFamily="18" charset="0"/>
                </a:rPr>
                <a:t>Gm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15298" y="1906584"/>
              <a:ext cx="465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05519" y="1771590"/>
              <a:ext cx="392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03614" y="1573096"/>
              <a:ext cx="3928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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447800" y="1944744"/>
              <a:ext cx="533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513904" y="1906730"/>
            <a:ext cx="8096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Negative sign indicates, gravitational intensity is attractive in nature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8704" y="2352117"/>
            <a:ext cx="1848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SI Units of ‘E’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59380" y="2352117"/>
            <a:ext cx="42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42780" y="2352117"/>
            <a:ext cx="1021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 / kg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8704" y="2961163"/>
            <a:ext cx="21530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CGS Units of ‘E’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59380" y="2961163"/>
            <a:ext cx="42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42780" y="2961163"/>
            <a:ext cx="121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dyne/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gm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11783" y="3694558"/>
            <a:ext cx="2160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Dimension of ‘E’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52459" y="3694558"/>
            <a:ext cx="42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9"/>
          <p:cNvGrpSpPr/>
          <p:nvPr/>
        </p:nvGrpSpPr>
        <p:grpSpPr>
          <a:xfrm>
            <a:off x="3020542" y="3496118"/>
            <a:ext cx="1322857" cy="796990"/>
            <a:chOff x="2722663" y="3598540"/>
            <a:chExt cx="1322857" cy="796990"/>
          </a:xfrm>
        </p:grpSpPr>
        <p:sp>
          <p:nvSpPr>
            <p:cNvPr id="25" name="TextBox 24"/>
            <p:cNvSpPr txBox="1"/>
            <p:nvPr/>
          </p:nvSpPr>
          <p:spPr>
            <a:xfrm>
              <a:off x="2722663" y="3598540"/>
              <a:ext cx="13228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[M</a:t>
              </a:r>
              <a:r>
                <a:rPr lang="en-US" sz="2000" b="1" baseline="30000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n-US" sz="2000" b="1" baseline="30000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2000" b="1" baseline="30000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–2</a:t>
              </a:r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017432" y="3995420"/>
              <a:ext cx="7333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[</a:t>
              </a:r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sz="2000" b="1" baseline="30000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sz="2000" b="1" dirty="0" smtClean="0">
                  <a:solidFill>
                    <a:srgbClr val="0033CC"/>
                  </a:solidFill>
                  <a:latin typeface="Times New Roman" pitchFamily="18" charset="0"/>
                  <a:cs typeface="Times New Roman" pitchFamily="18" charset="0"/>
                </a:rPr>
                <a:t>]</a:t>
              </a:r>
              <a:endParaRPr lang="en-US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2789731" y="4014469"/>
              <a:ext cx="1188720" cy="0"/>
            </a:xfrm>
            <a:prstGeom prst="line">
              <a:avLst/>
            </a:prstGeom>
            <a:ln w="28575">
              <a:solidFill>
                <a:srgbClr val="0033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2652459" y="4391608"/>
            <a:ext cx="420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35858" y="4391608"/>
            <a:ext cx="1407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[M</a:t>
            </a:r>
            <a:r>
              <a:rPr lang="en-US" sz="2000" b="1" baseline="300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2000" b="1" baseline="300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b="1" baseline="300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–2</a:t>
            </a:r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42"/>
          <p:cNvGrpSpPr/>
          <p:nvPr/>
        </p:nvGrpSpPr>
        <p:grpSpPr>
          <a:xfrm>
            <a:off x="2971800" y="895350"/>
            <a:ext cx="1171575" cy="889000"/>
            <a:chOff x="6115050" y="2565400"/>
            <a:chExt cx="1171575" cy="889000"/>
          </a:xfrm>
        </p:grpSpPr>
        <p:sp>
          <p:nvSpPr>
            <p:cNvPr id="31" name="Cloud 30"/>
            <p:cNvSpPr/>
            <p:nvPr/>
          </p:nvSpPr>
          <p:spPr>
            <a:xfrm>
              <a:off x="6115050" y="2565400"/>
              <a:ext cx="1171575" cy="889000"/>
            </a:xfrm>
            <a:prstGeom prst="cloud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8" name="Group 41"/>
            <p:cNvGrpSpPr/>
            <p:nvPr/>
          </p:nvGrpSpPr>
          <p:grpSpPr>
            <a:xfrm>
              <a:off x="6140580" y="2648010"/>
              <a:ext cx="947602" cy="708883"/>
              <a:chOff x="6317594" y="3940174"/>
              <a:chExt cx="947602" cy="708883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6317594" y="4093920"/>
                <a:ext cx="40684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en-US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581658" y="4088398"/>
                <a:ext cx="4205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911168" y="3940174"/>
                <a:ext cx="35402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en-US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6865143" y="4248947"/>
                <a:ext cx="38339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6" name="Straight Connector 35"/>
              <p:cNvCxnSpPr/>
              <p:nvPr/>
            </p:nvCxnSpPr>
            <p:spPr>
              <a:xfrm>
                <a:off x="6936206" y="4308475"/>
                <a:ext cx="2504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Box 37"/>
          <p:cNvSpPr txBox="1"/>
          <p:nvPr/>
        </p:nvSpPr>
        <p:spPr>
          <a:xfrm>
            <a:off x="802704" y="4374268"/>
            <a:ext cx="21607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Dimension of ‘E’</a:t>
            </a:r>
            <a:endParaRPr lang="en-US" sz="2000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311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7" grpId="0" animBg="1"/>
      <p:bldP spid="37" grpId="0" animBg="1"/>
      <p:bldP spid="2" grpId="0"/>
      <p:bldP spid="4" grpId="0"/>
      <p:bldP spid="13" grpId="0"/>
      <p:bldP spid="14" grpId="0"/>
      <p:bldP spid="15" grpId="0"/>
      <p:bldP spid="16" grpId="0"/>
      <p:bldP spid="20" grpId="0"/>
      <p:bldP spid="21" grpId="0"/>
      <p:bldP spid="22" grpId="0"/>
      <p:bldP spid="23" grpId="0"/>
      <p:bldP spid="24" grpId="0"/>
      <p:bldP spid="29" grpId="0"/>
      <p:bldP spid="30" grpId="0"/>
      <p:bldP spid="3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00569\Desktop\Sceicn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81"/>
          <a:stretch/>
        </p:blipFill>
        <p:spPr bwMode="auto">
          <a:xfrm>
            <a:off x="-10160" y="0"/>
            <a:ext cx="9150866" cy="3950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2114550"/>
            <a:ext cx="4191000" cy="400110"/>
          </a:xfrm>
          <a:prstGeom prst="rect">
            <a:avLst/>
          </a:prstGeom>
          <a:solidFill>
            <a:srgbClr val="0070C0"/>
          </a:solidFill>
          <a:ln w="28575"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N" sz="2000" b="1" spc="50" dirty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Numericals on </a:t>
            </a:r>
            <a:r>
              <a:rPr lang="en-IN" sz="2000" b="1" spc="50" dirty="0" smtClean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Gravitational </a:t>
            </a:r>
            <a:r>
              <a:rPr lang="en-IN" sz="2000" b="1" spc="50" dirty="0">
                <a:ln w="11430"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field</a:t>
            </a:r>
          </a:p>
        </p:txBody>
      </p:sp>
    </p:spTree>
    <p:extLst>
      <p:ext uri="{BB962C8B-B14F-4D97-AF65-F5344CB8AC3E}">
        <p14:creationId xmlns="" xmlns:p14="http://schemas.microsoft.com/office/powerpoint/2010/main" val="19181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ounded Rectangle 60"/>
          <p:cNvSpPr/>
          <p:nvPr/>
        </p:nvSpPr>
        <p:spPr>
          <a:xfrm>
            <a:off x="2057400" y="4076700"/>
            <a:ext cx="1524000" cy="793750"/>
          </a:xfrm>
          <a:prstGeom prst="roundRect">
            <a:avLst/>
          </a:prstGeom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2952" y="666750"/>
            <a:ext cx="8230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 startAt="17"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Find the relation between the gravitational field on surface of two </a:t>
            </a:r>
          </a:p>
          <a:p>
            <a:pPr marL="457200" indent="-457200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planets A and B of masses m</a:t>
            </a:r>
            <a:r>
              <a:rPr lang="en-US" sz="2000" b="1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b="1" baseline="-25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and radii R</a:t>
            </a:r>
            <a:r>
              <a:rPr lang="en-US" sz="2000" b="1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and R</a:t>
            </a:r>
            <a:r>
              <a:rPr lang="en-US" sz="2000" b="1" baseline="-25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respectively, if </a:t>
            </a:r>
          </a:p>
          <a:p>
            <a:pPr marL="457200" indent="-457200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they have same densities 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8525" y="230043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1247776" y="2114830"/>
            <a:ext cx="962024" cy="759682"/>
            <a:chOff x="6902702" y="1733550"/>
            <a:chExt cx="962024" cy="759682"/>
          </a:xfrm>
        </p:grpSpPr>
        <p:sp>
          <p:nvSpPr>
            <p:cNvPr id="10" name="TextBox 9"/>
            <p:cNvSpPr txBox="1"/>
            <p:nvPr/>
          </p:nvSpPr>
          <p:spPr>
            <a:xfrm>
              <a:off x="6902702" y="1733550"/>
              <a:ext cx="9620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GM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93189" y="2093122"/>
              <a:ext cx="5971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6934200" y="2134265"/>
              <a:ext cx="597151" cy="0"/>
            </a:xfrm>
            <a:prstGeom prst="line">
              <a:avLst/>
            </a:prstGeom>
            <a:ln w="19050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457200" y="2300439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="1" baseline="-25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2000" b="1" baseline="-25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93900" y="230043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31"/>
          <p:cNvGrpSpPr/>
          <p:nvPr/>
        </p:nvGrpSpPr>
        <p:grpSpPr>
          <a:xfrm>
            <a:off x="2343151" y="1850168"/>
            <a:ext cx="1888330" cy="1075879"/>
            <a:chOff x="2739776" y="2114550"/>
            <a:chExt cx="1888330" cy="1075879"/>
          </a:xfrm>
        </p:grpSpPr>
        <p:sp>
          <p:nvSpPr>
            <p:cNvPr id="17" name="TextBox 16"/>
            <p:cNvSpPr txBox="1"/>
            <p:nvPr/>
          </p:nvSpPr>
          <p:spPr>
            <a:xfrm>
              <a:off x="2739776" y="2245005"/>
              <a:ext cx="36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339849" y="2790319"/>
              <a:ext cx="714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2806989" y="2773706"/>
              <a:ext cx="1675861" cy="0"/>
            </a:xfrm>
            <a:prstGeom prst="line">
              <a:avLst/>
            </a:prstGeom>
            <a:ln w="19050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136903" y="2114550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36903" y="2393218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180307" y="2462877"/>
              <a:ext cx="247107" cy="0"/>
            </a:xfrm>
            <a:prstGeom prst="line">
              <a:avLst/>
            </a:prstGeom>
            <a:ln w="19050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968379" y="2206910"/>
              <a:ext cx="261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411287" y="2245005"/>
              <a:ext cx="121681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 R</a:t>
              </a:r>
              <a:r>
                <a:rPr lang="en-US" sz="2000" b="1" baseline="30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3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A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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A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4543425" y="2163306"/>
            <a:ext cx="1781175" cy="735749"/>
            <a:chOff x="4940050" y="2427688"/>
            <a:chExt cx="1781175" cy="735749"/>
          </a:xfrm>
        </p:grpSpPr>
        <p:sp>
          <p:nvSpPr>
            <p:cNvPr id="27" name="TextBox 26"/>
            <p:cNvSpPr txBox="1"/>
            <p:nvPr/>
          </p:nvSpPr>
          <p:spPr>
            <a:xfrm>
              <a:off x="4940050" y="2427688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940050" y="2706356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4983454" y="2776015"/>
              <a:ext cx="247107" cy="0"/>
            </a:xfrm>
            <a:prstGeom prst="line">
              <a:avLst/>
            </a:prstGeom>
            <a:ln w="19050">
              <a:solidFill>
                <a:srgbClr val="0000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214434" y="2558143"/>
              <a:ext cx="150679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 G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A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R</a:t>
              </a:r>
              <a:r>
                <a:rPr lang="en-US" sz="2000" b="1" baseline="-25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A</a:t>
              </a:r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2000" b="1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4173220" y="230043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8525" y="339570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34"/>
          <p:cNvGrpSpPr/>
          <p:nvPr/>
        </p:nvGrpSpPr>
        <p:grpSpPr>
          <a:xfrm>
            <a:off x="1247776" y="3210100"/>
            <a:ext cx="885824" cy="759682"/>
            <a:chOff x="6902702" y="1733550"/>
            <a:chExt cx="885824" cy="759682"/>
          </a:xfrm>
        </p:grpSpPr>
        <p:sp>
          <p:nvSpPr>
            <p:cNvPr id="36" name="TextBox 35"/>
            <p:cNvSpPr txBox="1"/>
            <p:nvPr/>
          </p:nvSpPr>
          <p:spPr>
            <a:xfrm>
              <a:off x="6902702" y="1733550"/>
              <a:ext cx="885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GM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993189" y="2093122"/>
              <a:ext cx="5971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6934200" y="2134265"/>
              <a:ext cx="59715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457200" y="3395709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="1" baseline="-25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20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93900" y="339570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40"/>
          <p:cNvGrpSpPr/>
          <p:nvPr/>
        </p:nvGrpSpPr>
        <p:grpSpPr>
          <a:xfrm>
            <a:off x="2343151" y="2945438"/>
            <a:ext cx="1888330" cy="1075879"/>
            <a:chOff x="2739776" y="2114550"/>
            <a:chExt cx="1888330" cy="1075879"/>
          </a:xfrm>
        </p:grpSpPr>
        <p:sp>
          <p:nvSpPr>
            <p:cNvPr id="42" name="TextBox 41"/>
            <p:cNvSpPr txBox="1"/>
            <p:nvPr/>
          </p:nvSpPr>
          <p:spPr>
            <a:xfrm>
              <a:off x="2739776" y="2245005"/>
              <a:ext cx="36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G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39850" y="2790319"/>
              <a:ext cx="5691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2806989" y="2773706"/>
              <a:ext cx="1675861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3136903" y="2114550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136903" y="2393218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3180307" y="2462877"/>
              <a:ext cx="24710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2968379" y="2206910"/>
              <a:ext cx="261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11287" y="2245005"/>
              <a:ext cx="1216819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 R</a:t>
              </a:r>
              <a:r>
                <a:rPr lang="en-US" sz="2000" b="1" baseline="30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3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B</a:t>
              </a:r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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B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Group 49"/>
          <p:cNvGrpSpPr/>
          <p:nvPr/>
        </p:nvGrpSpPr>
        <p:grpSpPr>
          <a:xfrm>
            <a:off x="4543425" y="3258576"/>
            <a:ext cx="1704975" cy="735749"/>
            <a:chOff x="4940050" y="2427688"/>
            <a:chExt cx="1704975" cy="735749"/>
          </a:xfrm>
        </p:grpSpPr>
        <p:sp>
          <p:nvSpPr>
            <p:cNvPr id="51" name="TextBox 50"/>
            <p:cNvSpPr txBox="1"/>
            <p:nvPr/>
          </p:nvSpPr>
          <p:spPr>
            <a:xfrm>
              <a:off x="4940050" y="2427688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940050" y="2706356"/>
              <a:ext cx="328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>
              <a:off x="4983454" y="2776015"/>
              <a:ext cx="24710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214434" y="2558143"/>
              <a:ext cx="1430591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 G</a:t>
              </a:r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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B</a:t>
              </a:r>
              <a:r>
                <a:rPr lang="en-US" sz="20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R</a:t>
              </a:r>
              <a:r>
                <a:rPr lang="en-US" sz="2000" b="1" baseline="-250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B</a:t>
              </a:r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endParaRPr lang="en-US" sz="2000" b="1" baseline="-2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4173220" y="339570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90800" y="4283677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56"/>
          <p:cNvGrpSpPr/>
          <p:nvPr/>
        </p:nvGrpSpPr>
        <p:grpSpPr>
          <a:xfrm>
            <a:off x="2940052" y="4098068"/>
            <a:ext cx="842710" cy="964866"/>
            <a:chOff x="6902703" y="1733550"/>
            <a:chExt cx="492374" cy="964866"/>
          </a:xfrm>
        </p:grpSpPr>
        <p:sp>
          <p:nvSpPr>
            <p:cNvPr id="58" name="TextBox 57"/>
            <p:cNvSpPr txBox="1"/>
            <p:nvPr/>
          </p:nvSpPr>
          <p:spPr>
            <a:xfrm>
              <a:off x="6902703" y="1733550"/>
              <a:ext cx="46697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6931527" y="2093122"/>
              <a:ext cx="463550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6931025" y="2137440"/>
              <a:ext cx="27344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61"/>
          <p:cNvGrpSpPr/>
          <p:nvPr/>
        </p:nvGrpSpPr>
        <p:grpSpPr>
          <a:xfrm>
            <a:off x="2133600" y="4098068"/>
            <a:ext cx="914400" cy="964866"/>
            <a:chOff x="6901114" y="1733550"/>
            <a:chExt cx="424112" cy="964866"/>
          </a:xfrm>
        </p:grpSpPr>
        <p:sp>
          <p:nvSpPr>
            <p:cNvPr id="63" name="TextBox 62"/>
            <p:cNvSpPr txBox="1"/>
            <p:nvPr/>
          </p:nvSpPr>
          <p:spPr>
            <a:xfrm>
              <a:off x="6902703" y="1733550"/>
              <a:ext cx="41617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901114" y="2093122"/>
              <a:ext cx="424112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6934200" y="2134265"/>
              <a:ext cx="18367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/>
          <p:cNvSpPr txBox="1"/>
          <p:nvPr/>
        </p:nvSpPr>
        <p:spPr>
          <a:xfrm>
            <a:off x="528484" y="1700057"/>
            <a:ext cx="1147916" cy="40011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Solution 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143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" grpId="0" build="p"/>
      <p:bldP spid="4" grpId="0"/>
      <p:bldP spid="13" grpId="0"/>
      <p:bldP spid="15" grpId="0"/>
      <p:bldP spid="31" grpId="0"/>
      <p:bldP spid="34" grpId="0"/>
      <p:bldP spid="39" grpId="0"/>
      <p:bldP spid="40" grpId="0"/>
      <p:bldP spid="55" grpId="0"/>
      <p:bldP spid="56" grpId="0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66750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466" y="666750"/>
            <a:ext cx="5333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Gravitational force is mathematically given as,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196065" y="1101744"/>
            <a:ext cx="1967308" cy="717670"/>
            <a:chOff x="1367515" y="1101744"/>
            <a:chExt cx="1967308" cy="717670"/>
          </a:xfrm>
        </p:grpSpPr>
        <p:sp>
          <p:nvSpPr>
            <p:cNvPr id="4" name="TextBox 3"/>
            <p:cNvSpPr txBox="1"/>
            <p:nvPr/>
          </p:nvSpPr>
          <p:spPr>
            <a:xfrm>
              <a:off x="1367515" y="1279544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F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25306" y="1279544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35081" y="1101744"/>
              <a:ext cx="1399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 (m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+ 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)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992502" y="1479599"/>
              <a:ext cx="11887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2437622" y="1419304"/>
              <a:ext cx="298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14400" y="1279544"/>
            <a:ext cx="39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3672565" y="1101744"/>
            <a:ext cx="1536255" cy="717670"/>
            <a:chOff x="3805915" y="1101744"/>
            <a:chExt cx="1536255" cy="717670"/>
          </a:xfrm>
        </p:grpSpPr>
        <p:sp>
          <p:nvSpPr>
            <p:cNvPr id="10" name="TextBox 9"/>
            <p:cNvSpPr txBox="1"/>
            <p:nvPr/>
          </p:nvSpPr>
          <p:spPr>
            <a:xfrm>
              <a:off x="3805915" y="1279544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F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71876" y="1279544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81651" y="1101744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 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4404710" y="1479599"/>
              <a:ext cx="9144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712670" y="1419304"/>
              <a:ext cx="2984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352800" y="1279544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1196065" y="1950720"/>
            <a:ext cx="1536255" cy="701130"/>
            <a:chOff x="1367515" y="1950720"/>
            <a:chExt cx="1536255" cy="701130"/>
          </a:xfrm>
        </p:grpSpPr>
        <p:sp>
          <p:nvSpPr>
            <p:cNvPr id="16" name="TextBox 15"/>
            <p:cNvSpPr txBox="1"/>
            <p:nvPr/>
          </p:nvSpPr>
          <p:spPr>
            <a:xfrm>
              <a:off x="1367515" y="2114550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F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33476" y="211455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43251" y="1950720"/>
              <a:ext cx="9605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 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966310" y="2314605"/>
              <a:ext cx="91440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231791" y="22517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n-US" sz="2000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22570" y="211455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680735" y="1950720"/>
            <a:ext cx="1320259" cy="701130"/>
            <a:chOff x="3814085" y="1950720"/>
            <a:chExt cx="1320259" cy="701130"/>
          </a:xfrm>
        </p:grpSpPr>
        <p:sp>
          <p:nvSpPr>
            <p:cNvPr id="28" name="TextBox 27"/>
            <p:cNvSpPr txBox="1"/>
            <p:nvPr/>
          </p:nvSpPr>
          <p:spPr>
            <a:xfrm>
              <a:off x="4406947" y="2282518"/>
              <a:ext cx="7232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en-US" b="1" baseline="-25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14085" y="2114550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F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80046" y="211455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67861" y="1950720"/>
              <a:ext cx="6014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 r</a:t>
              </a:r>
              <a:r>
                <a:rPr lang="en-US" b="1" baseline="30000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="1" baseline="30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4402824" y="2314605"/>
              <a:ext cx="7315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26"/>
          <p:cNvSpPr txBox="1"/>
          <p:nvPr/>
        </p:nvSpPr>
        <p:spPr>
          <a:xfrm>
            <a:off x="3360970" y="2114550"/>
            <a:ext cx="412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d)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096000" y="927199"/>
            <a:ext cx="2249057" cy="1087754"/>
            <a:chOff x="5000834" y="2904173"/>
            <a:chExt cx="2249057" cy="1087754"/>
          </a:xfrm>
        </p:grpSpPr>
        <p:sp>
          <p:nvSpPr>
            <p:cNvPr id="30" name="Cloud 29"/>
            <p:cNvSpPr/>
            <p:nvPr/>
          </p:nvSpPr>
          <p:spPr>
            <a:xfrm>
              <a:off x="5000834" y="2904173"/>
              <a:ext cx="2249057" cy="1087754"/>
            </a:xfrm>
            <a:prstGeom prst="cloud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22051" y="3094107"/>
              <a:ext cx="17219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Let us discuss</a:t>
              </a:r>
            </a:p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 few questions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58148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5" grpId="0"/>
      <p:bldP spid="21" grpId="0"/>
      <p:bldP spid="2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56"/>
          <p:cNvCxnSpPr/>
          <p:nvPr/>
        </p:nvCxnSpPr>
        <p:spPr>
          <a:xfrm>
            <a:off x="2005015" y="2095500"/>
            <a:ext cx="0" cy="762000"/>
          </a:xfrm>
          <a:prstGeom prst="line">
            <a:avLst/>
          </a:prstGeom>
          <a:ln w="28575">
            <a:solidFill>
              <a:srgbClr val="1307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944012" y="2095500"/>
            <a:ext cx="0" cy="762000"/>
          </a:xfrm>
          <a:prstGeom prst="line">
            <a:avLst/>
          </a:prstGeom>
          <a:ln w="28575">
            <a:solidFill>
              <a:srgbClr val="1307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04850" y="2880896"/>
            <a:ext cx="1488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(m</a:t>
            </a:r>
            <a:r>
              <a:rPr lang="en-US" sz="1600" b="1" baseline="-25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100kg)</a:t>
            </a:r>
            <a:endParaRPr lang="en-US" sz="1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2013959" y="2843212"/>
            <a:ext cx="2936384" cy="0"/>
          </a:xfrm>
          <a:prstGeom prst="line">
            <a:avLst/>
          </a:prstGeom>
          <a:ln w="28575">
            <a:solidFill>
              <a:srgbClr val="C0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13903" y="638175"/>
            <a:ext cx="8147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 startAt="17"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Two bodies of masses 100kg and 10000kg are at a distance 1m apart </a:t>
            </a:r>
          </a:p>
          <a:p>
            <a:pPr marL="457200" indent="-457200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at what point on the line joining them, will the resultant gravitational </a:t>
            </a:r>
          </a:p>
          <a:p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field intensity be zero.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31994" y="2880896"/>
            <a:ext cx="1792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(m</a:t>
            </a:r>
            <a:r>
              <a:rPr lang="en-US" sz="1600" b="1" baseline="-25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10000kg)</a:t>
            </a:r>
            <a:endParaRPr lang="en-US" sz="1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5801" y="3590895"/>
            <a:ext cx="148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If, E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NET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 0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44"/>
          <p:cNvGrpSpPr/>
          <p:nvPr/>
        </p:nvGrpSpPr>
        <p:grpSpPr>
          <a:xfrm>
            <a:off x="5359469" y="1352550"/>
            <a:ext cx="3327331" cy="990600"/>
            <a:chOff x="4305299" y="1123950"/>
            <a:chExt cx="3086099" cy="990600"/>
          </a:xfrm>
        </p:grpSpPr>
        <p:sp>
          <p:nvSpPr>
            <p:cNvPr id="46" name="Cloud 45"/>
            <p:cNvSpPr/>
            <p:nvPr/>
          </p:nvSpPr>
          <p:spPr>
            <a:xfrm>
              <a:off x="4374307" y="1123950"/>
              <a:ext cx="3017091" cy="990600"/>
            </a:xfrm>
            <a:prstGeom prst="cloud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305299" y="1276350"/>
              <a:ext cx="3019712" cy="70788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Let this point be at a distance of ‘x’ form ‘A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Group 47"/>
          <p:cNvGrpSpPr/>
          <p:nvPr/>
        </p:nvGrpSpPr>
        <p:grpSpPr>
          <a:xfrm>
            <a:off x="5334000" y="1352550"/>
            <a:ext cx="3352799" cy="990600"/>
            <a:chOff x="4038600" y="1123950"/>
            <a:chExt cx="3352799" cy="990600"/>
          </a:xfrm>
        </p:grpSpPr>
        <p:sp>
          <p:nvSpPr>
            <p:cNvPr id="49" name="Cloud 48"/>
            <p:cNvSpPr/>
            <p:nvPr/>
          </p:nvSpPr>
          <p:spPr>
            <a:xfrm>
              <a:off x="4038600" y="1123950"/>
              <a:ext cx="3352799" cy="990600"/>
            </a:xfrm>
            <a:prstGeom prst="cloud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305299" y="1276350"/>
              <a:ext cx="30479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Let ‘C’ be the point where resultant ‘E’ is zero</a:t>
              </a:r>
              <a:endParaRPr 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096698" y="1885950"/>
            <a:ext cx="1322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 = 1m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20638" y="2221231"/>
            <a:ext cx="45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06449" y="2478640"/>
            <a:ext cx="45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43345" y="2221231"/>
            <a:ext cx="108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1– x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35238" y="2644258"/>
            <a:ext cx="45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33524" y="2644258"/>
            <a:ext cx="45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28016" y="3590895"/>
            <a:ext cx="764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72307" y="3590895"/>
            <a:ext cx="539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782096" y="3590895"/>
            <a:ext cx="764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407388" y="279726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007627" y="2528887"/>
            <a:ext cx="1463040" cy="0"/>
          </a:xfrm>
          <a:prstGeom prst="line">
            <a:avLst/>
          </a:prstGeom>
          <a:ln w="28575">
            <a:solidFill>
              <a:srgbClr val="130707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409948" y="2528887"/>
            <a:ext cx="1554480" cy="0"/>
          </a:xfrm>
          <a:prstGeom prst="line">
            <a:avLst/>
          </a:prstGeom>
          <a:ln w="28575">
            <a:solidFill>
              <a:srgbClr val="130707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990725" y="2266950"/>
            <a:ext cx="2968322" cy="0"/>
          </a:xfrm>
          <a:prstGeom prst="line">
            <a:avLst/>
          </a:prstGeom>
          <a:ln w="28575">
            <a:solidFill>
              <a:srgbClr val="130707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6"/>
          <p:cNvGrpSpPr/>
          <p:nvPr/>
        </p:nvGrpSpPr>
        <p:grpSpPr>
          <a:xfrm>
            <a:off x="2267620" y="3091865"/>
            <a:ext cx="2462281" cy="394285"/>
            <a:chOff x="2267620" y="3091865"/>
            <a:chExt cx="2462281" cy="394285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2514600" y="3139490"/>
              <a:ext cx="18288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2267620" y="3147596"/>
              <a:ext cx="65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sz="1600" b="1" baseline="-250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72273" y="3147596"/>
              <a:ext cx="657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en-US" sz="1600" b="1" baseline="-250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399352" y="3091865"/>
              <a:ext cx="91440" cy="9144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272307" y="4322056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91"/>
          <p:cNvGrpSpPr/>
          <p:nvPr/>
        </p:nvGrpSpPr>
        <p:grpSpPr>
          <a:xfrm>
            <a:off x="2514600" y="4137396"/>
            <a:ext cx="704849" cy="759682"/>
            <a:chOff x="5791201" y="1733550"/>
            <a:chExt cx="704849" cy="759682"/>
          </a:xfrm>
        </p:grpSpPr>
        <p:sp>
          <p:nvSpPr>
            <p:cNvPr id="59" name="TextBox 58"/>
            <p:cNvSpPr txBox="1"/>
            <p:nvPr/>
          </p:nvSpPr>
          <p:spPr>
            <a:xfrm>
              <a:off x="5791201" y="1733550"/>
              <a:ext cx="7048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917407" y="2093122"/>
              <a:ext cx="409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5862638" y="2134265"/>
              <a:ext cx="5334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90"/>
          <p:cNvGrpSpPr/>
          <p:nvPr/>
        </p:nvGrpSpPr>
        <p:grpSpPr>
          <a:xfrm>
            <a:off x="3657600" y="4136447"/>
            <a:ext cx="990600" cy="759682"/>
            <a:chOff x="6867525" y="1733550"/>
            <a:chExt cx="990600" cy="759682"/>
          </a:xfrm>
        </p:grpSpPr>
        <p:sp>
          <p:nvSpPr>
            <p:cNvPr id="64" name="TextBox 63"/>
            <p:cNvSpPr txBox="1"/>
            <p:nvPr/>
          </p:nvSpPr>
          <p:spPr>
            <a:xfrm>
              <a:off x="6988176" y="1733550"/>
              <a:ext cx="7048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Gm</a:t>
              </a:r>
              <a:r>
                <a:rPr lang="en-US" sz="20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6867525" y="2093122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(1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x)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6934200" y="2134265"/>
              <a:ext cx="762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604684" y="1700057"/>
            <a:ext cx="1224116" cy="40011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Solution 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754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 build="p"/>
      <p:bldP spid="32" grpId="0"/>
      <p:bldP spid="35" grpId="0"/>
      <p:bldP spid="10" grpId="0"/>
      <p:bldP spid="13" grpId="0"/>
      <p:bldP spid="17" grpId="0"/>
      <p:bldP spid="19" grpId="0"/>
      <p:bldP spid="21" grpId="0"/>
      <p:bldP spid="27" grpId="0"/>
      <p:bldP spid="36" grpId="0"/>
      <p:bldP spid="37" grpId="0"/>
      <p:bldP spid="38" grpId="0"/>
      <p:bldP spid="4" grpId="0" animBg="1"/>
      <p:bldP spid="44" grpId="0"/>
      <p:bldP spid="4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/>
        </p:nvSpPr>
        <p:spPr>
          <a:xfrm>
            <a:off x="3320182" y="2724150"/>
            <a:ext cx="2318618" cy="793750"/>
          </a:xfrm>
          <a:prstGeom prst="roundRect">
            <a:avLst/>
          </a:prstGeom>
          <a:ln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3903" y="638175"/>
            <a:ext cx="8147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 startAt="17"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Two bodies of masses 100kg and 10000kg are at a distance 1m apart at what point on the line joining them, will the resultant gravitational </a:t>
            </a:r>
          </a:p>
          <a:p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field intensity be zero.</a:t>
            </a:r>
            <a:endParaRPr lang="en-US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11"/>
          <p:cNvGrpSpPr/>
          <p:nvPr/>
        </p:nvGrpSpPr>
        <p:grpSpPr>
          <a:xfrm>
            <a:off x="2514600" y="4136447"/>
            <a:ext cx="2133600" cy="760631"/>
            <a:chOff x="2514600" y="4136447"/>
            <a:chExt cx="2133600" cy="760631"/>
          </a:xfrm>
        </p:grpSpPr>
        <p:sp>
          <p:nvSpPr>
            <p:cNvPr id="3" name="TextBox 2"/>
            <p:cNvSpPr txBox="1"/>
            <p:nvPr/>
          </p:nvSpPr>
          <p:spPr>
            <a:xfrm>
              <a:off x="3272307" y="4322056"/>
              <a:ext cx="3362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=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8" name="Group 91"/>
            <p:cNvGrpSpPr/>
            <p:nvPr/>
          </p:nvGrpSpPr>
          <p:grpSpPr>
            <a:xfrm>
              <a:off x="2514600" y="4137396"/>
              <a:ext cx="704849" cy="759682"/>
              <a:chOff x="5791201" y="1733550"/>
              <a:chExt cx="704849" cy="759682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791201" y="1733550"/>
                <a:ext cx="7048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Gm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917407" y="2093122"/>
                <a:ext cx="40957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sz="2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5862638" y="2134265"/>
                <a:ext cx="5334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90"/>
            <p:cNvGrpSpPr/>
            <p:nvPr/>
          </p:nvGrpSpPr>
          <p:grpSpPr>
            <a:xfrm>
              <a:off x="3657600" y="4136447"/>
              <a:ext cx="990600" cy="759682"/>
              <a:chOff x="6867525" y="1733550"/>
              <a:chExt cx="990600" cy="759682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6988176" y="1733550"/>
                <a:ext cx="70484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Gm</a:t>
                </a:r>
                <a:r>
                  <a:rPr lang="en-US" sz="2000" b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6867525" y="2093122"/>
                <a:ext cx="990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(1 </a:t>
                </a:r>
                <a:r>
                  <a:rPr lang="en-US" sz="2000" b="1" dirty="0"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en-US" sz="2000" b="1" dirty="0" smtClean="0">
                    <a:latin typeface="Times New Roman" pitchFamily="18" charset="0"/>
                    <a:cs typeface="Times New Roman" pitchFamily="18" charset="0"/>
                  </a:rPr>
                  <a:t>x)</a:t>
                </a:r>
                <a:r>
                  <a:rPr lang="en-US" sz="2000" b="1" baseline="30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b="1" baseline="30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1" name="Straight Connector 10"/>
              <p:cNvCxnSpPr/>
              <p:nvPr/>
            </p:nvCxnSpPr>
            <p:spPr>
              <a:xfrm>
                <a:off x="6934200" y="2134265"/>
                <a:ext cx="76200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TextBox 12"/>
          <p:cNvSpPr txBox="1"/>
          <p:nvPr/>
        </p:nvSpPr>
        <p:spPr>
          <a:xfrm>
            <a:off x="1784901" y="3031013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89"/>
          <p:cNvGrpSpPr/>
          <p:nvPr/>
        </p:nvGrpSpPr>
        <p:grpSpPr>
          <a:xfrm>
            <a:off x="1080051" y="2873976"/>
            <a:ext cx="704849" cy="731110"/>
            <a:chOff x="5800725" y="2502754"/>
            <a:chExt cx="704849" cy="731110"/>
          </a:xfrm>
        </p:grpSpPr>
        <p:sp>
          <p:nvSpPr>
            <p:cNvPr id="15" name="TextBox 14"/>
            <p:cNvSpPr txBox="1"/>
            <p:nvPr/>
          </p:nvSpPr>
          <p:spPr>
            <a:xfrm>
              <a:off x="5800725" y="2502754"/>
              <a:ext cx="7048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931696" y="2833754"/>
              <a:ext cx="409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5862638" y="2874897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88"/>
          <p:cNvGrpSpPr/>
          <p:nvPr/>
        </p:nvGrpSpPr>
        <p:grpSpPr>
          <a:xfrm>
            <a:off x="2223051" y="2864454"/>
            <a:ext cx="1009650" cy="740632"/>
            <a:chOff x="6867525" y="2493232"/>
            <a:chExt cx="1009650" cy="740632"/>
          </a:xfrm>
        </p:grpSpPr>
        <p:sp>
          <p:nvSpPr>
            <p:cNvPr id="19" name="TextBox 18"/>
            <p:cNvSpPr txBox="1"/>
            <p:nvPr/>
          </p:nvSpPr>
          <p:spPr>
            <a:xfrm>
              <a:off x="6892925" y="2493232"/>
              <a:ext cx="9842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10000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67525" y="2833754"/>
              <a:ext cx="990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(1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x)</a:t>
              </a:r>
              <a:r>
                <a:rPr lang="en-US" sz="20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6934200" y="2874897"/>
              <a:ext cx="762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784901" y="3978877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87"/>
          <p:cNvGrpSpPr/>
          <p:nvPr/>
        </p:nvGrpSpPr>
        <p:grpSpPr>
          <a:xfrm>
            <a:off x="1065765" y="3812318"/>
            <a:ext cx="704849" cy="740632"/>
            <a:chOff x="5786439" y="3240943"/>
            <a:chExt cx="704849" cy="740632"/>
          </a:xfrm>
        </p:grpSpPr>
        <p:sp>
          <p:nvSpPr>
            <p:cNvPr id="24" name="TextBox 23"/>
            <p:cNvSpPr txBox="1"/>
            <p:nvPr/>
          </p:nvSpPr>
          <p:spPr>
            <a:xfrm>
              <a:off x="5786439" y="3240943"/>
              <a:ext cx="7048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33836" y="3581465"/>
              <a:ext cx="409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5862638" y="3622608"/>
              <a:ext cx="27432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86"/>
          <p:cNvGrpSpPr/>
          <p:nvPr/>
        </p:nvGrpSpPr>
        <p:grpSpPr>
          <a:xfrm>
            <a:off x="2256388" y="3812318"/>
            <a:ext cx="867812" cy="740632"/>
            <a:chOff x="6867525" y="3240943"/>
            <a:chExt cx="867812" cy="740632"/>
          </a:xfrm>
        </p:grpSpPr>
        <p:sp>
          <p:nvSpPr>
            <p:cNvPr id="28" name="TextBox 27"/>
            <p:cNvSpPr txBox="1"/>
            <p:nvPr/>
          </p:nvSpPr>
          <p:spPr>
            <a:xfrm>
              <a:off x="6902447" y="3240943"/>
              <a:ext cx="6089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100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867525" y="3581465"/>
              <a:ext cx="8678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 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6934200" y="3622608"/>
              <a:ext cx="5486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4311901" y="1657350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76600" y="1657350"/>
            <a:ext cx="1098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 – 10x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76470" y="1657350"/>
            <a:ext cx="786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100x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11901" y="2190750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07790" y="2190750"/>
            <a:ext cx="488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76470" y="2190750"/>
            <a:ext cx="786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110x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657600" y="290975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74158" y="2937732"/>
            <a:ext cx="4095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en-US" sz="2000" b="1" baseline="30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Group 85"/>
          <p:cNvGrpSpPr/>
          <p:nvPr/>
        </p:nvGrpSpPr>
        <p:grpSpPr>
          <a:xfrm>
            <a:off x="3971674" y="2743200"/>
            <a:ext cx="681038" cy="740632"/>
            <a:chOff x="6862762" y="4802918"/>
            <a:chExt cx="681038" cy="740632"/>
          </a:xfrm>
        </p:grpSpPr>
        <p:sp>
          <p:nvSpPr>
            <p:cNvPr id="40" name="TextBox 39"/>
            <p:cNvSpPr txBox="1"/>
            <p:nvPr/>
          </p:nvSpPr>
          <p:spPr>
            <a:xfrm>
              <a:off x="6897684" y="4802918"/>
              <a:ext cx="6089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10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862762" y="5143440"/>
              <a:ext cx="6810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110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6929437" y="5184583"/>
              <a:ext cx="4422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507530" y="2909759"/>
            <a:ext cx="336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4" name="Group 84"/>
          <p:cNvGrpSpPr/>
          <p:nvPr/>
        </p:nvGrpSpPr>
        <p:grpSpPr>
          <a:xfrm>
            <a:off x="4821604" y="2743200"/>
            <a:ext cx="709362" cy="740632"/>
            <a:chOff x="7878762" y="4802918"/>
            <a:chExt cx="709362" cy="740632"/>
          </a:xfrm>
        </p:grpSpPr>
        <p:sp>
          <p:nvSpPr>
            <p:cNvPr id="45" name="TextBox 44"/>
            <p:cNvSpPr txBox="1"/>
            <p:nvPr/>
          </p:nvSpPr>
          <p:spPr>
            <a:xfrm>
              <a:off x="7913684" y="4802918"/>
              <a:ext cx="6089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878762" y="5143440"/>
              <a:ext cx="6810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11</a:t>
              </a:r>
              <a:endParaRPr lang="en-US" sz="2000" b="1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7" name="Straight Connector 46"/>
            <p:cNvCxnSpPr/>
            <p:nvPr/>
          </p:nvCxnSpPr>
          <p:spPr>
            <a:xfrm>
              <a:off x="7945437" y="5184583"/>
              <a:ext cx="28416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8251825" y="4969477"/>
              <a:ext cx="3362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endParaRPr lang="en-U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1" name="Straight Connector 50"/>
          <p:cNvCxnSpPr/>
          <p:nvPr/>
        </p:nvCxnSpPr>
        <p:spPr>
          <a:xfrm rot="5400000">
            <a:off x="1697514" y="3297862"/>
            <a:ext cx="310896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04800" y="1634772"/>
            <a:ext cx="1295400" cy="40011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Solution </a:t>
            </a:r>
            <a:endParaRPr lang="en-U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76600" y="3525619"/>
            <a:ext cx="47373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resultant gravitational field intensity 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is zero at x = 1/11 m from mass at ‘A’</a:t>
            </a:r>
            <a:endParaRPr lang="en-IN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12889E-6 L -0.15834 -0.422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-2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13" grpId="0"/>
      <p:bldP spid="22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3" grpId="0"/>
      <p:bldP spid="50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70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white_Gravitation Theory.pptx - PowerPoin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930" t="31967" r="40834" b="10560"/>
          <a:stretch/>
        </p:blipFill>
        <p:spPr>
          <a:xfrm>
            <a:off x="1910830" y="2794000"/>
            <a:ext cx="2309135" cy="1971676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6" name="Oval 15"/>
          <p:cNvSpPr/>
          <p:nvPr/>
        </p:nvSpPr>
        <p:spPr>
          <a:xfrm>
            <a:off x="2845639" y="3950144"/>
            <a:ext cx="790529" cy="378964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8962" y="2053918"/>
            <a:ext cx="457200" cy="457200"/>
          </a:xfrm>
          <a:prstGeom prst="rect">
            <a:avLst/>
          </a:prstGeom>
          <a:noFill/>
        </p:spPr>
      </p:pic>
      <p:grpSp>
        <p:nvGrpSpPr>
          <p:cNvPr id="2" name="Group 1"/>
          <p:cNvGrpSpPr/>
          <p:nvPr/>
        </p:nvGrpSpPr>
        <p:grpSpPr>
          <a:xfrm>
            <a:off x="609600" y="666750"/>
            <a:ext cx="5731570" cy="1985100"/>
            <a:chOff x="609600" y="666750"/>
            <a:chExt cx="5731570" cy="1985100"/>
          </a:xfrm>
        </p:grpSpPr>
        <p:sp>
          <p:nvSpPr>
            <p:cNvPr id="33" name="TextBox 32"/>
            <p:cNvSpPr txBox="1"/>
            <p:nvPr/>
          </p:nvSpPr>
          <p:spPr>
            <a:xfrm>
              <a:off x="609600" y="666750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07466" y="666750"/>
              <a:ext cx="53337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Gravitational force is mathematically given as,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1196065" y="1101744"/>
              <a:ext cx="1967308" cy="717670"/>
              <a:chOff x="1367515" y="1101744"/>
              <a:chExt cx="1967308" cy="717670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1367515" y="1279544"/>
                <a:ext cx="405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F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625306" y="1279544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1935081" y="1101744"/>
                <a:ext cx="139974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 (m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+ 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)</a:t>
                </a:r>
                <a:endParaRPr lang="en-US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9" name="Straight Connector 38"/>
              <p:cNvCxnSpPr/>
              <p:nvPr/>
            </p:nvCxnSpPr>
            <p:spPr>
              <a:xfrm>
                <a:off x="1992502" y="1479599"/>
                <a:ext cx="118872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TextBox 39"/>
              <p:cNvSpPr txBox="1"/>
              <p:nvPr/>
            </p:nvSpPr>
            <p:spPr>
              <a:xfrm>
                <a:off x="2437622" y="1419304"/>
                <a:ext cx="2984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914400" y="1279544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672565" y="1101744"/>
              <a:ext cx="1536255" cy="717670"/>
              <a:chOff x="3805915" y="1101744"/>
              <a:chExt cx="1536255" cy="717670"/>
            </a:xfrm>
          </p:grpSpPr>
          <p:sp>
            <p:nvSpPr>
              <p:cNvPr id="43" name="TextBox 42"/>
              <p:cNvSpPr txBox="1"/>
              <p:nvPr/>
            </p:nvSpPr>
            <p:spPr>
              <a:xfrm>
                <a:off x="3805915" y="1279544"/>
                <a:ext cx="405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F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4071876" y="1279544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4381651" y="1101744"/>
                <a:ext cx="9605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 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2" name="Straight Connector 71"/>
              <p:cNvCxnSpPr/>
              <p:nvPr/>
            </p:nvCxnSpPr>
            <p:spPr>
              <a:xfrm>
                <a:off x="4404710" y="1479599"/>
                <a:ext cx="91440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/>
              <p:cNvSpPr txBox="1"/>
              <p:nvPr/>
            </p:nvSpPr>
            <p:spPr>
              <a:xfrm>
                <a:off x="4712670" y="1419304"/>
                <a:ext cx="2984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3352800" y="1279544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1196065" y="1950720"/>
              <a:ext cx="1536255" cy="701130"/>
              <a:chOff x="1367515" y="1950720"/>
              <a:chExt cx="1536255" cy="701130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1367515" y="2114550"/>
                <a:ext cx="405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F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1633476" y="2114550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943251" y="1950720"/>
                <a:ext cx="9605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 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>
                <a:off x="1966310" y="2314605"/>
                <a:ext cx="91440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TextBox 79"/>
              <p:cNvSpPr txBox="1"/>
              <p:nvPr/>
            </p:nvSpPr>
            <p:spPr>
              <a:xfrm>
                <a:off x="2231791" y="22517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000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922570" y="211455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82" name="Group 81"/>
            <p:cNvGrpSpPr/>
            <p:nvPr/>
          </p:nvGrpSpPr>
          <p:grpSpPr>
            <a:xfrm>
              <a:off x="3680735" y="1950720"/>
              <a:ext cx="1320259" cy="701130"/>
              <a:chOff x="3814085" y="1950720"/>
              <a:chExt cx="1320259" cy="701130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4406947" y="228251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b="1" baseline="-25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3814085" y="2114550"/>
                <a:ext cx="405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 F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080046" y="2114550"/>
                <a:ext cx="33054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467861" y="1950720"/>
                <a:ext cx="6014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G r</a:t>
                </a:r>
                <a:r>
                  <a:rPr lang="en-US" b="1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87" name="Straight Connector 86"/>
              <p:cNvCxnSpPr/>
              <p:nvPr/>
            </p:nvCxnSpPr>
            <p:spPr>
              <a:xfrm>
                <a:off x="4402824" y="2314605"/>
                <a:ext cx="73152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8" name="TextBox 87"/>
            <p:cNvSpPr txBox="1"/>
            <p:nvPr/>
          </p:nvSpPr>
          <p:spPr>
            <a:xfrm>
              <a:off x="3360970" y="211455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65217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658992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Q.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7466" y="658992"/>
            <a:ext cx="57056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 the Newton's law of Gravitation ‘G’ is called as, 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84097" y="1181040"/>
            <a:ext cx="4153932" cy="400110"/>
            <a:chOff x="984097" y="1181040"/>
            <a:chExt cx="4153932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984097" y="1181040"/>
              <a:ext cx="3978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75461" y="1181040"/>
              <a:ext cx="37625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Universal gravitational constant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4097" y="1689040"/>
            <a:ext cx="3607309" cy="400110"/>
            <a:chOff x="984097" y="1689040"/>
            <a:chExt cx="3607309" cy="400110"/>
          </a:xfrm>
        </p:grpSpPr>
        <p:sp>
          <p:nvSpPr>
            <p:cNvPr id="6" name="TextBox 5"/>
            <p:cNvSpPr txBox="1"/>
            <p:nvPr/>
          </p:nvSpPr>
          <p:spPr>
            <a:xfrm>
              <a:off x="984097" y="16890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b)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75461" y="1689040"/>
              <a:ext cx="321594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Acceleration due to gravity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84097" y="2197040"/>
            <a:ext cx="1570405" cy="400110"/>
            <a:chOff x="984097" y="2197040"/>
            <a:chExt cx="1570405" cy="400110"/>
          </a:xfrm>
        </p:grpSpPr>
        <p:sp>
          <p:nvSpPr>
            <p:cNvPr id="8" name="TextBox 7"/>
            <p:cNvSpPr txBox="1"/>
            <p:nvPr/>
          </p:nvSpPr>
          <p:spPr>
            <a:xfrm>
              <a:off x="984097" y="21970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c)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75461" y="2197040"/>
              <a:ext cx="11790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Variable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84097" y="2705040"/>
            <a:ext cx="2150179" cy="400110"/>
            <a:chOff x="984097" y="2705040"/>
            <a:chExt cx="2150179" cy="400110"/>
          </a:xfrm>
        </p:grpSpPr>
        <p:sp>
          <p:nvSpPr>
            <p:cNvPr id="10" name="TextBox 9"/>
            <p:cNvSpPr txBox="1"/>
            <p:nvPr/>
          </p:nvSpPr>
          <p:spPr>
            <a:xfrm>
              <a:off x="984097" y="2705040"/>
              <a:ext cx="41229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75461" y="2705040"/>
              <a:ext cx="17588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Any constant 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1658390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white_Gravitation Theory.pptx - PowerPoin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758" t="31687" r="40834" b="10948"/>
          <a:stretch/>
        </p:blipFill>
        <p:spPr>
          <a:xfrm>
            <a:off x="2945333" y="2705040"/>
            <a:ext cx="2320031" cy="196797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14" name="Oval 13"/>
          <p:cNvSpPr/>
          <p:nvPr/>
        </p:nvSpPr>
        <p:spPr>
          <a:xfrm>
            <a:off x="3423864" y="4079875"/>
            <a:ext cx="1905000" cy="762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Curved Left Arrow 24"/>
          <p:cNvSpPr/>
          <p:nvPr/>
        </p:nvSpPr>
        <p:spPr>
          <a:xfrm flipV="1">
            <a:off x="5099929" y="1689039"/>
            <a:ext cx="1011087" cy="187177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chemeClr val="tx1"/>
              </a:solidFill>
            </a:endParaRPr>
          </a:p>
        </p:txBody>
      </p:sp>
      <p:grpSp>
        <p:nvGrpSpPr>
          <p:cNvPr id="21" name="Group 18"/>
          <p:cNvGrpSpPr/>
          <p:nvPr/>
        </p:nvGrpSpPr>
        <p:grpSpPr>
          <a:xfrm>
            <a:off x="533400" y="3209195"/>
            <a:ext cx="5791200" cy="1637355"/>
            <a:chOff x="457200" y="473"/>
            <a:chExt cx="5791200" cy="1637355"/>
          </a:xfrm>
        </p:grpSpPr>
        <p:sp>
          <p:nvSpPr>
            <p:cNvPr id="22" name="Cloud 21"/>
            <p:cNvSpPr/>
            <p:nvPr/>
          </p:nvSpPr>
          <p:spPr>
            <a:xfrm>
              <a:off x="457200" y="473"/>
              <a:ext cx="5791200" cy="1637355"/>
            </a:xfrm>
            <a:prstGeom prst="cloud">
              <a:avLst/>
            </a:prstGeom>
            <a:ln/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38819" y="285750"/>
              <a:ext cx="44234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Note:- ‘g’= Acceleration due to gravity 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62619" y="742950"/>
              <a:ext cx="49872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itchFamily="18" charset="0"/>
                  <a:cs typeface="Times New Roman" pitchFamily="18" charset="0"/>
                </a:rPr>
                <a:t>will be coming in the following part of chap</a:t>
              </a:r>
              <a:r>
                <a:rPr lang="en-US" sz="2000" b="1" dirty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09600" y="658992"/>
            <a:ext cx="6103467" cy="2446158"/>
            <a:chOff x="609600" y="658992"/>
            <a:chExt cx="6103467" cy="2446158"/>
          </a:xfrm>
        </p:grpSpPr>
        <p:sp>
          <p:nvSpPr>
            <p:cNvPr id="26" name="TextBox 25"/>
            <p:cNvSpPr txBox="1"/>
            <p:nvPr/>
          </p:nvSpPr>
          <p:spPr>
            <a:xfrm>
              <a:off x="609600" y="658992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07466" y="658992"/>
              <a:ext cx="57056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In the Newton's law of Gravitation ‘G’ is called as,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984097" y="1181040"/>
              <a:ext cx="4153932" cy="400110"/>
              <a:chOff x="984097" y="1181040"/>
              <a:chExt cx="4153932" cy="400110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984097" y="118104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375461" y="1181040"/>
                <a:ext cx="37625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Universal gravitational constant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984097" y="1689040"/>
              <a:ext cx="3607309" cy="400110"/>
              <a:chOff x="984097" y="1689040"/>
              <a:chExt cx="3607309" cy="400110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984097" y="16890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375461" y="1689040"/>
                <a:ext cx="321594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Acceleration due to gravity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984097" y="2197040"/>
              <a:ext cx="1570405" cy="400110"/>
              <a:chOff x="984097" y="2197040"/>
              <a:chExt cx="1570405" cy="400110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984097" y="219704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375461" y="2197040"/>
                <a:ext cx="117904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Variable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984097" y="2705040"/>
              <a:ext cx="2150179" cy="400110"/>
              <a:chOff x="984097" y="2705040"/>
              <a:chExt cx="2150179" cy="400110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984097" y="270504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375461" y="2705040"/>
                <a:ext cx="175881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Any constant  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pic>
        <p:nvPicPr>
          <p:cNvPr id="20" name="Picture 2" descr="C:\Documents and Settings\User\Desktop\imag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1075" y="1152525"/>
            <a:ext cx="457200" cy="45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7043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28650" y="666750"/>
            <a:ext cx="7893179" cy="1111310"/>
            <a:chOff x="628650" y="666750"/>
            <a:chExt cx="7893179" cy="1111310"/>
          </a:xfrm>
        </p:grpSpPr>
        <p:sp>
          <p:nvSpPr>
            <p:cNvPr id="3" name="TextBox 2"/>
            <p:cNvSpPr txBox="1"/>
            <p:nvPr/>
          </p:nvSpPr>
          <p:spPr>
            <a:xfrm>
              <a:off x="990600" y="666750"/>
              <a:ext cx="75312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If some how the distance between the sun and earth is doubled, the </a:t>
              </a:r>
            </a:p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gravitational force between them will become: 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977595" y="1377950"/>
              <a:ext cx="1354006" cy="400110"/>
              <a:chOff x="977595" y="2432050"/>
              <a:chExt cx="1354006" cy="40011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977595" y="243205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363066" y="2432050"/>
                <a:ext cx="96853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Double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2710542" y="1377950"/>
              <a:ext cx="1740341" cy="400110"/>
              <a:chOff x="990600" y="3016250"/>
              <a:chExt cx="1740341" cy="40011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990600" y="301625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63066" y="3016250"/>
                <a:ext cx="136787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Four times</a:t>
                </a:r>
                <a:endParaRPr lang="en-US" sz="20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829824" y="1377950"/>
              <a:ext cx="1039636" cy="400110"/>
              <a:chOff x="990600" y="3575050"/>
              <a:chExt cx="1039636" cy="400110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90600" y="3575050"/>
                <a:ext cx="39786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363066" y="3575050"/>
                <a:ext cx="6671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Half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6248400" y="1377950"/>
              <a:ext cx="1773812" cy="400110"/>
              <a:chOff x="990600" y="4108450"/>
              <a:chExt cx="1773812" cy="40011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990600" y="4108450"/>
                <a:ext cx="41229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d)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363066" y="4108450"/>
                <a:ext cx="140134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One fourth</a:t>
                </a:r>
                <a:endParaRPr lang="en-US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28650" y="666750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Q.</a:t>
              </a:r>
              <a:endParaRPr lang="en-US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90" name="Picture 89" descr="C:\Documents and Settings\User\Desktop\image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35700" y="1428750"/>
            <a:ext cx="457200" cy="457200"/>
          </a:xfrm>
          <a:prstGeom prst="rect">
            <a:avLst/>
          </a:prstGeom>
          <a:noFill/>
        </p:spPr>
      </p:pic>
      <p:sp>
        <p:nvSpPr>
          <p:cNvPr id="102" name="TextBox 101"/>
          <p:cNvSpPr txBox="1"/>
          <p:nvPr/>
        </p:nvSpPr>
        <p:spPr>
          <a:xfrm>
            <a:off x="992358" y="2027717"/>
            <a:ext cx="1095172" cy="400110"/>
          </a:xfrm>
          <a:prstGeom prst="rect">
            <a:avLst/>
          </a:prstGeom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3152853" y="2599459"/>
            <a:ext cx="1905000" cy="914400"/>
            <a:chOff x="685800" y="2647950"/>
            <a:chExt cx="1905000" cy="914400"/>
          </a:xfrm>
        </p:grpSpPr>
        <p:sp>
          <p:nvSpPr>
            <p:cNvPr id="104" name="Cloud 103"/>
            <p:cNvSpPr/>
            <p:nvPr/>
          </p:nvSpPr>
          <p:spPr>
            <a:xfrm>
              <a:off x="685800" y="2647950"/>
              <a:ext cx="1905000" cy="914400"/>
            </a:xfrm>
            <a:prstGeom prst="cloud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977595" y="2857440"/>
              <a:ext cx="5582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 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</a:t>
              </a:r>
              <a:endParaRPr lang="en-I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6" name="Group 24"/>
            <p:cNvGrpSpPr/>
            <p:nvPr/>
          </p:nvGrpSpPr>
          <p:grpSpPr>
            <a:xfrm>
              <a:off x="1534633" y="2724150"/>
              <a:ext cx="383438" cy="759844"/>
              <a:chOff x="1991833" y="2724150"/>
              <a:chExt cx="383438" cy="759844"/>
            </a:xfrm>
          </p:grpSpPr>
          <p:sp>
            <p:nvSpPr>
              <p:cNvPr id="107" name="TextBox 106"/>
              <p:cNvSpPr txBox="1"/>
              <p:nvPr/>
            </p:nvSpPr>
            <p:spPr>
              <a:xfrm>
                <a:off x="2027099" y="2724150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IN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1991833" y="3083884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IN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9" name="Straight Connector 108"/>
              <p:cNvCxnSpPr/>
              <p:nvPr/>
            </p:nvCxnSpPr>
            <p:spPr>
              <a:xfrm>
                <a:off x="2026583" y="3071095"/>
                <a:ext cx="313939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0" name="Group 109"/>
          <p:cNvGrpSpPr/>
          <p:nvPr/>
        </p:nvGrpSpPr>
        <p:grpSpPr>
          <a:xfrm>
            <a:off x="2971800" y="2571750"/>
            <a:ext cx="2267107" cy="969818"/>
            <a:chOff x="881315" y="2848841"/>
            <a:chExt cx="2267107" cy="969818"/>
          </a:xfrm>
        </p:grpSpPr>
        <p:sp>
          <p:nvSpPr>
            <p:cNvPr id="111" name="Cloud 110"/>
            <p:cNvSpPr/>
            <p:nvPr/>
          </p:nvSpPr>
          <p:spPr>
            <a:xfrm>
              <a:off x="881315" y="2848841"/>
              <a:ext cx="2267107" cy="969818"/>
            </a:xfrm>
            <a:prstGeom prst="cloud">
              <a:avLst/>
            </a:prstGeom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1076208" y="2952750"/>
              <a:ext cx="1876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If ‘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’ increases</a:t>
              </a:r>
            </a:p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 ‘F’ decreases</a:t>
              </a:r>
              <a:endParaRPr lang="en-I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3" name="TextBox 112"/>
          <p:cNvSpPr txBox="1"/>
          <p:nvPr/>
        </p:nvSpPr>
        <p:spPr>
          <a:xfrm>
            <a:off x="977595" y="2419350"/>
            <a:ext cx="383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390428" y="2419350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615083" y="2419350"/>
            <a:ext cx="5116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990600" y="2881867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403433" y="2881867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1752600" y="2881867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1066800" y="1509646"/>
            <a:ext cx="159768" cy="199710"/>
            <a:chOff x="3530009" y="2774528"/>
            <a:chExt cx="212651" cy="265814"/>
          </a:xfrm>
          <a:effectLst/>
        </p:grpSpPr>
        <p:cxnSp>
          <p:nvCxnSpPr>
            <p:cNvPr id="120" name="Straight Connector 119"/>
            <p:cNvCxnSpPr/>
            <p:nvPr/>
          </p:nvCxnSpPr>
          <p:spPr>
            <a:xfrm>
              <a:off x="3530009" y="2774528"/>
              <a:ext cx="212651" cy="265814"/>
            </a:xfrm>
            <a:prstGeom prst="line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flipH="1">
              <a:off x="3540642" y="2779275"/>
              <a:ext cx="191386" cy="256320"/>
            </a:xfrm>
            <a:prstGeom prst="line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2" name="Group 121"/>
          <p:cNvGrpSpPr/>
          <p:nvPr/>
        </p:nvGrpSpPr>
        <p:grpSpPr>
          <a:xfrm>
            <a:off x="2835067" y="1552575"/>
            <a:ext cx="159768" cy="199710"/>
            <a:chOff x="3530009" y="2774528"/>
            <a:chExt cx="212651" cy="265814"/>
          </a:xfrm>
          <a:effectLst/>
        </p:grpSpPr>
        <p:cxnSp>
          <p:nvCxnSpPr>
            <p:cNvPr id="123" name="Straight Connector 122"/>
            <p:cNvCxnSpPr/>
            <p:nvPr/>
          </p:nvCxnSpPr>
          <p:spPr>
            <a:xfrm>
              <a:off x="3530009" y="2774528"/>
              <a:ext cx="212651" cy="265814"/>
            </a:xfrm>
            <a:prstGeom prst="line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3540642" y="2779275"/>
              <a:ext cx="191386" cy="256320"/>
            </a:xfrm>
            <a:prstGeom prst="line">
              <a:avLst/>
            </a:prstGeom>
            <a:ln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5" name="TextBox 124"/>
          <p:cNvSpPr txBox="1"/>
          <p:nvPr/>
        </p:nvSpPr>
        <p:spPr>
          <a:xfrm>
            <a:off x="977595" y="3351662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Now</a:t>
            </a:r>
            <a:endParaRPr lang="en-IN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695027" y="3351662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2033429" y="3351662"/>
            <a:ext cx="367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  <a:sym typeface="Symbol"/>
              </a:rPr>
              <a:t>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8" name="Group 127"/>
          <p:cNvGrpSpPr/>
          <p:nvPr/>
        </p:nvGrpSpPr>
        <p:grpSpPr>
          <a:xfrm>
            <a:off x="2359762" y="3170717"/>
            <a:ext cx="383438" cy="762000"/>
            <a:chOff x="2667044" y="1885950"/>
            <a:chExt cx="383438" cy="762000"/>
          </a:xfrm>
        </p:grpSpPr>
        <p:sp>
          <p:nvSpPr>
            <p:cNvPr id="129" name="TextBox 128"/>
            <p:cNvSpPr txBox="1"/>
            <p:nvPr/>
          </p:nvSpPr>
          <p:spPr>
            <a:xfrm>
              <a:off x="2702310" y="188595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2667044" y="2247840"/>
              <a:ext cx="3834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sz="20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1" name="Straight Connector 130"/>
            <p:cNvCxnSpPr/>
            <p:nvPr/>
          </p:nvCxnSpPr>
          <p:spPr>
            <a:xfrm>
              <a:off x="2713340" y="2266950"/>
              <a:ext cx="2908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TextBox 131"/>
          <p:cNvSpPr txBox="1"/>
          <p:nvPr/>
        </p:nvSpPr>
        <p:spPr>
          <a:xfrm>
            <a:off x="630866" y="4179229"/>
            <a:ext cx="405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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3" name="Group 132"/>
          <p:cNvGrpSpPr/>
          <p:nvPr/>
        </p:nvGrpSpPr>
        <p:grpSpPr>
          <a:xfrm>
            <a:off x="1084582" y="3998284"/>
            <a:ext cx="441146" cy="730101"/>
            <a:chOff x="2677464" y="1885950"/>
            <a:chExt cx="441146" cy="730101"/>
          </a:xfrm>
        </p:grpSpPr>
        <p:sp>
          <p:nvSpPr>
            <p:cNvPr id="134" name="TextBox 133"/>
            <p:cNvSpPr txBox="1"/>
            <p:nvPr/>
          </p:nvSpPr>
          <p:spPr>
            <a:xfrm>
              <a:off x="2684677" y="1885950"/>
              <a:ext cx="426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677464" y="2215941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IN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6" name="Straight Connector 135"/>
            <p:cNvCxnSpPr/>
            <p:nvPr/>
          </p:nvCxnSpPr>
          <p:spPr>
            <a:xfrm>
              <a:off x="2752614" y="2266950"/>
              <a:ext cx="2908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7" name="TextBox 136"/>
          <p:cNvSpPr txBox="1"/>
          <p:nvPr/>
        </p:nvSpPr>
        <p:spPr>
          <a:xfrm>
            <a:off x="1629394" y="4182583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=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>
            <a:off x="1994813" y="4030183"/>
            <a:ext cx="484909" cy="708835"/>
            <a:chOff x="2016079" y="4019550"/>
            <a:chExt cx="484909" cy="708835"/>
          </a:xfrm>
        </p:grpSpPr>
        <p:grpSp>
          <p:nvGrpSpPr>
            <p:cNvPr id="139" name="Group 64"/>
            <p:cNvGrpSpPr/>
            <p:nvPr/>
          </p:nvGrpSpPr>
          <p:grpSpPr>
            <a:xfrm>
              <a:off x="2061006" y="4019550"/>
              <a:ext cx="383438" cy="708835"/>
              <a:chOff x="2681070" y="1885950"/>
              <a:chExt cx="383438" cy="708835"/>
            </a:xfrm>
          </p:grpSpPr>
          <p:sp>
            <p:nvSpPr>
              <p:cNvPr id="141" name="TextBox 140"/>
              <p:cNvSpPr txBox="1"/>
              <p:nvPr/>
            </p:nvSpPr>
            <p:spPr>
              <a:xfrm>
                <a:off x="2681070" y="188595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2" name="TextBox 141"/>
              <p:cNvSpPr txBox="1"/>
              <p:nvPr/>
            </p:nvSpPr>
            <p:spPr>
              <a:xfrm>
                <a:off x="2681070" y="2194675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3" name="Straight Connector 142"/>
              <p:cNvCxnSpPr/>
              <p:nvPr/>
            </p:nvCxnSpPr>
            <p:spPr>
              <a:xfrm>
                <a:off x="2727366" y="2266950"/>
                <a:ext cx="2908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0" name="Double Bracket 139"/>
            <p:cNvSpPr/>
            <p:nvPr/>
          </p:nvSpPr>
          <p:spPr>
            <a:xfrm>
              <a:off x="2016079" y="4050965"/>
              <a:ext cx="484909" cy="646004"/>
            </a:xfrm>
            <a:prstGeom prst="bracketPair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425062" y="3881708"/>
            <a:ext cx="269626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5" name="Straight Connector 144"/>
          <p:cNvCxnSpPr/>
          <p:nvPr/>
        </p:nvCxnSpPr>
        <p:spPr>
          <a:xfrm>
            <a:off x="2774651" y="2148628"/>
            <a:ext cx="0" cy="270163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Group 145"/>
          <p:cNvGrpSpPr/>
          <p:nvPr/>
        </p:nvGrpSpPr>
        <p:grpSpPr>
          <a:xfrm>
            <a:off x="2969903" y="2154926"/>
            <a:ext cx="441146" cy="730101"/>
            <a:chOff x="2677464" y="1885950"/>
            <a:chExt cx="441146" cy="730101"/>
          </a:xfrm>
        </p:grpSpPr>
        <p:sp>
          <p:nvSpPr>
            <p:cNvPr id="147" name="TextBox 146"/>
            <p:cNvSpPr txBox="1"/>
            <p:nvPr/>
          </p:nvSpPr>
          <p:spPr>
            <a:xfrm>
              <a:off x="2684677" y="1885950"/>
              <a:ext cx="426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IN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TextBox 147"/>
            <p:cNvSpPr txBox="1"/>
            <p:nvPr/>
          </p:nvSpPr>
          <p:spPr>
            <a:xfrm>
              <a:off x="2677464" y="2215941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IN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9" name="Straight Connector 148"/>
            <p:cNvCxnSpPr/>
            <p:nvPr/>
          </p:nvCxnSpPr>
          <p:spPr>
            <a:xfrm>
              <a:off x="2752614" y="2266950"/>
              <a:ext cx="2908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TextBox 149"/>
          <p:cNvSpPr txBox="1"/>
          <p:nvPr/>
        </p:nvSpPr>
        <p:spPr>
          <a:xfrm>
            <a:off x="3311104" y="2339225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=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1" name="Group 150"/>
          <p:cNvGrpSpPr/>
          <p:nvPr/>
        </p:nvGrpSpPr>
        <p:grpSpPr>
          <a:xfrm>
            <a:off x="3607278" y="2186825"/>
            <a:ext cx="542179" cy="708835"/>
            <a:chOff x="2016079" y="4019550"/>
            <a:chExt cx="542179" cy="708835"/>
          </a:xfrm>
        </p:grpSpPr>
        <p:grpSp>
          <p:nvGrpSpPr>
            <p:cNvPr id="152" name="Group 79"/>
            <p:cNvGrpSpPr/>
            <p:nvPr/>
          </p:nvGrpSpPr>
          <p:grpSpPr>
            <a:xfrm>
              <a:off x="2061006" y="4019550"/>
              <a:ext cx="497252" cy="708835"/>
              <a:chOff x="2681070" y="1885950"/>
              <a:chExt cx="497252" cy="708835"/>
            </a:xfrm>
          </p:grpSpPr>
          <p:sp>
            <p:nvSpPr>
              <p:cNvPr id="154" name="TextBox 153"/>
              <p:cNvSpPr txBox="1"/>
              <p:nvPr/>
            </p:nvSpPr>
            <p:spPr>
              <a:xfrm>
                <a:off x="2681070" y="1885950"/>
                <a:ext cx="3834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TextBox 154"/>
              <p:cNvSpPr txBox="1"/>
              <p:nvPr/>
            </p:nvSpPr>
            <p:spPr>
              <a:xfrm>
                <a:off x="2681070" y="2194675"/>
                <a:ext cx="49725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0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sz="2000" b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56" name="Straight Connector 155"/>
              <p:cNvCxnSpPr/>
              <p:nvPr/>
            </p:nvCxnSpPr>
            <p:spPr>
              <a:xfrm>
                <a:off x="2727366" y="2266950"/>
                <a:ext cx="2908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3" name="Double Bracket 152"/>
            <p:cNvSpPr/>
            <p:nvPr/>
          </p:nvSpPr>
          <p:spPr>
            <a:xfrm>
              <a:off x="2016079" y="4050965"/>
              <a:ext cx="484909" cy="646004"/>
            </a:xfrm>
            <a:prstGeom prst="bracketPair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57" name="TextBox 156"/>
          <p:cNvSpPr txBox="1"/>
          <p:nvPr/>
        </p:nvSpPr>
        <p:spPr>
          <a:xfrm>
            <a:off x="4047226" y="2038350"/>
            <a:ext cx="269626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8" name="Group 157"/>
          <p:cNvGrpSpPr/>
          <p:nvPr/>
        </p:nvGrpSpPr>
        <p:grpSpPr>
          <a:xfrm>
            <a:off x="4487694" y="2190750"/>
            <a:ext cx="312906" cy="762000"/>
            <a:chOff x="2684677" y="1885950"/>
            <a:chExt cx="312906" cy="762000"/>
          </a:xfrm>
        </p:grpSpPr>
        <p:sp>
          <p:nvSpPr>
            <p:cNvPr id="159" name="TextBox 158"/>
            <p:cNvSpPr txBox="1"/>
            <p:nvPr/>
          </p:nvSpPr>
          <p:spPr>
            <a:xfrm>
              <a:off x="2684677" y="188595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2684677" y="2247840"/>
              <a:ext cx="312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IN" sz="20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1" name="Straight Connector 160"/>
            <p:cNvCxnSpPr/>
            <p:nvPr/>
          </p:nvCxnSpPr>
          <p:spPr>
            <a:xfrm>
              <a:off x="2695707" y="2266950"/>
              <a:ext cx="29084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2" name="Straight Connector 161"/>
          <p:cNvCxnSpPr/>
          <p:nvPr/>
        </p:nvCxnSpPr>
        <p:spPr>
          <a:xfrm flipH="1">
            <a:off x="3865190" y="2627723"/>
            <a:ext cx="200701" cy="2000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flipH="1">
            <a:off x="3731948" y="2318530"/>
            <a:ext cx="200701" cy="20005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4" name="Group 163"/>
          <p:cNvGrpSpPr/>
          <p:nvPr/>
        </p:nvGrpSpPr>
        <p:grpSpPr>
          <a:xfrm>
            <a:off x="3122229" y="3137049"/>
            <a:ext cx="1118204" cy="730101"/>
            <a:chOff x="3122229" y="3137049"/>
            <a:chExt cx="1118204" cy="730101"/>
          </a:xfrm>
        </p:grpSpPr>
        <p:sp>
          <p:nvSpPr>
            <p:cNvPr id="165" name="Rounded Rectangle 164"/>
            <p:cNvSpPr/>
            <p:nvPr/>
          </p:nvSpPr>
          <p:spPr>
            <a:xfrm>
              <a:off x="3122229" y="3139726"/>
              <a:ext cx="1118204" cy="714114"/>
            </a:xfrm>
            <a:prstGeom prst="roundRect">
              <a:avLst/>
            </a:prstGeom>
            <a:effectLst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grpSp>
          <p:nvGrpSpPr>
            <p:cNvPr id="166" name="Group 92"/>
            <p:cNvGrpSpPr/>
            <p:nvPr/>
          </p:nvGrpSpPr>
          <p:grpSpPr>
            <a:xfrm>
              <a:off x="3733800" y="3137049"/>
              <a:ext cx="426720" cy="730101"/>
              <a:chOff x="2681070" y="1885950"/>
              <a:chExt cx="426720" cy="730101"/>
            </a:xfrm>
          </p:grpSpPr>
          <p:sp>
            <p:nvSpPr>
              <p:cNvPr id="169" name="TextBox 168"/>
              <p:cNvSpPr txBox="1"/>
              <p:nvPr/>
            </p:nvSpPr>
            <p:spPr>
              <a:xfrm>
                <a:off x="2681070" y="1885950"/>
                <a:ext cx="42672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n-US" sz="2000" b="1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TextBox 169"/>
              <p:cNvSpPr txBox="1"/>
              <p:nvPr/>
            </p:nvSpPr>
            <p:spPr>
              <a:xfrm>
                <a:off x="2737977" y="2215941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IN" sz="20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71" name="Straight Connector 170"/>
              <p:cNvCxnSpPr/>
              <p:nvPr/>
            </p:nvCxnSpPr>
            <p:spPr>
              <a:xfrm>
                <a:off x="2749007" y="2266950"/>
                <a:ext cx="29084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7" name="TextBox 166"/>
            <p:cNvSpPr txBox="1"/>
            <p:nvPr/>
          </p:nvSpPr>
          <p:spPr>
            <a:xfrm>
              <a:off x="3458130" y="3314640"/>
              <a:ext cx="33054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=</a:t>
              </a:r>
              <a:endParaRPr lang="en-IN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3154680" y="3314640"/>
              <a:ext cx="426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F</a:t>
              </a:r>
              <a:r>
                <a:rPr lang="en-US" sz="2000" b="1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2</a:t>
              </a:r>
              <a:endParaRPr lang="en-IN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2" name="TextBox 171"/>
          <p:cNvSpPr txBox="1"/>
          <p:nvPr/>
        </p:nvSpPr>
        <p:spPr>
          <a:xfrm>
            <a:off x="4114800" y="2378974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=</a:t>
            </a:r>
            <a:endParaRPr lang="en-IN" sz="2000" b="1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60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13" grpId="0"/>
      <p:bldP spid="114" grpId="0"/>
      <p:bldP spid="115" grpId="0"/>
      <p:bldP spid="116" grpId="0"/>
      <p:bldP spid="117" grpId="0"/>
      <p:bldP spid="118" grpId="0"/>
      <p:bldP spid="125" grpId="0"/>
      <p:bldP spid="126" grpId="0"/>
      <p:bldP spid="127" grpId="0"/>
      <p:bldP spid="132" grpId="0"/>
      <p:bldP spid="137" grpId="0"/>
      <p:bldP spid="144" grpId="0"/>
      <p:bldP spid="150" grpId="0"/>
      <p:bldP spid="157" grpId="0"/>
      <p:bldP spid="1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eb1acb2d5e7789767b8dc844e37bba76347e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10329</TotalTime>
  <Words>2786</Words>
  <Application>Microsoft Office PowerPoint</Application>
  <PresentationFormat>On-screen Show (16:9)</PresentationFormat>
  <Paragraphs>1011</Paragraphs>
  <Slides>52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vijay shukla</cp:lastModifiedBy>
  <cp:revision>1899</cp:revision>
  <dcterms:created xsi:type="dcterms:W3CDTF">2013-07-31T12:47:49Z</dcterms:created>
  <dcterms:modified xsi:type="dcterms:W3CDTF">2017-07-16T05:56:16Z</dcterms:modified>
</cp:coreProperties>
</file>